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286" r:id="rId9"/>
    <p:sldId id="258" r:id="rId10"/>
    <p:sldId id="287" r:id="rId11"/>
    <p:sldId id="260" r:id="rId12"/>
    <p:sldId id="261" r:id="rId13"/>
    <p:sldId id="288" r:id="rId14"/>
    <p:sldId id="262" r:id="rId15"/>
    <p:sldId id="292" r:id="rId16"/>
    <p:sldId id="289" r:id="rId17"/>
    <p:sldId id="290" r:id="rId18"/>
    <p:sldId id="272" r:id="rId19"/>
    <p:sldId id="268" r:id="rId20"/>
    <p:sldId id="275" r:id="rId21"/>
    <p:sldId id="291" r:id="rId22"/>
    <p:sldId id="276" r:id="rId23"/>
    <p:sldId id="293" r:id="rId24"/>
    <p:sldId id="283" r:id="rId25"/>
    <p:sldId id="294" r:id="rId26"/>
    <p:sldId id="296" r:id="rId27"/>
    <p:sldId id="295" r:id="rId28"/>
  </p:sldIdLst>
  <p:sldSz cx="9144000" cy="6858000" type="screen4x3"/>
  <p:notesSz cx="6991350" cy="92821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FF99"/>
    <a:srgbClr val="FF99CC"/>
    <a:srgbClr val="CCFFFF"/>
    <a:srgbClr val="FFFF99"/>
    <a:srgbClr val="CC0000"/>
    <a:srgbClr val="00001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0" autoAdjust="0"/>
    <p:restoredTop sz="90929"/>
  </p:normalViewPr>
  <p:slideViewPr>
    <p:cSldViewPr>
      <p:cViewPr>
        <p:scale>
          <a:sx n="90" d="100"/>
          <a:sy n="90" d="100"/>
        </p:scale>
        <p:origin x="-528" y="-114"/>
      </p:cViewPr>
      <p:guideLst>
        <p:guide orient="horz" pos="23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20" y="-84"/>
      </p:cViewPr>
      <p:guideLst>
        <p:guide orient="horz" pos="2923"/>
        <p:guide pos="220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582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463" y="4409215"/>
            <a:ext cx="5128424" cy="41773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790" tIns="45090" rIns="91790" bIns="450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87338" y="8841614"/>
            <a:ext cx="816674" cy="2613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569" tIns="45090" rIns="88569" bIns="45090">
            <a:spAutoFit/>
          </a:bodyPr>
          <a:lstStyle/>
          <a:p>
            <a:pPr defTabSz="881063"/>
            <a:r>
              <a:rPr lang="en-US" sz="1200" b="0">
                <a:latin typeface="Century Gothic" pitchFamily="34" charset="0"/>
              </a:rPr>
              <a:t>Page </a:t>
            </a:r>
            <a:fld id="{5DC85E0A-D1C1-40D4-92BC-19060C4762CF}" type="slidenum">
              <a:rPr lang="en-US" sz="1200" b="0">
                <a:latin typeface="Century Gothic" pitchFamily="34" charset="0"/>
              </a:rPr>
              <a:pPr defTabSz="881063"/>
              <a:t>‹#›</a:t>
            </a:fld>
            <a:endParaRPr lang="en-US" sz="1200" b="0">
              <a:latin typeface="Century Gothic" pitchFamily="34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1675"/>
            <a:ext cx="4624388" cy="346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1541789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0290" y="8817057"/>
            <a:ext cx="3029480" cy="463470"/>
          </a:xfrm>
          <a:prstGeom prst="rect">
            <a:avLst/>
          </a:prstGeom>
          <a:ln/>
        </p:spPr>
        <p:txBody>
          <a:bodyPr/>
          <a:lstStyle/>
          <a:p>
            <a:fld id="{AC812336-5397-45C6-9343-31151A9FE010}" type="slidenum">
              <a:rPr lang="en-US"/>
              <a:pPr/>
              <a:t>1</a:t>
            </a:fld>
            <a:endParaRPr lang="en-US"/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24388" cy="3468688"/>
          </a:xfrm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811" y="4409321"/>
            <a:ext cx="5129730" cy="41775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90800"/>
            <a:ext cx="6400800" cy="1752600"/>
          </a:xfrm>
        </p:spPr>
        <p:txBody>
          <a:bodyPr/>
          <a:lstStyle>
            <a:lvl1pPr marL="0" indent="0" algn="l"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  <a:effectLst/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6576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235450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20788"/>
            <a:ext cx="4237037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5814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stylec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581400" y="6400800"/>
            <a:ext cx="1981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581400" y="6400800"/>
            <a:ext cx="1981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90B8F89-39B1-4EEA-9C7F-9C8539AE318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BDA851-2018-4F7E-91A2-0EC274E5E5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8610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810000"/>
            <a:ext cx="8610600" cy="23209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85750" y="247650"/>
            <a:ext cx="8586788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657600" y="6400800"/>
            <a:ext cx="1981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9683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624887" cy="502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247650"/>
            <a:ext cx="8586788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9" r:id="rId7"/>
    <p:sldLayoutId id="2147483660" r:id="rId8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>
        <a:lnSpc>
          <a:spcPct val="87000"/>
        </a:lnSpc>
        <a:spcBef>
          <a:spcPct val="0"/>
        </a:spcBef>
        <a:spcAft>
          <a:spcPct val="0"/>
        </a:spcAft>
        <a:defRPr sz="3400" b="1" baseline="0">
          <a:solidFill>
            <a:schemeClr val="hlink"/>
          </a:solidFill>
          <a:effectLst/>
          <a:latin typeface="+mj-lt"/>
          <a:ea typeface="+mj-ea"/>
          <a:cs typeface="+mj-cs"/>
        </a:defRPr>
      </a:lvl1pPr>
      <a:lvl2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2pPr>
      <a:lvl3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3pPr>
      <a:lvl4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4pPr>
      <a:lvl5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5pPr>
      <a:lvl6pPr marL="4572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6pPr>
      <a:lvl7pPr marL="9144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7pPr>
      <a:lvl8pPr marL="13716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8pPr>
      <a:lvl9pPr marL="18288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9pPr>
    </p:titleStyle>
    <p:bodyStyle>
      <a:lvl1pPr marL="0" indent="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defRPr sz="2400" b="0" i="0" baseline="0">
          <a:solidFill>
            <a:schemeClr val="accent4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744538" indent="-246063" algn="l" rtl="0" fontAlgn="base">
        <a:spcBef>
          <a:spcPct val="25000"/>
        </a:spcBef>
        <a:spcAft>
          <a:spcPct val="0"/>
        </a:spcAft>
        <a:buClrTx/>
        <a:buSzPct val="75000"/>
        <a:buFont typeface="Wingdings" pitchFamily="2" charset="2"/>
        <a:buChar char="n"/>
        <a:defRPr sz="2200" b="0" i="0" baseline="0">
          <a:solidFill>
            <a:schemeClr val="tx1"/>
          </a:solidFill>
          <a:latin typeface="+mn-lt"/>
        </a:defRPr>
      </a:lvl2pPr>
      <a:lvl3pPr marL="1146175" indent="-238125" algn="l" rtl="0" fontAlgn="base">
        <a:lnSpc>
          <a:spcPct val="107000"/>
        </a:lnSpc>
        <a:spcBef>
          <a:spcPct val="10000"/>
        </a:spcBef>
        <a:spcAft>
          <a:spcPct val="0"/>
        </a:spcAft>
        <a:buClrTx/>
        <a:buSzPct val="90000"/>
        <a:buFont typeface="Wingdings" pitchFamily="2" charset="2"/>
        <a:buChar char="l"/>
        <a:defRPr sz="2200" b="0" i="0" baseline="0">
          <a:solidFill>
            <a:srgbClr val="00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4511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9" name="Rectangle 3"/>
          <p:cNvSpPr>
            <a:spLocks noGrp="1" noChangeArrowheads="1"/>
          </p:cNvSpPr>
          <p:nvPr>
            <p:ph type="subTitle" sz="quarter" idx="1"/>
          </p:nvPr>
        </p:nvSpPr>
        <p:spPr>
          <a:noFill/>
          <a:ln/>
        </p:spPr>
        <p:txBody>
          <a:bodyPr lIns="90487" tIns="44450" rIns="90487" bIns="44450"/>
          <a:lstStyle/>
          <a:p>
            <a:pPr algn="ctr"/>
            <a:r>
              <a:rPr lang="en-US" dirty="0" err="1" smtClean="0"/>
              <a:t>Abhishek</a:t>
            </a:r>
            <a:r>
              <a:rPr lang="en-US" dirty="0" smtClean="0"/>
              <a:t> </a:t>
            </a:r>
            <a:r>
              <a:rPr lang="en-US" dirty="0" err="1" smtClean="0"/>
              <a:t>Bhattacharjee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Topics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sz="1700" dirty="0" smtClean="0"/>
              <a:t>Integer Arithmetic</a:t>
            </a:r>
            <a:endParaRPr lang="en-US" sz="1700" dirty="0"/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 lIns="0" tIns="0" rIns="0" bIns="0" anchor="ctr"/>
          <a:lstStyle/>
          <a:p>
            <a:r>
              <a:rPr lang="en-US" dirty="0"/>
              <a:t>198:211</a:t>
            </a:r>
            <a:br>
              <a:rPr lang="en-US" dirty="0"/>
            </a:br>
            <a:r>
              <a:rPr lang="en-US" dirty="0"/>
              <a:t>Computer Architecture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to the following addition if each number is represented by only 4 bits?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two </a:t>
            </a:r>
            <a:r>
              <a:rPr lang="en-US" dirty="0" err="1" smtClean="0"/>
              <a:t>n</a:t>
            </a:r>
            <a:r>
              <a:rPr lang="en-US" dirty="0" smtClean="0"/>
              <a:t> bits numbers may result in an n+1 bit number</a:t>
            </a:r>
          </a:p>
          <a:p>
            <a:r>
              <a:rPr lang="en-US" dirty="0" smtClean="0"/>
              <a:t>No space to hold extra bit 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/>
              <a:t> modulo arithmetic</a:t>
            </a:r>
          </a:p>
          <a:p>
            <a:pPr lvl="1">
              <a:buNone/>
            </a:pPr>
            <a:r>
              <a:rPr lang="en-US" dirty="0" err="1" smtClean="0"/>
              <a:t>x</a:t>
            </a:r>
            <a:r>
              <a:rPr lang="en-US" dirty="0" smtClean="0"/>
              <a:t> + </a:t>
            </a:r>
            <a:r>
              <a:rPr lang="en-US" dirty="0" err="1" smtClean="0"/>
              <a:t>y</a:t>
            </a:r>
            <a:r>
              <a:rPr lang="en-US" dirty="0" smtClean="0"/>
              <a:t> is really (</a:t>
            </a:r>
            <a:r>
              <a:rPr lang="en-US" dirty="0" err="1" smtClean="0"/>
              <a:t>x</a:t>
            </a:r>
            <a:r>
              <a:rPr lang="en-US" dirty="0" smtClean="0"/>
              <a:t> + </a:t>
            </a:r>
            <a:r>
              <a:rPr lang="en-US" dirty="0" err="1" smtClean="0"/>
              <a:t>y</a:t>
            </a:r>
            <a:r>
              <a:rPr lang="en-US" dirty="0" smtClean="0"/>
              <a:t>) mod 2</a:t>
            </a:r>
            <a:r>
              <a:rPr lang="en-US" baseline="30000" dirty="0" smtClean="0"/>
              <a:t>n</a:t>
            </a:r>
            <a:r>
              <a:rPr lang="en-US" dirty="0" smtClean="0"/>
              <a:t>, where </a:t>
            </a:r>
            <a:r>
              <a:rPr lang="en-US" dirty="0" err="1" smtClean="0"/>
              <a:t>n</a:t>
            </a:r>
            <a:r>
              <a:rPr lang="en-US" dirty="0" smtClean="0"/>
              <a:t> = number of bits</a:t>
            </a:r>
          </a:p>
          <a:p>
            <a:pPr lvl="1">
              <a:buNone/>
            </a:pPr>
            <a:r>
              <a:rPr lang="en-US" dirty="0" smtClean="0"/>
              <a:t>(8 + 10) mod 2</a:t>
            </a:r>
            <a:r>
              <a:rPr lang="en-US" baseline="30000" dirty="0" smtClean="0"/>
              <a:t>4</a:t>
            </a:r>
            <a:r>
              <a:rPr lang="en-US" dirty="0" smtClean="0"/>
              <a:t> = 2</a:t>
            </a:r>
          </a:p>
          <a:p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95400" y="2354318"/>
            <a:ext cx="2401018" cy="142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l"/>
            <a:r>
              <a:rPr lang="en-US" sz="2400" dirty="0">
                <a:latin typeface="Courier New"/>
                <a:cs typeface="Courier New"/>
              </a:rPr>
              <a:t>   8 </a:t>
            </a:r>
            <a:r>
              <a:rPr lang="en-US" sz="2400" dirty="0" smtClean="0">
                <a:latin typeface="Courier New"/>
                <a:cs typeface="Courier New"/>
              </a:rPr>
              <a:t>   </a:t>
            </a:r>
            <a:r>
              <a:rPr lang="en-US" sz="2400" dirty="0">
                <a:latin typeface="Courier New"/>
                <a:cs typeface="Courier New"/>
              </a:rPr>
              <a:t>1000</a:t>
            </a:r>
          </a:p>
          <a:p>
            <a:pPr marL="342900" indent="-342900" algn="l"/>
            <a:r>
              <a:rPr lang="en-US" sz="2400" dirty="0">
                <a:latin typeface="Courier New"/>
                <a:cs typeface="Courier New"/>
              </a:rPr>
              <a:t>+ 10    1010</a:t>
            </a:r>
          </a:p>
          <a:p>
            <a:pPr marL="342900" indent="-342900" algn="l"/>
            <a:r>
              <a:rPr lang="en-US" sz="2400" dirty="0">
                <a:latin typeface="Courier New"/>
                <a:cs typeface="Courier New"/>
              </a:rPr>
              <a:t>-----------</a:t>
            </a:r>
            <a:r>
              <a:rPr lang="en-US" sz="2400" dirty="0" smtClean="0">
                <a:latin typeface="Courier New"/>
                <a:cs typeface="Courier New"/>
              </a:rPr>
              <a:t>-</a:t>
            </a:r>
          </a:p>
          <a:p>
            <a:pPr marL="342900" indent="-342900" algn="l"/>
            <a:r>
              <a:rPr lang="en-US" sz="2400" dirty="0" smtClean="0">
                <a:latin typeface="Courier New"/>
                <a:cs typeface="Courier New"/>
              </a:rPr>
              <a:t>  18   10010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85582" y="2362200"/>
            <a:ext cx="2401018" cy="142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l"/>
            <a:r>
              <a:rPr lang="en-US" sz="2400" dirty="0">
                <a:latin typeface="Courier New"/>
                <a:cs typeface="Courier New"/>
              </a:rPr>
              <a:t>   8 </a:t>
            </a:r>
            <a:r>
              <a:rPr lang="en-US" sz="2400" dirty="0" smtClean="0">
                <a:latin typeface="Courier New"/>
                <a:cs typeface="Courier New"/>
              </a:rPr>
              <a:t>   </a:t>
            </a:r>
            <a:r>
              <a:rPr lang="en-US" sz="2400" dirty="0">
                <a:latin typeface="Courier New"/>
                <a:cs typeface="Courier New"/>
              </a:rPr>
              <a:t>1000</a:t>
            </a:r>
          </a:p>
          <a:p>
            <a:pPr marL="342900" indent="-342900" algn="l"/>
            <a:r>
              <a:rPr lang="en-US" sz="2400" dirty="0">
                <a:latin typeface="Courier New"/>
                <a:cs typeface="Courier New"/>
              </a:rPr>
              <a:t>+ 10    1010</a:t>
            </a:r>
          </a:p>
          <a:p>
            <a:pPr marL="342900" indent="-342900" algn="l"/>
            <a:r>
              <a:rPr lang="en-US" sz="2400" dirty="0">
                <a:latin typeface="Courier New"/>
                <a:cs typeface="Courier New"/>
              </a:rPr>
              <a:t>-----------</a:t>
            </a:r>
            <a:r>
              <a:rPr lang="en-US" sz="2400" dirty="0" smtClean="0">
                <a:latin typeface="Courier New"/>
                <a:cs typeface="Courier New"/>
              </a:rPr>
              <a:t>-</a:t>
            </a:r>
          </a:p>
          <a:p>
            <a:pPr marL="342900" indent="-342900" algn="l"/>
            <a:r>
              <a:rPr lang="en-US" sz="2400" dirty="0" smtClean="0">
                <a:solidFill>
                  <a:srgbClr val="FF0000"/>
                </a:solidFill>
                <a:latin typeface="Courier New"/>
                <a:cs typeface="Courier New"/>
              </a:rPr>
              <a:t>   2   10010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6019800" y="3505200"/>
            <a:ext cx="228600" cy="152400"/>
          </a:xfrm>
          <a:prstGeom prst="line">
            <a:avLst/>
          </a:prstGeom>
          <a:noFill/>
          <a:ln w="38100" cap="flat" cmpd="sng" algn="ctr">
            <a:solidFill>
              <a:srgbClr val="00001E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overflow</a:t>
            </a:r>
            <a:r>
              <a:rPr lang="en-US" dirty="0" smtClean="0"/>
              <a:t> occurs when the result cannot fit within the size limit of the data type</a:t>
            </a:r>
          </a:p>
          <a:p>
            <a:r>
              <a:rPr lang="en-US" dirty="0" smtClean="0"/>
              <a:t>When executing C programs, overflows are not signaled as errors!</a:t>
            </a:r>
          </a:p>
          <a:p>
            <a:r>
              <a:rPr lang="en-US" dirty="0" smtClean="0"/>
              <a:t>Programmer must figure it out</a:t>
            </a:r>
          </a:p>
          <a:p>
            <a:r>
              <a:rPr lang="en-US" dirty="0" smtClean="0"/>
              <a:t>When two unsigned numbers </a:t>
            </a:r>
            <a:r>
              <a:rPr lang="en-US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dirty="0" smtClean="0"/>
              <a:t> are added</a:t>
            </a:r>
          </a:p>
          <a:p>
            <a:r>
              <a:rPr lang="en-US" dirty="0" smtClean="0"/>
              <a:t>Overflow has occurred if</a:t>
            </a:r>
          </a:p>
          <a:p>
            <a:pPr lvl="1"/>
            <a:r>
              <a:rPr lang="en-US" dirty="0" err="1" smtClean="0"/>
              <a:t>x+y</a:t>
            </a:r>
            <a:r>
              <a:rPr lang="en-US" dirty="0" smtClean="0"/>
              <a:t> &lt; </a:t>
            </a:r>
            <a:r>
              <a:rPr lang="en-US" dirty="0" err="1" smtClean="0"/>
              <a:t>x</a:t>
            </a:r>
            <a:r>
              <a:rPr lang="en-US" dirty="0" smtClean="0"/>
              <a:t> or </a:t>
            </a:r>
            <a:r>
              <a:rPr lang="en-US" dirty="0" err="1" smtClean="0"/>
              <a:t>x+y</a:t>
            </a:r>
            <a:r>
              <a:rPr lang="en-US" dirty="0" smtClean="0"/>
              <a:t> &lt; </a:t>
            </a:r>
            <a:r>
              <a:rPr lang="en-US" dirty="0" err="1" smtClean="0"/>
              <a:t>y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2’s Complement Addition &amp; Subtraction</a:t>
            </a:r>
            <a:endParaRPr lang="en-US" dirty="0"/>
          </a:p>
        </p:txBody>
      </p:sp>
      <p:sp>
        <p:nvSpPr>
          <p:cNvPr id="553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 = binary addition, ignore carry out</a:t>
            </a:r>
          </a:p>
          <a:p>
            <a:r>
              <a:rPr lang="en-US" dirty="0" smtClean="0"/>
              <a:t>Subtraction = invert subtrahend and add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4 – 2 = 4 + -2</a:t>
            </a:r>
            <a:endParaRPr lang="en-US" dirty="0"/>
          </a:p>
        </p:txBody>
      </p:sp>
      <p:sp>
        <p:nvSpPr>
          <p:cNvPr id="553989" name="Text Box 5"/>
          <p:cNvSpPr txBox="1">
            <a:spLocks noChangeArrowheads="1"/>
          </p:cNvSpPr>
          <p:nvPr/>
        </p:nvSpPr>
        <p:spPr bwMode="auto">
          <a:xfrm>
            <a:off x="1524000" y="2305717"/>
            <a:ext cx="2031626" cy="142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 smtClean="0">
                <a:latin typeface="Courier New"/>
                <a:cs typeface="Courier New"/>
              </a:rPr>
              <a:t> -</a:t>
            </a:r>
            <a:r>
              <a:rPr lang="en-US" sz="2400" dirty="0">
                <a:latin typeface="Courier New"/>
                <a:cs typeface="Courier New"/>
              </a:rPr>
              <a:t>7  </a:t>
            </a:r>
            <a:r>
              <a:rPr lang="en-US" sz="2400" dirty="0" smtClean="0">
                <a:latin typeface="Courier New"/>
                <a:cs typeface="Courier New"/>
              </a:rPr>
              <a:t> 1001</a:t>
            </a:r>
            <a:endParaRPr lang="en-US" sz="2400" dirty="0">
              <a:latin typeface="Courier New"/>
              <a:cs typeface="Courier New"/>
            </a:endParaRPr>
          </a:p>
          <a:p>
            <a:pPr algn="l"/>
            <a:r>
              <a:rPr lang="en-US" sz="2400" dirty="0">
                <a:latin typeface="Courier New"/>
                <a:cs typeface="Courier New"/>
              </a:rPr>
              <a:t>+ 5  </a:t>
            </a:r>
            <a:r>
              <a:rPr lang="en-US" sz="2400" dirty="0" smtClean="0">
                <a:latin typeface="Courier New"/>
                <a:cs typeface="Courier New"/>
              </a:rPr>
              <a:t> 0101</a:t>
            </a:r>
            <a:endParaRPr lang="en-US" sz="2400" dirty="0">
              <a:latin typeface="Courier New"/>
              <a:cs typeface="Courier New"/>
            </a:endParaRPr>
          </a:p>
          <a:p>
            <a:pPr algn="l"/>
            <a:r>
              <a:rPr lang="en-US" sz="2400" dirty="0">
                <a:latin typeface="Courier New"/>
                <a:cs typeface="Courier New"/>
              </a:rPr>
              <a:t>---------</a:t>
            </a:r>
            <a:r>
              <a:rPr lang="en-US" sz="2400" dirty="0" smtClean="0">
                <a:latin typeface="Courier New"/>
                <a:cs typeface="Courier New"/>
              </a:rPr>
              <a:t>-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 -</a:t>
            </a:r>
            <a:r>
              <a:rPr lang="en-US" sz="2400" dirty="0">
                <a:latin typeface="Courier New"/>
                <a:cs typeface="Courier New"/>
              </a:rPr>
              <a:t>2  </a:t>
            </a:r>
            <a:r>
              <a:rPr lang="en-US" sz="2400" dirty="0" smtClean="0">
                <a:latin typeface="Courier New"/>
                <a:cs typeface="Courier New"/>
              </a:rPr>
              <a:t> 1110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553990" name="Text Box 6"/>
          <p:cNvSpPr txBox="1">
            <a:spLocks noChangeArrowheads="1"/>
          </p:cNvSpPr>
          <p:nvPr/>
        </p:nvSpPr>
        <p:spPr bwMode="auto">
          <a:xfrm>
            <a:off x="4648200" y="2381917"/>
            <a:ext cx="2438400" cy="142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400" dirty="0" smtClean="0">
                <a:latin typeface="Courier New"/>
                <a:cs typeface="Courier New"/>
              </a:rPr>
              <a:t>  -</a:t>
            </a:r>
            <a:r>
              <a:rPr lang="en-US" sz="2400" dirty="0">
                <a:latin typeface="Courier New"/>
                <a:cs typeface="Courier New"/>
              </a:rPr>
              <a:t>5   </a:t>
            </a:r>
            <a:r>
              <a:rPr lang="en-US" sz="2400" dirty="0" smtClean="0">
                <a:latin typeface="Courier New"/>
                <a:cs typeface="Courier New"/>
              </a:rPr>
              <a:t> 1011</a:t>
            </a:r>
            <a:endParaRPr lang="en-US" sz="2400" dirty="0">
              <a:latin typeface="Courier New"/>
              <a:cs typeface="Courier New"/>
            </a:endParaRP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+ -</a:t>
            </a:r>
            <a:r>
              <a:rPr lang="en-US" sz="2400" dirty="0">
                <a:latin typeface="Courier New"/>
                <a:cs typeface="Courier New"/>
              </a:rPr>
              <a:t>2   </a:t>
            </a:r>
            <a:r>
              <a:rPr lang="en-US" sz="2400" dirty="0" smtClean="0">
                <a:latin typeface="Courier New"/>
                <a:cs typeface="Courier New"/>
              </a:rPr>
              <a:t> 1110</a:t>
            </a:r>
            <a:endParaRPr lang="en-US" sz="2400" dirty="0">
              <a:latin typeface="Courier New"/>
              <a:cs typeface="Courier New"/>
            </a:endParaRPr>
          </a:p>
          <a:p>
            <a:pPr algn="l"/>
            <a:r>
              <a:rPr lang="en-US" sz="2400" dirty="0">
                <a:latin typeface="Courier New"/>
                <a:cs typeface="Courier New"/>
              </a:rPr>
              <a:t>-----------</a:t>
            </a:r>
            <a:r>
              <a:rPr lang="en-US" sz="2400" dirty="0" smtClean="0">
                <a:latin typeface="Courier New"/>
                <a:cs typeface="Courier New"/>
              </a:rPr>
              <a:t>-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  -</a:t>
            </a:r>
            <a:r>
              <a:rPr lang="en-US" sz="2400" dirty="0">
                <a:latin typeface="Courier New"/>
                <a:cs typeface="Courier New"/>
              </a:rPr>
              <a:t>7 </a:t>
            </a:r>
            <a:r>
              <a:rPr lang="en-US" sz="2400" dirty="0" smtClean="0">
                <a:latin typeface="Courier New"/>
                <a:cs typeface="Courier New"/>
              </a:rPr>
              <a:t>  11001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553991" name="Text Box 7"/>
          <p:cNvSpPr txBox="1">
            <a:spLocks noChangeArrowheads="1"/>
          </p:cNvSpPr>
          <p:nvPr/>
        </p:nvSpPr>
        <p:spPr bwMode="auto">
          <a:xfrm>
            <a:off x="2204628" y="4343400"/>
            <a:ext cx="2401018" cy="142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latin typeface="Courier New"/>
                <a:cs typeface="Courier New"/>
              </a:rPr>
              <a:t>   4   </a:t>
            </a:r>
            <a:r>
              <a:rPr lang="en-US" sz="2400" dirty="0" smtClean="0">
                <a:latin typeface="Courier New"/>
                <a:cs typeface="Courier New"/>
              </a:rPr>
              <a:t> 0100</a:t>
            </a:r>
          </a:p>
          <a:p>
            <a:pPr algn="l"/>
            <a:r>
              <a:rPr lang="en-US" sz="2400" dirty="0">
                <a:latin typeface="Courier New"/>
                <a:cs typeface="Courier New"/>
              </a:rPr>
              <a:t>+</a:t>
            </a:r>
            <a:r>
              <a:rPr lang="en-US" sz="2400" dirty="0" smtClean="0">
                <a:latin typeface="Courier New"/>
                <a:cs typeface="Courier New"/>
              </a:rPr>
              <a:t> -2    1110</a:t>
            </a:r>
          </a:p>
          <a:p>
            <a:pPr algn="l"/>
            <a:r>
              <a:rPr lang="en-US" sz="2400" dirty="0">
                <a:latin typeface="Courier New"/>
                <a:cs typeface="Courier New"/>
              </a:rPr>
              <a:t>-----------</a:t>
            </a:r>
            <a:r>
              <a:rPr lang="en-US" sz="2400" dirty="0" smtClean="0">
                <a:latin typeface="Courier New"/>
                <a:cs typeface="Courier New"/>
              </a:rPr>
              <a:t>-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   2    0010</a:t>
            </a:r>
            <a:endParaRPr lang="en-US" sz="2400" dirty="0">
              <a:latin typeface="Courier New"/>
              <a:cs typeface="Courier New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943600" y="3524917"/>
            <a:ext cx="228600" cy="152400"/>
          </a:xfrm>
          <a:prstGeom prst="line">
            <a:avLst/>
          </a:prstGeom>
          <a:noFill/>
          <a:ln w="38100" cap="flat" cmpd="sng" algn="ctr">
            <a:solidFill>
              <a:srgbClr val="00001E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2’s Complement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does it work?</a:t>
            </a:r>
          </a:p>
          <a:p>
            <a:pPr lvl="1"/>
            <a:r>
              <a:rPr lang="en-US" dirty="0" smtClean="0"/>
              <a:t>Adding 2 positive numbers: obvious</a:t>
            </a:r>
          </a:p>
          <a:p>
            <a:pPr lvl="1"/>
            <a:r>
              <a:rPr lang="en-US" dirty="0" smtClean="0"/>
              <a:t>Adding positive and negative number?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|pos number| &gt; |</a:t>
            </a:r>
            <a:r>
              <a:rPr lang="en-US" dirty="0" err="1" smtClean="0"/>
              <a:t>neg</a:t>
            </a:r>
            <a:r>
              <a:rPr lang="en-US" dirty="0" smtClean="0"/>
              <a:t> number|</a:t>
            </a:r>
          </a:p>
          <a:p>
            <a:pPr lvl="3"/>
            <a:r>
              <a:rPr lang="en-US" dirty="0" smtClean="0"/>
              <a:t>Will wrap around 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>
                <a:ea typeface="Wingdings"/>
                <a:cs typeface="Wingdings"/>
              </a:rPr>
              <a:t> 0 MSB</a:t>
            </a:r>
          </a:p>
          <a:p>
            <a:pPr lvl="2"/>
            <a:r>
              <a:rPr lang="en-US" dirty="0" smtClean="0">
                <a:ea typeface="Wingdings"/>
                <a:cs typeface="Wingdings"/>
              </a:rPr>
              <a:t>|</a:t>
            </a:r>
            <a:r>
              <a:rPr lang="en-US" dirty="0" err="1" smtClean="0">
                <a:ea typeface="Wingdings"/>
                <a:cs typeface="Wingdings"/>
              </a:rPr>
              <a:t>neg</a:t>
            </a:r>
            <a:r>
              <a:rPr lang="en-US" dirty="0" smtClean="0">
                <a:ea typeface="Wingdings"/>
                <a:cs typeface="Wingdings"/>
              </a:rPr>
              <a:t> number| &gt; |pos number|</a:t>
            </a:r>
          </a:p>
          <a:p>
            <a:pPr lvl="3"/>
            <a:r>
              <a:rPr lang="en-US" dirty="0" smtClean="0">
                <a:ea typeface="Wingdings"/>
                <a:cs typeface="Wingdings"/>
              </a:rPr>
              <a:t>Will not wrap 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>
                <a:ea typeface="Wingdings"/>
                <a:cs typeface="Wingdings"/>
              </a:rPr>
              <a:t> 1 MSB</a:t>
            </a:r>
          </a:p>
          <a:p>
            <a:pPr lvl="1"/>
            <a:r>
              <a:rPr lang="en-US" dirty="0" smtClean="0">
                <a:ea typeface="Wingdings"/>
                <a:cs typeface="Wingdings"/>
              </a:rPr>
              <a:t>Adding 2 negative numbers just like adding two positive numbers</a:t>
            </a:r>
          </a:p>
          <a:p>
            <a:pPr lvl="2"/>
            <a:r>
              <a:rPr lang="en-US" dirty="0" smtClean="0">
                <a:ea typeface="Wingdings"/>
                <a:cs typeface="Wingdings"/>
              </a:rPr>
              <a:t>Will always wrap 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>
                <a:ea typeface="Wingdings"/>
                <a:cs typeface="Wingdings"/>
              </a:rPr>
              <a:t> 1 MSB is preserved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6200" y="2667000"/>
            <a:ext cx="16622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/>
                <a:cs typeface="Courier New"/>
              </a:rPr>
              <a:t>2+(-1)=1</a:t>
            </a:r>
            <a:endParaRPr lang="en-US" sz="2400" dirty="0">
              <a:latin typeface="Courier New"/>
              <a:cs typeface="Courier New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172200" y="1738122"/>
            <a:ext cx="2667000" cy="2757678"/>
            <a:chOff x="3276600" y="2667000"/>
            <a:chExt cx="2667000" cy="2757678"/>
          </a:xfrm>
        </p:grpSpPr>
        <p:sp>
          <p:nvSpPr>
            <p:cNvPr id="4" name="TextBox 3"/>
            <p:cNvSpPr txBox="1"/>
            <p:nvPr/>
          </p:nvSpPr>
          <p:spPr>
            <a:xfrm>
              <a:off x="3276600" y="2667000"/>
              <a:ext cx="2667000" cy="27576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 smtClean="0">
                  <a:latin typeface="Courier New"/>
                  <a:cs typeface="Courier New"/>
                </a:rPr>
                <a:t>-4	1 00</a:t>
              </a:r>
            </a:p>
            <a:p>
              <a:pPr algn="l"/>
              <a:r>
                <a:rPr lang="en-US" sz="2400" dirty="0" smtClean="0">
                  <a:latin typeface="Courier New"/>
                  <a:cs typeface="Courier New"/>
                </a:rPr>
                <a:t>-3	1 01</a:t>
              </a:r>
            </a:p>
            <a:p>
              <a:pPr algn="l"/>
              <a:r>
                <a:rPr lang="en-US" sz="2400" dirty="0" smtClean="0">
                  <a:latin typeface="Courier New"/>
                  <a:cs typeface="Courier New"/>
                </a:rPr>
                <a:t>-2	1 10</a:t>
              </a:r>
            </a:p>
            <a:p>
              <a:pPr algn="l"/>
              <a:r>
                <a:rPr lang="en-US" sz="2400" dirty="0" smtClean="0">
                  <a:latin typeface="Courier New"/>
                  <a:cs typeface="Courier New"/>
                </a:rPr>
                <a:t>-1	1 11</a:t>
              </a:r>
            </a:p>
            <a:p>
              <a:pPr algn="l"/>
              <a:r>
                <a:rPr lang="en-US" sz="2400" dirty="0" smtClean="0">
                  <a:latin typeface="Courier New"/>
                  <a:cs typeface="Courier New"/>
                </a:rPr>
                <a:t> 0	0 00</a:t>
              </a:r>
            </a:p>
            <a:p>
              <a:pPr algn="l"/>
              <a:r>
                <a:rPr lang="en-US" sz="2400" dirty="0" smtClean="0">
                  <a:latin typeface="Courier New"/>
                  <a:cs typeface="Courier New"/>
                </a:rPr>
                <a:t> 1	0 01</a:t>
              </a:r>
            </a:p>
            <a:p>
              <a:pPr algn="l"/>
              <a:r>
                <a:rPr lang="en-US" sz="2400" dirty="0" smtClean="0">
                  <a:latin typeface="Courier New"/>
                  <a:cs typeface="Courier New"/>
                </a:rPr>
                <a:t> 2	0 10</a:t>
              </a:r>
            </a:p>
            <a:p>
              <a:pPr algn="l"/>
              <a:r>
                <a:rPr lang="en-US" sz="2400" dirty="0" smtClean="0">
                  <a:latin typeface="Courier New"/>
                  <a:cs typeface="Courier New"/>
                </a:rPr>
                <a:t> 3	0 11</a:t>
              </a:r>
              <a:endParaRPr lang="en-US" sz="2400" dirty="0">
                <a:latin typeface="Courier New"/>
                <a:cs typeface="Courier New"/>
              </a:endParaRPr>
            </a:p>
          </p:txBody>
        </p:sp>
        <p:sp>
          <p:nvSpPr>
            <p:cNvPr id="18" name="Curved Left Arrow 17"/>
            <p:cNvSpPr/>
            <p:nvPr/>
          </p:nvSpPr>
          <p:spPr bwMode="auto">
            <a:xfrm>
              <a:off x="5105400" y="4876800"/>
              <a:ext cx="152400" cy="381000"/>
            </a:xfrm>
            <a:prstGeom prst="curvedLeftArrow">
              <a:avLst/>
            </a:prstGeom>
            <a:noFill/>
            <a:ln w="19050" cap="flat" cmpd="sng" algn="ctr">
              <a:solidFill>
                <a:srgbClr val="FF1A1A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20" name="Curved Right Arrow 19"/>
            <p:cNvSpPr/>
            <p:nvPr/>
          </p:nvSpPr>
          <p:spPr bwMode="auto">
            <a:xfrm rot="10800000">
              <a:off x="5391604" y="4114800"/>
              <a:ext cx="475796" cy="1156340"/>
            </a:xfrm>
            <a:prstGeom prst="curvedRightArrow">
              <a:avLst/>
            </a:prstGeom>
            <a:noFill/>
            <a:ln w="19050" cap="flat" cmpd="sng" algn="ctr">
              <a:solidFill>
                <a:srgbClr val="FF1A1A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21" name="Curved Left Arrow 20"/>
            <p:cNvSpPr/>
            <p:nvPr/>
          </p:nvSpPr>
          <p:spPr bwMode="auto">
            <a:xfrm>
              <a:off x="5105400" y="4191000"/>
              <a:ext cx="152400" cy="381000"/>
            </a:xfrm>
            <a:prstGeom prst="curvedLeftArrow">
              <a:avLst/>
            </a:prstGeom>
            <a:noFill/>
            <a:ln w="19050" cap="flat" cmpd="sng" algn="ctr">
              <a:solidFill>
                <a:srgbClr val="FF1A1A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</p:grpSp>
      <p:sp>
        <p:nvSpPr>
          <p:cNvPr id="23" name="Oval 22"/>
          <p:cNvSpPr/>
          <p:nvPr/>
        </p:nvSpPr>
        <p:spPr bwMode="auto">
          <a:xfrm>
            <a:off x="7467600" y="2819400"/>
            <a:ext cx="533400" cy="304800"/>
          </a:xfrm>
          <a:prstGeom prst="ellipse">
            <a:avLst/>
          </a:prstGeom>
          <a:noFill/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2’s Complement Overflow</a:t>
            </a:r>
            <a:endParaRPr lang="en-US" dirty="0"/>
          </a:p>
        </p:txBody>
      </p:sp>
      <p:sp>
        <p:nvSpPr>
          <p:cNvPr id="55501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when overflow occurs with 2’s complement?</a:t>
            </a:r>
          </a:p>
          <a:p>
            <a:pPr lvl="1"/>
            <a:r>
              <a:rPr lang="en-US" dirty="0" smtClean="0"/>
              <a:t>Need one extra bit so sign bit will be wrong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How to detect?</a:t>
            </a:r>
          </a:p>
          <a:p>
            <a:pPr lvl="2"/>
            <a:r>
              <a:rPr lang="en-US" dirty="0" smtClean="0"/>
              <a:t>Adding 2 positive numbers 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>
                <a:ea typeface="Wingdings"/>
                <a:cs typeface="Wingdings"/>
              </a:rPr>
              <a:t> negative result</a:t>
            </a:r>
          </a:p>
          <a:p>
            <a:pPr lvl="2"/>
            <a:r>
              <a:rPr lang="en-US" dirty="0" smtClean="0">
                <a:ea typeface="Wingdings"/>
                <a:cs typeface="Wingdings"/>
              </a:rPr>
              <a:t>Adding 2 negative numbers 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>
                <a:ea typeface="Wingdings"/>
                <a:cs typeface="Wingdings"/>
              </a:rPr>
              <a:t> positive result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55014" name="Text Box 6"/>
          <p:cNvSpPr txBox="1">
            <a:spLocks noChangeArrowheads="1"/>
          </p:cNvSpPr>
          <p:nvPr/>
        </p:nvSpPr>
        <p:spPr bwMode="auto">
          <a:xfrm>
            <a:off x="1866182" y="2438400"/>
            <a:ext cx="2216322" cy="142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6    0110</a:t>
            </a:r>
            <a:endParaRPr lang="en-US" sz="2400" dirty="0">
              <a:latin typeface="Courier New"/>
              <a:cs typeface="Courier New"/>
            </a:endParaRPr>
          </a:p>
          <a:p>
            <a:pPr algn="l"/>
            <a:r>
              <a:rPr lang="en-US" sz="2400" dirty="0">
                <a:latin typeface="Courier New"/>
                <a:cs typeface="Courier New"/>
              </a:rPr>
              <a:t>+ 5   </a:t>
            </a:r>
            <a:r>
              <a:rPr lang="en-US" sz="2400" dirty="0" smtClean="0">
                <a:latin typeface="Courier New"/>
                <a:cs typeface="Courier New"/>
              </a:rPr>
              <a:t> 0101</a:t>
            </a:r>
            <a:endParaRPr lang="en-US" sz="2400" dirty="0">
              <a:latin typeface="Courier New"/>
              <a:cs typeface="Courier New"/>
            </a:endParaRPr>
          </a:p>
          <a:p>
            <a:pPr algn="l"/>
            <a:r>
              <a:rPr lang="en-US" sz="2400" dirty="0">
                <a:latin typeface="Courier New"/>
                <a:cs typeface="Courier New"/>
              </a:rPr>
              <a:t>----------</a:t>
            </a:r>
            <a:r>
              <a:rPr lang="en-US" sz="2400" dirty="0" smtClean="0">
                <a:latin typeface="Courier New"/>
                <a:cs typeface="Courier New"/>
              </a:rPr>
              <a:t>-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 -</a:t>
            </a:r>
            <a:r>
              <a:rPr lang="en-US" sz="2400" dirty="0">
                <a:latin typeface="Courier New"/>
                <a:cs typeface="Courier New"/>
              </a:rPr>
              <a:t>5   </a:t>
            </a:r>
            <a:r>
              <a:rPr lang="en-US" sz="2400" dirty="0" smtClean="0">
                <a:latin typeface="Courier New"/>
                <a:cs typeface="Courier New"/>
              </a:rPr>
              <a:t> 1011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555016" name="Text Box 8"/>
          <p:cNvSpPr txBox="1">
            <a:spLocks noChangeArrowheads="1"/>
          </p:cNvSpPr>
          <p:nvPr/>
        </p:nvSpPr>
        <p:spPr bwMode="auto">
          <a:xfrm>
            <a:off x="4609382" y="2458117"/>
            <a:ext cx="2401018" cy="142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latin typeface="Courier New"/>
                <a:cs typeface="Courier New"/>
              </a:rPr>
              <a:t>  </a:t>
            </a:r>
            <a:r>
              <a:rPr lang="en-US" sz="2400" dirty="0" smtClean="0">
                <a:latin typeface="Courier New"/>
                <a:cs typeface="Courier New"/>
              </a:rPr>
              <a:t>-6    1010</a:t>
            </a:r>
            <a:endParaRPr lang="en-US" sz="2400" dirty="0">
              <a:latin typeface="Courier New"/>
              <a:cs typeface="Courier New"/>
            </a:endParaRPr>
          </a:p>
          <a:p>
            <a:pPr algn="l"/>
            <a:r>
              <a:rPr lang="en-US" sz="2400" dirty="0">
                <a:latin typeface="Courier New"/>
                <a:cs typeface="Courier New"/>
              </a:rPr>
              <a:t>+</a:t>
            </a:r>
            <a:r>
              <a:rPr lang="en-US" sz="2400" dirty="0" smtClean="0">
                <a:latin typeface="Courier New"/>
                <a:cs typeface="Courier New"/>
              </a:rPr>
              <a:t> -6    1010</a:t>
            </a:r>
            <a:endParaRPr lang="en-US" sz="2400" dirty="0">
              <a:latin typeface="Courier New"/>
              <a:cs typeface="Courier New"/>
            </a:endParaRPr>
          </a:p>
          <a:p>
            <a:pPr algn="l"/>
            <a:r>
              <a:rPr lang="en-US" sz="2400" dirty="0">
                <a:latin typeface="Courier New"/>
                <a:cs typeface="Courier New"/>
              </a:rPr>
              <a:t>-------</a:t>
            </a:r>
            <a:r>
              <a:rPr lang="en-US" sz="2400" dirty="0" smtClean="0">
                <a:latin typeface="Courier New"/>
                <a:cs typeface="Courier New"/>
              </a:rPr>
              <a:t>--</a:t>
            </a:r>
            <a:r>
              <a:rPr lang="en-US" sz="2400" dirty="0">
                <a:latin typeface="Courier New"/>
                <a:cs typeface="Courier New"/>
              </a:rPr>
              <a:t>--</a:t>
            </a:r>
            <a:r>
              <a:rPr lang="en-US" sz="2400" dirty="0" smtClean="0">
                <a:latin typeface="Courier New"/>
                <a:cs typeface="Courier New"/>
              </a:rPr>
              <a:t>-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   4    0100</a:t>
            </a:r>
            <a:endParaRPr lang="en-US"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compute 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very efficient …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09800" y="1905000"/>
          <a:ext cx="773206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" name="Equation" r:id="rId3" imgW="292100" imgH="431800" progId="Equation.3">
                  <p:embed/>
                </p:oleObj>
              </mc:Choice>
              <mc:Fallback>
                <p:oleObj name="Equation" r:id="rId3" imgW="292100" imgH="431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05000"/>
                        <a:ext cx="773206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Multiplication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Notice anything about the binary form?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4550" y="1600200"/>
            <a:ext cx="923450" cy="2425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urier New"/>
                <a:cs typeface="Courier New"/>
              </a:rPr>
              <a:t>  54</a:t>
            </a:r>
          </a:p>
          <a:p>
            <a:pPr algn="l"/>
            <a:r>
              <a:rPr lang="en-US" sz="2400" dirty="0" err="1" smtClean="0">
                <a:latin typeface="Courier New"/>
                <a:cs typeface="Courier New"/>
              </a:rPr>
              <a:t>x</a:t>
            </a:r>
            <a:r>
              <a:rPr lang="en-US" sz="2400" dirty="0" smtClean="0">
                <a:latin typeface="Courier New"/>
                <a:cs typeface="Courier New"/>
              </a:rPr>
              <a:t> 67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----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 378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324 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----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3618 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4158" y="1600200"/>
            <a:ext cx="1292842" cy="2757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urier New"/>
                <a:cs typeface="Courier New"/>
              </a:rPr>
              <a:t>  1011</a:t>
            </a:r>
          </a:p>
          <a:p>
            <a:pPr algn="l"/>
            <a:r>
              <a:rPr lang="en-US" sz="2400" dirty="0" err="1" smtClean="0">
                <a:latin typeface="Courier New"/>
                <a:cs typeface="Courier New"/>
              </a:rPr>
              <a:t>x</a:t>
            </a:r>
            <a:r>
              <a:rPr lang="en-US" sz="2400" dirty="0" smtClean="0">
                <a:latin typeface="Courier New"/>
                <a:cs typeface="Courier New"/>
              </a:rPr>
              <a:t>  101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------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  1011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 0000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1011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------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110111</a:t>
            </a:r>
            <a:endParaRPr lang="en-US"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1600200"/>
            <a:ext cx="1292842" cy="2757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urier New"/>
                <a:cs typeface="Courier New"/>
              </a:rPr>
              <a:t>  1011</a:t>
            </a:r>
          </a:p>
          <a:p>
            <a:pPr algn="l"/>
            <a:r>
              <a:rPr lang="en-US" sz="2400" dirty="0" err="1" smtClean="0">
                <a:latin typeface="Courier New"/>
                <a:cs typeface="Courier New"/>
              </a:rPr>
              <a:t>x</a:t>
            </a:r>
            <a:r>
              <a:rPr lang="en-US" sz="2400" dirty="0" smtClean="0">
                <a:latin typeface="Courier New"/>
                <a:cs typeface="Courier New"/>
              </a:rPr>
              <a:t>  101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------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  1011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 0000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1011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------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110111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2463" y="2514600"/>
            <a:ext cx="49559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latin typeface="Courier New"/>
                <a:cs typeface="Courier New"/>
              </a:rPr>
              <a:t>(multiplicand </a:t>
            </a:r>
            <a:r>
              <a:rPr lang="en-US" sz="2000" dirty="0" err="1" smtClean="0">
                <a:latin typeface="Courier New"/>
                <a:cs typeface="Courier New"/>
              </a:rPr>
              <a:t>x</a:t>
            </a:r>
            <a:r>
              <a:rPr lang="en-US" sz="2000" dirty="0" smtClean="0">
                <a:latin typeface="Courier New"/>
                <a:cs typeface="Courier New"/>
              </a:rPr>
              <a:t> 1) shift left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5442" y="2895600"/>
            <a:ext cx="49559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latin typeface="Courier New"/>
                <a:cs typeface="Courier New"/>
              </a:rPr>
              <a:t>(multiplicand </a:t>
            </a:r>
            <a:r>
              <a:rPr lang="en-US" sz="2000" dirty="0" err="1" smtClean="0">
                <a:latin typeface="Courier New"/>
                <a:cs typeface="Courier New"/>
              </a:rPr>
              <a:t>x</a:t>
            </a:r>
            <a:r>
              <a:rPr lang="en-US" sz="2000" dirty="0" smtClean="0">
                <a:latin typeface="Courier New"/>
                <a:cs typeface="Courier New"/>
              </a:rPr>
              <a:t> 0) shift left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5442" y="3283139"/>
            <a:ext cx="49559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latin typeface="Courier New"/>
                <a:cs typeface="Courier New"/>
              </a:rPr>
              <a:t>(multiplicand x </a:t>
            </a:r>
            <a:r>
              <a:rPr lang="en-US" sz="2000" dirty="0" smtClean="0">
                <a:latin typeface="Courier New"/>
                <a:cs typeface="Courier New"/>
              </a:rPr>
              <a:t>1) </a:t>
            </a:r>
            <a:r>
              <a:rPr lang="en-US" sz="2000" dirty="0" smtClean="0">
                <a:latin typeface="Courier New"/>
                <a:cs typeface="Courier New"/>
              </a:rPr>
              <a:t>shift left 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result = 0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If LSB of multiplier = 1, add multiplicand to result</a:t>
            </a:r>
            <a:br>
              <a:rPr lang="en-US" dirty="0" smtClean="0"/>
            </a:br>
            <a:r>
              <a:rPr lang="en-US" dirty="0" smtClean="0"/>
              <a:t>                             else, add 0 to result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Shift multiplicand left by 1 bit (fill LSB with 0)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Shift multiplier right by 1 bit (fill MSB with 0)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If multiplier &gt; 0, go to 1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Stop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ClrTx/>
            </a:pPr>
            <a:r>
              <a:rPr lang="en-US" dirty="0" smtClean="0"/>
              <a:t>We only need to know how to </a:t>
            </a:r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shift</a:t>
            </a:r>
            <a:r>
              <a:rPr lang="en-US" dirty="0" smtClean="0"/>
              <a:t> in order to multiply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F1393E33-D803-4884-8AFB-F110CA2CF322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result of multiplying two </a:t>
            </a:r>
            <a:r>
              <a:rPr lang="en-US" dirty="0" err="1" smtClean="0"/>
              <a:t>n</a:t>
            </a:r>
            <a:r>
              <a:rPr lang="en-US" dirty="0" smtClean="0"/>
              <a:t>-bits long numbers can be up to 2n-bits long</a:t>
            </a:r>
          </a:p>
          <a:p>
            <a:r>
              <a:rPr lang="en-US" dirty="0" smtClean="0"/>
              <a:t>What to do with the extra bits?</a:t>
            </a:r>
          </a:p>
          <a:p>
            <a:pPr lvl="1"/>
            <a:r>
              <a:rPr lang="en-US" dirty="0" smtClean="0"/>
              <a:t>Discard </a:t>
            </a:r>
            <a:r>
              <a:rPr lang="en-US" dirty="0" err="1" smtClean="0"/>
              <a:t>n</a:t>
            </a:r>
            <a:r>
              <a:rPr lang="en-US" dirty="0" smtClean="0"/>
              <a:t> most significant bits 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/>
              <a:t> modulo arithmetic</a:t>
            </a:r>
          </a:p>
          <a:p>
            <a:pPr lvl="1"/>
            <a:r>
              <a:rPr lang="en-US" dirty="0" smtClean="0"/>
              <a:t>Some processors leave results in two registers so programmer can have entire result if desired</a:t>
            </a:r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7160D55D-DAD0-4ECB-9A68-F2173838B6FE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16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Signed Multiplication</a:t>
            </a:r>
            <a:endParaRPr lang="en-US"/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multiplying two </a:t>
            </a:r>
            <a:r>
              <a:rPr lang="en-US" dirty="0" err="1" smtClean="0"/>
              <a:t>n</a:t>
            </a:r>
            <a:r>
              <a:rPr lang="en-US" dirty="0" smtClean="0"/>
              <a:t>-bits signed number, if you just want the </a:t>
            </a:r>
            <a:r>
              <a:rPr lang="en-US" dirty="0" err="1" smtClean="0"/>
              <a:t>n</a:t>
            </a:r>
            <a:r>
              <a:rPr lang="en-US" dirty="0" smtClean="0"/>
              <a:t> least significant bits of the result, then a very slightly modified algorithm works</a:t>
            </a:r>
          </a:p>
          <a:p>
            <a:pPr lvl="1"/>
            <a:r>
              <a:rPr lang="en-US" dirty="0" smtClean="0"/>
              <a:t>Book develops a mathematical proof</a:t>
            </a:r>
          </a:p>
          <a:p>
            <a:r>
              <a:rPr lang="en-US" dirty="0" smtClean="0"/>
              <a:t>If want all 2n bits of result, then what?</a:t>
            </a:r>
          </a:p>
          <a:p>
            <a:pPr lvl="1"/>
            <a:r>
              <a:rPr lang="en-US" dirty="0" smtClean="0"/>
              <a:t>Convert both multiplicand and multiplier</a:t>
            </a:r>
            <a:br>
              <a:rPr lang="en-US" dirty="0" smtClean="0"/>
            </a:br>
            <a:r>
              <a:rPr lang="en-US" dirty="0" smtClean="0"/>
              <a:t>to positive numbers</a:t>
            </a:r>
          </a:p>
          <a:p>
            <a:pPr lvl="1"/>
            <a:r>
              <a:rPr lang="en-US" dirty="0" smtClean="0"/>
              <a:t>Multiply</a:t>
            </a:r>
          </a:p>
          <a:p>
            <a:pPr lvl="1"/>
            <a:r>
              <a:rPr lang="en-US" dirty="0" smtClean="0"/>
              <a:t>Apply correct sign</a:t>
            </a:r>
          </a:p>
          <a:p>
            <a:pPr lvl="2"/>
            <a:r>
              <a:rPr lang="en-US" dirty="0" smtClean="0"/>
              <a:t>Same signs before: positive</a:t>
            </a:r>
          </a:p>
          <a:p>
            <a:pPr lvl="2"/>
            <a:r>
              <a:rPr lang="en-US" dirty="0" smtClean="0"/>
              <a:t>Different signs before: negative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263E32AC-F663-4A26-8B45-49178E93954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86600" y="2209800"/>
            <a:ext cx="1292842" cy="2757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urier New"/>
                <a:cs typeface="Courier New"/>
              </a:rPr>
              <a:t>   111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X  111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------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   111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  111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 111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------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110001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96200" y="4572000"/>
            <a:ext cx="609600" cy="304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result = 0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If LSB of multiplier = 1, add multiplicand to result</a:t>
            </a:r>
            <a:br>
              <a:rPr lang="en-US" dirty="0" smtClean="0"/>
            </a:br>
            <a:r>
              <a:rPr lang="en-US" dirty="0" smtClean="0"/>
              <a:t>                             else, add 0 to result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Shift multiplicand left by 1 bit (fill LSB with 0)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Shift multiplier right by 1 bit (fill MSB with sign bit)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If multiplier &gt; 0, go to 1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Stop</a:t>
            </a:r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F1393E33-D803-4884-8AFB-F110CA2CF322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Sign extension</a:t>
            </a:r>
            <a:endParaRPr lang="en-US"/>
          </a:p>
        </p:txBody>
      </p:sp>
      <p:graphicFrame>
        <p:nvGraphicFramePr>
          <p:cNvPr id="625784" name="Group 120"/>
          <p:cNvGraphicFramePr>
            <a:graphicFrameLocks noGrp="1"/>
          </p:cNvGraphicFramePr>
          <p:nvPr>
            <p:ph sz="quarter" idx="4294967295"/>
          </p:nvPr>
        </p:nvGraphicFramePr>
        <p:xfrm>
          <a:off x="457200" y="1905000"/>
          <a:ext cx="8305800" cy="579120"/>
        </p:xfrm>
        <a:graphic>
          <a:graphicData uri="http://schemas.openxmlformats.org/drawingml/2006/table">
            <a:tbl>
              <a:tblPr/>
              <a:tblGrid>
                <a:gridCol w="1447800"/>
                <a:gridCol w="1981200"/>
                <a:gridCol w="2057400"/>
                <a:gridCol w="2819400"/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Signed integer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4-bit representation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8-bit representation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16-bit representation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5785" name="Group 121"/>
          <p:cNvGraphicFramePr>
            <a:graphicFrameLocks noGrp="1"/>
          </p:cNvGraphicFramePr>
          <p:nvPr>
            <p:ph sz="half" idx="2"/>
          </p:nvPr>
        </p:nvGraphicFramePr>
        <p:xfrm>
          <a:off x="533400" y="2559050"/>
          <a:ext cx="8229600" cy="1254126"/>
        </p:xfrm>
        <a:graphic>
          <a:graphicData uri="http://schemas.openxmlformats.org/drawingml/2006/table">
            <a:tbl>
              <a:tblPr/>
              <a:tblGrid>
                <a:gridCol w="1371600"/>
                <a:gridCol w="1981200"/>
                <a:gridCol w="2057400"/>
                <a:gridCol w="2819400"/>
              </a:tblGrid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+1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00000001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0000000000000001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11111111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1111111111111111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Division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compute </a:t>
            </a:r>
            <a:r>
              <a:rPr lang="en-US" dirty="0" err="1" smtClean="0"/>
              <a:t>n</a:t>
            </a:r>
            <a:r>
              <a:rPr lang="en-US" dirty="0" smtClean="0"/>
              <a:t> / </a:t>
            </a:r>
            <a:r>
              <a:rPr lang="en-US" dirty="0" err="1" smtClean="0"/>
              <a:t>m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Count how many times we can subtract </a:t>
            </a:r>
            <a:r>
              <a:rPr lang="en-US" dirty="0" err="1" smtClean="0"/>
              <a:t>n</a:t>
            </a:r>
            <a:r>
              <a:rPr lang="en-US" dirty="0" smtClean="0"/>
              <a:t> from </a:t>
            </a:r>
            <a:r>
              <a:rPr lang="en-US" dirty="0" err="1" smtClean="0"/>
              <a:t>m</a:t>
            </a:r>
            <a:r>
              <a:rPr lang="en-US" dirty="0" smtClean="0"/>
              <a:t> until the remainder </a:t>
            </a:r>
            <a:r>
              <a:rPr lang="en-US" dirty="0" err="1" smtClean="0"/>
              <a:t>r</a:t>
            </a:r>
            <a:r>
              <a:rPr lang="en-US" dirty="0" smtClean="0"/>
              <a:t> is less than </a:t>
            </a:r>
            <a:r>
              <a:rPr lang="en-US" dirty="0" err="1" smtClean="0"/>
              <a:t>m</a:t>
            </a:r>
            <a:endParaRPr lang="en-US" dirty="0" smtClean="0"/>
          </a:p>
          <a:p>
            <a:pPr lvl="1"/>
            <a:r>
              <a:rPr lang="en-US" dirty="0" smtClean="0"/>
              <a:t>Call this count </a:t>
            </a:r>
            <a:r>
              <a:rPr lang="en-US" dirty="0" err="1" smtClean="0"/>
              <a:t>q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Again, not very efficient …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846786" y="2590800"/>
          <a:ext cx="1944414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4" name="Equation" r:id="rId3" imgW="609600" imgH="368300" progId="Equation.3">
                  <p:embed/>
                </p:oleObj>
              </mc:Choice>
              <mc:Fallback>
                <p:oleObj name="Equation" r:id="rId3" imgW="609600" imgH="3683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786" y="2590800"/>
                        <a:ext cx="1944414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Division</a:t>
            </a:r>
            <a:endParaRPr lang="en-US" dirty="0"/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53 ÷ 7 = 7 </a:t>
            </a:r>
            <a:r>
              <a:rPr lang="en-US" dirty="0" err="1" smtClean="0"/>
              <a:t>rem</a:t>
            </a:r>
            <a:r>
              <a:rPr lang="en-US" dirty="0" smtClean="0"/>
              <a:t> 4</a:t>
            </a:r>
            <a:endParaRPr lang="en-US" dirty="0"/>
          </a:p>
        </p:txBody>
      </p:sp>
      <p:graphicFrame>
        <p:nvGraphicFramePr>
          <p:cNvPr id="602249" name="Group 137"/>
          <p:cNvGraphicFramePr>
            <a:graphicFrameLocks noGrp="1"/>
          </p:cNvGraphicFramePr>
          <p:nvPr/>
        </p:nvGraphicFramePr>
        <p:xfrm>
          <a:off x="609600" y="1752600"/>
          <a:ext cx="7848600" cy="4319016"/>
        </p:xfrm>
        <a:graphic>
          <a:graphicData uri="http://schemas.openxmlformats.org/drawingml/2006/table">
            <a:tbl>
              <a:tblPr/>
              <a:tblGrid>
                <a:gridCol w="13208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20574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Divisor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Dividend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  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q=1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  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  <a:p>
                      <a:endParaRPr lang="en-US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Remainder</a:t>
                      </a:r>
                      <a:endParaRPr lang="en-US" sz="1400" dirty="0"/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2230" name="Line 118"/>
          <p:cNvSpPr>
            <a:spLocks noChangeShapeType="1"/>
          </p:cNvSpPr>
          <p:nvPr/>
        </p:nvSpPr>
        <p:spPr bwMode="auto">
          <a:xfrm>
            <a:off x="3505200" y="4267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2243" name="Line 131"/>
          <p:cNvSpPr>
            <a:spLocks noChangeShapeType="1"/>
          </p:cNvSpPr>
          <p:nvPr/>
        </p:nvSpPr>
        <p:spPr bwMode="auto">
          <a:xfrm>
            <a:off x="5334000" y="2514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2244" name="Line 132"/>
          <p:cNvSpPr>
            <a:spLocks noChangeShapeType="1"/>
          </p:cNvSpPr>
          <p:nvPr/>
        </p:nvSpPr>
        <p:spPr bwMode="auto">
          <a:xfrm>
            <a:off x="5715000" y="2514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Shift divisor left, filling LSB with 0, until same number of bits as dividend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quotient = 0, remainder = dividend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If remainder &lt; original divisor, </a:t>
            </a:r>
            <a:r>
              <a:rPr lang="en-US" dirty="0" smtClean="0">
                <a:solidFill>
                  <a:srgbClr val="FF0000"/>
                </a:solidFill>
              </a:rPr>
              <a:t>stop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If remainder &lt; divisor, shift quotient left, fill LSB with 0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If remainder ≥ divisor, shift quotient left, fill LSB with 1</a:t>
            </a:r>
          </a:p>
          <a:p>
            <a:pPr marL="1201738" lvl="1" indent="-457200"/>
            <a:r>
              <a:rPr lang="en-US" dirty="0" smtClean="0"/>
              <a:t>remainder = remainder – divisor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Shift divisor right, fill MSB with 0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Go to 3</a:t>
            </a:r>
          </a:p>
          <a:p>
            <a:pPr marL="457200" indent="-457200">
              <a:buClrTx/>
            </a:pPr>
            <a:r>
              <a:rPr lang="en-US" dirty="0" smtClean="0"/>
              <a:t>Only need </a:t>
            </a:r>
            <a:r>
              <a:rPr lang="en-US" dirty="0" smtClean="0">
                <a:solidFill>
                  <a:srgbClr val="FF0000"/>
                </a:solidFill>
              </a:rPr>
              <a:t>subtract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shift</a:t>
            </a:r>
            <a:r>
              <a:rPr lang="en-US" dirty="0" smtClean="0"/>
              <a:t> to implement division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ClrTx/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Division?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any negative number to positive number</a:t>
            </a:r>
          </a:p>
          <a:p>
            <a:r>
              <a:rPr lang="en-US" dirty="0" smtClean="0"/>
              <a:t>Perform division</a:t>
            </a:r>
          </a:p>
          <a:p>
            <a:r>
              <a:rPr lang="en-US" dirty="0" smtClean="0"/>
              <a:t>Compute signs of quotient and remainder</a:t>
            </a:r>
          </a:p>
          <a:p>
            <a:r>
              <a:rPr lang="en-US" smtClean="0"/>
              <a:t>Negate </a:t>
            </a:r>
            <a:r>
              <a:rPr lang="en-US" dirty="0" smtClean="0"/>
              <a:t>quotient and/or remainder if necessary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Floating Point?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 and Subtraction</a:t>
            </a:r>
          </a:p>
          <a:p>
            <a:pPr lvl="1"/>
            <a:r>
              <a:rPr lang="en-US" dirty="0" smtClean="0"/>
              <a:t>Scientific form: have to align “.” so exponents are the same</a:t>
            </a:r>
          </a:p>
          <a:p>
            <a:pPr lvl="1"/>
            <a:r>
              <a:rPr lang="en-US" dirty="0" smtClean="0"/>
              <a:t>Sign/magnitude representation</a:t>
            </a:r>
          </a:p>
          <a:p>
            <a:pPr lvl="2"/>
            <a:r>
              <a:rPr lang="en-US" dirty="0" smtClean="0"/>
              <a:t>Need both addition and subtraction</a:t>
            </a:r>
          </a:p>
          <a:p>
            <a:pPr lvl="3"/>
            <a:r>
              <a:rPr lang="en-US" dirty="0" smtClean="0"/>
              <a:t>Can convert magnitude to 2’s complement to avoid subtraction</a:t>
            </a:r>
          </a:p>
          <a:p>
            <a:pPr lvl="2"/>
            <a:r>
              <a:rPr lang="en-US" dirty="0" smtClean="0"/>
              <a:t>Set sign correctly after compute new mantissa</a:t>
            </a:r>
          </a:p>
          <a:p>
            <a:pPr lvl="1"/>
            <a:r>
              <a:rPr lang="en-US" dirty="0" smtClean="0"/>
              <a:t>Reset to scientific form</a:t>
            </a:r>
          </a:p>
          <a:p>
            <a:r>
              <a:rPr lang="en-US" dirty="0" smtClean="0"/>
              <a:t>Multiplication (Division?)</a:t>
            </a:r>
          </a:p>
          <a:p>
            <a:pPr lvl="1"/>
            <a:r>
              <a:rPr lang="en-US" dirty="0" smtClean="0"/>
              <a:t>Multiply mantissas (keep track of “.”)</a:t>
            </a:r>
          </a:p>
          <a:p>
            <a:pPr lvl="1"/>
            <a:r>
              <a:rPr lang="en-US" dirty="0" smtClean="0"/>
              <a:t>Add exponents</a:t>
            </a:r>
          </a:p>
          <a:p>
            <a:pPr lvl="1"/>
            <a:r>
              <a:rPr lang="en-US" dirty="0" smtClean="0"/>
              <a:t>Set sign correctly</a:t>
            </a:r>
          </a:p>
          <a:p>
            <a:pPr lvl="1"/>
            <a:r>
              <a:rPr lang="en-US" dirty="0" smtClean="0"/>
              <a:t>Reset to scientific form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dirty="0" smtClean="0"/>
              <a:t>Two’s Complement</a:t>
            </a:r>
            <a:endParaRPr lang="en-US" dirty="0"/>
          </a:p>
        </p:txBody>
      </p:sp>
      <p:graphicFrame>
        <p:nvGraphicFramePr>
          <p:cNvPr id="501796" name="Group 36"/>
          <p:cNvGraphicFramePr>
            <a:graphicFrameLocks noGrp="1"/>
          </p:cNvGraphicFramePr>
          <p:nvPr>
            <p:ph sz="half" idx="1"/>
          </p:nvPr>
        </p:nvGraphicFramePr>
        <p:xfrm>
          <a:off x="457200" y="1719263"/>
          <a:ext cx="8229595" cy="1023938"/>
        </p:xfrm>
        <a:graphic>
          <a:graphicData uri="http://schemas.openxmlformats.org/drawingml/2006/table">
            <a:tbl>
              <a:tblPr/>
              <a:tblGrid>
                <a:gridCol w="1069382"/>
                <a:gridCol w="1069382"/>
                <a:gridCol w="1069382"/>
                <a:gridCol w="1069382"/>
                <a:gridCol w="1066479"/>
                <a:gridCol w="1069382"/>
                <a:gridCol w="1069382"/>
                <a:gridCol w="746824"/>
              </a:tblGrid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</a:p>
                  </a:txBody>
                  <a:tcPr marL="161894" marR="1618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101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110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111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61894" marR="1618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-4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-3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-2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5017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2895600"/>
            <a:ext cx="8229600" cy="2130425"/>
          </a:xfrm>
        </p:spPr>
        <p:txBody>
          <a:bodyPr/>
          <a:lstStyle/>
          <a:p>
            <a:r>
              <a:rPr lang="en-US" dirty="0" smtClean="0"/>
              <a:t>One’s complement plus one</a:t>
            </a:r>
          </a:p>
          <a:p>
            <a:pPr lvl="1"/>
            <a:r>
              <a:rPr lang="en-US" dirty="0" smtClean="0"/>
              <a:t>Most significant bit still gives the “sign”</a:t>
            </a:r>
          </a:p>
          <a:p>
            <a:pPr lvl="1"/>
            <a:r>
              <a:rPr lang="en-US" dirty="0" smtClean="0"/>
              <a:t>Trick: copy all ‘0’ bits from LSB till first ‘1’ bit. Copy ‘1’ bit, then flip all remaining bits till MSB.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Only 1 zero</a:t>
            </a:r>
          </a:p>
          <a:p>
            <a:pPr lvl="1"/>
            <a:r>
              <a:rPr lang="en-US" dirty="0" smtClean="0"/>
              <a:t>Most convenient for arithmetic computations</a:t>
            </a:r>
          </a:p>
          <a:p>
            <a:r>
              <a:rPr lang="en-US" dirty="0" smtClean="0"/>
              <a:t>Used in almost all computers today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0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IEEE floating point standard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computers follow IEEE </a:t>
            </a:r>
            <a:r>
              <a:rPr lang="en-US" dirty="0" smtClean="0"/>
              <a:t>754 </a:t>
            </a:r>
            <a:r>
              <a:rPr lang="en-US" dirty="0"/>
              <a:t>standard</a:t>
            </a:r>
          </a:p>
          <a:p>
            <a:r>
              <a:rPr lang="en-US" dirty="0"/>
              <a:t>Single precision (32 bits)</a:t>
            </a:r>
          </a:p>
          <a:p>
            <a:r>
              <a:rPr lang="en-US" dirty="0"/>
              <a:t>Double precision (64 bits)</a:t>
            </a:r>
          </a:p>
          <a:p>
            <a:r>
              <a:rPr lang="en-US" dirty="0"/>
              <a:t>Extended precision (80 bits)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905000" y="4191000"/>
            <a:ext cx="5029200" cy="457200"/>
            <a:chOff x="576" y="3072"/>
            <a:chExt cx="3168" cy="288"/>
          </a:xfrm>
        </p:grpSpPr>
        <p:sp>
          <p:nvSpPr>
            <p:cNvPr id="536580" name="Rectangle 4"/>
            <p:cNvSpPr>
              <a:spLocks noChangeArrowheads="1"/>
            </p:cNvSpPr>
            <p:nvPr/>
          </p:nvSpPr>
          <p:spPr bwMode="auto">
            <a:xfrm>
              <a:off x="576" y="3072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536581" name="Rectangle 5"/>
            <p:cNvSpPr>
              <a:spLocks noChangeArrowheads="1"/>
            </p:cNvSpPr>
            <p:nvPr/>
          </p:nvSpPr>
          <p:spPr bwMode="auto">
            <a:xfrm>
              <a:off x="2256" y="3072"/>
              <a:ext cx="14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Fraction</a:t>
              </a:r>
            </a:p>
          </p:txBody>
        </p:sp>
        <p:sp>
          <p:nvSpPr>
            <p:cNvPr id="536582" name="Rectangle 6"/>
            <p:cNvSpPr>
              <a:spLocks noChangeArrowheads="1"/>
            </p:cNvSpPr>
            <p:nvPr/>
          </p:nvSpPr>
          <p:spPr bwMode="auto">
            <a:xfrm>
              <a:off x="864" y="3072"/>
              <a:ext cx="13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Exponent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8279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 point in C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/>
              <a:t>32 bits</a:t>
            </a:r>
            <a:r>
              <a:rPr lang="en-US" sz="2100" dirty="0" smtClean="0"/>
              <a:t> single </a:t>
            </a:r>
            <a:r>
              <a:rPr lang="en-US" sz="2100" dirty="0"/>
              <a:t>precision</a:t>
            </a:r>
            <a:r>
              <a:rPr lang="en-US" sz="2100" dirty="0" smtClean="0"/>
              <a:t> (type float)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1</a:t>
            </a:r>
            <a:r>
              <a:rPr lang="en-US" sz="1900" dirty="0" smtClean="0"/>
              <a:t> bit for sign, </a:t>
            </a:r>
            <a:r>
              <a:rPr lang="en-US" sz="1900" dirty="0"/>
              <a:t>8 bits for exponent, 23 bits for </a:t>
            </a:r>
            <a:r>
              <a:rPr lang="en-US" sz="1900" dirty="0" smtClean="0"/>
              <a:t>mantissa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Sign bit: 1 = negative numbers, 0 = positive numbers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Exponent is power of 2</a:t>
            </a:r>
          </a:p>
          <a:p>
            <a:pPr lvl="1">
              <a:lnSpc>
                <a:spcPct val="90000"/>
              </a:lnSpc>
            </a:pPr>
            <a:r>
              <a:rPr lang="en-US" sz="1900" dirty="0" smtClean="0"/>
              <a:t>Have 2 zero’s</a:t>
            </a:r>
            <a:endParaRPr lang="en-US" sz="2000" baseline="30000" dirty="0" smtClean="0"/>
          </a:p>
          <a:p>
            <a:pPr lvl="1">
              <a:lnSpc>
                <a:spcPct val="90000"/>
              </a:lnSpc>
            </a:pPr>
            <a:r>
              <a:rPr lang="en-US" sz="2000" dirty="0"/>
              <a:t>Range </a:t>
            </a:r>
            <a:r>
              <a:rPr lang="en-US" sz="2000" dirty="0" smtClean="0"/>
              <a:t>is approximately -10</a:t>
            </a:r>
            <a:r>
              <a:rPr lang="en-US" sz="2000" baseline="30000" dirty="0" smtClean="0"/>
              <a:t>38</a:t>
            </a:r>
            <a:r>
              <a:rPr lang="en-US" sz="2000" dirty="0" smtClean="0"/>
              <a:t> </a:t>
            </a:r>
            <a:r>
              <a:rPr lang="en-US" sz="2000" dirty="0"/>
              <a:t>to</a:t>
            </a:r>
            <a:r>
              <a:rPr lang="en-US" sz="2000" dirty="0" smtClean="0"/>
              <a:t> 10</a:t>
            </a:r>
            <a:r>
              <a:rPr lang="en-US" sz="2000" baseline="30000" dirty="0" smtClean="0"/>
              <a:t>38</a:t>
            </a:r>
            <a:r>
              <a:rPr lang="en-US" sz="20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sz="2100" dirty="0" smtClean="0"/>
              <a:t>64 bits double precision (type double)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1</a:t>
            </a:r>
            <a:r>
              <a:rPr lang="en-US" sz="1900" dirty="0" smtClean="0"/>
              <a:t> bit for sign, </a:t>
            </a:r>
            <a:r>
              <a:rPr lang="en-US" sz="1900" dirty="0"/>
              <a:t>11 bits for exponent, 52 bits for </a:t>
            </a:r>
            <a:r>
              <a:rPr lang="en-US" sz="1900" dirty="0" smtClean="0"/>
              <a:t>mantissa</a:t>
            </a:r>
          </a:p>
          <a:p>
            <a:pPr lvl="1">
              <a:lnSpc>
                <a:spcPct val="90000"/>
              </a:lnSpc>
            </a:pPr>
            <a:r>
              <a:rPr lang="en-US" sz="1900" dirty="0" smtClean="0"/>
              <a:t>Majority of new bits for mantissa </a:t>
            </a:r>
            <a:r>
              <a:rPr lang="en-US" sz="1900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sz="1900" dirty="0" smtClean="0"/>
              <a:t> higher precision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Range is </a:t>
            </a:r>
            <a:r>
              <a:rPr lang="en-US" sz="1900" dirty="0" smtClean="0"/>
              <a:t>-10</a:t>
            </a:r>
            <a:r>
              <a:rPr lang="en-US" sz="1900" baseline="30000" dirty="0" smtClean="0"/>
              <a:t>308</a:t>
            </a:r>
            <a:r>
              <a:rPr lang="en-US" sz="1900" dirty="0" smtClean="0"/>
              <a:t> </a:t>
            </a:r>
            <a:r>
              <a:rPr lang="en-US" sz="1900" dirty="0"/>
              <a:t>to </a:t>
            </a:r>
            <a:r>
              <a:rPr lang="en-US" sz="1900" dirty="0" smtClean="0"/>
              <a:t>+10</a:t>
            </a:r>
            <a:r>
              <a:rPr lang="en-US" sz="1900" baseline="30000" dirty="0" smtClean="0"/>
              <a:t>308</a:t>
            </a:r>
            <a:r>
              <a:rPr lang="en-US" sz="1900" dirty="0" smtClean="0"/>
              <a:t> </a:t>
            </a:r>
            <a:endParaRPr lang="en-US" sz="1900" dirty="0"/>
          </a:p>
          <a:p>
            <a:pPr>
              <a:lnSpc>
                <a:spcPct val="90000"/>
              </a:lnSpc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0316605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Values</a:t>
            </a:r>
            <a:endParaRPr lang="en-US" dirty="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different cases:</a:t>
            </a:r>
          </a:p>
          <a:p>
            <a:pPr lvl="1"/>
            <a:r>
              <a:rPr lang="en-US" dirty="0" smtClean="0"/>
              <a:t>Normalized values</a:t>
            </a:r>
          </a:p>
          <a:p>
            <a:pPr lvl="2"/>
            <a:r>
              <a:rPr lang="en-US" dirty="0" smtClean="0"/>
              <a:t>exponent field ≠ 0 and exponent field ≠ 2</a:t>
            </a:r>
            <a:r>
              <a:rPr lang="en-US" baseline="30000" dirty="0" smtClean="0"/>
              <a:t>k</a:t>
            </a:r>
            <a:r>
              <a:rPr lang="en-US" dirty="0" smtClean="0"/>
              <a:t>-1 (all 1’s)</a:t>
            </a:r>
          </a:p>
          <a:p>
            <a:pPr lvl="2"/>
            <a:r>
              <a:rPr lang="en-US" dirty="0" smtClean="0"/>
              <a:t>exponent = binary value – Bias</a:t>
            </a:r>
          </a:p>
          <a:p>
            <a:pPr lvl="3"/>
            <a:r>
              <a:rPr lang="en-US" dirty="0" smtClean="0"/>
              <a:t>Bias = 2</a:t>
            </a:r>
            <a:r>
              <a:rPr lang="en-US" baseline="30000" dirty="0" smtClean="0"/>
              <a:t>k-1</a:t>
            </a:r>
            <a:r>
              <a:rPr lang="en-US" dirty="0" smtClean="0"/>
              <a:t>-1 (e.g., 127 for float)</a:t>
            </a:r>
          </a:p>
          <a:p>
            <a:pPr lvl="2"/>
            <a:r>
              <a:rPr lang="en-US" dirty="0" smtClean="0"/>
              <a:t>mantissa = 1.(mantissa field)</a:t>
            </a:r>
          </a:p>
          <a:p>
            <a:pPr lvl="2"/>
            <a:r>
              <a:rPr lang="en-US" dirty="0" smtClean="0"/>
              <a:t>Ex: (sign: 0, exp: 1, mantissa: 1) would give 0b1.1x2</a:t>
            </a:r>
            <a:r>
              <a:rPr lang="en-US" baseline="30000" dirty="0" smtClean="0"/>
              <a:t>-126</a:t>
            </a:r>
          </a:p>
          <a:p>
            <a:pPr lvl="1"/>
            <a:r>
              <a:rPr lang="en-US" dirty="0" err="1" smtClean="0"/>
              <a:t>Denormalized</a:t>
            </a:r>
            <a:r>
              <a:rPr lang="en-US" dirty="0" smtClean="0"/>
              <a:t> values</a:t>
            </a:r>
          </a:p>
          <a:p>
            <a:pPr lvl="2"/>
            <a:r>
              <a:rPr lang="en-US" dirty="0" smtClean="0"/>
              <a:t>exponent field = 0</a:t>
            </a:r>
          </a:p>
          <a:p>
            <a:pPr lvl="2"/>
            <a:r>
              <a:rPr lang="en-US" dirty="0" smtClean="0"/>
              <a:t>exponent = 1 – Bias (e.g., -126 for float)</a:t>
            </a:r>
          </a:p>
          <a:p>
            <a:pPr lvl="2"/>
            <a:r>
              <a:rPr lang="en-US" dirty="0" smtClean="0"/>
              <a:t>Mantissa = mantissa field (no leading 1)</a:t>
            </a:r>
          </a:p>
          <a:p>
            <a:pPr lvl="2"/>
            <a:r>
              <a:rPr lang="en-US" dirty="0" smtClean="0"/>
              <a:t>Ex: (sign: 0, exp: 0, mantissa: 10) would give 0b10x2</a:t>
            </a:r>
            <a:r>
              <a:rPr lang="en-US" baseline="30000" dirty="0" smtClean="0"/>
              <a:t>-126</a:t>
            </a:r>
            <a:endParaRPr lang="en-US" dirty="0" smtClean="0"/>
          </a:p>
          <a:p>
            <a:pPr lvl="1"/>
            <a:r>
              <a:rPr lang="en-US" dirty="0" smtClean="0"/>
              <a:t>Special values: represent +∞, -∞, and </a:t>
            </a:r>
            <a:r>
              <a:rPr lang="en-US" dirty="0" err="1" smtClean="0"/>
              <a:t>NaN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47753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</a:t>
            </a:r>
            <a:r>
              <a:rPr lang="en-US" dirty="0" smtClean="0"/>
              <a:t> IEEE Floating </a:t>
            </a:r>
            <a:r>
              <a:rPr lang="en-US" dirty="0"/>
              <a:t>P</a:t>
            </a:r>
            <a:r>
              <a:rPr lang="en-US" dirty="0" smtClean="0"/>
              <a:t>oint</a:t>
            </a:r>
            <a:endParaRPr lang="en-US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5.625</a:t>
            </a:r>
          </a:p>
          <a:p>
            <a:r>
              <a:rPr lang="en-US" sz="2600" dirty="0"/>
              <a:t>In binary </a:t>
            </a:r>
          </a:p>
          <a:p>
            <a:r>
              <a:rPr lang="en-US" sz="2600" dirty="0"/>
              <a:t>101.101  </a:t>
            </a:r>
            <a:r>
              <a:rPr lang="en-US" sz="2600" dirty="0">
                <a:sym typeface="Wingdings" pitchFamily="2" charset="2"/>
              </a:rPr>
              <a:t> 1.01101 x 2</a:t>
            </a:r>
            <a:r>
              <a:rPr lang="en-US" sz="2600" baseline="30000" dirty="0">
                <a:sym typeface="Wingdings" pitchFamily="2" charset="2"/>
              </a:rPr>
              <a:t>2</a:t>
            </a:r>
          </a:p>
          <a:p>
            <a:r>
              <a:rPr lang="en-US" sz="2600" dirty="0">
                <a:sym typeface="Wingdings" pitchFamily="2" charset="2"/>
              </a:rPr>
              <a:t>Exponent field has value 2</a:t>
            </a:r>
          </a:p>
          <a:p>
            <a:pPr lvl="1"/>
            <a:r>
              <a:rPr lang="en-US" sz="2200" dirty="0">
                <a:sym typeface="Wingdings" pitchFamily="2" charset="2"/>
              </a:rPr>
              <a:t>add 127 to get 129</a:t>
            </a:r>
          </a:p>
          <a:p>
            <a:r>
              <a:rPr lang="en-US" sz="2600" dirty="0">
                <a:sym typeface="Wingdings" pitchFamily="2" charset="2"/>
              </a:rPr>
              <a:t>Exponent is 10000001</a:t>
            </a:r>
          </a:p>
          <a:p>
            <a:r>
              <a:rPr lang="en-US" sz="2600" dirty="0">
                <a:sym typeface="Wingdings" pitchFamily="2" charset="2"/>
              </a:rPr>
              <a:t>Mantissa is 01101</a:t>
            </a:r>
          </a:p>
          <a:p>
            <a:r>
              <a:rPr lang="en-US" sz="2600" dirty="0">
                <a:sym typeface="Wingdings" pitchFamily="2" charset="2"/>
              </a:rPr>
              <a:t>Sign bit is 0</a:t>
            </a:r>
          </a:p>
          <a:p>
            <a:r>
              <a:rPr lang="en-US" sz="2600" dirty="0">
                <a:solidFill>
                  <a:srgbClr val="6600FF"/>
                </a:solidFill>
                <a:sym typeface="Wingdings" pitchFamily="2" charset="2"/>
              </a:rPr>
              <a:t>0 </a:t>
            </a:r>
            <a:r>
              <a:rPr lang="en-US" sz="2600" dirty="0" smtClean="0">
                <a:solidFill>
                  <a:srgbClr val="00CC00"/>
                </a:solidFill>
                <a:sym typeface="Wingdings" pitchFamily="2" charset="2"/>
              </a:rPr>
              <a:t>10000001 </a:t>
            </a:r>
            <a:r>
              <a:rPr lang="en-US" sz="2600" dirty="0" smtClean="0">
                <a:solidFill>
                  <a:srgbClr val="FF3300"/>
                </a:solidFill>
                <a:sym typeface="Wingdings" pitchFamily="2" charset="2"/>
              </a:rPr>
              <a:t>0110100000000000000000</a:t>
            </a:r>
            <a:endParaRPr lang="en-US" sz="2600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860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Today, we are going to revisit our mathematic 101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Finite number of bits</a:t>
            </a:r>
          </a:p>
          <a:p>
            <a:pPr lvl="1"/>
            <a:r>
              <a:rPr lang="en-US" dirty="0" smtClean="0"/>
              <a:t>Number representation (e.g., two’s complement)</a:t>
            </a:r>
          </a:p>
          <a:p>
            <a:pPr lvl="1"/>
            <a:r>
              <a:rPr lang="en-US" dirty="0" smtClean="0"/>
              <a:t>Develop algorithms easy to implement in hardware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Addition and Subtraction</a:t>
            </a:r>
            <a:endParaRPr lang="en-US" dirty="0"/>
          </a:p>
        </p:txBody>
      </p:sp>
      <p:sp>
        <p:nvSpPr>
          <p:cNvPr id="550917" name="Text Box 5"/>
          <p:cNvSpPr txBox="1">
            <a:spLocks noChangeArrowheads="1"/>
          </p:cNvSpPr>
          <p:nvPr/>
        </p:nvSpPr>
        <p:spPr bwMode="auto">
          <a:xfrm>
            <a:off x="1066800" y="3829717"/>
            <a:ext cx="2401018" cy="142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6     </a:t>
            </a:r>
            <a:r>
              <a:rPr lang="en-US" sz="2400" dirty="0">
                <a:latin typeface="Courier New"/>
                <a:cs typeface="Courier New"/>
              </a:rPr>
              <a:t>0110</a:t>
            </a:r>
          </a:p>
          <a:p>
            <a:pPr algn="l"/>
            <a:r>
              <a:rPr lang="en-US" sz="2400" dirty="0">
                <a:latin typeface="Courier New"/>
                <a:cs typeface="Courier New"/>
              </a:rPr>
              <a:t>- 5    </a:t>
            </a:r>
            <a:r>
              <a:rPr lang="en-US" sz="2400" dirty="0" smtClean="0">
                <a:latin typeface="Courier New"/>
                <a:cs typeface="Courier New"/>
              </a:rPr>
              <a:t> 0101</a:t>
            </a:r>
            <a:endParaRPr lang="en-US" sz="2400" dirty="0">
              <a:latin typeface="Courier New"/>
              <a:cs typeface="Courier New"/>
            </a:endParaRPr>
          </a:p>
          <a:p>
            <a:pPr algn="l"/>
            <a:r>
              <a:rPr lang="en-US" sz="2400" dirty="0">
                <a:latin typeface="Courier New"/>
                <a:cs typeface="Courier New"/>
              </a:rPr>
              <a:t>-----------</a:t>
            </a:r>
            <a:r>
              <a:rPr lang="en-US" sz="2400" dirty="0" smtClean="0">
                <a:latin typeface="Courier New"/>
                <a:cs typeface="Courier New"/>
              </a:rPr>
              <a:t>-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  1     0001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550918" name="Text Box 6"/>
          <p:cNvSpPr txBox="1">
            <a:spLocks noChangeArrowheads="1"/>
          </p:cNvSpPr>
          <p:nvPr/>
        </p:nvSpPr>
        <p:spPr bwMode="auto">
          <a:xfrm>
            <a:off x="963390" y="1600200"/>
            <a:ext cx="2770410" cy="142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latin typeface="Courier New"/>
                <a:cs typeface="Courier New"/>
              </a:rPr>
              <a:t>   5      0101</a:t>
            </a:r>
          </a:p>
          <a:p>
            <a:pPr algn="l"/>
            <a:r>
              <a:rPr lang="en-US" sz="2400" dirty="0">
                <a:latin typeface="Courier New"/>
                <a:cs typeface="Courier New"/>
              </a:rPr>
              <a:t>+</a:t>
            </a:r>
            <a:r>
              <a:rPr lang="en-US" sz="2400" dirty="0" smtClean="0">
                <a:latin typeface="Courier New"/>
                <a:cs typeface="Courier New"/>
              </a:rPr>
              <a:t>  6      </a:t>
            </a:r>
            <a:r>
              <a:rPr lang="en-US" sz="2400" dirty="0">
                <a:latin typeface="Courier New"/>
                <a:cs typeface="Courier New"/>
              </a:rPr>
              <a:t>0110</a:t>
            </a:r>
          </a:p>
          <a:p>
            <a:pPr algn="l"/>
            <a:r>
              <a:rPr lang="en-US" sz="2400" dirty="0">
                <a:latin typeface="Courier New"/>
                <a:cs typeface="Courier New"/>
              </a:rPr>
              <a:t>-------------</a:t>
            </a:r>
            <a:r>
              <a:rPr lang="en-US" sz="2400" dirty="0" smtClean="0">
                <a:latin typeface="Courier New"/>
                <a:cs typeface="Courier New"/>
              </a:rPr>
              <a:t>-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  11      1011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837982" y="3829717"/>
            <a:ext cx="2401018" cy="142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6     </a:t>
            </a:r>
            <a:r>
              <a:rPr lang="en-US" sz="2400" dirty="0">
                <a:latin typeface="Courier New"/>
                <a:cs typeface="Courier New"/>
              </a:rPr>
              <a:t>0110</a:t>
            </a:r>
          </a:p>
          <a:p>
            <a:pPr algn="l"/>
            <a:r>
              <a:rPr lang="en-US" sz="2400" dirty="0">
                <a:latin typeface="Courier New"/>
                <a:cs typeface="Courier New"/>
              </a:rPr>
              <a:t>- 5    </a:t>
            </a:r>
            <a:r>
              <a:rPr lang="en-US" sz="2400" dirty="0" smtClean="0">
                <a:latin typeface="Courier New"/>
                <a:cs typeface="Courier New"/>
              </a:rPr>
              <a:t> 1011</a:t>
            </a:r>
            <a:endParaRPr lang="en-US" sz="2400" dirty="0">
              <a:latin typeface="Courier New"/>
              <a:cs typeface="Courier New"/>
            </a:endParaRPr>
          </a:p>
          <a:p>
            <a:pPr algn="l"/>
            <a:r>
              <a:rPr lang="en-US" sz="2400" dirty="0">
                <a:latin typeface="Courier New"/>
                <a:cs typeface="Courier New"/>
              </a:rPr>
              <a:t>-----------</a:t>
            </a:r>
            <a:r>
              <a:rPr lang="en-US" sz="2400" dirty="0" smtClean="0">
                <a:latin typeface="Courier New"/>
                <a:cs typeface="Courier New"/>
              </a:rPr>
              <a:t>-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  1     0001</a:t>
            </a:r>
            <a:endParaRPr lang="en-US"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6-wrapup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6-wrapup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class6-wrap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6-wrapu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C:\Shared Files\Classes\CS 349 Su'02\class6-wrapup.ppt</Template>
  <TotalTime>8595</TotalTime>
  <Pages>15</Pages>
  <Words>1298</Words>
  <Application>Microsoft Office PowerPoint</Application>
  <PresentationFormat>On-screen Show (4:3)</PresentationFormat>
  <Paragraphs>368</Paragraphs>
  <Slides>27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class6-wrapup</vt:lpstr>
      <vt:lpstr>Equation</vt:lpstr>
      <vt:lpstr>198:211 Computer Architecture</vt:lpstr>
      <vt:lpstr>Review</vt:lpstr>
      <vt:lpstr>Two’s Complement</vt:lpstr>
      <vt:lpstr>IEEE floating point standard</vt:lpstr>
      <vt:lpstr>Floating point in C</vt:lpstr>
      <vt:lpstr>Numerical Values</vt:lpstr>
      <vt:lpstr>Decimal to IEEE Floating Point</vt:lpstr>
      <vt:lpstr>Computer Arithmetic</vt:lpstr>
      <vt:lpstr>Unsigned Addition and Subtraction</vt:lpstr>
      <vt:lpstr>Overflow</vt:lpstr>
      <vt:lpstr>Overflow</vt:lpstr>
      <vt:lpstr>2’s Complement Addition &amp; Subtraction</vt:lpstr>
      <vt:lpstr>2’s Complement Addition</vt:lpstr>
      <vt:lpstr>2’s Complement Overflow</vt:lpstr>
      <vt:lpstr>Unsigned Multiply</vt:lpstr>
      <vt:lpstr>Unsigned Multiplication</vt:lpstr>
      <vt:lpstr>Algorithm</vt:lpstr>
      <vt:lpstr>Algorithm</vt:lpstr>
      <vt:lpstr>Overflow</vt:lpstr>
      <vt:lpstr>Signed Multiplication</vt:lpstr>
      <vt:lpstr>Algorithm</vt:lpstr>
      <vt:lpstr>Sign extension</vt:lpstr>
      <vt:lpstr>Unsigned Division</vt:lpstr>
      <vt:lpstr>Unsigned Division</vt:lpstr>
      <vt:lpstr>Algorithm</vt:lpstr>
      <vt:lpstr>Signed Division?</vt:lpstr>
      <vt:lpstr>What About Floating Point?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Randal E. Bryant and David R. O'Hallaron</dc:creator>
  <cp:lastModifiedBy>Abhishek</cp:lastModifiedBy>
  <cp:revision>283</cp:revision>
  <cp:lastPrinted>2010-02-08T03:20:07Z</cp:lastPrinted>
  <dcterms:created xsi:type="dcterms:W3CDTF">2010-02-08T00:57:54Z</dcterms:created>
  <dcterms:modified xsi:type="dcterms:W3CDTF">2011-02-03T23:17:13Z</dcterms:modified>
</cp:coreProperties>
</file>