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4" r:id="rId3"/>
    <p:sldId id="341" r:id="rId4"/>
    <p:sldId id="343" r:id="rId5"/>
    <p:sldId id="369" r:id="rId6"/>
    <p:sldId id="370" r:id="rId7"/>
    <p:sldId id="371" r:id="rId8"/>
    <p:sldId id="372" r:id="rId9"/>
    <p:sldId id="373" r:id="rId10"/>
    <p:sldId id="374" r:id="rId11"/>
    <p:sldId id="345" r:id="rId12"/>
    <p:sldId id="276" r:id="rId13"/>
    <p:sldId id="356" r:id="rId14"/>
    <p:sldId id="361" r:id="rId15"/>
    <p:sldId id="348" r:id="rId16"/>
    <p:sldId id="351" r:id="rId17"/>
    <p:sldId id="350" r:id="rId18"/>
    <p:sldId id="353" r:id="rId19"/>
    <p:sldId id="354" r:id="rId20"/>
    <p:sldId id="355" r:id="rId21"/>
    <p:sldId id="357" r:id="rId22"/>
    <p:sldId id="358" r:id="rId23"/>
    <p:sldId id="360" r:id="rId24"/>
    <p:sldId id="279" r:id="rId25"/>
    <p:sldId id="36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  <p:sldId id="293" r:id="rId38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528" y="-11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FCB044DB-B7D4-4727-86EE-9181DCB5D25A}" type="slidenum">
              <a:rPr lang="en-US"/>
              <a:pPr/>
              <a:t>23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2590800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35701" y="5029200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R2: z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00904" y="3810000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Operations</a:t>
            </a:r>
          </a:p>
          <a:p>
            <a:pPr lvl="1"/>
            <a:r>
              <a:rPr lang="en-US" dirty="0" smtClean="0"/>
              <a:t>Perform arithmetic function on register or memory data</a:t>
            </a:r>
          </a:p>
          <a:p>
            <a:pPr lvl="1"/>
            <a:r>
              <a:rPr lang="en-US" dirty="0" smtClean="0"/>
              <a:t>Transfer data between memory and register</a:t>
            </a:r>
          </a:p>
          <a:p>
            <a:pPr lvl="2"/>
            <a:r>
              <a:rPr lang="en-US" dirty="0" smtClean="0"/>
              <a:t>Load data from memory into register</a:t>
            </a:r>
          </a:p>
          <a:p>
            <a:pPr lvl="2"/>
            <a:r>
              <a:rPr lang="en-US" dirty="0" smtClean="0"/>
              <a:t>Store register data into memory</a:t>
            </a:r>
          </a:p>
          <a:p>
            <a:pPr lvl="1"/>
            <a:r>
              <a:rPr lang="en-US" dirty="0" smtClean="0"/>
              <a:t>Transfer control</a:t>
            </a:r>
          </a:p>
          <a:p>
            <a:pPr lvl="2"/>
            <a:r>
              <a:rPr lang="en-US" dirty="0" smtClean="0"/>
              <a:t>Unconditional jumps to/from procedures</a:t>
            </a:r>
          </a:p>
          <a:p>
            <a:pPr lvl="2"/>
            <a:r>
              <a:rPr lang="en-US" dirty="0" smtClean="0"/>
              <a:t>Conditional branches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format:</a:t>
            </a:r>
          </a:p>
          <a:p>
            <a:r>
              <a:rPr lang="en-US" dirty="0"/>
              <a:t>	</a:t>
            </a:r>
            <a:r>
              <a:rPr lang="en-US" b="1" dirty="0" err="1" smtClean="0">
                <a:latin typeface="Courier New" pitchFamily="49" charset="0"/>
              </a:rPr>
              <a:t>opcode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operands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Short mnemonic for instruction’s purpose</a:t>
            </a:r>
          </a:p>
          <a:p>
            <a:pPr lvl="2"/>
            <a:r>
              <a:rPr lang="en-US" dirty="0" err="1" smtClean="0">
                <a:latin typeface="Courier New" pitchFamily="49" charset="0"/>
              </a:rPr>
              <a:t>movb,addl</a:t>
            </a:r>
            <a:r>
              <a:rPr lang="en-US" dirty="0" smtClean="0">
                <a:latin typeface="Courier New" pitchFamily="49" charset="0"/>
              </a:rPr>
              <a:t>, etc.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Operands:</a:t>
            </a:r>
          </a:p>
          <a:p>
            <a:pPr lvl="1"/>
            <a:r>
              <a:rPr lang="en-US" dirty="0" smtClean="0"/>
              <a:t>Immediate, register, or memory</a:t>
            </a:r>
          </a:p>
          <a:p>
            <a:pPr lvl="1"/>
            <a:r>
              <a:rPr lang="en-US" dirty="0" smtClean="0"/>
              <a:t>Number of operands command-dependent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Representation 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each assembly instruction translated to a sequence of 1-15 bytes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First byte holds the binary representation of the opcode</a:t>
            </a:r>
          </a:p>
          <a:p>
            <a:r>
              <a:rPr lang="en-US" smtClean="0"/>
              <a:t>Second byte specifies the addressing mode</a:t>
            </a:r>
          </a:p>
          <a:p>
            <a:pPr lvl="1"/>
            <a:r>
              <a:rPr lang="en-US" smtClean="0"/>
              <a:t>The type of operands (registers or register and memory)</a:t>
            </a:r>
          </a:p>
          <a:p>
            <a:pPr lvl="1"/>
            <a:r>
              <a:rPr lang="en-US" smtClean="0"/>
              <a:t>How to interpret the operands</a:t>
            </a:r>
          </a:p>
          <a:p>
            <a:r>
              <a:rPr lang="en-US" smtClean="0"/>
              <a:t>Some instructions can be single-byte because operands and addressing mode are implicitly specified by the instruction</a:t>
            </a:r>
          </a:p>
          <a:p>
            <a:pPr lvl="1"/>
            <a:r>
              <a:rPr lang="en-US" smtClean="0"/>
              <a:t>E.g., pushl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D9104C7-C6B2-49B3-94BD-BAAF056A47C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5638800" y="2286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other bytes</a:t>
            </a:r>
            <a:endParaRPr lang="en-US" dirty="0"/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2971800" y="2286000"/>
            <a:ext cx="2667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addressing mode byte</a:t>
            </a:r>
            <a:endParaRPr lang="en-US" dirty="0"/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1371600" y="22860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err="1" smtClean="0"/>
              <a:t>opcode</a:t>
            </a:r>
            <a:r>
              <a:rPr lang="en-US" dirty="0" smtClean="0"/>
              <a:t> byte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 instruction</a:t>
            </a:r>
            <a:endParaRPr lang="en-US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instruction is data transfer instruction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S, D</a:t>
            </a:r>
          </a:p>
          <a:p>
            <a:pPr lvl="2"/>
            <a:r>
              <a:rPr lang="en-US" dirty="0" smtClean="0"/>
              <a:t>Copy value at S to D</a:t>
            </a:r>
          </a:p>
          <a:p>
            <a:r>
              <a:rPr lang="en-US" dirty="0" smtClean="0"/>
              <a:t>Used to copy data from:</a:t>
            </a:r>
          </a:p>
          <a:p>
            <a:pPr lvl="1"/>
            <a:r>
              <a:rPr lang="en-US" dirty="0" smtClean="0"/>
              <a:t>Memory to register</a:t>
            </a:r>
          </a:p>
          <a:p>
            <a:pPr lvl="1"/>
            <a:r>
              <a:rPr lang="en-US" dirty="0" smtClean="0"/>
              <a:t>Register to memory</a:t>
            </a:r>
          </a:p>
          <a:p>
            <a:pPr lvl="1"/>
            <a:r>
              <a:rPr lang="en-US" dirty="0" smtClean="0"/>
              <a:t>Register to register</a:t>
            </a:r>
          </a:p>
          <a:p>
            <a:pPr lvl="1"/>
            <a:r>
              <a:rPr lang="en-US" dirty="0" smtClean="0"/>
              <a:t>Constant to register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1453F76-6319-4F59-A995-D4799B93EAF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Byte: </a:t>
            </a:r>
            <a:r>
              <a:rPr lang="en-US" sz="2000" dirty="0"/>
              <a:t>8 bits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smtClean="0"/>
              <a:t>char </a:t>
            </a:r>
            <a:endParaRPr lang="en-US" sz="1800" dirty="0"/>
          </a:p>
          <a:p>
            <a:r>
              <a:rPr lang="en-US" sz="2000" dirty="0" smtClean="0"/>
              <a:t>Word: </a:t>
            </a:r>
            <a:r>
              <a:rPr lang="en-US" sz="2000" dirty="0"/>
              <a:t>16 bits (2 bytes)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smtClean="0"/>
              <a:t>short </a:t>
            </a:r>
            <a:r>
              <a:rPr lang="en-US" sz="1800" dirty="0" err="1"/>
              <a:t>int</a:t>
            </a:r>
            <a:endParaRPr lang="en-US" sz="1800" dirty="0"/>
          </a:p>
          <a:p>
            <a:r>
              <a:rPr lang="en-US" sz="2000" dirty="0"/>
              <a:t>Double </a:t>
            </a:r>
            <a:r>
              <a:rPr lang="en-US" sz="2000" dirty="0" smtClean="0"/>
              <a:t>Word: 32 </a:t>
            </a:r>
            <a:r>
              <a:rPr lang="en-US" sz="2000" dirty="0"/>
              <a:t>bits ( 4 bytes)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</a:t>
            </a:r>
            <a:endParaRPr lang="en-US" sz="1800" dirty="0"/>
          </a:p>
          <a:p>
            <a:r>
              <a:rPr lang="en-US" sz="2000" dirty="0" smtClean="0"/>
              <a:t>Quad Word:  </a:t>
            </a:r>
            <a:r>
              <a:rPr lang="en-US" sz="2000" dirty="0"/>
              <a:t>64 bits (8 bytes)</a:t>
            </a:r>
          </a:p>
          <a:p>
            <a:pPr lvl="1"/>
            <a:r>
              <a:rPr lang="en-US" sz="1800" dirty="0"/>
              <a:t>E.g., double</a:t>
            </a:r>
          </a:p>
          <a:p>
            <a:r>
              <a:rPr lang="en-US" sz="2000" dirty="0"/>
              <a:t>Instructions can operate on any data size</a:t>
            </a:r>
          </a:p>
          <a:p>
            <a:pPr lvl="1"/>
            <a:r>
              <a:rPr lang="en-US" sz="1800" b="1" dirty="0" err="1">
                <a:latin typeface="Courier New" pitchFamily="49" charset="0"/>
              </a:rPr>
              <a:t>movl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movw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movb</a:t>
            </a:r>
            <a:endParaRPr lang="en-US" sz="1800" b="1" dirty="0" smtClean="0">
              <a:latin typeface="Courier New" pitchFamily="49" charset="0"/>
            </a:endParaRPr>
          </a:p>
          <a:p>
            <a:pPr lvl="2"/>
            <a:r>
              <a:rPr lang="en-US" sz="1800" b="1" dirty="0" smtClean="0">
                <a:latin typeface="Courier New" pitchFamily="49" charset="0"/>
              </a:rPr>
              <a:t>Move double word, word, byte, respectively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dirty="0" smtClean="0"/>
              <a:t>End character specifies what data size to be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D1DC270-D60C-4AEE-BF33-56E359B7190A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</a:t>
            </a:r>
            <a:endParaRPr lang="en-US" dirty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 registers </a:t>
            </a:r>
            <a:r>
              <a:rPr lang="en-US" dirty="0"/>
              <a:t>are 32 bit </a:t>
            </a:r>
            <a:endParaRPr lang="en-US" dirty="0" smtClean="0"/>
          </a:p>
          <a:p>
            <a:pPr lvl="1"/>
            <a:r>
              <a:rPr lang="en-US" dirty="0" smtClean="0"/>
              <a:t>Although operations can access 8-bits or 16-bits portions</a:t>
            </a:r>
          </a:p>
          <a:p>
            <a:r>
              <a:rPr lang="en-US" dirty="0" smtClean="0"/>
              <a:t>Originally categorized into two groups with different functionality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registers (EAX, EBX, ECX, EDX)</a:t>
            </a:r>
          </a:p>
          <a:p>
            <a:pPr lvl="2"/>
            <a:r>
              <a:rPr lang="en-US" dirty="0"/>
              <a:t>Holds operands</a:t>
            </a:r>
          </a:p>
          <a:p>
            <a:pPr lvl="1"/>
            <a:r>
              <a:rPr lang="en-US" dirty="0"/>
              <a:t>Pointer and Index registers (EBP, ESP, EIP,ESI,EDI)</a:t>
            </a:r>
          </a:p>
          <a:p>
            <a:pPr lvl="2"/>
            <a:r>
              <a:rPr lang="en-US" dirty="0"/>
              <a:t>Holds references to addresses as well as </a:t>
            </a:r>
            <a:r>
              <a:rPr lang="en-US" dirty="0" smtClean="0"/>
              <a:t>indexes</a:t>
            </a:r>
          </a:p>
          <a:p>
            <a:r>
              <a:rPr lang="en-US" dirty="0" smtClean="0"/>
              <a:t>Now, the registers are mostly interchangeable</a:t>
            </a:r>
            <a:endParaRPr lang="en-US" dirty="0"/>
          </a:p>
          <a:p>
            <a:r>
              <a:rPr lang="en-US" dirty="0"/>
              <a:t>Segment registers</a:t>
            </a:r>
          </a:p>
          <a:p>
            <a:pPr lvl="1"/>
            <a:r>
              <a:rPr lang="en-US" dirty="0"/>
              <a:t>Holds starting address of program </a:t>
            </a:r>
            <a:r>
              <a:rPr lang="en-US" dirty="0" smtClean="0"/>
              <a:t>segments</a:t>
            </a:r>
          </a:p>
          <a:p>
            <a:pPr lvl="2"/>
            <a:r>
              <a:rPr lang="en-US" dirty="0" smtClean="0"/>
              <a:t>CS, DS, SS, 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en-US" dirty="0" smtClean="0"/>
              <a:t>Registers</a:t>
            </a:r>
            <a:endParaRPr lang="en-US" dirty="0"/>
          </a:p>
        </p:txBody>
      </p:sp>
      <p:graphicFrame>
        <p:nvGraphicFramePr>
          <p:cNvPr id="13" name="Group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530911"/>
              </p:ext>
            </p:extLst>
          </p:nvPr>
        </p:nvGraphicFramePr>
        <p:xfrm>
          <a:off x="685800" y="1905000"/>
          <a:ext cx="7391400" cy="3494407"/>
        </p:xfrm>
        <a:graphic>
          <a:graphicData uri="http://schemas.openxmlformats.org/drawingml/2006/table">
            <a:tbl>
              <a:tblPr/>
              <a:tblGrid>
                <a:gridCol w="3554413"/>
                <a:gridCol w="1992312"/>
                <a:gridCol w="18446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EAX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AX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ECX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  CX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EDX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 DX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DH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DL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EBX 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BX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ESP  --Stack Pointer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EBP  --- Base register of current stack frame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ESI   --- Source index for string operations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EDI  --- Destination index for string operations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Line 136"/>
          <p:cNvSpPr>
            <a:spLocks noChangeShapeType="1"/>
          </p:cNvSpPr>
          <p:nvPr/>
        </p:nvSpPr>
        <p:spPr bwMode="auto">
          <a:xfrm>
            <a:off x="4191000" y="1371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37"/>
          <p:cNvSpPr txBox="1">
            <a:spLocks noChangeArrowheads="1"/>
          </p:cNvSpPr>
          <p:nvPr/>
        </p:nvSpPr>
        <p:spPr bwMode="auto">
          <a:xfrm>
            <a:off x="5410200" y="1219200"/>
            <a:ext cx="965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6" name="Line 138"/>
          <p:cNvSpPr>
            <a:spLocks noChangeShapeType="1"/>
          </p:cNvSpPr>
          <p:nvPr/>
        </p:nvSpPr>
        <p:spPr bwMode="auto">
          <a:xfrm>
            <a:off x="685800" y="5715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39"/>
          <p:cNvSpPr txBox="1">
            <a:spLocks noChangeArrowheads="1"/>
          </p:cNvSpPr>
          <p:nvPr/>
        </p:nvSpPr>
        <p:spPr bwMode="auto">
          <a:xfrm>
            <a:off x="3733800" y="5791200"/>
            <a:ext cx="965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18" name="Line 144"/>
          <p:cNvSpPr>
            <a:spLocks noChangeShapeType="1"/>
          </p:cNvSpPr>
          <p:nvPr/>
        </p:nvSpPr>
        <p:spPr bwMode="auto">
          <a:xfrm>
            <a:off x="685800" y="4419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1"/>
          <p:cNvSpPr>
            <a:spLocks noChangeShapeType="1"/>
          </p:cNvSpPr>
          <p:nvPr/>
        </p:nvSpPr>
        <p:spPr bwMode="auto">
          <a:xfrm>
            <a:off x="6248400" y="160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52"/>
          <p:cNvSpPr txBox="1">
            <a:spLocks noChangeArrowheads="1"/>
          </p:cNvSpPr>
          <p:nvPr/>
        </p:nvSpPr>
        <p:spPr bwMode="auto">
          <a:xfrm>
            <a:off x="6720126" y="1447800"/>
            <a:ext cx="902811" cy="3416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8 BITS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 is immediate</a:t>
            </a:r>
          </a:p>
          <a:p>
            <a:pPr lvl="1"/>
            <a:r>
              <a:rPr lang="en-US" dirty="0" smtClean="0"/>
              <a:t>Operand value is found immediately following the instruction</a:t>
            </a:r>
          </a:p>
          <a:p>
            <a:pPr lvl="1"/>
            <a:r>
              <a:rPr lang="en-US" dirty="0" smtClean="0"/>
              <a:t>$ in front of immediate operand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movl</a:t>
            </a:r>
            <a:r>
              <a:rPr lang="en-US" dirty="0" smtClean="0"/>
              <a:t>  $0x4040,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83398" name="Rectangle 6"/>
          <p:cNvSpPr>
            <a:spLocks noChangeArrowheads="1"/>
          </p:cNvSpPr>
          <p:nvPr/>
        </p:nvSpPr>
        <p:spPr bwMode="auto">
          <a:xfrm>
            <a:off x="6194425" y="3048000"/>
            <a:ext cx="15240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399" name="Rectangle 7"/>
          <p:cNvSpPr>
            <a:spLocks noChangeArrowheads="1"/>
          </p:cNvSpPr>
          <p:nvPr/>
        </p:nvSpPr>
        <p:spPr bwMode="auto">
          <a:xfrm>
            <a:off x="6194425" y="44196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6194425" y="47244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1" name="Text Box 9"/>
          <p:cNvSpPr txBox="1">
            <a:spLocks noChangeArrowheads="1"/>
          </p:cNvSpPr>
          <p:nvPr/>
        </p:nvSpPr>
        <p:spPr bwMode="auto">
          <a:xfrm>
            <a:off x="6292850" y="4419600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movl</a:t>
            </a:r>
            <a:r>
              <a:rPr lang="en-US" dirty="0"/>
              <a:t>  %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1083402" name="Text Box 10"/>
          <p:cNvSpPr txBox="1">
            <a:spLocks noChangeArrowheads="1"/>
          </p:cNvSpPr>
          <p:nvPr/>
        </p:nvSpPr>
        <p:spPr bwMode="auto">
          <a:xfrm>
            <a:off x="6499225" y="47244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4040</a:t>
            </a:r>
          </a:p>
        </p:txBody>
      </p:sp>
      <p:sp>
        <p:nvSpPr>
          <p:cNvPr id="1083403" name="Rectangle 11"/>
          <p:cNvSpPr>
            <a:spLocks noChangeArrowheads="1"/>
          </p:cNvSpPr>
          <p:nvPr/>
        </p:nvSpPr>
        <p:spPr bwMode="auto">
          <a:xfrm>
            <a:off x="6194425" y="34290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4" name="Text Box 12"/>
          <p:cNvSpPr txBox="1">
            <a:spLocks noChangeArrowheads="1"/>
          </p:cNvSpPr>
          <p:nvPr/>
        </p:nvSpPr>
        <p:spPr bwMode="auto">
          <a:xfrm>
            <a:off x="5584825" y="3352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000f</a:t>
            </a:r>
          </a:p>
        </p:txBody>
      </p:sp>
      <p:sp>
        <p:nvSpPr>
          <p:cNvPr id="1083405" name="Text Box 13"/>
          <p:cNvSpPr txBox="1">
            <a:spLocks noChangeArrowheads="1"/>
          </p:cNvSpPr>
          <p:nvPr/>
        </p:nvSpPr>
        <p:spPr bwMode="auto">
          <a:xfrm>
            <a:off x="5508625" y="44196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00A1</a:t>
            </a:r>
          </a:p>
        </p:txBody>
      </p:sp>
      <p:sp>
        <p:nvSpPr>
          <p:cNvPr id="1083406" name="Text Box 14"/>
          <p:cNvSpPr txBox="1">
            <a:spLocks noChangeArrowheads="1"/>
          </p:cNvSpPr>
          <p:nvPr/>
        </p:nvSpPr>
        <p:spPr bwMode="auto">
          <a:xfrm>
            <a:off x="5508625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00A2</a:t>
            </a:r>
          </a:p>
        </p:txBody>
      </p:sp>
      <p:sp>
        <p:nvSpPr>
          <p:cNvPr id="1083408" name="Text Box 16"/>
          <p:cNvSpPr txBox="1">
            <a:spLocks noChangeArrowheads="1"/>
          </p:cNvSpPr>
          <p:nvPr/>
        </p:nvSpPr>
        <p:spPr bwMode="auto">
          <a:xfrm>
            <a:off x="6407150" y="2681288"/>
            <a:ext cx="93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83411" name="Text Box 19"/>
          <p:cNvSpPr txBox="1">
            <a:spLocks noChangeArrowheads="1"/>
          </p:cNvSpPr>
          <p:nvPr/>
        </p:nvSpPr>
        <p:spPr bwMode="auto">
          <a:xfrm>
            <a:off x="5432425" y="2667000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ADDR</a:t>
            </a:r>
          </a:p>
        </p:txBody>
      </p:sp>
      <p:sp>
        <p:nvSpPr>
          <p:cNvPr id="1083412" name="Line 20"/>
          <p:cNvSpPr>
            <a:spLocks noChangeShapeType="1"/>
          </p:cNvSpPr>
          <p:nvPr/>
        </p:nvSpPr>
        <p:spPr bwMode="auto">
          <a:xfrm>
            <a:off x="5813425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of operand is found immediately after the instruction</a:t>
            </a:r>
          </a:p>
          <a:p>
            <a:pPr lvl="1"/>
            <a:r>
              <a:rPr lang="en-US" dirty="0" smtClean="0"/>
              <a:t>Also known as direct addressing or absolute address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0x0000f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1676400" y="37338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2009</a:t>
            </a: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2133600" y="4343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eax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38600" y="3048000"/>
            <a:ext cx="2514600" cy="2286000"/>
            <a:chOff x="2736" y="2352"/>
            <a:chExt cx="1584" cy="1440"/>
          </a:xfrm>
        </p:grpSpPr>
        <p:sp>
          <p:nvSpPr>
            <p:cNvPr id="1084423" name="Rectangle 7"/>
            <p:cNvSpPr>
              <a:spLocks noChangeArrowheads="1"/>
            </p:cNvSpPr>
            <p:nvPr/>
          </p:nvSpPr>
          <p:spPr bwMode="auto">
            <a:xfrm>
              <a:off x="3360" y="2352"/>
              <a:ext cx="960" cy="14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4" name="Rectangle 8"/>
            <p:cNvSpPr>
              <a:spLocks noChangeArrowheads="1"/>
            </p:cNvSpPr>
            <p:nvPr/>
          </p:nvSpPr>
          <p:spPr bwMode="auto">
            <a:xfrm>
              <a:off x="3360" y="3216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5" name="Rectangle 9"/>
            <p:cNvSpPr>
              <a:spLocks noChangeArrowheads="1"/>
            </p:cNvSpPr>
            <p:nvPr/>
          </p:nvSpPr>
          <p:spPr bwMode="auto">
            <a:xfrm>
              <a:off x="3360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6" name="Text Box 10"/>
            <p:cNvSpPr txBox="1">
              <a:spLocks noChangeArrowheads="1"/>
            </p:cNvSpPr>
            <p:nvPr/>
          </p:nvSpPr>
          <p:spPr bwMode="auto">
            <a:xfrm>
              <a:off x="3360" y="3216"/>
              <a:ext cx="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movl eax</a:t>
              </a:r>
            </a:p>
          </p:txBody>
        </p:sp>
        <p:sp>
          <p:nvSpPr>
            <p:cNvPr id="1084427" name="Text Box 11"/>
            <p:cNvSpPr txBox="1">
              <a:spLocks noChangeArrowheads="1"/>
            </p:cNvSpPr>
            <p:nvPr/>
          </p:nvSpPr>
          <p:spPr bwMode="auto">
            <a:xfrm>
              <a:off x="3552" y="340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0000f</a:t>
              </a:r>
            </a:p>
          </p:txBody>
        </p:sp>
        <p:sp>
          <p:nvSpPr>
            <p:cNvPr id="1084428" name="Rectangle 12"/>
            <p:cNvSpPr>
              <a:spLocks noChangeArrowheads="1"/>
            </p:cNvSpPr>
            <p:nvPr/>
          </p:nvSpPr>
          <p:spPr bwMode="auto">
            <a:xfrm>
              <a:off x="3360" y="2592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1084430" name="Text Box 14"/>
            <p:cNvSpPr txBox="1">
              <a:spLocks noChangeArrowheads="1"/>
            </p:cNvSpPr>
            <p:nvPr/>
          </p:nvSpPr>
          <p:spPr bwMode="auto">
            <a:xfrm>
              <a:off x="2736" y="2544"/>
              <a:ext cx="56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0x000f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Meets Hardware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28600" y="20288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High-Level Language Program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228600" y="3400425"/>
            <a:ext cx="3429000" cy="609600"/>
          </a:xfrm>
          <a:prstGeom prst="rect">
            <a:avLst/>
          </a:prstGeom>
          <a:solidFill>
            <a:srgbClr val="66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 Language Program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228600" y="47720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Language Program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>
            <a:off x="2286000" y="26384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2286000" y="40100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5638800" y="3071813"/>
            <a:ext cx="2319866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$1,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$2,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12(%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8(%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4(%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 flipV="1">
            <a:off x="3657600" y="14192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3657600" y="26384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 flipV="1">
            <a:off x="3657600" y="3171825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657600" y="4010025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3733800" y="5270797"/>
            <a:ext cx="14542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7f 45 4c 46 01 01 01</a:t>
            </a:r>
          </a:p>
          <a:p>
            <a:pPr algn="l"/>
            <a:r>
              <a:rPr lang="en-US" sz="1000" dirty="0"/>
              <a:t> 00 00 00 00 00 00 00</a:t>
            </a:r>
          </a:p>
          <a:p>
            <a:pPr algn="l"/>
            <a:r>
              <a:rPr lang="en-US" sz="1000" dirty="0"/>
              <a:t> 00 00 02 00 03 00 01 </a:t>
            </a:r>
          </a:p>
          <a:p>
            <a:pPr algn="l"/>
            <a:r>
              <a:rPr lang="en-US" sz="1000" dirty="0"/>
              <a:t>00 00 00 f0 82 04 08 </a:t>
            </a:r>
          </a:p>
          <a:p>
            <a:pPr algn="l"/>
            <a:r>
              <a:rPr lang="en-US" sz="1000" dirty="0"/>
              <a:t>34 00 00 00 c4 0c 00 </a:t>
            </a:r>
          </a:p>
          <a:p>
            <a:pPr algn="l"/>
            <a:r>
              <a:rPr lang="en-US" sz="1000" dirty="0"/>
              <a:t>00 00 00 00 00 34 00</a:t>
            </a: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4343400" y="1295400"/>
            <a:ext cx="301666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x, y, 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x=1</a:t>
            </a:r>
            <a:r>
              <a:rPr lang="en-US" sz="1400" dirty="0"/>
              <a:t>; y=2;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temp </a:t>
            </a:r>
            <a:r>
              <a:rPr lang="en-US" sz="1400" dirty="0"/>
              <a:t>=x; x=y;  y=temp;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printf</a:t>
            </a:r>
            <a:r>
              <a:rPr lang="en-US" sz="1400" dirty="0"/>
              <a:t>("%d %d %d\</a:t>
            </a:r>
            <a:r>
              <a:rPr lang="en-US" sz="1400" dirty="0" err="1"/>
              <a:t>n",x,y,temp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7848600" y="3124200"/>
            <a:ext cx="228600" cy="25908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8229600" y="4278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31761" name="TextBox 22"/>
          <p:cNvSpPr txBox="1">
            <a:spLocks noChangeArrowheads="1"/>
          </p:cNvSpPr>
          <p:nvPr/>
        </p:nvSpPr>
        <p:spPr bwMode="auto">
          <a:xfrm>
            <a:off x="2362200" y="28194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31762" name="TextBox 23"/>
          <p:cNvSpPr txBox="1">
            <a:spLocks noChangeArrowheads="1"/>
          </p:cNvSpPr>
          <p:nvPr/>
        </p:nvSpPr>
        <p:spPr bwMode="auto">
          <a:xfrm>
            <a:off x="2362200" y="41259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Assembler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Mode Addressing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% to denote register</a:t>
            </a:r>
          </a:p>
          <a:p>
            <a:pPr lvl="1"/>
            <a:r>
              <a:rPr lang="en-US" dirty="0" smtClean="0"/>
              <a:t>E.g.,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Source operand: use value in specified register</a:t>
            </a:r>
          </a:p>
          <a:p>
            <a:r>
              <a:rPr lang="en-US" dirty="0" smtClean="0"/>
              <a:t>Destination operand: use register as destination for 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/>
            <a:r>
              <a:rPr lang="en-US" dirty="0" smtClean="0"/>
              <a:t>Copy content of %</a:t>
            </a:r>
            <a:r>
              <a:rPr lang="en-US" dirty="0" err="1" smtClean="0"/>
              <a:t>eax</a:t>
            </a:r>
            <a:r>
              <a:rPr lang="en-US" dirty="0" smtClean="0"/>
              <a:t> to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$0x4040, %</a:t>
            </a:r>
            <a:r>
              <a:rPr lang="en-US" dirty="0" err="1" smtClean="0"/>
              <a:t>eax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immediate addressing</a:t>
            </a:r>
            <a:endParaRPr lang="en-US" dirty="0" smtClean="0"/>
          </a:p>
          <a:p>
            <a:pPr lvl="2"/>
            <a:r>
              <a:rPr lang="en-US" dirty="0" smtClean="0"/>
              <a:t>Copy 0x4040 to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0x0000f   </a:t>
            </a:r>
            <a:r>
              <a:rPr lang="en-US" dirty="0" smtClean="0">
                <a:sym typeface="Wingdings" pitchFamily="2" charset="2"/>
              </a:rPr>
              <a:t> direct addressin</a:t>
            </a:r>
            <a:r>
              <a:rPr lang="en-US" dirty="0">
                <a:sym typeface="Wingdings" pitchFamily="2" charset="2"/>
              </a:rPr>
              <a:t>g</a:t>
            </a:r>
            <a:endParaRPr lang="en-US" dirty="0" smtClean="0"/>
          </a:p>
          <a:p>
            <a:pPr lvl="2"/>
            <a:r>
              <a:rPr lang="en-US" dirty="0" smtClean="0"/>
              <a:t>Copy content of %</a:t>
            </a:r>
            <a:r>
              <a:rPr lang="en-US" dirty="0" err="1" smtClean="0"/>
              <a:t>eax</a:t>
            </a:r>
            <a:r>
              <a:rPr lang="en-US" dirty="0" smtClean="0"/>
              <a:t> to memory location 0x0000f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6794927-B43E-48BA-BC54-8E2120220AA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Mode Addressing</a:t>
            </a:r>
            <a:endParaRPr lang="en-US" dirty="0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of operand is an address</a:t>
            </a:r>
          </a:p>
          <a:p>
            <a:pPr lvl="1"/>
            <a:r>
              <a:rPr lang="en-US" dirty="0" smtClean="0"/>
              <a:t>Designated as parenthesis around operand</a:t>
            </a:r>
          </a:p>
          <a:p>
            <a:r>
              <a:rPr lang="en-US" dirty="0" smtClean="0"/>
              <a:t>Offset can be specified as immediate mode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from memory location whose address is in </a:t>
            </a:r>
            <a:r>
              <a:rPr lang="en-US" dirty="0" err="1" smtClean="0"/>
              <a:t>ebp</a:t>
            </a:r>
            <a:r>
              <a:rPr lang="en-US" dirty="0" smtClean="0"/>
              <a:t> into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from memory location whose address is -4 away from content of </a:t>
            </a:r>
            <a:r>
              <a:rPr lang="en-US" dirty="0" err="1" smtClean="0"/>
              <a:t>ebp</a:t>
            </a:r>
            <a:r>
              <a:rPr lang="en-US" dirty="0" smtClean="0"/>
              <a:t> into </a:t>
            </a:r>
            <a:r>
              <a:rPr lang="en-US" dirty="0" err="1" smtClean="0"/>
              <a:t>eax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Mode Addressing</a:t>
            </a:r>
            <a:endParaRPr lang="en-US" dirty="0"/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content of two registers to get address of operand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(%</a:t>
            </a:r>
            <a:r>
              <a:rPr lang="en-US" dirty="0" err="1" smtClean="0"/>
              <a:t>eab</a:t>
            </a:r>
            <a:r>
              <a:rPr lang="en-US" dirty="0" smtClean="0"/>
              <a:t>, %</a:t>
            </a:r>
            <a:r>
              <a:rPr lang="en-US" dirty="0" err="1" smtClean="0"/>
              <a:t>esi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at (address = </a:t>
            </a:r>
            <a:r>
              <a:rPr lang="en-US" dirty="0" err="1" smtClean="0"/>
              <a:t>eab</a:t>
            </a:r>
            <a:r>
              <a:rPr lang="en-US" dirty="0" smtClean="0"/>
              <a:t> + </a:t>
            </a:r>
            <a:r>
              <a:rPr lang="en-US" dirty="0" err="1" smtClean="0"/>
              <a:t>esi</a:t>
            </a:r>
            <a:r>
              <a:rPr lang="en-US" dirty="0" smtClean="0"/>
              <a:t>) into </a:t>
            </a:r>
            <a:r>
              <a:rPr lang="en-US" dirty="0" err="1" smtClean="0"/>
              <a:t>eax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8(%</a:t>
            </a:r>
            <a:r>
              <a:rPr lang="en-US" dirty="0" err="1" smtClean="0"/>
              <a:t>eab</a:t>
            </a:r>
            <a:r>
              <a:rPr lang="en-US" dirty="0" smtClean="0"/>
              <a:t>, %</a:t>
            </a:r>
            <a:r>
              <a:rPr lang="en-US" dirty="0" err="1" smtClean="0"/>
              <a:t>esi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at (address = 8 + </a:t>
            </a:r>
            <a:r>
              <a:rPr lang="en-US" dirty="0" err="1" smtClean="0"/>
              <a:t>eab</a:t>
            </a:r>
            <a:r>
              <a:rPr lang="en-US" dirty="0" smtClean="0"/>
              <a:t> + </a:t>
            </a:r>
            <a:r>
              <a:rPr lang="en-US" dirty="0" err="1" smtClean="0"/>
              <a:t>esi</a:t>
            </a:r>
            <a:r>
              <a:rPr lang="en-US" dirty="0" smtClean="0"/>
              <a:t>) into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Useful for dealing with arrays</a:t>
            </a:r>
          </a:p>
          <a:p>
            <a:pPr lvl="1"/>
            <a:r>
              <a:rPr lang="en-US" dirty="0" smtClean="0"/>
              <a:t>If you need to walk through the elements of an array</a:t>
            </a:r>
          </a:p>
          <a:p>
            <a:pPr lvl="1"/>
            <a:r>
              <a:rPr lang="en-US" dirty="0" smtClean="0"/>
              <a:t>Use one register to hold base address, one to hold index</a:t>
            </a:r>
          </a:p>
          <a:p>
            <a:pPr lvl="2"/>
            <a:r>
              <a:rPr lang="en-US" dirty="0" smtClean="0"/>
              <a:t>E.g., implement C array access in a for loop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31418B0-196B-4869-9747-39AE1234605F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121E828-5148-4D54-B512-B2D118D3F73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3810000" y="16002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%edx</a:t>
            </a: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810000" y="20574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%ecx</a:t>
            </a:r>
          </a:p>
        </p:txBody>
      </p:sp>
      <p:sp>
        <p:nvSpPr>
          <p:cNvPr id="1079301" name="Rectangle 5"/>
          <p:cNvSpPr>
            <a:spLocks noChangeArrowheads="1"/>
          </p:cNvSpPr>
          <p:nvPr/>
        </p:nvSpPr>
        <p:spPr bwMode="auto">
          <a:xfrm>
            <a:off x="44958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0xf000</a:t>
            </a:r>
          </a:p>
        </p:txBody>
      </p:sp>
      <p:sp>
        <p:nvSpPr>
          <p:cNvPr id="1079302" name="Rectangle 6"/>
          <p:cNvSpPr>
            <a:spLocks noChangeArrowheads="1"/>
          </p:cNvSpPr>
          <p:nvPr/>
        </p:nvSpPr>
        <p:spPr bwMode="auto">
          <a:xfrm>
            <a:off x="4495800" y="2057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0x100</a:t>
            </a:r>
          </a:p>
        </p:txBody>
      </p:sp>
      <p:graphicFrame>
        <p:nvGraphicFramePr>
          <p:cNvPr id="1079303" name="Group 7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Expression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Computation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Address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0x8(%edx)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+ 0x8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(%edx,%ecx)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(%edx,%ecx,4)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+ 4*0x100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0xf400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0x80(,%edx,2)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2*0xf000 + 0x80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0x1e080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5284788"/>
            <a:ext cx="7604125" cy="1160462"/>
          </a:xfrm>
        </p:spPr>
        <p:txBody>
          <a:bodyPr/>
          <a:lstStyle/>
          <a:p>
            <a:pPr lvl="1"/>
            <a:r>
              <a:rPr lang="en-US"/>
              <a:t>Cannot do memory-memory transfers with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8112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Imm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2766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343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438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1242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3581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3434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219200"/>
            <a:ext cx="12176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219200"/>
            <a:ext cx="18430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Destination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1981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$0x4,%eax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438400"/>
            <a:ext cx="25050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$-147,(%eax)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810000" y="3124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%eax,%edx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810000" y="3581400"/>
            <a:ext cx="2368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%eax,(%edx)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810000" y="4343400"/>
            <a:ext cx="2368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(%eax),%edx</a:t>
            </a: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1336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057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200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219200"/>
            <a:ext cx="15208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C Analog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400800" y="1981200"/>
            <a:ext cx="16859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 = 0x4;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400800" y="2438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*p = -147;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477000" y="3124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temp2 = temp1;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477000" y="3581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*p = temp;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 =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convention, %</a:t>
            </a:r>
            <a:r>
              <a:rPr lang="en-US" dirty="0" err="1" smtClean="0"/>
              <a:t>esp</a:t>
            </a:r>
            <a:r>
              <a:rPr lang="en-US" dirty="0" smtClean="0"/>
              <a:t> is used to maintain a stack in memory</a:t>
            </a:r>
          </a:p>
          <a:p>
            <a:pPr lvl="1"/>
            <a:r>
              <a:rPr lang="en-US" dirty="0" smtClean="0"/>
              <a:t>Used to support C function calls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contains the address of top of stack</a:t>
            </a:r>
          </a:p>
          <a:p>
            <a:r>
              <a:rPr lang="en-US" dirty="0" smtClean="0"/>
              <a:t>Instructions to push (pop) content onto (off of) the stack</a:t>
            </a:r>
          </a:p>
          <a:p>
            <a:pPr lvl="1"/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– 4</a:t>
            </a:r>
          </a:p>
          <a:p>
            <a:pPr lvl="2"/>
            <a:r>
              <a:rPr lang="en-US" dirty="0" smtClean="0"/>
              <a:t>Memory[</a:t>
            </a:r>
            <a:r>
              <a:rPr lang="en-US" dirty="0" err="1" smtClean="0"/>
              <a:t>esp</a:t>
            </a:r>
            <a:r>
              <a:rPr lang="en-US" dirty="0" smtClean="0"/>
              <a:t>] =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/>
            <a:r>
              <a:rPr lang="en-US" dirty="0" err="1" smtClean="0"/>
              <a:t>ebx</a:t>
            </a:r>
            <a:r>
              <a:rPr lang="en-US" dirty="0" smtClean="0"/>
              <a:t> = Memory[</a:t>
            </a:r>
            <a:r>
              <a:rPr lang="en-US" dirty="0" err="1" smtClean="0"/>
              <a:t>esp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</a:t>
            </a:r>
          </a:p>
          <a:p>
            <a:r>
              <a:rPr lang="en-US" dirty="0" smtClean="0"/>
              <a:t>Where does the stack start?  We’ll discuss later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12(%ebp),%ecx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(%ecx),%eax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(%edx),%ebx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%eax,(%edx)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%ebx,(%ecx)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2004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772400" y="1371600"/>
            <a:ext cx="9985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/>
              <a:t>Register	Variable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%ecx	yp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%edx	xp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%eax	t1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%ebx	t0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38800" y="914400"/>
            <a:ext cx="3305175" cy="3352800"/>
            <a:chOff x="3408" y="672"/>
            <a:chExt cx="2082" cy="2112"/>
          </a:xfrm>
        </p:grpSpPr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yp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xp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ebp</a:t>
              </a:r>
              <a:endParaRPr 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5030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3648" y="230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3648" y="206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3648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3648" y="158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3408" y="1296"/>
              <a:ext cx="53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Offset</a:t>
              </a:r>
            </a:p>
          </p:txBody>
        </p:sp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3984" y="672"/>
              <a:ext cx="672" cy="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0788" name="Rectangle 20"/>
            <p:cNvSpPr>
              <a:spLocks noChangeArrowheads="1"/>
            </p:cNvSpPr>
            <p:nvPr/>
          </p:nvSpPr>
          <p:spPr bwMode="auto">
            <a:xfrm>
              <a:off x="3984" y="25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ebx</a:t>
              </a:r>
              <a:endParaRPr lang="en-US"/>
            </a:p>
          </p:txBody>
        </p:sp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3648" y="254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-4 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5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7159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160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7167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168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2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3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4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7175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7190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7195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7197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198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199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7200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1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2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3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4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 Decoder/Interpreter</a:t>
            </a:r>
            <a:endParaRPr lang="en-US" dirty="0"/>
          </a:p>
        </p:txBody>
      </p:sp>
      <p:pic>
        <p:nvPicPr>
          <p:cNvPr id="80898" name="Picture 2" descr="http://1.bp.blogspot.com/_oGCeAi-2i3Q/Rl2iAM4lV7I/AAAAAAAAAB8/NjzdQ4Ld5Ms/s400/x86_predecode_p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47849"/>
            <a:ext cx="3810000" cy="3638551"/>
          </a:xfrm>
          <a:prstGeom prst="rect">
            <a:avLst/>
          </a:prstGeom>
          <a:noFill/>
        </p:spPr>
      </p:pic>
      <p:pic>
        <p:nvPicPr>
          <p:cNvPr id="80900" name="Picture 4" descr="http://4.bp.blogspot.com/_oGCeAi-2i3Q/Rl2kw84lV8I/AAAAAAAAACE/glxq05WXJGc/s400/x86_partial_decoder_p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3810000" cy="2724151"/>
          </a:xfrm>
          <a:prstGeom prst="rect">
            <a:avLst/>
          </a:prstGeom>
          <a:noFill/>
        </p:spPr>
      </p:pic>
      <p:pic>
        <p:nvPicPr>
          <p:cNvPr id="80902" name="Picture 6" descr="http://1.bp.blogspot.com/_oGCeAi-2i3Q/RlvWRs4lV5I/AAAAAAAAABs/AxQ_KHfpBVU/s400/x86_full_decoder_p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9524"/>
            <a:ext cx="3810000" cy="258127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8224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5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6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7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8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9245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456</a:t>
              </a:r>
            </a:p>
          </p:txBody>
        </p:sp>
        <p:sp>
          <p:nvSpPr>
            <p:cNvPr id="179246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79247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9248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49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0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1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2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7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80228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0231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0232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0239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0240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4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5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6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0247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0269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0270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0271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0272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0273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4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5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6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3341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3342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3343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3344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3345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6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7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8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3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%ebx,(%ecx)	# *yp = ebx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184324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4327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4328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4335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4336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39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0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1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2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4343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4365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4366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4367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4368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4369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0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1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2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Computation Instruction</a:t>
            </a: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leal</a:t>
            </a:r>
            <a:r>
              <a:rPr lang="en-US" dirty="0" smtClean="0"/>
              <a:t>: compute address using addressing mode without accessing memory</a:t>
            </a:r>
          </a:p>
          <a:p>
            <a:r>
              <a:rPr lang="en-US" dirty="0" err="1" smtClean="0"/>
              <a:t>leal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is address mode expression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dest</a:t>
            </a:r>
            <a:r>
              <a:rPr lang="en-US" dirty="0" smtClean="0"/>
              <a:t> to address specified by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Computing address without doing memory reference</a:t>
            </a:r>
          </a:p>
          <a:p>
            <a:pPr lvl="2"/>
            <a:r>
              <a:rPr lang="en-US" dirty="0" smtClean="0"/>
              <a:t>E.g., translation of p = &amp;x[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leal</a:t>
            </a:r>
            <a:r>
              <a:rPr lang="en-US" dirty="0" smtClean="0"/>
              <a:t> 7(%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, 4),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err="1" smtClean="0"/>
              <a:t>eax</a:t>
            </a:r>
            <a:r>
              <a:rPr lang="en-US" dirty="0" smtClean="0"/>
              <a:t> = 4*</a:t>
            </a:r>
            <a:r>
              <a:rPr lang="en-US" dirty="0" err="1" smtClean="0"/>
              <a:t>edx</a:t>
            </a:r>
            <a:r>
              <a:rPr lang="en-US" dirty="0" smtClean="0"/>
              <a:t> + </a:t>
            </a:r>
            <a:r>
              <a:rPr lang="en-US" dirty="0" err="1" smtClean="0"/>
              <a:t>edx</a:t>
            </a:r>
            <a:r>
              <a:rPr lang="en-US" dirty="0" smtClean="0"/>
              <a:t> + 7 = 5*</a:t>
            </a:r>
            <a:r>
              <a:rPr lang="en-US" dirty="0" err="1" smtClean="0"/>
              <a:t>edx</a:t>
            </a:r>
            <a:r>
              <a:rPr lang="en-US" dirty="0" smtClean="0"/>
              <a:t> + 7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264400" cy="573088"/>
          </a:xfrm>
        </p:spPr>
        <p:txBody>
          <a:bodyPr/>
          <a:lstStyle/>
          <a:p>
            <a:r>
              <a:rPr lang="en-US"/>
              <a:t>Some Arithmetic Operations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sz="2800" dirty="0" smtClean="0"/>
              <a:t>Instruction</a:t>
            </a:r>
            <a:r>
              <a:rPr lang="en-US" sz="2800" dirty="0"/>
              <a:t>	</a:t>
            </a:r>
            <a:r>
              <a:rPr lang="en-US" sz="2800" dirty="0" smtClean="0"/>
              <a:t>Computation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i="1" dirty="0" err="1"/>
              <a:t>Src</a:t>
            </a:r>
            <a:endParaRPr lang="en-US" i="1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subl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- </a:t>
            </a:r>
            <a:r>
              <a:rPr lang="en-US" i="1" dirty="0" err="1"/>
              <a:t>Src</a:t>
            </a:r>
            <a:endParaRPr lang="en-US" i="1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imull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sall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&lt;&lt; </a:t>
            </a:r>
            <a:r>
              <a:rPr lang="en-US" i="1" dirty="0" err="1" smtClean="0"/>
              <a:t>Src</a:t>
            </a:r>
            <a:r>
              <a:rPr lang="en-US" i="1" dirty="0" smtClean="0"/>
              <a:t> (left shift)</a:t>
            </a:r>
            <a:r>
              <a:rPr lang="en-US" i="1" dirty="0"/>
              <a:t>	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sarl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&gt;&gt; </a:t>
            </a:r>
            <a:r>
              <a:rPr lang="en-US" i="1" dirty="0" err="1" smtClean="0"/>
              <a:t>Src</a:t>
            </a:r>
            <a:r>
              <a:rPr lang="en-US" i="1" dirty="0" smtClean="0"/>
              <a:t> (right shift)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xorl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^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andl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&amp;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orl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| </a:t>
            </a:r>
            <a:r>
              <a:rPr lang="en-US" i="1" dirty="0" err="1"/>
              <a:t>Src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188200" cy="573088"/>
          </a:xfrm>
        </p:spPr>
        <p:txBody>
          <a:bodyPr/>
          <a:lstStyle/>
          <a:p>
            <a:r>
              <a:rPr lang="en-US"/>
              <a:t>Some Arithmetic Operations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sz="2800" dirty="0" smtClean="0"/>
              <a:t>Instruction</a:t>
            </a:r>
            <a:r>
              <a:rPr lang="en-US" sz="2800" dirty="0"/>
              <a:t>	</a:t>
            </a:r>
            <a:r>
              <a:rPr lang="en-US" sz="2800" dirty="0" smtClean="0"/>
              <a:t>Computation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incl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+ 1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decl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- 1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negl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- </a:t>
            </a:r>
            <a:r>
              <a:rPr lang="en-US" i="1" dirty="0" err="1"/>
              <a:t>Dest</a:t>
            </a:r>
            <a:endParaRPr lang="en-US" dirty="0">
              <a:latin typeface="Courier New" pitchFamily="49" charset="0"/>
            </a:endParaRP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notl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~ </a:t>
            </a:r>
            <a:r>
              <a:rPr lang="en-US" i="1" dirty="0" err="1"/>
              <a:t>Dest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Programmer’s View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22860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981200"/>
            <a:ext cx="32004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15000" y="19812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22860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/>
              <a:t>(OS code &amp; data)</a:t>
            </a:r>
          </a:p>
          <a:p>
            <a:pPr>
              <a:lnSpc>
                <a:spcPct val="100000"/>
              </a:lnSpc>
            </a:pPr>
            <a:r>
              <a:rPr lang="en-US" b="0" dirty="0" smtClean="0"/>
              <a:t>Object </a:t>
            </a:r>
            <a:r>
              <a:rPr lang="en-US" b="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b="0" dirty="0"/>
              <a:t>Program </a:t>
            </a:r>
            <a:r>
              <a:rPr lang="en-US" b="0" dirty="0" smtClean="0"/>
              <a:t>Data</a:t>
            </a:r>
            <a:endParaRPr lang="en-US" b="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962400" y="2743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962400" y="3276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962400" y="3810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62400" y="23368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Addresses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62400" y="28956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Data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038600" y="3429000"/>
            <a:ext cx="1676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Instructions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362200" y="37338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1066801" y="2438399"/>
            <a:ext cx="990600" cy="762000"/>
          </a:xfrm>
          <a:prstGeom prst="trapezoid">
            <a:avLst>
              <a:gd name="adj" fmla="val 27554"/>
            </a:avLst>
          </a:prstGeom>
          <a:ln>
            <a:headEnd type="none" w="med" len="med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5845" y="2630167"/>
            <a:ext cx="6591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1221" y="1447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2049" y="14478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914400" y="34290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Codes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362200" y="3200400"/>
            <a:ext cx="1371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PC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9201</TotalTime>
  <Pages>15</Pages>
  <Words>1918</Words>
  <Application>Microsoft Office PowerPoint</Application>
  <PresentationFormat>On-screen Show (4:3)</PresentationFormat>
  <Paragraphs>949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class6-wrapup</vt:lpstr>
      <vt:lpstr>Assembly Programming</vt:lpstr>
      <vt:lpstr>Programming Meets Hardware</vt:lpstr>
      <vt:lpstr>P6 Decoder/Interpreter</vt:lpstr>
      <vt:lpstr>Assembly Programmer’s View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Assembly Characteristics</vt:lpstr>
      <vt:lpstr>Instruction Format</vt:lpstr>
      <vt:lpstr>Machine Representation </vt:lpstr>
      <vt:lpstr>MOV instruction</vt:lpstr>
      <vt:lpstr>Data Formats</vt:lpstr>
      <vt:lpstr>x86 Registers</vt:lpstr>
      <vt:lpstr>x86 Registers</vt:lpstr>
      <vt:lpstr>Immediate Addressing</vt:lpstr>
      <vt:lpstr>Direct Addressing</vt:lpstr>
      <vt:lpstr>Register Mode Addressing</vt:lpstr>
      <vt:lpstr>Indirect Mode Addressing</vt:lpstr>
      <vt:lpstr>Indexed Mode Addressing</vt:lpstr>
      <vt:lpstr>Address Computation Examples</vt:lpstr>
      <vt:lpstr>movl Operand Combinations</vt:lpstr>
      <vt:lpstr>Stack Operations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Address Computation Instruction</vt:lpstr>
      <vt:lpstr>Some Arithmetic Operations</vt:lpstr>
      <vt:lpstr>Some Arithmetic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374</cp:revision>
  <cp:lastPrinted>1999-01-11T23:34:46Z</cp:lastPrinted>
  <dcterms:created xsi:type="dcterms:W3CDTF">2010-02-15T16:36:28Z</dcterms:created>
  <dcterms:modified xsi:type="dcterms:W3CDTF">2011-02-11T02:25:10Z</dcterms:modified>
</cp:coreProperties>
</file>