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8"/>
  </p:notesMasterIdLst>
  <p:sldIdLst>
    <p:sldId id="256" r:id="rId2"/>
    <p:sldId id="258" r:id="rId3"/>
    <p:sldId id="257" r:id="rId4"/>
    <p:sldId id="259" r:id="rId5"/>
    <p:sldId id="260" r:id="rId6"/>
    <p:sldId id="263" r:id="rId7"/>
    <p:sldId id="261" r:id="rId8"/>
    <p:sldId id="262" r:id="rId9"/>
    <p:sldId id="271" r:id="rId10"/>
    <p:sldId id="264" r:id="rId11"/>
    <p:sldId id="265" r:id="rId12"/>
    <p:sldId id="268" r:id="rId13"/>
    <p:sldId id="269" r:id="rId14"/>
    <p:sldId id="272" r:id="rId15"/>
    <p:sldId id="27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67797" autoAdjust="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9ACDA-61C0-4ACB-8AB5-21DB32E2B5C9}"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E80AD-B35B-4C67-81D4-E6AA6274BC11}" type="slidenum">
              <a:rPr lang="en-US" smtClean="0"/>
              <a:t>‹#›</a:t>
            </a:fld>
            <a:endParaRPr lang="en-US"/>
          </a:p>
        </p:txBody>
      </p:sp>
    </p:spTree>
    <p:extLst>
      <p:ext uri="{BB962C8B-B14F-4D97-AF65-F5344CB8AC3E}">
        <p14:creationId xmlns:p14="http://schemas.microsoft.com/office/powerpoint/2010/main" val="384296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DE80AD-B35B-4C67-81D4-E6AA6274BC11}" type="slidenum">
              <a:rPr lang="en-US" smtClean="0"/>
              <a:t>1</a:t>
            </a:fld>
            <a:endParaRPr lang="en-US"/>
          </a:p>
        </p:txBody>
      </p:sp>
    </p:spTree>
    <p:extLst>
      <p:ext uri="{BB962C8B-B14F-4D97-AF65-F5344CB8AC3E}">
        <p14:creationId xmlns:p14="http://schemas.microsoft.com/office/powerpoint/2010/main" val="81224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fddsf</a:t>
            </a:r>
            <a:endParaRPr lang="en-US" dirty="0"/>
          </a:p>
        </p:txBody>
      </p:sp>
      <p:sp>
        <p:nvSpPr>
          <p:cNvPr id="4" name="Slide Number Placeholder 3"/>
          <p:cNvSpPr>
            <a:spLocks noGrp="1"/>
          </p:cNvSpPr>
          <p:nvPr>
            <p:ph type="sldNum" sz="quarter" idx="5"/>
          </p:nvPr>
        </p:nvSpPr>
        <p:spPr/>
        <p:txBody>
          <a:bodyPr/>
          <a:lstStyle/>
          <a:p>
            <a:fld id="{98DE80AD-B35B-4C67-81D4-E6AA6274BC11}" type="slidenum">
              <a:rPr lang="en-US" smtClean="0"/>
              <a:t>2</a:t>
            </a:fld>
            <a:endParaRPr lang="en-US"/>
          </a:p>
        </p:txBody>
      </p:sp>
    </p:spTree>
    <p:extLst>
      <p:ext uri="{BB962C8B-B14F-4D97-AF65-F5344CB8AC3E}">
        <p14:creationId xmlns:p14="http://schemas.microsoft.com/office/powerpoint/2010/main" val="366010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Squared Error (MSE): The MSE of your model is now 0.0458230091281458, which is a substantial decrease from the previous value. This suggests that your model’s predictions are now closer to the actual values, and the model is doing a better job at fitting the data.</a:t>
            </a:r>
          </a:p>
          <a:p>
            <a:r>
              <a:rPr lang="en-US" dirty="0"/>
              <a:t>R-squared: The R-squared of your model is now 0.740115914645534, a significant increase from the previous negative value. This value indicates that approximately 74% of the variability in the dependent variable can be explained by the independent variables in your model. This is a good indication that your model is now capturing the underlying pattern in your data quite well.</a:t>
            </a:r>
          </a:p>
          <a:p>
            <a:endParaRPr lang="en-US" dirty="0"/>
          </a:p>
        </p:txBody>
      </p:sp>
      <p:sp>
        <p:nvSpPr>
          <p:cNvPr id="4" name="Slide Number Placeholder 3"/>
          <p:cNvSpPr>
            <a:spLocks noGrp="1"/>
          </p:cNvSpPr>
          <p:nvPr>
            <p:ph type="sldNum" sz="quarter" idx="5"/>
          </p:nvPr>
        </p:nvSpPr>
        <p:spPr/>
        <p:txBody>
          <a:bodyPr/>
          <a:lstStyle/>
          <a:p>
            <a:fld id="{98DE80AD-B35B-4C67-81D4-E6AA6274BC11}" type="slidenum">
              <a:rPr lang="en-US" smtClean="0"/>
              <a:t>9</a:t>
            </a:fld>
            <a:endParaRPr lang="en-US"/>
          </a:p>
        </p:txBody>
      </p:sp>
    </p:spTree>
    <p:extLst>
      <p:ext uri="{BB962C8B-B14F-4D97-AF65-F5344CB8AC3E}">
        <p14:creationId xmlns:p14="http://schemas.microsoft.com/office/powerpoint/2010/main" val="29694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5/21/2024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2994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5/21/2024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6995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5/21/2024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1051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5/21/2024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7579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5/21/2024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8535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5/21/2024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2913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5/21/2024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2179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5/21/2024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9064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5171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5/21/2024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7149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5/21/2024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4081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5/21/2024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122085806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6A9905-5D5B-517B-0D83-E3F504353F10}"/>
              </a:ext>
            </a:extLst>
          </p:cNvPr>
          <p:cNvPicPr>
            <a:picLocks noChangeAspect="1"/>
          </p:cNvPicPr>
          <p:nvPr/>
        </p:nvPicPr>
        <p:blipFill rotWithShape="1">
          <a:blip r:embed="rId3">
            <a:alphaModFix amt="50000"/>
          </a:blip>
          <a:srcRect t="8681" r="-1" b="934"/>
          <a:stretch/>
        </p:blipFill>
        <p:spPr>
          <a:xfrm>
            <a:off x="20" y="10"/>
            <a:ext cx="12188930" cy="6857990"/>
          </a:xfrm>
          <a:prstGeom prst="rect">
            <a:avLst/>
          </a:prstGeom>
        </p:spPr>
      </p:pic>
      <p:sp>
        <p:nvSpPr>
          <p:cNvPr id="2" name="Title 1">
            <a:extLst>
              <a:ext uri="{FF2B5EF4-FFF2-40B4-BE49-F238E27FC236}">
                <a16:creationId xmlns:a16="http://schemas.microsoft.com/office/drawing/2014/main" id="{B7D62C21-BD7B-06F5-8C30-B45B78DE447C}"/>
              </a:ext>
            </a:extLst>
          </p:cNvPr>
          <p:cNvSpPr>
            <a:spLocks noGrp="1"/>
          </p:cNvSpPr>
          <p:nvPr>
            <p:ph type="ctrTitle"/>
          </p:nvPr>
        </p:nvSpPr>
        <p:spPr>
          <a:xfrm>
            <a:off x="1524000" y="1122363"/>
            <a:ext cx="9144000" cy="3063240"/>
          </a:xfrm>
        </p:spPr>
        <p:txBody>
          <a:bodyPr vert="horz" lIns="91440" tIns="45720" rIns="91440" bIns="45720" rtlCol="0" anchor="b">
            <a:normAutofit/>
          </a:bodyPr>
          <a:lstStyle/>
          <a:p>
            <a:pPr>
              <a:lnSpc>
                <a:spcPct val="90000"/>
              </a:lnSpc>
            </a:pPr>
            <a:r>
              <a:rPr lang="en-US" sz="6600">
                <a:solidFill>
                  <a:schemeClr val="bg1"/>
                </a:solidFill>
              </a:rPr>
              <a:t>CSC 47700</a:t>
            </a:r>
          </a:p>
        </p:txBody>
      </p:sp>
      <p:sp>
        <p:nvSpPr>
          <p:cNvPr id="3" name="Subtitle 2">
            <a:extLst>
              <a:ext uri="{FF2B5EF4-FFF2-40B4-BE49-F238E27FC236}">
                <a16:creationId xmlns:a16="http://schemas.microsoft.com/office/drawing/2014/main" id="{DEDA6A74-7C54-CB7D-D808-AA8B6890D381}"/>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a:lnSpc>
                <a:spcPct val="90000"/>
              </a:lnSpc>
            </a:pPr>
            <a:r>
              <a:rPr lang="en-US" sz="2400">
                <a:solidFill>
                  <a:schemeClr val="bg1"/>
                </a:solidFill>
              </a:rPr>
              <a:t>Alhamza Muswara</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80875DB-B042-777A-439F-E8DEB319693B}"/>
              </a:ext>
            </a:extLst>
          </p:cNvPr>
          <p:cNvSpPr txBox="1">
            <a:spLocks/>
          </p:cNvSpPr>
          <p:nvPr/>
        </p:nvSpPr>
        <p:spPr>
          <a:xfrm>
            <a:off x="3049921" y="1117805"/>
            <a:ext cx="6092687" cy="20655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5900" dirty="0">
                <a:solidFill>
                  <a:schemeClr val="bg1"/>
                </a:solidFill>
              </a:rPr>
              <a:t>ML Project </a:t>
            </a:r>
            <a:r>
              <a:rPr lang="en-US" sz="5900" dirty="0" err="1">
                <a:solidFill>
                  <a:schemeClr val="bg1"/>
                </a:solidFill>
              </a:rPr>
              <a:t>Presenation</a:t>
            </a:r>
            <a:endParaRPr lang="en-US" sz="5900" dirty="0">
              <a:solidFill>
                <a:schemeClr val="bg1"/>
              </a:solidFill>
            </a:endParaRPr>
          </a:p>
        </p:txBody>
      </p:sp>
    </p:spTree>
    <p:extLst>
      <p:ext uri="{BB962C8B-B14F-4D97-AF65-F5344CB8AC3E}">
        <p14:creationId xmlns:p14="http://schemas.microsoft.com/office/powerpoint/2010/main" val="143097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CBFA8-19FE-8F59-94DE-C8659B5AC297}"/>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B4A15643-2A8A-F85F-77BB-445BDF928C28}"/>
              </a:ext>
            </a:extLst>
          </p:cNvPr>
          <p:cNvSpPr>
            <a:spLocks noGrp="1"/>
          </p:cNvSpPr>
          <p:nvPr>
            <p:ph type="sldNum" sz="quarter" idx="12"/>
          </p:nvPr>
        </p:nvSpPr>
        <p:spPr/>
        <p:txBody>
          <a:bodyPr/>
          <a:lstStyle/>
          <a:p>
            <a:fld id="{C68AC1EC-23E2-4F0E-A5A4-674EC8DB954E}" type="slidenum">
              <a:rPr lang="en-US" smtClean="0"/>
              <a:t>10</a:t>
            </a:fld>
            <a:endParaRPr lang="en-US"/>
          </a:p>
        </p:txBody>
      </p:sp>
      <p:pic>
        <p:nvPicPr>
          <p:cNvPr id="6" name="Picture 5">
            <a:extLst>
              <a:ext uri="{FF2B5EF4-FFF2-40B4-BE49-F238E27FC236}">
                <a16:creationId xmlns:a16="http://schemas.microsoft.com/office/drawing/2014/main" id="{4DC14F8F-537B-1AC7-5531-0B84A4A29887}"/>
              </a:ext>
            </a:extLst>
          </p:cNvPr>
          <p:cNvPicPr>
            <a:picLocks noChangeAspect="1"/>
          </p:cNvPicPr>
          <p:nvPr/>
        </p:nvPicPr>
        <p:blipFill>
          <a:blip r:embed="rId2"/>
          <a:stretch>
            <a:fillRect/>
          </a:stretch>
        </p:blipFill>
        <p:spPr>
          <a:xfrm>
            <a:off x="5600416" y="1803187"/>
            <a:ext cx="6292557" cy="3251623"/>
          </a:xfrm>
          <a:prstGeom prst="rect">
            <a:avLst/>
          </a:prstGeom>
        </p:spPr>
      </p:pic>
      <p:sp>
        <p:nvSpPr>
          <p:cNvPr id="7" name="TextBox 6">
            <a:extLst>
              <a:ext uri="{FF2B5EF4-FFF2-40B4-BE49-F238E27FC236}">
                <a16:creationId xmlns:a16="http://schemas.microsoft.com/office/drawing/2014/main" id="{6336659D-C55E-C2C4-544A-B4D6EAC5807A}"/>
              </a:ext>
            </a:extLst>
          </p:cNvPr>
          <p:cNvSpPr txBox="1"/>
          <p:nvPr/>
        </p:nvSpPr>
        <p:spPr>
          <a:xfrm>
            <a:off x="1289304" y="768096"/>
            <a:ext cx="3086551" cy="369332"/>
          </a:xfrm>
          <a:prstGeom prst="rect">
            <a:avLst/>
          </a:prstGeom>
          <a:noFill/>
        </p:spPr>
        <p:txBody>
          <a:bodyPr wrap="none" rtlCol="0">
            <a:spAutoFit/>
          </a:bodyPr>
          <a:lstStyle/>
          <a:p>
            <a:r>
              <a:rPr lang="en-US" dirty="0"/>
              <a:t>Predicting Features and Target</a:t>
            </a:r>
          </a:p>
        </p:txBody>
      </p:sp>
      <p:pic>
        <p:nvPicPr>
          <p:cNvPr id="6148" name="Picture 4">
            <a:extLst>
              <a:ext uri="{FF2B5EF4-FFF2-40B4-BE49-F238E27FC236}">
                <a16:creationId xmlns:a16="http://schemas.microsoft.com/office/drawing/2014/main" id="{75B157A6-59FA-61FA-BBAA-7EE14B3FC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79" y="1462085"/>
            <a:ext cx="52578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34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5D4FF-5AA8-522E-3914-79C1333166E1}"/>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353AEE71-D828-FA21-6554-3FE534CB8B55}"/>
              </a:ext>
            </a:extLst>
          </p:cNvPr>
          <p:cNvSpPr>
            <a:spLocks noGrp="1"/>
          </p:cNvSpPr>
          <p:nvPr>
            <p:ph type="sldNum" sz="quarter" idx="12"/>
          </p:nvPr>
        </p:nvSpPr>
        <p:spPr/>
        <p:txBody>
          <a:bodyPr/>
          <a:lstStyle/>
          <a:p>
            <a:fld id="{C68AC1EC-23E2-4F0E-A5A4-674EC8DB954E}" type="slidenum">
              <a:rPr lang="en-US" smtClean="0"/>
              <a:t>11</a:t>
            </a:fld>
            <a:endParaRPr lang="en-US" dirty="0"/>
          </a:p>
        </p:txBody>
      </p:sp>
      <p:pic>
        <p:nvPicPr>
          <p:cNvPr id="6" name="Picture 5">
            <a:extLst>
              <a:ext uri="{FF2B5EF4-FFF2-40B4-BE49-F238E27FC236}">
                <a16:creationId xmlns:a16="http://schemas.microsoft.com/office/drawing/2014/main" id="{ECD84E85-D093-A330-E41B-C39B3A1DBCD8}"/>
              </a:ext>
            </a:extLst>
          </p:cNvPr>
          <p:cNvPicPr>
            <a:picLocks noChangeAspect="1"/>
          </p:cNvPicPr>
          <p:nvPr/>
        </p:nvPicPr>
        <p:blipFill>
          <a:blip r:embed="rId2"/>
          <a:stretch>
            <a:fillRect/>
          </a:stretch>
        </p:blipFill>
        <p:spPr>
          <a:xfrm>
            <a:off x="6096000" y="772195"/>
            <a:ext cx="5106113" cy="2819794"/>
          </a:xfrm>
          <a:prstGeom prst="rect">
            <a:avLst/>
          </a:prstGeom>
        </p:spPr>
      </p:pic>
      <p:pic>
        <p:nvPicPr>
          <p:cNvPr id="8" name="Picture 7">
            <a:extLst>
              <a:ext uri="{FF2B5EF4-FFF2-40B4-BE49-F238E27FC236}">
                <a16:creationId xmlns:a16="http://schemas.microsoft.com/office/drawing/2014/main" id="{CB9536A7-2EAC-1980-44E6-1B47FDD88438}"/>
              </a:ext>
            </a:extLst>
          </p:cNvPr>
          <p:cNvPicPr>
            <a:picLocks noChangeAspect="1"/>
          </p:cNvPicPr>
          <p:nvPr/>
        </p:nvPicPr>
        <p:blipFill>
          <a:blip r:embed="rId3"/>
          <a:stretch>
            <a:fillRect/>
          </a:stretch>
        </p:blipFill>
        <p:spPr>
          <a:xfrm>
            <a:off x="6096000" y="3806491"/>
            <a:ext cx="4848902" cy="2076740"/>
          </a:xfrm>
          <a:prstGeom prst="rect">
            <a:avLst/>
          </a:prstGeom>
        </p:spPr>
      </p:pic>
      <p:pic>
        <p:nvPicPr>
          <p:cNvPr id="8194" name="Picture 2">
            <a:extLst>
              <a:ext uri="{FF2B5EF4-FFF2-40B4-BE49-F238E27FC236}">
                <a16:creationId xmlns:a16="http://schemas.microsoft.com/office/drawing/2014/main" id="{C5EA2B59-8397-6B75-C501-677F174F65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72" y="21062"/>
            <a:ext cx="4485942" cy="325579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BA129D0-37F6-35A2-1442-FBFEDA2C55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72" y="3429000"/>
            <a:ext cx="4485942" cy="325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6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BD008-3A29-8534-B533-E05122E0A47A}"/>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63E25AB0-0083-2D65-7B95-BB1F1BB0EE6A}"/>
              </a:ext>
            </a:extLst>
          </p:cNvPr>
          <p:cNvSpPr>
            <a:spLocks noGrp="1"/>
          </p:cNvSpPr>
          <p:nvPr>
            <p:ph type="sldNum" sz="quarter" idx="12"/>
          </p:nvPr>
        </p:nvSpPr>
        <p:spPr/>
        <p:txBody>
          <a:bodyPr/>
          <a:lstStyle/>
          <a:p>
            <a:fld id="{C68AC1EC-23E2-4F0E-A5A4-674EC8DB954E}" type="slidenum">
              <a:rPr lang="en-US" smtClean="0"/>
              <a:t>12</a:t>
            </a:fld>
            <a:endParaRPr lang="en-US"/>
          </a:p>
        </p:txBody>
      </p:sp>
      <p:pic>
        <p:nvPicPr>
          <p:cNvPr id="6" name="Picture 5">
            <a:extLst>
              <a:ext uri="{FF2B5EF4-FFF2-40B4-BE49-F238E27FC236}">
                <a16:creationId xmlns:a16="http://schemas.microsoft.com/office/drawing/2014/main" id="{2EB4F951-F31A-C4D6-1216-0265493BB98B}"/>
              </a:ext>
            </a:extLst>
          </p:cNvPr>
          <p:cNvPicPr>
            <a:picLocks noChangeAspect="1"/>
          </p:cNvPicPr>
          <p:nvPr/>
        </p:nvPicPr>
        <p:blipFill>
          <a:blip r:embed="rId2"/>
          <a:stretch>
            <a:fillRect/>
          </a:stretch>
        </p:blipFill>
        <p:spPr>
          <a:xfrm>
            <a:off x="6651174" y="2371576"/>
            <a:ext cx="5039428" cy="1057423"/>
          </a:xfrm>
          <a:prstGeom prst="rect">
            <a:avLst/>
          </a:prstGeom>
        </p:spPr>
      </p:pic>
      <p:pic>
        <p:nvPicPr>
          <p:cNvPr id="9218" name="Picture 2">
            <a:extLst>
              <a:ext uri="{FF2B5EF4-FFF2-40B4-BE49-F238E27FC236}">
                <a16:creationId xmlns:a16="http://schemas.microsoft.com/office/drawing/2014/main" id="{CFAD0B51-4D5F-D4AB-ACAB-4E55DB73C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850" y="136525"/>
            <a:ext cx="4300150" cy="305395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A5F5E80-2D1E-C37F-E385-7810FD703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850" y="3273258"/>
            <a:ext cx="4300150" cy="299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6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F74F51-A0EA-C7DB-121C-4BACA28DEE00}"/>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FB769073-C57F-5618-61FE-5CFECAB65553}"/>
              </a:ext>
            </a:extLst>
          </p:cNvPr>
          <p:cNvSpPr>
            <a:spLocks noGrp="1"/>
          </p:cNvSpPr>
          <p:nvPr>
            <p:ph type="sldNum" sz="quarter" idx="12"/>
          </p:nvPr>
        </p:nvSpPr>
        <p:spPr/>
        <p:txBody>
          <a:bodyPr/>
          <a:lstStyle/>
          <a:p>
            <a:fld id="{C68AC1EC-23E2-4F0E-A5A4-674EC8DB954E}" type="slidenum">
              <a:rPr lang="en-US" smtClean="0"/>
              <a:t>13</a:t>
            </a:fld>
            <a:endParaRPr lang="en-US"/>
          </a:p>
        </p:txBody>
      </p:sp>
      <p:pic>
        <p:nvPicPr>
          <p:cNvPr id="5" name="Picture 4">
            <a:extLst>
              <a:ext uri="{FF2B5EF4-FFF2-40B4-BE49-F238E27FC236}">
                <a16:creationId xmlns:a16="http://schemas.microsoft.com/office/drawing/2014/main" id="{F3E87CFB-A103-0FA2-E2E6-35E351D94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29" y="0"/>
            <a:ext cx="525780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8DD98C8-4179-C8F0-5280-B067191EACE7}"/>
              </a:ext>
            </a:extLst>
          </p:cNvPr>
          <p:cNvPicPr>
            <a:picLocks noChangeAspect="1"/>
          </p:cNvPicPr>
          <p:nvPr/>
        </p:nvPicPr>
        <p:blipFill>
          <a:blip r:embed="rId3"/>
          <a:stretch>
            <a:fillRect/>
          </a:stretch>
        </p:blipFill>
        <p:spPr>
          <a:xfrm>
            <a:off x="6180283" y="1361419"/>
            <a:ext cx="5544324" cy="1124107"/>
          </a:xfrm>
          <a:prstGeom prst="rect">
            <a:avLst/>
          </a:prstGeom>
        </p:spPr>
      </p:pic>
      <p:pic>
        <p:nvPicPr>
          <p:cNvPr id="2050" name="Picture 2">
            <a:extLst>
              <a:ext uri="{FF2B5EF4-FFF2-40B4-BE49-F238E27FC236}">
                <a16:creationId xmlns:a16="http://schemas.microsoft.com/office/drawing/2014/main" id="{C447D62D-57CF-3214-5FCF-E539A3BEE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764" y="3429000"/>
            <a:ext cx="52578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84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9B1CB-40BF-CA6D-2D97-A39BB14BF96E}"/>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A5130E17-3EFB-EEA5-7603-BE9DF56B4218}"/>
              </a:ext>
            </a:extLst>
          </p:cNvPr>
          <p:cNvSpPr>
            <a:spLocks noGrp="1"/>
          </p:cNvSpPr>
          <p:nvPr>
            <p:ph type="sldNum" sz="quarter" idx="12"/>
          </p:nvPr>
        </p:nvSpPr>
        <p:spPr/>
        <p:txBody>
          <a:bodyPr/>
          <a:lstStyle/>
          <a:p>
            <a:fld id="{C68AC1EC-23E2-4F0E-A5A4-674EC8DB954E}" type="slidenum">
              <a:rPr lang="en-US" smtClean="0"/>
              <a:t>14</a:t>
            </a:fld>
            <a:endParaRPr lang="en-US"/>
          </a:p>
        </p:txBody>
      </p:sp>
      <p:pic>
        <p:nvPicPr>
          <p:cNvPr id="13314" name="Picture 2">
            <a:extLst>
              <a:ext uri="{FF2B5EF4-FFF2-40B4-BE49-F238E27FC236}">
                <a16:creationId xmlns:a16="http://schemas.microsoft.com/office/drawing/2014/main" id="{12898FB8-C3CF-1F78-0901-B4C1EFBCF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24" y="346998"/>
            <a:ext cx="4285303" cy="3082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1A5F9DD-65F8-1A9E-B678-C9CD0CD955B6}"/>
              </a:ext>
            </a:extLst>
          </p:cNvPr>
          <p:cNvPicPr>
            <a:picLocks noChangeAspect="1"/>
          </p:cNvPicPr>
          <p:nvPr/>
        </p:nvPicPr>
        <p:blipFill>
          <a:blip r:embed="rId3"/>
          <a:stretch>
            <a:fillRect/>
          </a:stretch>
        </p:blipFill>
        <p:spPr>
          <a:xfrm>
            <a:off x="5310074" y="1349761"/>
            <a:ext cx="5172797" cy="1076475"/>
          </a:xfrm>
          <a:prstGeom prst="rect">
            <a:avLst/>
          </a:prstGeom>
        </p:spPr>
      </p:pic>
      <p:pic>
        <p:nvPicPr>
          <p:cNvPr id="3076" name="Picture 4">
            <a:extLst>
              <a:ext uri="{FF2B5EF4-FFF2-40B4-BE49-F238E27FC236}">
                <a16:creationId xmlns:a16="http://schemas.microsoft.com/office/drawing/2014/main" id="{457B9E0A-871F-A12B-01E6-9772EDC52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24" y="3539115"/>
            <a:ext cx="4285303" cy="308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19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95A2F-C7E4-571C-CB6F-2EBF4741E1CD}"/>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3B981CEF-86D8-64FB-E5CA-EFC43942421F}"/>
              </a:ext>
            </a:extLst>
          </p:cNvPr>
          <p:cNvSpPr>
            <a:spLocks noGrp="1"/>
          </p:cNvSpPr>
          <p:nvPr>
            <p:ph type="sldNum" sz="quarter" idx="12"/>
          </p:nvPr>
        </p:nvSpPr>
        <p:spPr/>
        <p:txBody>
          <a:bodyPr/>
          <a:lstStyle/>
          <a:p>
            <a:fld id="{C68AC1EC-23E2-4F0E-A5A4-674EC8DB954E}" type="slidenum">
              <a:rPr lang="en-US" smtClean="0"/>
              <a:t>15</a:t>
            </a:fld>
            <a:endParaRPr lang="en-US"/>
          </a:p>
        </p:txBody>
      </p:sp>
      <p:pic>
        <p:nvPicPr>
          <p:cNvPr id="5" name="Picture 4">
            <a:extLst>
              <a:ext uri="{FF2B5EF4-FFF2-40B4-BE49-F238E27FC236}">
                <a16:creationId xmlns:a16="http://schemas.microsoft.com/office/drawing/2014/main" id="{D3568D87-4319-22AC-AD04-304218601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23" y="1887998"/>
            <a:ext cx="4285304" cy="30820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3CE1AB0-6947-8A00-F259-33855FAE53B7}"/>
              </a:ext>
            </a:extLst>
          </p:cNvPr>
          <p:cNvPicPr>
            <a:picLocks noChangeAspect="1"/>
          </p:cNvPicPr>
          <p:nvPr/>
        </p:nvPicPr>
        <p:blipFill>
          <a:blip r:embed="rId3"/>
          <a:stretch>
            <a:fillRect/>
          </a:stretch>
        </p:blipFill>
        <p:spPr>
          <a:xfrm>
            <a:off x="5391727" y="2936564"/>
            <a:ext cx="5744377" cy="1114581"/>
          </a:xfrm>
          <a:prstGeom prst="rect">
            <a:avLst/>
          </a:prstGeom>
        </p:spPr>
      </p:pic>
    </p:spTree>
    <p:extLst>
      <p:ext uri="{BB962C8B-B14F-4D97-AF65-F5344CB8AC3E}">
        <p14:creationId xmlns:p14="http://schemas.microsoft.com/office/powerpoint/2010/main" val="85103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060EF-F284-2389-374F-A5E6991AD3DE}"/>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6CCDC600-638D-87C6-32E7-B6B606ACF014}"/>
              </a:ext>
            </a:extLst>
          </p:cNvPr>
          <p:cNvSpPr>
            <a:spLocks noGrp="1"/>
          </p:cNvSpPr>
          <p:nvPr>
            <p:ph type="sldNum" sz="quarter" idx="12"/>
          </p:nvPr>
        </p:nvSpPr>
        <p:spPr/>
        <p:txBody>
          <a:bodyPr/>
          <a:lstStyle/>
          <a:p>
            <a:fld id="{C68AC1EC-23E2-4F0E-A5A4-674EC8DB954E}" type="slidenum">
              <a:rPr lang="en-US" smtClean="0"/>
              <a:t>16</a:t>
            </a:fld>
            <a:endParaRPr lang="en-US"/>
          </a:p>
        </p:txBody>
      </p:sp>
      <p:pic>
        <p:nvPicPr>
          <p:cNvPr id="10242" name="Picture 2">
            <a:extLst>
              <a:ext uri="{FF2B5EF4-FFF2-40B4-BE49-F238E27FC236}">
                <a16:creationId xmlns:a16="http://schemas.microsoft.com/office/drawing/2014/main" id="{50BE2C50-33D7-5960-D3B2-A4C178BA1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56" y="479136"/>
            <a:ext cx="5267325" cy="3886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B58056C-E3D0-7C26-7647-60C3D13F474F}"/>
              </a:ext>
            </a:extLst>
          </p:cNvPr>
          <p:cNvPicPr>
            <a:picLocks noChangeAspect="1"/>
          </p:cNvPicPr>
          <p:nvPr/>
        </p:nvPicPr>
        <p:blipFill>
          <a:blip r:embed="rId3"/>
          <a:stretch>
            <a:fillRect/>
          </a:stretch>
        </p:blipFill>
        <p:spPr>
          <a:xfrm>
            <a:off x="6096000" y="934711"/>
            <a:ext cx="5163271" cy="1038370"/>
          </a:xfrm>
          <a:prstGeom prst="rect">
            <a:avLst/>
          </a:prstGeom>
        </p:spPr>
      </p:pic>
    </p:spTree>
    <p:extLst>
      <p:ext uri="{BB962C8B-B14F-4D97-AF65-F5344CB8AC3E}">
        <p14:creationId xmlns:p14="http://schemas.microsoft.com/office/powerpoint/2010/main" val="122453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F727-1080-1FB2-67D7-E14746DF380C}"/>
              </a:ext>
            </a:extLst>
          </p:cNvPr>
          <p:cNvSpPr>
            <a:spLocks noGrp="1"/>
          </p:cNvSpPr>
          <p:nvPr>
            <p:ph type="title"/>
          </p:nvPr>
        </p:nvSpPr>
        <p:spPr/>
        <p:txBody>
          <a:bodyPr/>
          <a:lstStyle/>
          <a:p>
            <a:r>
              <a:rPr lang="en-US" dirty="0"/>
              <a:t>LSTM MODEL</a:t>
            </a:r>
          </a:p>
        </p:txBody>
      </p:sp>
      <p:sp>
        <p:nvSpPr>
          <p:cNvPr id="3" name="Content Placeholder 2">
            <a:extLst>
              <a:ext uri="{FF2B5EF4-FFF2-40B4-BE49-F238E27FC236}">
                <a16:creationId xmlns:a16="http://schemas.microsoft.com/office/drawing/2014/main" id="{82FED0FB-C515-6D75-0E1E-4FFC27223D44}"/>
              </a:ext>
            </a:extLst>
          </p:cNvPr>
          <p:cNvSpPr>
            <a:spLocks noGrp="1"/>
          </p:cNvSpPr>
          <p:nvPr>
            <p:ph idx="1"/>
          </p:nvPr>
        </p:nvSpPr>
        <p:spPr>
          <a:xfrm>
            <a:off x="877824" y="2157985"/>
            <a:ext cx="10442448" cy="1613916"/>
          </a:xfrm>
        </p:spPr>
        <p:txBody>
          <a:bodyPr/>
          <a:lstStyle/>
          <a:p>
            <a:r>
              <a:rPr lang="en-US" dirty="0"/>
              <a:t>An LSTM (Long Short-Term Memory) model is a type of recurrent neural network (RNN) designed to handle sequences of data and learn long-term dependencies. So, involving time series data or any sequence where the order and context of the data matter, in our case stock prices are difficult to predict with feature data such as open, high, and low values for a stock on a previous day alone.</a:t>
            </a:r>
          </a:p>
        </p:txBody>
      </p:sp>
      <p:sp>
        <p:nvSpPr>
          <p:cNvPr id="4" name="Date Placeholder 3">
            <a:extLst>
              <a:ext uri="{FF2B5EF4-FFF2-40B4-BE49-F238E27FC236}">
                <a16:creationId xmlns:a16="http://schemas.microsoft.com/office/drawing/2014/main" id="{05F574B9-789A-397D-4675-CEB527F5C899}"/>
              </a:ext>
            </a:extLst>
          </p:cNvPr>
          <p:cNvSpPr>
            <a:spLocks noGrp="1"/>
          </p:cNvSpPr>
          <p:nvPr>
            <p:ph type="dt" sz="half" idx="10"/>
          </p:nvPr>
        </p:nvSpPr>
        <p:spPr/>
        <p:txBody>
          <a:bodyPr/>
          <a:lstStyle/>
          <a:p>
            <a:fld id="{579F6069-8263-4296-913A-BC2234E8D32B}" type="datetime1">
              <a:rPr lang="en-US" smtClean="0"/>
              <a:t>5/21/2024</a:t>
            </a:fld>
            <a:endParaRPr lang="en-US"/>
          </a:p>
        </p:txBody>
      </p:sp>
      <p:sp>
        <p:nvSpPr>
          <p:cNvPr id="6" name="Slide Number Placeholder 5">
            <a:extLst>
              <a:ext uri="{FF2B5EF4-FFF2-40B4-BE49-F238E27FC236}">
                <a16:creationId xmlns:a16="http://schemas.microsoft.com/office/drawing/2014/main" id="{FEF636D3-E4F9-0825-6523-4243ECF50940}"/>
              </a:ext>
            </a:extLst>
          </p:cNvPr>
          <p:cNvSpPr>
            <a:spLocks noGrp="1"/>
          </p:cNvSpPr>
          <p:nvPr>
            <p:ph type="sldNum" sz="quarter" idx="12"/>
          </p:nvPr>
        </p:nvSpPr>
        <p:spPr/>
        <p:txBody>
          <a:bodyPr/>
          <a:lstStyle/>
          <a:p>
            <a:fld id="{C68AC1EC-23E2-4F0E-A5A4-674EC8DB954E}" type="slidenum">
              <a:rPr lang="en-US" smtClean="0"/>
              <a:t>2</a:t>
            </a:fld>
            <a:endParaRPr lang="en-US"/>
          </a:p>
        </p:txBody>
      </p:sp>
      <p:pic>
        <p:nvPicPr>
          <p:cNvPr id="10" name="Picture 9">
            <a:extLst>
              <a:ext uri="{FF2B5EF4-FFF2-40B4-BE49-F238E27FC236}">
                <a16:creationId xmlns:a16="http://schemas.microsoft.com/office/drawing/2014/main" id="{3EB07457-FB71-D40E-A7D0-8F01A7F054DE}"/>
              </a:ext>
            </a:extLst>
          </p:cNvPr>
          <p:cNvPicPr>
            <a:picLocks noChangeAspect="1"/>
          </p:cNvPicPr>
          <p:nvPr/>
        </p:nvPicPr>
        <p:blipFill>
          <a:blip r:embed="rId3"/>
          <a:stretch>
            <a:fillRect/>
          </a:stretch>
        </p:blipFill>
        <p:spPr>
          <a:xfrm>
            <a:off x="877823" y="3790951"/>
            <a:ext cx="9924651" cy="1613916"/>
          </a:xfrm>
          <a:prstGeom prst="rect">
            <a:avLst/>
          </a:prstGeom>
        </p:spPr>
      </p:pic>
    </p:spTree>
    <p:extLst>
      <p:ext uri="{BB962C8B-B14F-4D97-AF65-F5344CB8AC3E}">
        <p14:creationId xmlns:p14="http://schemas.microsoft.com/office/powerpoint/2010/main" val="258086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BE593-DF03-027E-5824-EA004FD18463}"/>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3" name="Footer Placeholder 2">
            <a:extLst>
              <a:ext uri="{FF2B5EF4-FFF2-40B4-BE49-F238E27FC236}">
                <a16:creationId xmlns:a16="http://schemas.microsoft.com/office/drawing/2014/main" id="{97A4D009-C3A4-89C5-2183-0C7F5BDB50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9502DE3-FF41-762D-6E7E-F5DD989CBA84}"/>
              </a:ext>
            </a:extLst>
          </p:cNvPr>
          <p:cNvSpPr>
            <a:spLocks noGrp="1"/>
          </p:cNvSpPr>
          <p:nvPr>
            <p:ph type="sldNum" sz="quarter" idx="12"/>
          </p:nvPr>
        </p:nvSpPr>
        <p:spPr/>
        <p:txBody>
          <a:bodyPr/>
          <a:lstStyle/>
          <a:p>
            <a:fld id="{C68AC1EC-23E2-4F0E-A5A4-674EC8DB954E}" type="slidenum">
              <a:rPr lang="en-US" smtClean="0"/>
              <a:t>3</a:t>
            </a:fld>
            <a:endParaRPr lang="en-US"/>
          </a:p>
        </p:txBody>
      </p:sp>
      <p:pic>
        <p:nvPicPr>
          <p:cNvPr id="6" name="Picture 5">
            <a:extLst>
              <a:ext uri="{FF2B5EF4-FFF2-40B4-BE49-F238E27FC236}">
                <a16:creationId xmlns:a16="http://schemas.microsoft.com/office/drawing/2014/main" id="{CD4C3785-55EA-59C9-0596-4BB96732D4EE}"/>
              </a:ext>
            </a:extLst>
          </p:cNvPr>
          <p:cNvPicPr>
            <a:picLocks noChangeAspect="1"/>
          </p:cNvPicPr>
          <p:nvPr/>
        </p:nvPicPr>
        <p:blipFill>
          <a:blip r:embed="rId2"/>
          <a:stretch>
            <a:fillRect/>
          </a:stretch>
        </p:blipFill>
        <p:spPr>
          <a:xfrm>
            <a:off x="827940" y="194811"/>
            <a:ext cx="10536120" cy="6468378"/>
          </a:xfrm>
          <a:prstGeom prst="rect">
            <a:avLst/>
          </a:prstGeom>
        </p:spPr>
      </p:pic>
      <p:cxnSp>
        <p:nvCxnSpPr>
          <p:cNvPr id="7" name="Straight Connector 6">
            <a:extLst>
              <a:ext uri="{FF2B5EF4-FFF2-40B4-BE49-F238E27FC236}">
                <a16:creationId xmlns:a16="http://schemas.microsoft.com/office/drawing/2014/main" id="{35BD6FA4-6C44-8F35-7F39-21E86F216BDD}"/>
              </a:ext>
            </a:extLst>
          </p:cNvPr>
          <p:cNvCxnSpPr>
            <a:cxnSpLocks/>
          </p:cNvCxnSpPr>
          <p:nvPr/>
        </p:nvCxnSpPr>
        <p:spPr>
          <a:xfrm flipV="1">
            <a:off x="9238891" y="3976777"/>
            <a:ext cx="0" cy="2122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6CD7920-6623-2CDE-C7F7-D5A806806FBD}"/>
              </a:ext>
            </a:extLst>
          </p:cNvPr>
          <p:cNvCxnSpPr/>
          <p:nvPr/>
        </p:nvCxnSpPr>
        <p:spPr>
          <a:xfrm flipH="1">
            <a:off x="6478438" y="3976777"/>
            <a:ext cx="276045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18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1426E-99C4-DD9D-3F3B-2A06A2E6060E}"/>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CF9A5647-D13C-CA52-4186-28E69F14A3FB}"/>
              </a:ext>
            </a:extLst>
          </p:cNvPr>
          <p:cNvSpPr>
            <a:spLocks noGrp="1"/>
          </p:cNvSpPr>
          <p:nvPr>
            <p:ph type="sldNum" sz="quarter" idx="12"/>
          </p:nvPr>
        </p:nvSpPr>
        <p:spPr/>
        <p:txBody>
          <a:bodyPr/>
          <a:lstStyle/>
          <a:p>
            <a:fld id="{C68AC1EC-23E2-4F0E-A5A4-674EC8DB954E}" type="slidenum">
              <a:rPr lang="en-US" smtClean="0"/>
              <a:t>4</a:t>
            </a:fld>
            <a:endParaRPr lang="en-US"/>
          </a:p>
        </p:txBody>
      </p:sp>
      <p:pic>
        <p:nvPicPr>
          <p:cNvPr id="5" name="Picture 2">
            <a:extLst>
              <a:ext uri="{FF2B5EF4-FFF2-40B4-BE49-F238E27FC236}">
                <a16:creationId xmlns:a16="http://schemas.microsoft.com/office/drawing/2014/main" id="{F257093C-B193-99A7-395E-865DC2987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70" y="1187491"/>
            <a:ext cx="5286375" cy="3781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7660236-821B-97AF-E947-101986E1F55F}"/>
              </a:ext>
            </a:extLst>
          </p:cNvPr>
          <p:cNvPicPr>
            <a:picLocks noChangeAspect="1"/>
          </p:cNvPicPr>
          <p:nvPr/>
        </p:nvPicPr>
        <p:blipFill>
          <a:blip r:embed="rId3"/>
          <a:stretch>
            <a:fillRect/>
          </a:stretch>
        </p:blipFill>
        <p:spPr>
          <a:xfrm>
            <a:off x="5778145" y="2140124"/>
            <a:ext cx="6173061" cy="1066949"/>
          </a:xfrm>
          <a:prstGeom prst="rect">
            <a:avLst/>
          </a:prstGeom>
        </p:spPr>
      </p:pic>
      <p:pic>
        <p:nvPicPr>
          <p:cNvPr id="11" name="Picture 10">
            <a:extLst>
              <a:ext uri="{FF2B5EF4-FFF2-40B4-BE49-F238E27FC236}">
                <a16:creationId xmlns:a16="http://schemas.microsoft.com/office/drawing/2014/main" id="{48C4B088-1E11-6DB8-C90E-FF538E1343DB}"/>
              </a:ext>
            </a:extLst>
          </p:cNvPr>
          <p:cNvPicPr>
            <a:picLocks noChangeAspect="1"/>
          </p:cNvPicPr>
          <p:nvPr/>
        </p:nvPicPr>
        <p:blipFill>
          <a:blip r:embed="rId4"/>
          <a:stretch>
            <a:fillRect/>
          </a:stretch>
        </p:blipFill>
        <p:spPr>
          <a:xfrm>
            <a:off x="5778145" y="1187491"/>
            <a:ext cx="3181794" cy="952633"/>
          </a:xfrm>
          <a:prstGeom prst="rect">
            <a:avLst/>
          </a:prstGeom>
        </p:spPr>
      </p:pic>
      <p:sp>
        <p:nvSpPr>
          <p:cNvPr id="12" name="TextBox 11">
            <a:extLst>
              <a:ext uri="{FF2B5EF4-FFF2-40B4-BE49-F238E27FC236}">
                <a16:creationId xmlns:a16="http://schemas.microsoft.com/office/drawing/2014/main" id="{94E443E5-1073-0295-29F3-48BA333F03A6}"/>
              </a:ext>
            </a:extLst>
          </p:cNvPr>
          <p:cNvSpPr txBox="1"/>
          <p:nvPr/>
        </p:nvSpPr>
        <p:spPr>
          <a:xfrm>
            <a:off x="5778145" y="3729335"/>
            <a:ext cx="5966042" cy="923330"/>
          </a:xfrm>
          <a:prstGeom prst="rect">
            <a:avLst/>
          </a:prstGeom>
          <a:noFill/>
        </p:spPr>
        <p:txBody>
          <a:bodyPr wrap="square" rtlCol="0">
            <a:spAutoFit/>
          </a:bodyPr>
          <a:lstStyle/>
          <a:p>
            <a:r>
              <a:rPr lang="en-US" dirty="0"/>
              <a:t>This model doesn’t seem to fit actual prices, but we do see a pattern produced by our model that is like the actual price trend.</a:t>
            </a:r>
          </a:p>
        </p:txBody>
      </p:sp>
    </p:spTree>
    <p:extLst>
      <p:ext uri="{BB962C8B-B14F-4D97-AF65-F5344CB8AC3E}">
        <p14:creationId xmlns:p14="http://schemas.microsoft.com/office/powerpoint/2010/main" val="349547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FDB1E-60CD-6B82-55B2-B720BE842AED}"/>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FA73A70A-E85C-F99E-44F1-66CC1A1ABC37}"/>
              </a:ext>
            </a:extLst>
          </p:cNvPr>
          <p:cNvSpPr>
            <a:spLocks noGrp="1"/>
          </p:cNvSpPr>
          <p:nvPr>
            <p:ph type="sldNum" sz="quarter" idx="12"/>
          </p:nvPr>
        </p:nvSpPr>
        <p:spPr/>
        <p:txBody>
          <a:bodyPr/>
          <a:lstStyle/>
          <a:p>
            <a:fld id="{C68AC1EC-23E2-4F0E-A5A4-674EC8DB954E}" type="slidenum">
              <a:rPr lang="en-US" smtClean="0"/>
              <a:t>5</a:t>
            </a:fld>
            <a:endParaRPr lang="en-US"/>
          </a:p>
        </p:txBody>
      </p:sp>
      <p:pic>
        <p:nvPicPr>
          <p:cNvPr id="6" name="Picture 5">
            <a:extLst>
              <a:ext uri="{FF2B5EF4-FFF2-40B4-BE49-F238E27FC236}">
                <a16:creationId xmlns:a16="http://schemas.microsoft.com/office/drawing/2014/main" id="{BE1C3366-FF18-1240-F54F-ACB8E3430FF2}"/>
              </a:ext>
            </a:extLst>
          </p:cNvPr>
          <p:cNvPicPr>
            <a:picLocks noChangeAspect="1"/>
          </p:cNvPicPr>
          <p:nvPr/>
        </p:nvPicPr>
        <p:blipFill>
          <a:blip r:embed="rId2"/>
          <a:stretch>
            <a:fillRect/>
          </a:stretch>
        </p:blipFill>
        <p:spPr>
          <a:xfrm>
            <a:off x="6489192" y="931477"/>
            <a:ext cx="3019846" cy="971686"/>
          </a:xfrm>
          <a:prstGeom prst="rect">
            <a:avLst/>
          </a:prstGeom>
        </p:spPr>
      </p:pic>
      <p:pic>
        <p:nvPicPr>
          <p:cNvPr id="2050" name="Picture 2">
            <a:extLst>
              <a:ext uri="{FF2B5EF4-FFF2-40B4-BE49-F238E27FC236}">
                <a16:creationId xmlns:a16="http://schemas.microsoft.com/office/drawing/2014/main" id="{90117A87-6695-08B8-BA71-39F7AB0E5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931477"/>
            <a:ext cx="5391150" cy="3781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012755D-8213-7522-216F-D7A0737D9016}"/>
              </a:ext>
            </a:extLst>
          </p:cNvPr>
          <p:cNvSpPr txBox="1"/>
          <p:nvPr/>
        </p:nvSpPr>
        <p:spPr>
          <a:xfrm>
            <a:off x="6489192" y="2274391"/>
            <a:ext cx="4437888" cy="1754326"/>
          </a:xfrm>
          <a:prstGeom prst="rect">
            <a:avLst/>
          </a:prstGeom>
          <a:noFill/>
        </p:spPr>
        <p:txBody>
          <a:bodyPr wrap="square" rtlCol="0">
            <a:spAutoFit/>
          </a:bodyPr>
          <a:lstStyle/>
          <a:p>
            <a:r>
              <a:rPr lang="en-US" dirty="0"/>
              <a:t>Using only half of the training data has given me better results although there are still issues from around 2023-05 onwards. Which leads me to think that overfitting could be the issue which can explain issue around significant changes.</a:t>
            </a:r>
          </a:p>
        </p:txBody>
      </p:sp>
    </p:spTree>
    <p:extLst>
      <p:ext uri="{BB962C8B-B14F-4D97-AF65-F5344CB8AC3E}">
        <p14:creationId xmlns:p14="http://schemas.microsoft.com/office/powerpoint/2010/main" val="299443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261DF-CBBF-6D62-0F8C-5E042EEE7B2C}"/>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D6CFB3FA-E55E-F513-85A6-91C3259CE645}"/>
              </a:ext>
            </a:extLst>
          </p:cNvPr>
          <p:cNvSpPr>
            <a:spLocks noGrp="1"/>
          </p:cNvSpPr>
          <p:nvPr>
            <p:ph type="sldNum" sz="quarter" idx="12"/>
          </p:nvPr>
        </p:nvSpPr>
        <p:spPr/>
        <p:txBody>
          <a:bodyPr/>
          <a:lstStyle/>
          <a:p>
            <a:fld id="{C68AC1EC-23E2-4F0E-A5A4-674EC8DB954E}" type="slidenum">
              <a:rPr lang="en-US" smtClean="0"/>
              <a:t>6</a:t>
            </a:fld>
            <a:endParaRPr lang="en-US"/>
          </a:p>
        </p:txBody>
      </p:sp>
      <p:pic>
        <p:nvPicPr>
          <p:cNvPr id="5" name="Picture 4">
            <a:extLst>
              <a:ext uri="{FF2B5EF4-FFF2-40B4-BE49-F238E27FC236}">
                <a16:creationId xmlns:a16="http://schemas.microsoft.com/office/drawing/2014/main" id="{7E24EABC-325A-99D4-68A6-BB5AB67E4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751" y="488865"/>
            <a:ext cx="5391150"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ADD8CA-E31B-02F1-AE6D-F36823B59091}"/>
              </a:ext>
            </a:extLst>
          </p:cNvPr>
          <p:cNvSpPr txBox="1"/>
          <p:nvPr/>
        </p:nvSpPr>
        <p:spPr>
          <a:xfrm>
            <a:off x="7132320" y="2056411"/>
            <a:ext cx="3758184" cy="646331"/>
          </a:xfrm>
          <a:prstGeom prst="rect">
            <a:avLst/>
          </a:prstGeom>
          <a:noFill/>
        </p:spPr>
        <p:txBody>
          <a:bodyPr wrap="square" rtlCol="0">
            <a:spAutoFit/>
          </a:bodyPr>
          <a:lstStyle/>
          <a:p>
            <a:r>
              <a:rPr lang="en-US" dirty="0"/>
              <a:t>The same model but training only using 10 epochs.</a:t>
            </a:r>
          </a:p>
        </p:txBody>
      </p:sp>
    </p:spTree>
    <p:extLst>
      <p:ext uri="{BB962C8B-B14F-4D97-AF65-F5344CB8AC3E}">
        <p14:creationId xmlns:p14="http://schemas.microsoft.com/office/powerpoint/2010/main" val="98810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B051-448D-FF7E-BD7D-06CC9D1DDD2F}"/>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88E1D219-D5BB-DFB5-2C77-D7DF2BF86B86}"/>
              </a:ext>
            </a:extLst>
          </p:cNvPr>
          <p:cNvSpPr>
            <a:spLocks noGrp="1"/>
          </p:cNvSpPr>
          <p:nvPr>
            <p:ph type="sldNum" sz="quarter" idx="12"/>
          </p:nvPr>
        </p:nvSpPr>
        <p:spPr/>
        <p:txBody>
          <a:bodyPr/>
          <a:lstStyle/>
          <a:p>
            <a:fld id="{C68AC1EC-23E2-4F0E-A5A4-674EC8DB954E}" type="slidenum">
              <a:rPr lang="en-US" smtClean="0"/>
              <a:t>7</a:t>
            </a:fld>
            <a:endParaRPr lang="en-US"/>
          </a:p>
        </p:txBody>
      </p:sp>
      <p:pic>
        <p:nvPicPr>
          <p:cNvPr id="4098" name="Picture 2">
            <a:extLst>
              <a:ext uri="{FF2B5EF4-FFF2-40B4-BE49-F238E27FC236}">
                <a16:creationId xmlns:a16="http://schemas.microsoft.com/office/drawing/2014/main" id="{43B4D307-7EF0-997F-844E-22939DCDA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76" y="660464"/>
            <a:ext cx="508635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86CFFD3-1859-6A01-0166-257FE82E17D8}"/>
              </a:ext>
            </a:extLst>
          </p:cNvPr>
          <p:cNvPicPr>
            <a:picLocks noChangeAspect="1"/>
          </p:cNvPicPr>
          <p:nvPr/>
        </p:nvPicPr>
        <p:blipFill>
          <a:blip r:embed="rId3"/>
          <a:stretch>
            <a:fillRect/>
          </a:stretch>
        </p:blipFill>
        <p:spPr>
          <a:xfrm>
            <a:off x="6230876" y="660464"/>
            <a:ext cx="4201111" cy="1000265"/>
          </a:xfrm>
          <a:prstGeom prst="rect">
            <a:avLst/>
          </a:prstGeom>
        </p:spPr>
      </p:pic>
      <p:sp>
        <p:nvSpPr>
          <p:cNvPr id="5" name="TextBox 4">
            <a:extLst>
              <a:ext uri="{FF2B5EF4-FFF2-40B4-BE49-F238E27FC236}">
                <a16:creationId xmlns:a16="http://schemas.microsoft.com/office/drawing/2014/main" id="{E29C48B1-25E6-A566-F42C-76354AA3BD15}"/>
              </a:ext>
            </a:extLst>
          </p:cNvPr>
          <p:cNvSpPr txBox="1"/>
          <p:nvPr/>
        </p:nvSpPr>
        <p:spPr>
          <a:xfrm>
            <a:off x="6230876" y="1978028"/>
            <a:ext cx="4837617" cy="923330"/>
          </a:xfrm>
          <a:prstGeom prst="rect">
            <a:avLst/>
          </a:prstGeom>
          <a:noFill/>
        </p:spPr>
        <p:txBody>
          <a:bodyPr wrap="square" rtlCol="0">
            <a:spAutoFit/>
          </a:bodyPr>
          <a:lstStyle/>
          <a:p>
            <a:r>
              <a:rPr lang="en-US" dirty="0"/>
              <a:t>Here my third model is only trained on 30 percent still showing inaccurate predictions from 2023 – 05. </a:t>
            </a:r>
          </a:p>
        </p:txBody>
      </p:sp>
    </p:spTree>
    <p:extLst>
      <p:ext uri="{BB962C8B-B14F-4D97-AF65-F5344CB8AC3E}">
        <p14:creationId xmlns:p14="http://schemas.microsoft.com/office/powerpoint/2010/main" val="52143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29AA1-89C2-3554-782E-DE41ADE034A8}"/>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39C93FE0-3458-7B53-089E-5507A4169E02}"/>
              </a:ext>
            </a:extLst>
          </p:cNvPr>
          <p:cNvSpPr>
            <a:spLocks noGrp="1"/>
          </p:cNvSpPr>
          <p:nvPr>
            <p:ph type="sldNum" sz="quarter" idx="12"/>
          </p:nvPr>
        </p:nvSpPr>
        <p:spPr/>
        <p:txBody>
          <a:bodyPr/>
          <a:lstStyle/>
          <a:p>
            <a:fld id="{C68AC1EC-23E2-4F0E-A5A4-674EC8DB954E}" type="slidenum">
              <a:rPr lang="en-US" smtClean="0"/>
              <a:t>8</a:t>
            </a:fld>
            <a:endParaRPr lang="en-US"/>
          </a:p>
        </p:txBody>
      </p:sp>
      <p:pic>
        <p:nvPicPr>
          <p:cNvPr id="5122" name="Picture 2">
            <a:extLst>
              <a:ext uri="{FF2B5EF4-FFF2-40B4-BE49-F238E27FC236}">
                <a16:creationId xmlns:a16="http://schemas.microsoft.com/office/drawing/2014/main" id="{EFF4CC4B-A5BB-AC79-BD7E-87C0514F3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99" y="619916"/>
            <a:ext cx="520065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1AB54BD-28DB-3004-3F66-CC39438497E0}"/>
              </a:ext>
            </a:extLst>
          </p:cNvPr>
          <p:cNvPicPr>
            <a:picLocks noChangeAspect="1"/>
          </p:cNvPicPr>
          <p:nvPr/>
        </p:nvPicPr>
        <p:blipFill>
          <a:blip r:embed="rId3"/>
          <a:stretch>
            <a:fillRect/>
          </a:stretch>
        </p:blipFill>
        <p:spPr>
          <a:xfrm>
            <a:off x="6420923" y="619916"/>
            <a:ext cx="3229426" cy="971686"/>
          </a:xfrm>
          <a:prstGeom prst="rect">
            <a:avLst/>
          </a:prstGeom>
        </p:spPr>
      </p:pic>
      <p:sp>
        <p:nvSpPr>
          <p:cNvPr id="5" name="TextBox 4">
            <a:extLst>
              <a:ext uri="{FF2B5EF4-FFF2-40B4-BE49-F238E27FC236}">
                <a16:creationId xmlns:a16="http://schemas.microsoft.com/office/drawing/2014/main" id="{ED145B15-E675-C892-BCF9-56F48CF3C56B}"/>
              </a:ext>
            </a:extLst>
          </p:cNvPr>
          <p:cNvSpPr txBox="1"/>
          <p:nvPr/>
        </p:nvSpPr>
        <p:spPr>
          <a:xfrm>
            <a:off x="6610350" y="2343150"/>
            <a:ext cx="4819649" cy="1200329"/>
          </a:xfrm>
          <a:prstGeom prst="rect">
            <a:avLst/>
          </a:prstGeom>
          <a:noFill/>
        </p:spPr>
        <p:txBody>
          <a:bodyPr wrap="square" rtlCol="0">
            <a:spAutoFit/>
          </a:bodyPr>
          <a:lstStyle/>
          <a:p>
            <a:r>
              <a:rPr lang="en-US" dirty="0"/>
              <a:t>These results lead me to simply train handful of sample near current times. The first 80% percent is not good enough to be a representative of recent data.</a:t>
            </a:r>
          </a:p>
        </p:txBody>
      </p:sp>
    </p:spTree>
    <p:extLst>
      <p:ext uri="{BB962C8B-B14F-4D97-AF65-F5344CB8AC3E}">
        <p14:creationId xmlns:p14="http://schemas.microsoft.com/office/powerpoint/2010/main" val="259893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9E1E9-852E-4A22-3550-3D8762AB73AA}"/>
              </a:ext>
            </a:extLst>
          </p:cNvPr>
          <p:cNvSpPr>
            <a:spLocks noGrp="1"/>
          </p:cNvSpPr>
          <p:nvPr>
            <p:ph type="dt" sz="half" idx="10"/>
          </p:nvPr>
        </p:nvSpPr>
        <p:spPr/>
        <p:txBody>
          <a:bodyPr/>
          <a:lstStyle/>
          <a:p>
            <a:fld id="{6D80F7F3-E406-44E2-93AF-674B3F1A2E51}" type="datetime1">
              <a:rPr lang="en-US" smtClean="0"/>
              <a:t>5/21/2024</a:t>
            </a:fld>
            <a:endParaRPr lang="en-US"/>
          </a:p>
        </p:txBody>
      </p:sp>
      <p:sp>
        <p:nvSpPr>
          <p:cNvPr id="4" name="Slide Number Placeholder 3">
            <a:extLst>
              <a:ext uri="{FF2B5EF4-FFF2-40B4-BE49-F238E27FC236}">
                <a16:creationId xmlns:a16="http://schemas.microsoft.com/office/drawing/2014/main" id="{7E09B3C1-4D77-F5E7-DDD1-F2A2213168FB}"/>
              </a:ext>
            </a:extLst>
          </p:cNvPr>
          <p:cNvSpPr>
            <a:spLocks noGrp="1"/>
          </p:cNvSpPr>
          <p:nvPr>
            <p:ph type="sldNum" sz="quarter" idx="12"/>
          </p:nvPr>
        </p:nvSpPr>
        <p:spPr/>
        <p:txBody>
          <a:bodyPr/>
          <a:lstStyle/>
          <a:p>
            <a:fld id="{C68AC1EC-23E2-4F0E-A5A4-674EC8DB954E}" type="slidenum">
              <a:rPr lang="en-US" smtClean="0"/>
              <a:t>9</a:t>
            </a:fld>
            <a:endParaRPr lang="en-US"/>
          </a:p>
        </p:txBody>
      </p:sp>
      <p:pic>
        <p:nvPicPr>
          <p:cNvPr id="6" name="Picture 5">
            <a:extLst>
              <a:ext uri="{FF2B5EF4-FFF2-40B4-BE49-F238E27FC236}">
                <a16:creationId xmlns:a16="http://schemas.microsoft.com/office/drawing/2014/main" id="{3C6656EB-63A5-A380-74B7-CF7D98366C60}"/>
              </a:ext>
            </a:extLst>
          </p:cNvPr>
          <p:cNvPicPr>
            <a:picLocks noChangeAspect="1"/>
          </p:cNvPicPr>
          <p:nvPr/>
        </p:nvPicPr>
        <p:blipFill>
          <a:blip r:embed="rId3"/>
          <a:stretch>
            <a:fillRect/>
          </a:stretch>
        </p:blipFill>
        <p:spPr>
          <a:xfrm>
            <a:off x="5066612" y="1075532"/>
            <a:ext cx="4582164" cy="1076475"/>
          </a:xfrm>
          <a:prstGeom prst="rect">
            <a:avLst/>
          </a:prstGeom>
        </p:spPr>
      </p:pic>
      <p:sp>
        <p:nvSpPr>
          <p:cNvPr id="5" name="TextBox 4">
            <a:extLst>
              <a:ext uri="{FF2B5EF4-FFF2-40B4-BE49-F238E27FC236}">
                <a16:creationId xmlns:a16="http://schemas.microsoft.com/office/drawing/2014/main" id="{71F6F8E6-95F0-7BC0-E14F-9490CBAF7731}"/>
              </a:ext>
            </a:extLst>
          </p:cNvPr>
          <p:cNvSpPr txBox="1"/>
          <p:nvPr/>
        </p:nvSpPr>
        <p:spPr>
          <a:xfrm>
            <a:off x="5066612" y="2431320"/>
            <a:ext cx="6191250" cy="369332"/>
          </a:xfrm>
          <a:prstGeom prst="rect">
            <a:avLst/>
          </a:prstGeom>
          <a:noFill/>
        </p:spPr>
        <p:txBody>
          <a:bodyPr wrap="square" rtlCol="0">
            <a:spAutoFit/>
          </a:bodyPr>
          <a:lstStyle/>
          <a:p>
            <a:r>
              <a:rPr lang="en-US"/>
              <a:t>We see better results, but not enough to be beneficial.</a:t>
            </a:r>
            <a:endParaRPr lang="en-US" dirty="0"/>
          </a:p>
        </p:txBody>
      </p:sp>
      <p:pic>
        <p:nvPicPr>
          <p:cNvPr id="1030" name="Picture 6">
            <a:extLst>
              <a:ext uri="{FF2B5EF4-FFF2-40B4-BE49-F238E27FC236}">
                <a16:creationId xmlns:a16="http://schemas.microsoft.com/office/drawing/2014/main" id="{BB261A9A-D255-9837-A72D-CA11DE731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52" y="136525"/>
            <a:ext cx="4257329" cy="31754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6DBE47E-43BF-C679-CF0F-85C3E9931B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451" y="3442187"/>
            <a:ext cx="4278403" cy="31622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C6E88EE-D6C5-B37D-C653-286CFCEDDFEA}"/>
              </a:ext>
            </a:extLst>
          </p:cNvPr>
          <p:cNvPicPr>
            <a:picLocks noChangeAspect="1"/>
          </p:cNvPicPr>
          <p:nvPr/>
        </p:nvPicPr>
        <p:blipFill>
          <a:blip r:embed="rId6"/>
          <a:stretch>
            <a:fillRect/>
          </a:stretch>
        </p:blipFill>
        <p:spPr>
          <a:xfrm>
            <a:off x="5066612" y="3079965"/>
            <a:ext cx="5325218" cy="1943371"/>
          </a:xfrm>
          <a:prstGeom prst="rect">
            <a:avLst/>
          </a:prstGeom>
        </p:spPr>
      </p:pic>
    </p:spTree>
    <p:extLst>
      <p:ext uri="{BB962C8B-B14F-4D97-AF65-F5344CB8AC3E}">
        <p14:creationId xmlns:p14="http://schemas.microsoft.com/office/powerpoint/2010/main" val="2844266628"/>
      </p:ext>
    </p:extLst>
  </p:cSld>
  <p:clrMapOvr>
    <a:masterClrMapping/>
  </p:clrMapOvr>
</p:sld>
</file>

<file path=ppt/theme/theme1.xml><?xml version="1.0" encoding="utf-8"?>
<a:theme xmlns:a="http://schemas.openxmlformats.org/drawingml/2006/main" name="BohoVogueVTI">
  <a:themeElements>
    <a:clrScheme name="AnalogousFromDarkSeedRightStep">
      <a:dk1>
        <a:srgbClr val="000000"/>
      </a:dk1>
      <a:lt1>
        <a:srgbClr val="FFFFFF"/>
      </a:lt1>
      <a:dk2>
        <a:srgbClr val="1B3023"/>
      </a:dk2>
      <a:lt2>
        <a:srgbClr val="F3F0F2"/>
      </a:lt2>
      <a:accent1>
        <a:srgbClr val="47B56E"/>
      </a:accent1>
      <a:accent2>
        <a:srgbClr val="3BB196"/>
      </a:accent2>
      <a:accent3>
        <a:srgbClr val="4DADC3"/>
      </a:accent3>
      <a:accent4>
        <a:srgbClr val="3B6AB1"/>
      </a:accent4>
      <a:accent5>
        <a:srgbClr val="4F4DC3"/>
      </a:accent5>
      <a:accent6>
        <a:srgbClr val="713EB3"/>
      </a:accent6>
      <a:hlink>
        <a:srgbClr val="998A33"/>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2157</TotalTime>
  <Words>385</Words>
  <Application>Microsoft Office PowerPoint</Application>
  <PresentationFormat>Widescreen</PresentationFormat>
  <Paragraphs>49</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Light</vt:lpstr>
      <vt:lpstr>Arial</vt:lpstr>
      <vt:lpstr>Walbaum Display</vt:lpstr>
      <vt:lpstr>BohoVogueVTI</vt:lpstr>
      <vt:lpstr>CSC 47700</vt:lpstr>
      <vt:lpstr>LSTM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47700</dc:title>
  <dc:creator>Hamza Muswara</dc:creator>
  <cp:lastModifiedBy>Hamza Muswara</cp:lastModifiedBy>
  <cp:revision>8</cp:revision>
  <dcterms:created xsi:type="dcterms:W3CDTF">2024-04-28T02:17:45Z</dcterms:created>
  <dcterms:modified xsi:type="dcterms:W3CDTF">2024-05-22T06:19:00Z</dcterms:modified>
</cp:coreProperties>
</file>