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23"/>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6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05"/>
    <p:restoredTop sz="88623"/>
  </p:normalViewPr>
  <p:slideViewPr>
    <p:cSldViewPr snapToGrid="0" snapToObjects="1">
      <p:cViewPr varScale="1">
        <p:scale>
          <a:sx n="76" d="100"/>
          <a:sy n="76" d="100"/>
        </p:scale>
        <p:origin x="216"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7F968E-CF02-4E4A-B4D2-02489E0BA2E4}"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0C9304-1D92-9D43-AD21-9BF93D3BE93C}" type="slidenum">
              <a:rPr lang="en-US" smtClean="0"/>
              <a:t>‹#›</a:t>
            </a:fld>
            <a:endParaRPr lang="en-US"/>
          </a:p>
        </p:txBody>
      </p:sp>
    </p:spTree>
    <p:extLst>
      <p:ext uri="{BB962C8B-B14F-4D97-AF65-F5344CB8AC3E}">
        <p14:creationId xmlns:p14="http://schemas.microsoft.com/office/powerpoint/2010/main" val="358960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Goal: Use machine learning algorithms to take math expressions in the form of </a:t>
            </a:r>
            <a:r>
              <a:rPr lang="en-US" sz="1200" b="1" i="0" u="none" strike="noStrike" kern="1200" dirty="0">
                <a:solidFill>
                  <a:schemeClr val="tx1"/>
                </a:solidFill>
                <a:effectLst/>
                <a:latin typeface="+mn-lt"/>
                <a:ea typeface="+mn-ea"/>
                <a:cs typeface="+mn-cs"/>
              </a:rPr>
              <a:t>user speeches</a:t>
            </a:r>
            <a:r>
              <a:rPr lang="en-US" sz="1200" b="0" i="0" u="none" strike="noStrike" kern="1200" dirty="0">
                <a:solidFill>
                  <a:schemeClr val="tx1"/>
                </a:solidFill>
                <a:effectLst/>
                <a:latin typeface="+mn-lt"/>
                <a:ea typeface="+mn-ea"/>
                <a:cs typeface="+mn-cs"/>
              </a:rPr>
              <a:t>, produce the equations in digital mathematical expressions and compute the results</a:t>
            </a:r>
            <a:endParaRPr lang="en-US" dirty="0"/>
          </a:p>
        </p:txBody>
      </p:sp>
      <p:sp>
        <p:nvSpPr>
          <p:cNvPr id="4" name="Slide Number Placeholder 3"/>
          <p:cNvSpPr>
            <a:spLocks noGrp="1"/>
          </p:cNvSpPr>
          <p:nvPr>
            <p:ph type="sldNum" sz="quarter" idx="5"/>
          </p:nvPr>
        </p:nvSpPr>
        <p:spPr/>
        <p:txBody>
          <a:bodyPr/>
          <a:lstStyle/>
          <a:p>
            <a:fld id="{DB0C9304-1D92-9D43-AD21-9BF93D3BE93C}" type="slidenum">
              <a:rPr lang="en-US" smtClean="0"/>
              <a:t>3</a:t>
            </a:fld>
            <a:endParaRPr lang="en-US"/>
          </a:p>
        </p:txBody>
      </p:sp>
    </p:spTree>
    <p:extLst>
      <p:ext uri="{BB962C8B-B14F-4D97-AF65-F5344CB8AC3E}">
        <p14:creationId xmlns:p14="http://schemas.microsoft.com/office/powerpoint/2010/main" val="1240615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0C9304-1D92-9D43-AD21-9BF93D3BE93C}" type="slidenum">
              <a:rPr lang="en-US" smtClean="0"/>
              <a:t>12</a:t>
            </a:fld>
            <a:endParaRPr lang="en-US"/>
          </a:p>
        </p:txBody>
      </p:sp>
    </p:spTree>
    <p:extLst>
      <p:ext uri="{BB962C8B-B14F-4D97-AF65-F5344CB8AC3E}">
        <p14:creationId xmlns:p14="http://schemas.microsoft.com/office/powerpoint/2010/main" val="3495947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decided to train the digits and operators separately because if you say an operation it goes in the order of digit operator and digit again. If we train them separately, the accuracy would be higher than if we train them together.</a:t>
            </a:r>
          </a:p>
        </p:txBody>
      </p:sp>
      <p:sp>
        <p:nvSpPr>
          <p:cNvPr id="4" name="Slide Number Placeholder 3"/>
          <p:cNvSpPr>
            <a:spLocks noGrp="1"/>
          </p:cNvSpPr>
          <p:nvPr>
            <p:ph type="sldNum" sz="quarter" idx="5"/>
          </p:nvPr>
        </p:nvSpPr>
        <p:spPr/>
        <p:txBody>
          <a:bodyPr/>
          <a:lstStyle/>
          <a:p>
            <a:fld id="{DB0C9304-1D92-9D43-AD21-9BF93D3BE93C}" type="slidenum">
              <a:rPr lang="en-US" smtClean="0"/>
              <a:t>13</a:t>
            </a:fld>
            <a:endParaRPr lang="en-US"/>
          </a:p>
        </p:txBody>
      </p:sp>
    </p:spTree>
    <p:extLst>
      <p:ext uri="{BB962C8B-B14F-4D97-AF65-F5344CB8AC3E}">
        <p14:creationId xmlns:p14="http://schemas.microsoft.com/office/powerpoint/2010/main" val="2774097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0C9304-1D92-9D43-AD21-9BF93D3BE93C}" type="slidenum">
              <a:rPr lang="en-US" smtClean="0"/>
              <a:t>14</a:t>
            </a:fld>
            <a:endParaRPr lang="en-US"/>
          </a:p>
        </p:txBody>
      </p:sp>
    </p:spTree>
    <p:extLst>
      <p:ext uri="{BB962C8B-B14F-4D97-AF65-F5344CB8AC3E}">
        <p14:creationId xmlns:p14="http://schemas.microsoft.com/office/powerpoint/2010/main" val="2937715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0C9304-1D92-9D43-AD21-9BF93D3BE93C}" type="slidenum">
              <a:rPr lang="en-US" smtClean="0"/>
              <a:t>15</a:t>
            </a:fld>
            <a:endParaRPr lang="en-US"/>
          </a:p>
        </p:txBody>
      </p:sp>
    </p:spTree>
    <p:extLst>
      <p:ext uri="{BB962C8B-B14F-4D97-AF65-F5344CB8AC3E}">
        <p14:creationId xmlns:p14="http://schemas.microsoft.com/office/powerpoint/2010/main" val="729817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0C9304-1D92-9D43-AD21-9BF93D3BE93C}" type="slidenum">
              <a:rPr lang="en-US" smtClean="0"/>
              <a:t>16</a:t>
            </a:fld>
            <a:endParaRPr lang="en-US"/>
          </a:p>
        </p:txBody>
      </p:sp>
    </p:spTree>
    <p:extLst>
      <p:ext uri="{BB962C8B-B14F-4D97-AF65-F5344CB8AC3E}">
        <p14:creationId xmlns:p14="http://schemas.microsoft.com/office/powerpoint/2010/main" val="3896358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0C9304-1D92-9D43-AD21-9BF93D3BE93C}" type="slidenum">
              <a:rPr lang="en-US" smtClean="0"/>
              <a:t>17</a:t>
            </a:fld>
            <a:endParaRPr lang="en-US"/>
          </a:p>
        </p:txBody>
      </p:sp>
    </p:spTree>
    <p:extLst>
      <p:ext uri="{BB962C8B-B14F-4D97-AF65-F5344CB8AC3E}">
        <p14:creationId xmlns:p14="http://schemas.microsoft.com/office/powerpoint/2010/main" val="3824686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0C9304-1D92-9D43-AD21-9BF93D3BE93C}" type="slidenum">
              <a:rPr lang="en-US" smtClean="0"/>
              <a:t>18</a:t>
            </a:fld>
            <a:endParaRPr lang="en-US"/>
          </a:p>
        </p:txBody>
      </p:sp>
    </p:spTree>
    <p:extLst>
      <p:ext uri="{BB962C8B-B14F-4D97-AF65-F5344CB8AC3E}">
        <p14:creationId xmlns:p14="http://schemas.microsoft.com/office/powerpoint/2010/main" val="3531191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0C9304-1D92-9D43-AD21-9BF93D3BE93C}" type="slidenum">
              <a:rPr lang="en-US" smtClean="0"/>
              <a:t>19</a:t>
            </a:fld>
            <a:endParaRPr lang="en-US"/>
          </a:p>
        </p:txBody>
      </p:sp>
    </p:spTree>
    <p:extLst>
      <p:ext uri="{BB962C8B-B14F-4D97-AF65-F5344CB8AC3E}">
        <p14:creationId xmlns:p14="http://schemas.microsoft.com/office/powerpoint/2010/main" val="3666882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0C9304-1D92-9D43-AD21-9BF93D3BE93C}" type="slidenum">
              <a:rPr lang="en-US" smtClean="0"/>
              <a:t>20</a:t>
            </a:fld>
            <a:endParaRPr lang="en-US"/>
          </a:p>
        </p:txBody>
      </p:sp>
    </p:spTree>
    <p:extLst>
      <p:ext uri="{BB962C8B-B14F-4D97-AF65-F5344CB8AC3E}">
        <p14:creationId xmlns:p14="http://schemas.microsoft.com/office/powerpoint/2010/main" val="1092958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0C9304-1D92-9D43-AD21-9BF93D3BE93C}" type="slidenum">
              <a:rPr lang="en-US" smtClean="0"/>
              <a:t>21</a:t>
            </a:fld>
            <a:endParaRPr lang="en-US"/>
          </a:p>
        </p:txBody>
      </p:sp>
    </p:spTree>
    <p:extLst>
      <p:ext uri="{BB962C8B-B14F-4D97-AF65-F5344CB8AC3E}">
        <p14:creationId xmlns:p14="http://schemas.microsoft.com/office/powerpoint/2010/main" val="4016645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Our motivation for this project is to create an audio calculator that can be useful for various groups of people. Specifically</a:t>
            </a:r>
            <a:endParaRPr lang="en-US" b="0" dirty="0">
              <a:effectLst/>
            </a:endParaRPr>
          </a:p>
          <a:p>
            <a:pPr rtl="0" fontAlgn="base"/>
            <a:r>
              <a:rPr lang="en-US" sz="1200" b="1" i="0" u="none" strike="noStrike" kern="1200" dirty="0">
                <a:solidFill>
                  <a:schemeClr val="tx1"/>
                </a:solidFill>
                <a:effectLst/>
                <a:latin typeface="+mn-lt"/>
                <a:ea typeface="+mn-ea"/>
                <a:cs typeface="+mn-cs"/>
              </a:rPr>
              <a:t>Students:</a:t>
            </a:r>
            <a:r>
              <a:rPr lang="en-US" sz="1200" b="0" i="0" u="none" strike="noStrike" kern="1200" dirty="0">
                <a:solidFill>
                  <a:schemeClr val="tx1"/>
                </a:solidFill>
                <a:effectLst/>
                <a:latin typeface="+mn-lt"/>
                <a:ea typeface="+mn-ea"/>
                <a:cs typeface="+mn-cs"/>
              </a:rPr>
              <a:t> educate younger children who may not be familiar with calculators; turn math study into a more interesting process.</a:t>
            </a:r>
          </a:p>
          <a:p>
            <a:endParaRPr lang="en-US" dirty="0"/>
          </a:p>
        </p:txBody>
      </p:sp>
      <p:sp>
        <p:nvSpPr>
          <p:cNvPr id="4" name="Slide Number Placeholder 3"/>
          <p:cNvSpPr>
            <a:spLocks noGrp="1"/>
          </p:cNvSpPr>
          <p:nvPr>
            <p:ph type="sldNum" sz="quarter" idx="5"/>
          </p:nvPr>
        </p:nvSpPr>
        <p:spPr/>
        <p:txBody>
          <a:bodyPr/>
          <a:lstStyle/>
          <a:p>
            <a:fld id="{DB0C9304-1D92-9D43-AD21-9BF93D3BE93C}" type="slidenum">
              <a:rPr lang="en-US" smtClean="0"/>
              <a:t>4</a:t>
            </a:fld>
            <a:endParaRPr lang="en-US"/>
          </a:p>
        </p:txBody>
      </p:sp>
    </p:spTree>
    <p:extLst>
      <p:ext uri="{BB962C8B-B14F-4D97-AF65-F5344CB8AC3E}">
        <p14:creationId xmlns:p14="http://schemas.microsoft.com/office/powerpoint/2010/main" val="2612917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Teachers:</a:t>
            </a:r>
            <a:r>
              <a:rPr lang="en-US" sz="1200" b="0" i="0" u="none" strike="noStrike" kern="1200" dirty="0">
                <a:solidFill>
                  <a:schemeClr val="tx1"/>
                </a:solidFill>
                <a:effectLst/>
                <a:latin typeface="+mn-lt"/>
                <a:ea typeface="+mn-ea"/>
                <a:cs typeface="+mn-cs"/>
              </a:rPr>
              <a:t> we want to create an audio calculator that can make math education easier and more effective</a:t>
            </a:r>
          </a:p>
          <a:p>
            <a:endParaRPr lang="en-US" dirty="0"/>
          </a:p>
        </p:txBody>
      </p:sp>
      <p:sp>
        <p:nvSpPr>
          <p:cNvPr id="4" name="Slide Number Placeholder 3"/>
          <p:cNvSpPr>
            <a:spLocks noGrp="1"/>
          </p:cNvSpPr>
          <p:nvPr>
            <p:ph type="sldNum" sz="quarter" idx="5"/>
          </p:nvPr>
        </p:nvSpPr>
        <p:spPr/>
        <p:txBody>
          <a:bodyPr/>
          <a:lstStyle/>
          <a:p>
            <a:fld id="{DB0C9304-1D92-9D43-AD21-9BF93D3BE93C}" type="slidenum">
              <a:rPr lang="en-US" smtClean="0"/>
              <a:t>5</a:t>
            </a:fld>
            <a:endParaRPr lang="en-US"/>
          </a:p>
        </p:txBody>
      </p:sp>
    </p:spTree>
    <p:extLst>
      <p:ext uri="{BB962C8B-B14F-4D97-AF65-F5344CB8AC3E}">
        <p14:creationId xmlns:p14="http://schemas.microsoft.com/office/powerpoint/2010/main" val="233217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Most importantly, </a:t>
            </a:r>
            <a:r>
              <a:rPr lang="en-US" sz="1200" b="0" i="0" u="none" strike="noStrike" kern="1200" dirty="0">
                <a:solidFill>
                  <a:schemeClr val="tx1"/>
                </a:solidFill>
                <a:effectLst/>
                <a:latin typeface="+mn-lt"/>
                <a:ea typeface="+mn-ea"/>
                <a:cs typeface="+mn-cs"/>
              </a:rPr>
              <a:t>this audio calculator will benefit </a:t>
            </a:r>
            <a:r>
              <a:rPr lang="en-US" sz="1200" b="1" i="0" u="none" strike="noStrike" kern="1200" dirty="0">
                <a:solidFill>
                  <a:schemeClr val="tx1"/>
                </a:solidFill>
                <a:effectLst/>
                <a:latin typeface="+mn-lt"/>
                <a:ea typeface="+mn-ea"/>
                <a:cs typeface="+mn-cs"/>
              </a:rPr>
              <a:t>the physically disabled</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people </a:t>
            </a:r>
            <a:r>
              <a:rPr lang="en-US" sz="1200" b="0" i="0" u="none" strike="noStrike" kern="1200" dirty="0">
                <a:solidFill>
                  <a:schemeClr val="tx1"/>
                </a:solidFill>
                <a:effectLst/>
                <a:latin typeface="+mn-lt"/>
                <a:ea typeface="+mn-ea"/>
                <a:cs typeface="+mn-cs"/>
              </a:rPr>
              <a:t>to</a:t>
            </a:r>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do math calculations in a more convenient way</a:t>
            </a:r>
          </a:p>
          <a:p>
            <a:endParaRPr lang="en-US" dirty="0"/>
          </a:p>
        </p:txBody>
      </p:sp>
      <p:sp>
        <p:nvSpPr>
          <p:cNvPr id="4" name="Slide Number Placeholder 3"/>
          <p:cNvSpPr>
            <a:spLocks noGrp="1"/>
          </p:cNvSpPr>
          <p:nvPr>
            <p:ph type="sldNum" sz="quarter" idx="5"/>
          </p:nvPr>
        </p:nvSpPr>
        <p:spPr/>
        <p:txBody>
          <a:bodyPr/>
          <a:lstStyle/>
          <a:p>
            <a:fld id="{DB0C9304-1D92-9D43-AD21-9BF93D3BE93C}" type="slidenum">
              <a:rPr lang="en-US" smtClean="0"/>
              <a:t>6</a:t>
            </a:fld>
            <a:endParaRPr lang="en-US"/>
          </a:p>
        </p:txBody>
      </p:sp>
    </p:spTree>
    <p:extLst>
      <p:ext uri="{BB962C8B-B14F-4D97-AF65-F5344CB8AC3E}">
        <p14:creationId xmlns:p14="http://schemas.microsoft.com/office/powerpoint/2010/main" val="717463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We collected online Free Spoken Digit Dataset. The dataset contains recordings of ten digits from 0 to 9. Each digit is recorded 50 times by four speakers. There are 2000 recordings of digits in total. </a:t>
            </a:r>
            <a:endParaRPr lang="en-US" dirty="0"/>
          </a:p>
        </p:txBody>
      </p:sp>
      <p:sp>
        <p:nvSpPr>
          <p:cNvPr id="4" name="Slide Number Placeholder 3"/>
          <p:cNvSpPr>
            <a:spLocks noGrp="1"/>
          </p:cNvSpPr>
          <p:nvPr>
            <p:ph type="sldNum" sz="quarter" idx="5"/>
          </p:nvPr>
        </p:nvSpPr>
        <p:spPr/>
        <p:txBody>
          <a:bodyPr/>
          <a:lstStyle/>
          <a:p>
            <a:fld id="{DB0C9304-1D92-9D43-AD21-9BF93D3BE93C}" type="slidenum">
              <a:rPr lang="en-US" smtClean="0"/>
              <a:t>7</a:t>
            </a:fld>
            <a:endParaRPr lang="en-US"/>
          </a:p>
        </p:txBody>
      </p:sp>
    </p:spTree>
    <p:extLst>
      <p:ext uri="{BB962C8B-B14F-4D97-AF65-F5344CB8AC3E}">
        <p14:creationId xmlns:p14="http://schemas.microsoft.com/office/powerpoint/2010/main" val="3183926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manually recorded four basic mathematical operators, which are addition, subtraction, multiplication and division. Each of the group members recorded “plus”, “minus”, “times”, “over” 50 times respectively. There are 600 recordings of operators in total.</a:t>
            </a:r>
            <a:endParaRPr lang="en-US" b="0" dirty="0">
              <a:effectLst/>
            </a:endParaRPr>
          </a:p>
        </p:txBody>
      </p:sp>
      <p:sp>
        <p:nvSpPr>
          <p:cNvPr id="4" name="Slide Number Placeholder 3"/>
          <p:cNvSpPr>
            <a:spLocks noGrp="1"/>
          </p:cNvSpPr>
          <p:nvPr>
            <p:ph type="sldNum" sz="quarter" idx="5"/>
          </p:nvPr>
        </p:nvSpPr>
        <p:spPr/>
        <p:txBody>
          <a:bodyPr/>
          <a:lstStyle/>
          <a:p>
            <a:fld id="{DB0C9304-1D92-9D43-AD21-9BF93D3BE93C}" type="slidenum">
              <a:rPr lang="en-US" smtClean="0"/>
              <a:t>8</a:t>
            </a:fld>
            <a:endParaRPr lang="en-US"/>
          </a:p>
        </p:txBody>
      </p:sp>
    </p:spTree>
    <p:extLst>
      <p:ext uri="{BB962C8B-B14F-4D97-AF65-F5344CB8AC3E}">
        <p14:creationId xmlns:p14="http://schemas.microsoft.com/office/powerpoint/2010/main" val="3232046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we get the raw audio inputs, we first performed pre-emphasis on the audio inputs. Specifically, we boosted the signal’s high-frequency components and reduced the noises.</a:t>
            </a:r>
          </a:p>
          <a:p>
            <a:endParaRPr lang="en-US" dirty="0"/>
          </a:p>
        </p:txBody>
      </p:sp>
      <p:sp>
        <p:nvSpPr>
          <p:cNvPr id="4" name="Slide Number Placeholder 3"/>
          <p:cNvSpPr>
            <a:spLocks noGrp="1"/>
          </p:cNvSpPr>
          <p:nvPr>
            <p:ph type="sldNum" sz="quarter" idx="5"/>
          </p:nvPr>
        </p:nvSpPr>
        <p:spPr/>
        <p:txBody>
          <a:bodyPr/>
          <a:lstStyle/>
          <a:p>
            <a:fld id="{DB0C9304-1D92-9D43-AD21-9BF93D3BE93C}" type="slidenum">
              <a:rPr lang="en-US" smtClean="0"/>
              <a:t>9</a:t>
            </a:fld>
            <a:endParaRPr lang="en-US"/>
          </a:p>
        </p:txBody>
      </p:sp>
    </p:spTree>
    <p:extLst>
      <p:ext uri="{BB962C8B-B14F-4D97-AF65-F5344CB8AC3E}">
        <p14:creationId xmlns:p14="http://schemas.microsoft.com/office/powerpoint/2010/main" val="2134175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pre-emphasis, we then normalized the amplitude in order to find the starting and ending points. Afterwards, we cut off the beginning and the ending part using the threshold of 0.1. Then, we </a:t>
            </a:r>
            <a:r>
              <a:rPr lang="en-US" sz="1200" b="0" i="0" u="none" strike="noStrike" kern="1200" dirty="0">
                <a:solidFill>
                  <a:schemeClr val="tx1"/>
                </a:solidFill>
                <a:effectLst/>
                <a:latin typeface="+mn-lt"/>
                <a:ea typeface="+mn-ea"/>
                <a:cs typeface="+mn-cs"/>
              </a:rPr>
              <a:t>stretch all the sample audio clips to 10,000 frames</a:t>
            </a:r>
            <a:endParaRPr lang="en-US" dirty="0"/>
          </a:p>
        </p:txBody>
      </p:sp>
      <p:sp>
        <p:nvSpPr>
          <p:cNvPr id="4" name="Slide Number Placeholder 3"/>
          <p:cNvSpPr>
            <a:spLocks noGrp="1"/>
          </p:cNvSpPr>
          <p:nvPr>
            <p:ph type="sldNum" sz="quarter" idx="5"/>
          </p:nvPr>
        </p:nvSpPr>
        <p:spPr/>
        <p:txBody>
          <a:bodyPr/>
          <a:lstStyle/>
          <a:p>
            <a:fld id="{DB0C9304-1D92-9D43-AD21-9BF93D3BE93C}" type="slidenum">
              <a:rPr lang="en-US" smtClean="0"/>
              <a:t>10</a:t>
            </a:fld>
            <a:endParaRPr lang="en-US"/>
          </a:p>
        </p:txBody>
      </p:sp>
    </p:spTree>
    <p:extLst>
      <p:ext uri="{BB962C8B-B14F-4D97-AF65-F5344CB8AC3E}">
        <p14:creationId xmlns:p14="http://schemas.microsoft.com/office/powerpoint/2010/main" val="901095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These two kinds of features are common for audio recognition. We concatenated them and built the design matrix. </a:t>
            </a:r>
            <a:endParaRPr lang="en-US" b="0" dirty="0">
              <a:effectLst/>
            </a:endParaRPr>
          </a:p>
        </p:txBody>
      </p:sp>
      <p:sp>
        <p:nvSpPr>
          <p:cNvPr id="4" name="Slide Number Placeholder 3"/>
          <p:cNvSpPr>
            <a:spLocks noGrp="1"/>
          </p:cNvSpPr>
          <p:nvPr>
            <p:ph type="sldNum" sz="quarter" idx="5"/>
          </p:nvPr>
        </p:nvSpPr>
        <p:spPr/>
        <p:txBody>
          <a:bodyPr/>
          <a:lstStyle/>
          <a:p>
            <a:fld id="{DB0C9304-1D92-9D43-AD21-9BF93D3BE93C}" type="slidenum">
              <a:rPr lang="en-US" smtClean="0"/>
              <a:t>11</a:t>
            </a:fld>
            <a:endParaRPr lang="en-US"/>
          </a:p>
        </p:txBody>
      </p:sp>
    </p:spTree>
    <p:extLst>
      <p:ext uri="{BB962C8B-B14F-4D97-AF65-F5344CB8AC3E}">
        <p14:creationId xmlns:p14="http://schemas.microsoft.com/office/powerpoint/2010/main" val="114576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BCB32E-198B-3F47-B982-827E5591332C}"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E13C8-5597-3D45-B808-2CF46FF18C51}" type="slidenum">
              <a:rPr lang="en-US" smtClean="0"/>
              <a:t>‹#›</a:t>
            </a:fld>
            <a:endParaRPr lang="en-US"/>
          </a:p>
        </p:txBody>
      </p:sp>
    </p:spTree>
    <p:extLst>
      <p:ext uri="{BB962C8B-B14F-4D97-AF65-F5344CB8AC3E}">
        <p14:creationId xmlns:p14="http://schemas.microsoft.com/office/powerpoint/2010/main" val="412714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BCB32E-198B-3F47-B982-827E5591332C}"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E13C8-5597-3D45-B808-2CF46FF18C51}" type="slidenum">
              <a:rPr lang="en-US" smtClean="0"/>
              <a:t>‹#›</a:t>
            </a:fld>
            <a:endParaRPr lang="en-US"/>
          </a:p>
        </p:txBody>
      </p:sp>
    </p:spTree>
    <p:extLst>
      <p:ext uri="{BB962C8B-B14F-4D97-AF65-F5344CB8AC3E}">
        <p14:creationId xmlns:p14="http://schemas.microsoft.com/office/powerpoint/2010/main" val="203508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BCB32E-198B-3F47-B982-827E5591332C}"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E13C8-5597-3D45-B808-2CF46FF18C51}" type="slidenum">
              <a:rPr lang="en-US" smtClean="0"/>
              <a:t>‹#›</a:t>
            </a:fld>
            <a:endParaRPr lang="en-US"/>
          </a:p>
        </p:txBody>
      </p:sp>
    </p:spTree>
    <p:extLst>
      <p:ext uri="{BB962C8B-B14F-4D97-AF65-F5344CB8AC3E}">
        <p14:creationId xmlns:p14="http://schemas.microsoft.com/office/powerpoint/2010/main" val="673479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BCB32E-198B-3F47-B982-827E5591332C}"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E13C8-5597-3D45-B808-2CF46FF18C51}" type="slidenum">
              <a:rPr lang="en-US" smtClean="0"/>
              <a:t>‹#›</a:t>
            </a:fld>
            <a:endParaRPr lang="en-US"/>
          </a:p>
        </p:txBody>
      </p:sp>
    </p:spTree>
    <p:extLst>
      <p:ext uri="{BB962C8B-B14F-4D97-AF65-F5344CB8AC3E}">
        <p14:creationId xmlns:p14="http://schemas.microsoft.com/office/powerpoint/2010/main" val="776473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BCB32E-198B-3F47-B982-827E5591332C}"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E13C8-5597-3D45-B808-2CF46FF18C51}" type="slidenum">
              <a:rPr lang="en-US" smtClean="0"/>
              <a:t>‹#›</a:t>
            </a:fld>
            <a:endParaRPr lang="en-US"/>
          </a:p>
        </p:txBody>
      </p:sp>
    </p:spTree>
    <p:extLst>
      <p:ext uri="{BB962C8B-B14F-4D97-AF65-F5344CB8AC3E}">
        <p14:creationId xmlns:p14="http://schemas.microsoft.com/office/powerpoint/2010/main" val="988543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BCB32E-198B-3F47-B982-827E5591332C}"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E13C8-5597-3D45-B808-2CF46FF18C51}" type="slidenum">
              <a:rPr lang="en-US" smtClean="0"/>
              <a:t>‹#›</a:t>
            </a:fld>
            <a:endParaRPr lang="en-US"/>
          </a:p>
        </p:txBody>
      </p:sp>
    </p:spTree>
    <p:extLst>
      <p:ext uri="{BB962C8B-B14F-4D97-AF65-F5344CB8AC3E}">
        <p14:creationId xmlns:p14="http://schemas.microsoft.com/office/powerpoint/2010/main" val="3213932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BCB32E-198B-3F47-B982-827E5591332C}"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E13C8-5597-3D45-B808-2CF46FF18C51}" type="slidenum">
              <a:rPr lang="en-US" smtClean="0"/>
              <a:t>‹#›</a:t>
            </a:fld>
            <a:endParaRPr lang="en-US"/>
          </a:p>
        </p:txBody>
      </p:sp>
    </p:spTree>
    <p:extLst>
      <p:ext uri="{BB962C8B-B14F-4D97-AF65-F5344CB8AC3E}">
        <p14:creationId xmlns:p14="http://schemas.microsoft.com/office/powerpoint/2010/main" val="132145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BCB32E-198B-3F47-B982-827E5591332C}"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2E13C8-5597-3D45-B808-2CF46FF18C51}" type="slidenum">
              <a:rPr lang="en-US" smtClean="0"/>
              <a:t>‹#›</a:t>
            </a:fld>
            <a:endParaRPr lang="en-US"/>
          </a:p>
        </p:txBody>
      </p:sp>
    </p:spTree>
    <p:extLst>
      <p:ext uri="{BB962C8B-B14F-4D97-AF65-F5344CB8AC3E}">
        <p14:creationId xmlns:p14="http://schemas.microsoft.com/office/powerpoint/2010/main" val="4168786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CB32E-198B-3F47-B982-827E5591332C}"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2E13C8-5597-3D45-B808-2CF46FF18C51}" type="slidenum">
              <a:rPr lang="en-US" smtClean="0"/>
              <a:t>‹#›</a:t>
            </a:fld>
            <a:endParaRPr lang="en-US"/>
          </a:p>
        </p:txBody>
      </p:sp>
    </p:spTree>
    <p:extLst>
      <p:ext uri="{BB962C8B-B14F-4D97-AF65-F5344CB8AC3E}">
        <p14:creationId xmlns:p14="http://schemas.microsoft.com/office/powerpoint/2010/main" val="3421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CB32E-198B-3F47-B982-827E5591332C}"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E13C8-5597-3D45-B808-2CF46FF18C51}" type="slidenum">
              <a:rPr lang="en-US" smtClean="0"/>
              <a:t>‹#›</a:t>
            </a:fld>
            <a:endParaRPr lang="en-US"/>
          </a:p>
        </p:txBody>
      </p:sp>
    </p:spTree>
    <p:extLst>
      <p:ext uri="{BB962C8B-B14F-4D97-AF65-F5344CB8AC3E}">
        <p14:creationId xmlns:p14="http://schemas.microsoft.com/office/powerpoint/2010/main" val="254524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CB32E-198B-3F47-B982-827E5591332C}"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E13C8-5597-3D45-B808-2CF46FF18C51}" type="slidenum">
              <a:rPr lang="en-US" smtClean="0"/>
              <a:t>‹#›</a:t>
            </a:fld>
            <a:endParaRPr lang="en-US"/>
          </a:p>
        </p:txBody>
      </p:sp>
    </p:spTree>
    <p:extLst>
      <p:ext uri="{BB962C8B-B14F-4D97-AF65-F5344CB8AC3E}">
        <p14:creationId xmlns:p14="http://schemas.microsoft.com/office/powerpoint/2010/main" val="163667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CB32E-198B-3F47-B982-827E5591332C}" type="datetimeFigureOut">
              <a:rPr lang="en-US" smtClean="0"/>
              <a:t>12/3/19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E13C8-5597-3D45-B808-2CF46FF18C51}" type="slidenum">
              <a:rPr lang="en-US" smtClean="0"/>
              <a:t>‹#›</a:t>
            </a:fld>
            <a:endParaRPr lang="en-US"/>
          </a:p>
        </p:txBody>
      </p:sp>
    </p:spTree>
    <p:extLst>
      <p:ext uri="{BB962C8B-B14F-4D97-AF65-F5344CB8AC3E}">
        <p14:creationId xmlns:p14="http://schemas.microsoft.com/office/powerpoint/2010/main" val="143354301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F3263EB-1D1B-E141-8642-5C87A5FCD7BE}"/>
              </a:ext>
            </a:extLst>
          </p:cNvPr>
          <p:cNvSpPr>
            <a:spLocks noGrp="1"/>
          </p:cNvSpPr>
          <p:nvPr>
            <p:ph type="subTitle" idx="1"/>
          </p:nvPr>
        </p:nvSpPr>
        <p:spPr>
          <a:xfrm>
            <a:off x="1524000" y="3185160"/>
            <a:ext cx="9144000" cy="1655762"/>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Presented by</a:t>
            </a:r>
          </a:p>
          <a:p>
            <a:r>
              <a:rPr lang="en-US" dirty="0">
                <a:latin typeface="Helvetica Neue" panose="02000503000000020004" pitchFamily="2" charset="0"/>
                <a:ea typeface="Helvetica Neue" panose="02000503000000020004" pitchFamily="2" charset="0"/>
                <a:cs typeface="Helvetica Neue" panose="02000503000000020004" pitchFamily="2" charset="0"/>
              </a:rPr>
              <a:t>Wengie Wang, Yuhan Xie, Hengjiali Xu</a:t>
            </a:r>
          </a:p>
        </p:txBody>
      </p:sp>
    </p:spTree>
    <p:extLst>
      <p:ext uri="{BB962C8B-B14F-4D97-AF65-F5344CB8AC3E}">
        <p14:creationId xmlns:p14="http://schemas.microsoft.com/office/powerpoint/2010/main" val="1036004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95C9-47FF-C64A-9B5F-BA359A348815}"/>
              </a:ext>
            </a:extLst>
          </p:cNvPr>
          <p:cNvSpPr>
            <a:spLocks noGrp="1"/>
          </p:cNvSpPr>
          <p:nvPr>
            <p:ph type="title"/>
          </p:nvPr>
        </p:nvSpPr>
        <p:spPr/>
        <p:txBody>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What’s inside MAC?</a:t>
            </a:r>
          </a:p>
        </p:txBody>
      </p:sp>
      <p:sp>
        <p:nvSpPr>
          <p:cNvPr id="3" name="Content Placeholder 2">
            <a:extLst>
              <a:ext uri="{FF2B5EF4-FFF2-40B4-BE49-F238E27FC236}">
                <a16:creationId xmlns:a16="http://schemas.microsoft.com/office/drawing/2014/main" id="{8CEEE3AC-0073-174B-9DF0-AE5B8441E6BC}"/>
              </a:ext>
            </a:extLst>
          </p:cNvPr>
          <p:cNvSpPr>
            <a:spLocks noGrp="1"/>
          </p:cNvSpPr>
          <p:nvPr>
            <p:ph idx="1"/>
          </p:nvPr>
        </p:nvSpPr>
        <p:spPr>
          <a:xfrm>
            <a:off x="838200" y="1690688"/>
            <a:ext cx="5669280" cy="839152"/>
          </a:xfrm>
        </p:spPr>
        <p:txBody>
          <a:bodyPr>
            <a:normAutofit fontScale="92500"/>
          </a:bodyPr>
          <a:lstStyle/>
          <a:p>
            <a:pPr marL="0" indent="0">
              <a:buNone/>
            </a:pPr>
            <a:r>
              <a:rPr lang="en-US" sz="3200" dirty="0">
                <a:latin typeface="Helvetica Neue" panose="02000503000000020004" pitchFamily="2" charset="0"/>
                <a:ea typeface="Helvetica Neue" panose="02000503000000020004" pitchFamily="2" charset="0"/>
                <a:cs typeface="Helvetica Neue" panose="02000503000000020004" pitchFamily="2" charset="0"/>
              </a:rPr>
              <a:t>Data Cleaning &amp; Preprocessing</a:t>
            </a:r>
          </a:p>
        </p:txBody>
      </p:sp>
      <p:sp>
        <p:nvSpPr>
          <p:cNvPr id="4" name="TextBox 3">
            <a:extLst>
              <a:ext uri="{FF2B5EF4-FFF2-40B4-BE49-F238E27FC236}">
                <a16:creationId xmlns:a16="http://schemas.microsoft.com/office/drawing/2014/main" id="{FCE1B67C-0B75-DB4C-B26D-20A87EB8D4AF}"/>
              </a:ext>
            </a:extLst>
          </p:cNvPr>
          <p:cNvSpPr txBox="1"/>
          <p:nvPr/>
        </p:nvSpPr>
        <p:spPr>
          <a:xfrm>
            <a:off x="1272540" y="2495816"/>
            <a:ext cx="5669280" cy="461665"/>
          </a:xfrm>
          <a:prstGeom prst="rect">
            <a:avLst/>
          </a:prstGeom>
          <a:noFill/>
        </p:spPr>
        <p:txBody>
          <a:bodyPr wrap="square" rtlCol="0">
            <a:spAutoFit/>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Normalize absolute value of amplitude</a:t>
            </a:r>
          </a:p>
        </p:txBody>
      </p:sp>
      <p:sp>
        <p:nvSpPr>
          <p:cNvPr id="10" name="Right Arrow 9">
            <a:extLst>
              <a:ext uri="{FF2B5EF4-FFF2-40B4-BE49-F238E27FC236}">
                <a16:creationId xmlns:a16="http://schemas.microsoft.com/office/drawing/2014/main" id="{45D8AC67-2033-E445-BCD5-F38E37EF7554}"/>
              </a:ext>
            </a:extLst>
          </p:cNvPr>
          <p:cNvSpPr/>
          <p:nvPr/>
        </p:nvSpPr>
        <p:spPr>
          <a:xfrm>
            <a:off x="5848628" y="4548839"/>
            <a:ext cx="822960" cy="624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20C8628-E451-A44E-87F3-00503C1CF3A6}"/>
              </a:ext>
            </a:extLst>
          </p:cNvPr>
          <p:cNvSpPr txBox="1"/>
          <p:nvPr/>
        </p:nvSpPr>
        <p:spPr>
          <a:xfrm>
            <a:off x="1272540" y="2512828"/>
            <a:ext cx="4945380" cy="461665"/>
          </a:xfrm>
          <a:prstGeom prst="rect">
            <a:avLst/>
          </a:prstGeom>
          <a:noFill/>
        </p:spPr>
        <p:txBody>
          <a:bodyPr wrap="square" rtlCol="0">
            <a:spAutoFit/>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Cut start, stop points</a:t>
            </a:r>
          </a:p>
        </p:txBody>
      </p:sp>
      <p:pic>
        <p:nvPicPr>
          <p:cNvPr id="8" name="Picture 7" descr="A screenshot of a cell phone&#10;&#10;Description automatically generated">
            <a:extLst>
              <a:ext uri="{FF2B5EF4-FFF2-40B4-BE49-F238E27FC236}">
                <a16:creationId xmlns:a16="http://schemas.microsoft.com/office/drawing/2014/main" id="{FDD40A2A-7D56-7E4E-B94D-B9448D0E1BFF}"/>
              </a:ext>
            </a:extLst>
          </p:cNvPr>
          <p:cNvPicPr>
            <a:picLocks noChangeAspect="1"/>
          </p:cNvPicPr>
          <p:nvPr/>
        </p:nvPicPr>
        <p:blipFill>
          <a:blip r:embed="rId3"/>
          <a:stretch>
            <a:fillRect/>
          </a:stretch>
        </p:blipFill>
        <p:spPr>
          <a:xfrm>
            <a:off x="1272540" y="3661254"/>
            <a:ext cx="4051300" cy="26670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34D0001A-D80C-2B4E-AFC7-703EA11A1C05}"/>
              </a:ext>
            </a:extLst>
          </p:cNvPr>
          <p:cNvPicPr>
            <a:picLocks noChangeAspect="1"/>
          </p:cNvPicPr>
          <p:nvPr/>
        </p:nvPicPr>
        <p:blipFill>
          <a:blip r:embed="rId4"/>
          <a:stretch>
            <a:fillRect/>
          </a:stretch>
        </p:blipFill>
        <p:spPr>
          <a:xfrm>
            <a:off x="7196377" y="3648554"/>
            <a:ext cx="3937000" cy="2679700"/>
          </a:xfrm>
          <a:prstGeom prst="rect">
            <a:avLst/>
          </a:prstGeom>
        </p:spPr>
      </p:pic>
      <p:pic>
        <p:nvPicPr>
          <p:cNvPr id="14" name="Picture 13" descr="A picture containing brush&#10;&#10;Description automatically generated">
            <a:extLst>
              <a:ext uri="{FF2B5EF4-FFF2-40B4-BE49-F238E27FC236}">
                <a16:creationId xmlns:a16="http://schemas.microsoft.com/office/drawing/2014/main" id="{881DD3EA-CF90-8440-B740-DB2A8645BDB7}"/>
              </a:ext>
            </a:extLst>
          </p:cNvPr>
          <p:cNvPicPr>
            <a:picLocks noChangeAspect="1"/>
          </p:cNvPicPr>
          <p:nvPr/>
        </p:nvPicPr>
        <p:blipFill>
          <a:blip r:embed="rId5"/>
          <a:stretch>
            <a:fillRect/>
          </a:stretch>
        </p:blipFill>
        <p:spPr>
          <a:xfrm>
            <a:off x="7138762" y="3648554"/>
            <a:ext cx="4052229" cy="2679700"/>
          </a:xfrm>
          <a:prstGeom prst="rect">
            <a:avLst/>
          </a:prstGeom>
        </p:spPr>
      </p:pic>
      <p:sp>
        <p:nvSpPr>
          <p:cNvPr id="15" name="TextBox 14">
            <a:extLst>
              <a:ext uri="{FF2B5EF4-FFF2-40B4-BE49-F238E27FC236}">
                <a16:creationId xmlns:a16="http://schemas.microsoft.com/office/drawing/2014/main" id="{A4CD7E43-1A57-444A-977C-2110A1A6099F}"/>
              </a:ext>
            </a:extLst>
          </p:cNvPr>
          <p:cNvSpPr txBox="1"/>
          <p:nvPr/>
        </p:nvSpPr>
        <p:spPr>
          <a:xfrm>
            <a:off x="1272540" y="2529840"/>
            <a:ext cx="2353733" cy="461665"/>
          </a:xfrm>
          <a:prstGeom prst="rect">
            <a:avLst/>
          </a:prstGeom>
          <a:noFill/>
        </p:spPr>
        <p:txBody>
          <a:bodyPr wrap="square" rtlCol="0">
            <a:spAutoFit/>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Resample</a:t>
            </a:r>
          </a:p>
        </p:txBody>
      </p:sp>
      <p:pic>
        <p:nvPicPr>
          <p:cNvPr id="17" name="Picture 16" descr="A picture containing brush&#10;&#10;Description automatically generated">
            <a:extLst>
              <a:ext uri="{FF2B5EF4-FFF2-40B4-BE49-F238E27FC236}">
                <a16:creationId xmlns:a16="http://schemas.microsoft.com/office/drawing/2014/main" id="{90BB2395-906F-6C41-BDE6-7A08511FB41C}"/>
              </a:ext>
            </a:extLst>
          </p:cNvPr>
          <p:cNvPicPr>
            <a:picLocks noChangeAspect="1"/>
          </p:cNvPicPr>
          <p:nvPr/>
        </p:nvPicPr>
        <p:blipFill>
          <a:blip r:embed="rId6"/>
          <a:stretch>
            <a:fillRect/>
          </a:stretch>
        </p:blipFill>
        <p:spPr>
          <a:xfrm>
            <a:off x="7138762" y="3648554"/>
            <a:ext cx="4051300" cy="2700867"/>
          </a:xfrm>
          <a:prstGeom prst="rect">
            <a:avLst/>
          </a:prstGeom>
        </p:spPr>
      </p:pic>
    </p:spTree>
    <p:extLst>
      <p:ext uri="{BB962C8B-B14F-4D97-AF65-F5344CB8AC3E}">
        <p14:creationId xmlns:p14="http://schemas.microsoft.com/office/powerpoint/2010/main" val="288530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55"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strVal val="#ppt_w*0.70"/>
                                          </p:val>
                                        </p:tav>
                                        <p:tav tm="100000">
                                          <p:val>
                                            <p:strVal val="#ppt_w"/>
                                          </p:val>
                                        </p:tav>
                                      </p:tavLst>
                                    </p:anim>
                                    <p:anim calcmode="lin" valueType="num">
                                      <p:cBhvr>
                                        <p:cTn id="26" dur="500" fill="hold"/>
                                        <p:tgtEl>
                                          <p:spTgt spid="10"/>
                                        </p:tgtEl>
                                        <p:attrNameLst>
                                          <p:attrName>ppt_h</p:attrName>
                                        </p:attrNameLst>
                                      </p:cBhvr>
                                      <p:tavLst>
                                        <p:tav tm="0">
                                          <p:val>
                                            <p:strVal val="#ppt_h"/>
                                          </p:val>
                                        </p:tav>
                                        <p:tav tm="100000">
                                          <p:val>
                                            <p:strVal val="#ppt_h"/>
                                          </p:val>
                                        </p:tav>
                                      </p:tavLst>
                                    </p:anim>
                                    <p:animEffect transition="in" filter="fade">
                                      <p:cBhvr>
                                        <p:cTn id="27" dur="500"/>
                                        <p:tgtEl>
                                          <p:spTgt spid="10"/>
                                        </p:tgtEl>
                                      </p:cBhvr>
                                    </p:animEffect>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anim calcmode="lin" valueType="num">
                                      <p:cBhvr>
                                        <p:cTn id="32" dur="500" fill="hold"/>
                                        <p:tgtEl>
                                          <p:spTgt spid="12"/>
                                        </p:tgtEl>
                                        <p:attrNameLst>
                                          <p:attrName>ppt_x</p:attrName>
                                        </p:attrNameLst>
                                      </p:cBhvr>
                                      <p:tavLst>
                                        <p:tav tm="0">
                                          <p:val>
                                            <p:strVal val="#ppt_x"/>
                                          </p:val>
                                        </p:tav>
                                        <p:tav tm="100000">
                                          <p:val>
                                            <p:strVal val="#ppt_x"/>
                                          </p:val>
                                        </p:tav>
                                      </p:tavLst>
                                    </p:anim>
                                    <p:anim calcmode="lin" valueType="num">
                                      <p:cBhvr>
                                        <p:cTn id="33"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xit" presetSubtype="0" fill="hold" grpId="1" nodeType="clickEffect">
                                  <p:stCondLst>
                                    <p:cond delay="0"/>
                                  </p:stCondLst>
                                  <p:childTnLst>
                                    <p:animEffect transition="out" filter="fade">
                                      <p:cBhvr>
                                        <p:cTn id="37" dur="500"/>
                                        <p:tgtEl>
                                          <p:spTgt spid="4"/>
                                        </p:tgtEl>
                                      </p:cBhvr>
                                    </p:animEffect>
                                    <p:anim calcmode="lin" valueType="num">
                                      <p:cBhvr>
                                        <p:cTn id="38" dur="500"/>
                                        <p:tgtEl>
                                          <p:spTgt spid="4"/>
                                        </p:tgtEl>
                                        <p:attrNameLst>
                                          <p:attrName>ppt_x</p:attrName>
                                        </p:attrNameLst>
                                      </p:cBhvr>
                                      <p:tavLst>
                                        <p:tav tm="0">
                                          <p:val>
                                            <p:strVal val="ppt_x"/>
                                          </p:val>
                                        </p:tav>
                                        <p:tav tm="100000">
                                          <p:val>
                                            <p:strVal val="ppt_x"/>
                                          </p:val>
                                        </p:tav>
                                      </p:tavLst>
                                    </p:anim>
                                    <p:anim calcmode="lin" valueType="num">
                                      <p:cBhvr>
                                        <p:cTn id="39" dur="500"/>
                                        <p:tgtEl>
                                          <p:spTgt spid="4"/>
                                        </p:tgtEl>
                                        <p:attrNameLst>
                                          <p:attrName>ppt_y</p:attrName>
                                        </p:attrNameLst>
                                      </p:cBhvr>
                                      <p:tavLst>
                                        <p:tav tm="0">
                                          <p:val>
                                            <p:strVal val="ppt_y"/>
                                          </p:val>
                                        </p:tav>
                                        <p:tav tm="100000">
                                          <p:val>
                                            <p:strVal val="ppt_y+.1"/>
                                          </p:val>
                                        </p:tav>
                                      </p:tavLst>
                                    </p:anim>
                                    <p:set>
                                      <p:cBhvr>
                                        <p:cTn id="40" dur="1" fill="hold">
                                          <p:stCondLst>
                                            <p:cond delay="499"/>
                                          </p:stCondLst>
                                        </p:cTn>
                                        <p:tgtEl>
                                          <p:spTgt spid="4"/>
                                        </p:tgtEl>
                                        <p:attrNameLst>
                                          <p:attrName>style.visibility</p:attrName>
                                        </p:attrNameLst>
                                      </p:cBhvr>
                                      <p:to>
                                        <p:strVal val="hidden"/>
                                      </p:to>
                                    </p:set>
                                  </p:childTnLst>
                                </p:cTn>
                              </p:par>
                              <p:par>
                                <p:cTn id="41" presetID="42" presetClass="exit" presetSubtype="0" fill="hold" nodeType="withEffect">
                                  <p:stCondLst>
                                    <p:cond delay="0"/>
                                  </p:stCondLst>
                                  <p:childTnLst>
                                    <p:animEffect transition="out" filter="fade">
                                      <p:cBhvr>
                                        <p:cTn id="42" dur="500"/>
                                        <p:tgtEl>
                                          <p:spTgt spid="8"/>
                                        </p:tgtEl>
                                      </p:cBhvr>
                                    </p:animEffect>
                                    <p:anim calcmode="lin" valueType="num">
                                      <p:cBhvr>
                                        <p:cTn id="43" dur="500"/>
                                        <p:tgtEl>
                                          <p:spTgt spid="8"/>
                                        </p:tgtEl>
                                        <p:attrNameLst>
                                          <p:attrName>ppt_x</p:attrName>
                                        </p:attrNameLst>
                                      </p:cBhvr>
                                      <p:tavLst>
                                        <p:tav tm="0">
                                          <p:val>
                                            <p:strVal val="ppt_x"/>
                                          </p:val>
                                        </p:tav>
                                        <p:tav tm="100000">
                                          <p:val>
                                            <p:strVal val="ppt_x"/>
                                          </p:val>
                                        </p:tav>
                                      </p:tavLst>
                                    </p:anim>
                                    <p:anim calcmode="lin" valueType="num">
                                      <p:cBhvr>
                                        <p:cTn id="44" dur="500"/>
                                        <p:tgtEl>
                                          <p:spTgt spid="8"/>
                                        </p:tgtEl>
                                        <p:attrNameLst>
                                          <p:attrName>ppt_y</p:attrName>
                                        </p:attrNameLst>
                                      </p:cBhvr>
                                      <p:tavLst>
                                        <p:tav tm="0">
                                          <p:val>
                                            <p:strVal val="ppt_y"/>
                                          </p:val>
                                        </p:tav>
                                        <p:tav tm="100000">
                                          <p:val>
                                            <p:strVal val="ppt_y+.1"/>
                                          </p:val>
                                        </p:tav>
                                      </p:tavLst>
                                    </p:anim>
                                    <p:set>
                                      <p:cBhvr>
                                        <p:cTn id="45" dur="1" fill="hold">
                                          <p:stCondLst>
                                            <p:cond delay="499"/>
                                          </p:stCondLst>
                                        </p:cTn>
                                        <p:tgtEl>
                                          <p:spTgt spid="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anim calcmode="lin" valueType="num">
                                      <p:cBhvr>
                                        <p:cTn id="51" dur="500" fill="hold"/>
                                        <p:tgtEl>
                                          <p:spTgt spid="11"/>
                                        </p:tgtEl>
                                        <p:attrNameLst>
                                          <p:attrName>ppt_x</p:attrName>
                                        </p:attrNameLst>
                                      </p:cBhvr>
                                      <p:tavLst>
                                        <p:tav tm="0">
                                          <p:val>
                                            <p:strVal val="#ppt_x"/>
                                          </p:val>
                                        </p:tav>
                                        <p:tav tm="100000">
                                          <p:val>
                                            <p:strVal val="#ppt_x"/>
                                          </p:val>
                                        </p:tav>
                                      </p:tavLst>
                                    </p:anim>
                                    <p:anim calcmode="lin" valueType="num">
                                      <p:cBhvr>
                                        <p:cTn id="52" dur="500" fill="hold"/>
                                        <p:tgtEl>
                                          <p:spTgt spid="11"/>
                                        </p:tgtEl>
                                        <p:attrNameLst>
                                          <p:attrName>ppt_y</p:attrName>
                                        </p:attrNameLst>
                                      </p:cBhvr>
                                      <p:tavLst>
                                        <p:tav tm="0">
                                          <p:val>
                                            <p:strVal val="#ppt_y+.1"/>
                                          </p:val>
                                        </p:tav>
                                        <p:tav tm="100000">
                                          <p:val>
                                            <p:strVal val="#ppt_y"/>
                                          </p:val>
                                        </p:tav>
                                      </p:tavLst>
                                    </p:anim>
                                  </p:childTnLst>
                                </p:cTn>
                              </p:par>
                            </p:childTnLst>
                          </p:cTn>
                        </p:par>
                        <p:par>
                          <p:cTn id="53" fill="hold">
                            <p:stCondLst>
                              <p:cond delay="500"/>
                            </p:stCondLst>
                            <p:childTnLst>
                              <p:par>
                                <p:cTn id="54" presetID="0" presetClass="path" presetSubtype="0" accel="50000" decel="50000" fill="hold" nodeType="afterEffect">
                                  <p:stCondLst>
                                    <p:cond delay="0"/>
                                  </p:stCondLst>
                                  <p:childTnLst>
                                    <p:animMotion origin="layout" path="M 0.00521 -0.01851 L -0.48112 -4.81481E-6 " pathEditMode="relative" rAng="0" ptsTypes="AA">
                                      <p:cBhvr>
                                        <p:cTn id="55" dur="1000" fill="hold"/>
                                        <p:tgtEl>
                                          <p:spTgt spid="12"/>
                                        </p:tgtEl>
                                        <p:attrNameLst>
                                          <p:attrName>ppt_x</p:attrName>
                                          <p:attrName>ppt_y</p:attrName>
                                        </p:attrNameLst>
                                      </p:cBhvr>
                                      <p:rCtr x="-24323" y="926"/>
                                    </p:animMotion>
                                  </p:childTnLst>
                                </p:cTn>
                              </p:par>
                            </p:childTnLst>
                          </p:cTn>
                        </p:par>
                        <p:par>
                          <p:cTn id="56" fill="hold">
                            <p:stCondLst>
                              <p:cond delay="1500"/>
                            </p:stCondLst>
                            <p:childTnLst>
                              <p:par>
                                <p:cTn id="57" presetID="42" presetClass="entr" presetSubtype="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anim calcmode="lin" valueType="num">
                                      <p:cBhvr>
                                        <p:cTn id="60" dur="500" fill="hold"/>
                                        <p:tgtEl>
                                          <p:spTgt spid="14"/>
                                        </p:tgtEl>
                                        <p:attrNameLst>
                                          <p:attrName>ppt_x</p:attrName>
                                        </p:attrNameLst>
                                      </p:cBhvr>
                                      <p:tavLst>
                                        <p:tav tm="0">
                                          <p:val>
                                            <p:strVal val="#ppt_x"/>
                                          </p:val>
                                        </p:tav>
                                        <p:tav tm="100000">
                                          <p:val>
                                            <p:strVal val="#ppt_x"/>
                                          </p:val>
                                        </p:tav>
                                      </p:tavLst>
                                    </p:anim>
                                    <p:anim calcmode="lin" valueType="num">
                                      <p:cBhvr>
                                        <p:cTn id="61"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xit" presetSubtype="0" fill="hold" grpId="1" nodeType="clickEffect">
                                  <p:stCondLst>
                                    <p:cond delay="0"/>
                                  </p:stCondLst>
                                  <p:childTnLst>
                                    <p:animEffect transition="out" filter="fade">
                                      <p:cBhvr>
                                        <p:cTn id="65" dur="500"/>
                                        <p:tgtEl>
                                          <p:spTgt spid="11"/>
                                        </p:tgtEl>
                                      </p:cBhvr>
                                    </p:animEffect>
                                    <p:anim calcmode="lin" valueType="num">
                                      <p:cBhvr>
                                        <p:cTn id="66" dur="500"/>
                                        <p:tgtEl>
                                          <p:spTgt spid="11"/>
                                        </p:tgtEl>
                                        <p:attrNameLst>
                                          <p:attrName>ppt_x</p:attrName>
                                        </p:attrNameLst>
                                      </p:cBhvr>
                                      <p:tavLst>
                                        <p:tav tm="0">
                                          <p:val>
                                            <p:strVal val="ppt_x"/>
                                          </p:val>
                                        </p:tav>
                                        <p:tav tm="100000">
                                          <p:val>
                                            <p:strVal val="ppt_x"/>
                                          </p:val>
                                        </p:tav>
                                      </p:tavLst>
                                    </p:anim>
                                    <p:anim calcmode="lin" valueType="num">
                                      <p:cBhvr>
                                        <p:cTn id="67" dur="500"/>
                                        <p:tgtEl>
                                          <p:spTgt spid="11"/>
                                        </p:tgtEl>
                                        <p:attrNameLst>
                                          <p:attrName>ppt_y</p:attrName>
                                        </p:attrNameLst>
                                      </p:cBhvr>
                                      <p:tavLst>
                                        <p:tav tm="0">
                                          <p:val>
                                            <p:strVal val="ppt_y"/>
                                          </p:val>
                                        </p:tav>
                                        <p:tav tm="100000">
                                          <p:val>
                                            <p:strVal val="ppt_y+.1"/>
                                          </p:val>
                                        </p:tav>
                                      </p:tavLst>
                                    </p:anim>
                                    <p:set>
                                      <p:cBhvr>
                                        <p:cTn id="68" dur="1" fill="hold">
                                          <p:stCondLst>
                                            <p:cond delay="499"/>
                                          </p:stCondLst>
                                        </p:cTn>
                                        <p:tgtEl>
                                          <p:spTgt spid="11"/>
                                        </p:tgtEl>
                                        <p:attrNameLst>
                                          <p:attrName>style.visibility</p:attrName>
                                        </p:attrNameLst>
                                      </p:cBhvr>
                                      <p:to>
                                        <p:strVal val="hidden"/>
                                      </p:to>
                                    </p:set>
                                  </p:childTnLst>
                                </p:cTn>
                              </p:par>
                              <p:par>
                                <p:cTn id="69" presetID="42" presetClass="exit" presetSubtype="0" fill="hold" nodeType="withEffect">
                                  <p:stCondLst>
                                    <p:cond delay="0"/>
                                  </p:stCondLst>
                                  <p:childTnLst>
                                    <p:animEffect transition="out" filter="fade">
                                      <p:cBhvr>
                                        <p:cTn id="70" dur="500"/>
                                        <p:tgtEl>
                                          <p:spTgt spid="12"/>
                                        </p:tgtEl>
                                      </p:cBhvr>
                                    </p:animEffect>
                                    <p:anim calcmode="lin" valueType="num">
                                      <p:cBhvr>
                                        <p:cTn id="71" dur="500"/>
                                        <p:tgtEl>
                                          <p:spTgt spid="12"/>
                                        </p:tgtEl>
                                        <p:attrNameLst>
                                          <p:attrName>ppt_x</p:attrName>
                                        </p:attrNameLst>
                                      </p:cBhvr>
                                      <p:tavLst>
                                        <p:tav tm="0">
                                          <p:val>
                                            <p:strVal val="ppt_x"/>
                                          </p:val>
                                        </p:tav>
                                        <p:tav tm="100000">
                                          <p:val>
                                            <p:strVal val="ppt_x"/>
                                          </p:val>
                                        </p:tav>
                                      </p:tavLst>
                                    </p:anim>
                                    <p:anim calcmode="lin" valueType="num">
                                      <p:cBhvr>
                                        <p:cTn id="72" dur="500"/>
                                        <p:tgtEl>
                                          <p:spTgt spid="12"/>
                                        </p:tgtEl>
                                        <p:attrNameLst>
                                          <p:attrName>ppt_y</p:attrName>
                                        </p:attrNameLst>
                                      </p:cBhvr>
                                      <p:tavLst>
                                        <p:tav tm="0">
                                          <p:val>
                                            <p:strVal val="ppt_y"/>
                                          </p:val>
                                        </p:tav>
                                        <p:tav tm="100000">
                                          <p:val>
                                            <p:strVal val="ppt_y+.1"/>
                                          </p:val>
                                        </p:tav>
                                      </p:tavLst>
                                    </p:anim>
                                    <p:set>
                                      <p:cBhvr>
                                        <p:cTn id="73" dur="1" fill="hold">
                                          <p:stCondLst>
                                            <p:cond delay="499"/>
                                          </p:stCondLst>
                                        </p:cTn>
                                        <p:tgtEl>
                                          <p:spTgt spid="1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anim calcmode="lin" valueType="num">
                                      <p:cBhvr>
                                        <p:cTn id="79" dur="500" fill="hold"/>
                                        <p:tgtEl>
                                          <p:spTgt spid="15"/>
                                        </p:tgtEl>
                                        <p:attrNameLst>
                                          <p:attrName>ppt_x</p:attrName>
                                        </p:attrNameLst>
                                      </p:cBhvr>
                                      <p:tavLst>
                                        <p:tav tm="0">
                                          <p:val>
                                            <p:strVal val="#ppt_x"/>
                                          </p:val>
                                        </p:tav>
                                        <p:tav tm="100000">
                                          <p:val>
                                            <p:strVal val="#ppt_x"/>
                                          </p:val>
                                        </p:tav>
                                      </p:tavLst>
                                    </p:anim>
                                    <p:anim calcmode="lin" valueType="num">
                                      <p:cBhvr>
                                        <p:cTn id="80" dur="500" fill="hold"/>
                                        <p:tgtEl>
                                          <p:spTgt spid="15"/>
                                        </p:tgtEl>
                                        <p:attrNameLst>
                                          <p:attrName>ppt_y</p:attrName>
                                        </p:attrNameLst>
                                      </p:cBhvr>
                                      <p:tavLst>
                                        <p:tav tm="0">
                                          <p:val>
                                            <p:strVal val="#ppt_y+.1"/>
                                          </p:val>
                                        </p:tav>
                                        <p:tav tm="100000">
                                          <p:val>
                                            <p:strVal val="#ppt_y"/>
                                          </p:val>
                                        </p:tav>
                                      </p:tavLst>
                                    </p:anim>
                                  </p:childTnLst>
                                </p:cTn>
                              </p:par>
                            </p:childTnLst>
                          </p:cTn>
                        </p:par>
                        <p:par>
                          <p:cTn id="81" fill="hold">
                            <p:stCondLst>
                              <p:cond delay="500"/>
                            </p:stCondLst>
                            <p:childTnLst>
                              <p:par>
                                <p:cTn id="82" presetID="0" presetClass="path" presetSubtype="0" accel="50000" decel="50000" fill="hold" nodeType="afterEffect">
                                  <p:stCondLst>
                                    <p:cond delay="0"/>
                                  </p:stCondLst>
                                  <p:childTnLst>
                                    <p:animMotion origin="layout" path="M -2.70833E-6 -0.01851 L -0.48112 0.00093 " pathEditMode="relative" rAng="0" ptsTypes="AA">
                                      <p:cBhvr>
                                        <p:cTn id="83" dur="1000" fill="hold"/>
                                        <p:tgtEl>
                                          <p:spTgt spid="14"/>
                                        </p:tgtEl>
                                        <p:attrNameLst>
                                          <p:attrName>ppt_x</p:attrName>
                                          <p:attrName>ppt_y</p:attrName>
                                        </p:attrNameLst>
                                      </p:cBhvr>
                                      <p:rCtr x="-24062" y="972"/>
                                    </p:animMotion>
                                  </p:childTnLst>
                                </p:cTn>
                              </p:par>
                            </p:childTnLst>
                          </p:cTn>
                        </p:par>
                        <p:par>
                          <p:cTn id="84" fill="hold">
                            <p:stCondLst>
                              <p:cond delay="1500"/>
                            </p:stCondLst>
                            <p:childTnLst>
                              <p:par>
                                <p:cTn id="85" presetID="42" presetClass="entr" presetSubtype="0" fill="hold" nodeType="after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500"/>
                                        <p:tgtEl>
                                          <p:spTgt spid="17"/>
                                        </p:tgtEl>
                                      </p:cBhvr>
                                    </p:animEffect>
                                    <p:anim calcmode="lin" valueType="num">
                                      <p:cBhvr>
                                        <p:cTn id="88" dur="500" fill="hold"/>
                                        <p:tgtEl>
                                          <p:spTgt spid="17"/>
                                        </p:tgtEl>
                                        <p:attrNameLst>
                                          <p:attrName>ppt_x</p:attrName>
                                        </p:attrNameLst>
                                      </p:cBhvr>
                                      <p:tavLst>
                                        <p:tav tm="0">
                                          <p:val>
                                            <p:strVal val="#ppt_x"/>
                                          </p:val>
                                        </p:tav>
                                        <p:tav tm="100000">
                                          <p:val>
                                            <p:strVal val="#ppt_x"/>
                                          </p:val>
                                        </p:tav>
                                      </p:tavLst>
                                    </p:anim>
                                    <p:anim calcmode="lin" valueType="num">
                                      <p:cBhvr>
                                        <p:cTn id="8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P spid="10" grpId="0" animBg="1"/>
      <p:bldP spid="11" grpId="0"/>
      <p:bldP spid="11" grpId="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95C9-47FF-C64A-9B5F-BA359A348815}"/>
              </a:ext>
            </a:extLst>
          </p:cNvPr>
          <p:cNvSpPr>
            <a:spLocks noGrp="1"/>
          </p:cNvSpPr>
          <p:nvPr>
            <p:ph type="title"/>
          </p:nvPr>
        </p:nvSpPr>
        <p:spPr/>
        <p:txBody>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What’s inside MAC?</a:t>
            </a:r>
          </a:p>
        </p:txBody>
      </p:sp>
      <p:sp>
        <p:nvSpPr>
          <p:cNvPr id="3" name="Content Placeholder 2">
            <a:extLst>
              <a:ext uri="{FF2B5EF4-FFF2-40B4-BE49-F238E27FC236}">
                <a16:creationId xmlns:a16="http://schemas.microsoft.com/office/drawing/2014/main" id="{8CEEE3AC-0073-174B-9DF0-AE5B8441E6BC}"/>
              </a:ext>
            </a:extLst>
          </p:cNvPr>
          <p:cNvSpPr>
            <a:spLocks noGrp="1"/>
          </p:cNvSpPr>
          <p:nvPr>
            <p:ph idx="1"/>
          </p:nvPr>
        </p:nvSpPr>
        <p:spPr>
          <a:xfrm>
            <a:off x="838200" y="1690688"/>
            <a:ext cx="4221480" cy="625792"/>
          </a:xfrm>
        </p:spPr>
        <p:txBody>
          <a:bodyPr>
            <a:normAutofit/>
          </a:bodyPr>
          <a:lstStyle/>
          <a:p>
            <a:pPr marL="0" indent="0">
              <a:buNone/>
            </a:pPr>
            <a:r>
              <a:rPr lang="en-US" sz="3200" dirty="0">
                <a:latin typeface="Helvetica Neue" panose="02000503000000020004" pitchFamily="2" charset="0"/>
                <a:ea typeface="Helvetica Neue" panose="02000503000000020004" pitchFamily="2" charset="0"/>
                <a:cs typeface="Helvetica Neue" panose="02000503000000020004" pitchFamily="2" charset="0"/>
              </a:rPr>
              <a:t>Feature Extraction</a:t>
            </a:r>
          </a:p>
        </p:txBody>
      </p:sp>
      <p:sp>
        <p:nvSpPr>
          <p:cNvPr id="4" name="TextBox 3">
            <a:extLst>
              <a:ext uri="{FF2B5EF4-FFF2-40B4-BE49-F238E27FC236}">
                <a16:creationId xmlns:a16="http://schemas.microsoft.com/office/drawing/2014/main" id="{FCE1B67C-0B75-DB4C-B26D-20A87EB8D4AF}"/>
              </a:ext>
            </a:extLst>
          </p:cNvPr>
          <p:cNvSpPr txBox="1"/>
          <p:nvPr/>
        </p:nvSpPr>
        <p:spPr>
          <a:xfrm>
            <a:off x="1272540" y="2529840"/>
            <a:ext cx="6362700" cy="461665"/>
          </a:xfrm>
          <a:prstGeom prst="rect">
            <a:avLst/>
          </a:prstGeom>
          <a:noFill/>
        </p:spPr>
        <p:txBody>
          <a:bodyPr wrap="square" rtlCol="0">
            <a:spAutoFit/>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Mel-frequency cepstral coefficients (MFCC)</a:t>
            </a:r>
          </a:p>
        </p:txBody>
      </p:sp>
      <p:sp>
        <p:nvSpPr>
          <p:cNvPr id="11" name="TextBox 10">
            <a:extLst>
              <a:ext uri="{FF2B5EF4-FFF2-40B4-BE49-F238E27FC236}">
                <a16:creationId xmlns:a16="http://schemas.microsoft.com/office/drawing/2014/main" id="{320C8628-E451-A44E-87F3-00503C1CF3A6}"/>
              </a:ext>
            </a:extLst>
          </p:cNvPr>
          <p:cNvSpPr txBox="1"/>
          <p:nvPr/>
        </p:nvSpPr>
        <p:spPr>
          <a:xfrm>
            <a:off x="1272540" y="2951946"/>
            <a:ext cx="4945380" cy="461665"/>
          </a:xfrm>
          <a:prstGeom prst="rect">
            <a:avLst/>
          </a:prstGeom>
          <a:noFill/>
        </p:spPr>
        <p:txBody>
          <a:bodyPr wrap="square" rtlCol="0">
            <a:spAutoFit/>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Frequency log bank feature</a:t>
            </a:r>
          </a:p>
        </p:txBody>
      </p:sp>
      <p:grpSp>
        <p:nvGrpSpPr>
          <p:cNvPr id="15" name="Group 14">
            <a:extLst>
              <a:ext uri="{FF2B5EF4-FFF2-40B4-BE49-F238E27FC236}">
                <a16:creationId xmlns:a16="http://schemas.microsoft.com/office/drawing/2014/main" id="{2A3CC550-DE0A-5C4F-94F4-EBE780C20B20}"/>
              </a:ext>
            </a:extLst>
          </p:cNvPr>
          <p:cNvGrpSpPr/>
          <p:nvPr/>
        </p:nvGrpSpPr>
        <p:grpSpPr>
          <a:xfrm>
            <a:off x="724812" y="4014329"/>
            <a:ext cx="10742376" cy="2536285"/>
            <a:chOff x="1272540" y="4071750"/>
            <a:chExt cx="10742376" cy="2536285"/>
          </a:xfrm>
        </p:grpSpPr>
        <p:pic>
          <p:nvPicPr>
            <p:cNvPr id="8" name="Picture 7" descr="A close up of text on a white background&#10;&#10;Description automatically generated">
              <a:extLst>
                <a:ext uri="{FF2B5EF4-FFF2-40B4-BE49-F238E27FC236}">
                  <a16:creationId xmlns:a16="http://schemas.microsoft.com/office/drawing/2014/main" id="{0E61C60E-A293-C546-B991-B831D3F1D485}"/>
                </a:ext>
              </a:extLst>
            </p:cNvPr>
            <p:cNvPicPr>
              <a:picLocks noChangeAspect="1"/>
            </p:cNvPicPr>
            <p:nvPr/>
          </p:nvPicPr>
          <p:blipFill rotWithShape="1">
            <a:blip r:embed="rId3"/>
            <a:srcRect b="36055"/>
            <a:stretch/>
          </p:blipFill>
          <p:spPr>
            <a:xfrm>
              <a:off x="1272540" y="4071752"/>
              <a:ext cx="6362700" cy="2536283"/>
            </a:xfrm>
            <a:prstGeom prst="rect">
              <a:avLst/>
            </a:prstGeom>
          </p:spPr>
        </p:pic>
        <p:pic>
          <p:nvPicPr>
            <p:cNvPr id="12" name="Picture 11" descr="A close up of text on a white background&#10;&#10;Description automatically generated">
              <a:extLst>
                <a:ext uri="{FF2B5EF4-FFF2-40B4-BE49-F238E27FC236}">
                  <a16:creationId xmlns:a16="http://schemas.microsoft.com/office/drawing/2014/main" id="{8F951009-1921-8140-8E69-2D0204D80A99}"/>
                </a:ext>
              </a:extLst>
            </p:cNvPr>
            <p:cNvPicPr>
              <a:picLocks noChangeAspect="1"/>
            </p:cNvPicPr>
            <p:nvPr/>
          </p:nvPicPr>
          <p:blipFill rotWithShape="1">
            <a:blip r:embed="rId4"/>
            <a:srcRect l="64899" t="2107" r="1363" b="35981"/>
            <a:stretch/>
          </p:blipFill>
          <p:spPr>
            <a:xfrm>
              <a:off x="7635240" y="4071751"/>
              <a:ext cx="2331720" cy="2536283"/>
            </a:xfrm>
            <a:prstGeom prst="rect">
              <a:avLst/>
            </a:prstGeom>
          </p:spPr>
        </p:pic>
        <p:pic>
          <p:nvPicPr>
            <p:cNvPr id="14" name="Picture 13" descr="A close up of a person&#10;&#10;Description automatically generated">
              <a:extLst>
                <a:ext uri="{FF2B5EF4-FFF2-40B4-BE49-F238E27FC236}">
                  <a16:creationId xmlns:a16="http://schemas.microsoft.com/office/drawing/2014/main" id="{797437AB-59AD-414C-9DB8-0012069775D0}"/>
                </a:ext>
              </a:extLst>
            </p:cNvPr>
            <p:cNvPicPr>
              <a:picLocks noChangeAspect="1"/>
            </p:cNvPicPr>
            <p:nvPr/>
          </p:nvPicPr>
          <p:blipFill rotWithShape="1">
            <a:blip r:embed="rId5"/>
            <a:srcRect l="16504" t="1" b="36926"/>
            <a:stretch/>
          </p:blipFill>
          <p:spPr>
            <a:xfrm>
              <a:off x="9966960" y="4071750"/>
              <a:ext cx="2047956" cy="2536282"/>
            </a:xfrm>
            <a:prstGeom prst="rect">
              <a:avLst/>
            </a:prstGeom>
          </p:spPr>
        </p:pic>
      </p:grpSp>
      <p:grpSp>
        <p:nvGrpSpPr>
          <p:cNvPr id="18" name="Group 17">
            <a:extLst>
              <a:ext uri="{FF2B5EF4-FFF2-40B4-BE49-F238E27FC236}">
                <a16:creationId xmlns:a16="http://schemas.microsoft.com/office/drawing/2014/main" id="{A05AC221-2A51-434F-85E4-DB6DD308342F}"/>
              </a:ext>
            </a:extLst>
          </p:cNvPr>
          <p:cNvGrpSpPr/>
          <p:nvPr/>
        </p:nvGrpSpPr>
        <p:grpSpPr>
          <a:xfrm>
            <a:off x="1437282" y="3428851"/>
            <a:ext cx="10218956" cy="585477"/>
            <a:chOff x="1437282" y="3428851"/>
            <a:chExt cx="10218956" cy="585477"/>
          </a:xfrm>
        </p:grpSpPr>
        <p:sp>
          <p:nvSpPr>
            <p:cNvPr id="16" name="Left Brace 15">
              <a:extLst>
                <a:ext uri="{FF2B5EF4-FFF2-40B4-BE49-F238E27FC236}">
                  <a16:creationId xmlns:a16="http://schemas.microsoft.com/office/drawing/2014/main" id="{F44E6BBD-44C1-E644-89FF-0A83EE60341F}"/>
                </a:ext>
              </a:extLst>
            </p:cNvPr>
            <p:cNvSpPr/>
            <p:nvPr/>
          </p:nvSpPr>
          <p:spPr>
            <a:xfrm rot="5400000">
              <a:off x="4050096" y="1105058"/>
              <a:ext cx="225569" cy="5451198"/>
            </a:xfrm>
            <a:prstGeom prst="leftBrac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EE4BFC50-BEBD-0F49-ADA6-246653FE1C09}"/>
                </a:ext>
              </a:extLst>
            </p:cNvPr>
            <p:cNvSpPr txBox="1"/>
            <p:nvPr/>
          </p:nvSpPr>
          <p:spPr>
            <a:xfrm>
              <a:off x="3745230" y="3429000"/>
              <a:ext cx="1207770" cy="338554"/>
            </a:xfrm>
            <a:prstGeom prst="rect">
              <a:avLst/>
            </a:prstGeom>
            <a:noFill/>
          </p:spPr>
          <p:txBody>
            <a:bodyPr wrap="square" rtlCol="0">
              <a:spAutoFit/>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MFCC</a:t>
              </a:r>
            </a:p>
          </p:txBody>
        </p:sp>
        <p:sp>
          <p:nvSpPr>
            <p:cNvPr id="20" name="Left Brace 19">
              <a:extLst>
                <a:ext uri="{FF2B5EF4-FFF2-40B4-BE49-F238E27FC236}">
                  <a16:creationId xmlns:a16="http://schemas.microsoft.com/office/drawing/2014/main" id="{B8A9F5C7-0B14-F349-97B4-FA306A645C1B}"/>
                </a:ext>
              </a:extLst>
            </p:cNvPr>
            <p:cNvSpPr/>
            <p:nvPr/>
          </p:nvSpPr>
          <p:spPr>
            <a:xfrm rot="5400000">
              <a:off x="9428764" y="2113063"/>
              <a:ext cx="353944" cy="3448585"/>
            </a:xfrm>
            <a:prstGeom prst="leftBrac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39213D4E-02EC-504C-B40A-5D8E333D4638}"/>
                </a:ext>
              </a:extLst>
            </p:cNvPr>
            <p:cNvSpPr txBox="1"/>
            <p:nvPr/>
          </p:nvSpPr>
          <p:spPr>
            <a:xfrm>
              <a:off x="8618221" y="3428851"/>
              <a:ext cx="3038017" cy="348836"/>
            </a:xfrm>
            <a:prstGeom prst="rect">
              <a:avLst/>
            </a:prstGeom>
            <a:noFill/>
          </p:spPr>
          <p:txBody>
            <a:bodyPr wrap="square" rtlCol="0">
              <a:spAutoFit/>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Frequency log bank </a:t>
              </a:r>
            </a:p>
          </p:txBody>
        </p:sp>
      </p:grpSp>
      <p:sp>
        <p:nvSpPr>
          <p:cNvPr id="19" name="TextBox 18">
            <a:extLst>
              <a:ext uri="{FF2B5EF4-FFF2-40B4-BE49-F238E27FC236}">
                <a16:creationId xmlns:a16="http://schemas.microsoft.com/office/drawing/2014/main" id="{3AE9742F-23DC-E445-B1BB-DB2510A92DE5}"/>
              </a:ext>
            </a:extLst>
          </p:cNvPr>
          <p:cNvSpPr txBox="1"/>
          <p:nvPr/>
        </p:nvSpPr>
        <p:spPr>
          <a:xfrm>
            <a:off x="8253372" y="1464013"/>
            <a:ext cx="1066194" cy="461665"/>
          </a:xfrm>
          <a:prstGeom prst="rect">
            <a:avLst/>
          </a:prstGeom>
          <a:noFill/>
        </p:spPr>
        <p:txBody>
          <a:bodyPr wrap="square" rtlCol="0">
            <a:spAutoFit/>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PCA?</a:t>
            </a:r>
          </a:p>
        </p:txBody>
      </p:sp>
      <p:sp>
        <p:nvSpPr>
          <p:cNvPr id="5" name="TextBox 4">
            <a:extLst>
              <a:ext uri="{FF2B5EF4-FFF2-40B4-BE49-F238E27FC236}">
                <a16:creationId xmlns:a16="http://schemas.microsoft.com/office/drawing/2014/main" id="{2DFE4E3E-B796-614C-83A3-85851321CAB6}"/>
              </a:ext>
            </a:extLst>
          </p:cNvPr>
          <p:cNvSpPr txBox="1"/>
          <p:nvPr/>
        </p:nvSpPr>
        <p:spPr>
          <a:xfrm>
            <a:off x="9281043" y="1399000"/>
            <a:ext cx="1803225" cy="523220"/>
          </a:xfrm>
          <a:prstGeom prst="rect">
            <a:avLst/>
          </a:prstGeom>
          <a:noFill/>
        </p:spPr>
        <p:txBody>
          <a:bodyPr wrap="square" rtlCol="0">
            <a:spAutoFit/>
          </a:bodyPr>
          <a:lstStyle/>
          <a:p>
            <a:r>
              <a:rPr lang="en-US" sz="2800" dirty="0">
                <a:latin typeface="Helvetica Neue" panose="02000503000000020004" pitchFamily="2" charset="0"/>
                <a:ea typeface="Helvetica Neue" panose="02000503000000020004" pitchFamily="2" charset="0"/>
                <a:cs typeface="Helvetica Neue" panose="02000503000000020004" pitchFamily="2" charset="0"/>
              </a:rPr>
              <a:t>☹️</a:t>
            </a:r>
            <a:r>
              <a:rPr lang="en-US" sz="2800" dirty="0" err="1">
                <a:latin typeface="Helvetica Neue" panose="02000503000000020004" pitchFamily="2" charset="0"/>
                <a:ea typeface="Helvetica Neue" panose="02000503000000020004" pitchFamily="2" charset="0"/>
                <a:cs typeface="Helvetica Neue" panose="02000503000000020004" pitchFamily="2" charset="0"/>
              </a:rPr>
              <a:t>Nuh</a:t>
            </a:r>
            <a:r>
              <a:rPr lang="en-US" sz="2800" dirty="0">
                <a:latin typeface="Helvetica Neue" panose="02000503000000020004" pitchFamily="2" charset="0"/>
                <a:ea typeface="Helvetica Neue" panose="02000503000000020004" pitchFamily="2" charset="0"/>
                <a:cs typeface="Helvetica Neue" panose="02000503000000020004" pitchFamily="2" charset="0"/>
              </a:rPr>
              <a:t>-uh</a:t>
            </a:r>
          </a:p>
        </p:txBody>
      </p:sp>
    </p:spTree>
    <p:extLst>
      <p:ext uri="{BB962C8B-B14F-4D97-AF65-F5344CB8AC3E}">
        <p14:creationId xmlns:p14="http://schemas.microsoft.com/office/powerpoint/2010/main" val="123373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anim calcmode="lin" valueType="num">
                                      <p:cBhvr>
                                        <p:cTn id="19" dur="500" fill="hold"/>
                                        <p:tgtEl>
                                          <p:spTgt spid="11"/>
                                        </p:tgtEl>
                                        <p:attrNameLst>
                                          <p:attrName>ppt_x</p:attrName>
                                        </p:attrNameLst>
                                      </p:cBhvr>
                                      <p:tavLst>
                                        <p:tav tm="0">
                                          <p:val>
                                            <p:strVal val="#ppt_x"/>
                                          </p:val>
                                        </p:tav>
                                        <p:tav tm="100000">
                                          <p:val>
                                            <p:strVal val="#ppt_x"/>
                                          </p:val>
                                        </p:tav>
                                      </p:tavLst>
                                    </p:anim>
                                    <p:anim calcmode="lin" valueType="num">
                                      <p:cBhvr>
                                        <p:cTn id="20"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anim calcmode="lin" valueType="num">
                                      <p:cBhvr>
                                        <p:cTn id="38" dur="500" fill="hold"/>
                                        <p:tgtEl>
                                          <p:spTgt spid="19"/>
                                        </p:tgtEl>
                                        <p:attrNameLst>
                                          <p:attrName>style.rotation</p:attrName>
                                        </p:attrNameLst>
                                      </p:cBhvr>
                                      <p:tavLst>
                                        <p:tav tm="0">
                                          <p:val>
                                            <p:fltVal val="360"/>
                                          </p:val>
                                        </p:tav>
                                        <p:tav tm="100000">
                                          <p:val>
                                            <p:fltVal val="0"/>
                                          </p:val>
                                        </p:tav>
                                      </p:tavLst>
                                    </p:anim>
                                    <p:animEffect transition="in" filter="fade">
                                      <p:cBhvr>
                                        <p:cTn id="39" dur="500"/>
                                        <p:tgtEl>
                                          <p:spTgt spid="19"/>
                                        </p:tgtEl>
                                      </p:cBhvr>
                                    </p:animEffect>
                                  </p:childTnLst>
                                </p:cTn>
                              </p:par>
                            </p:childTnLst>
                          </p:cTn>
                        </p:par>
                        <p:par>
                          <p:cTn id="40" fill="hold">
                            <p:stCondLst>
                              <p:cond delay="500"/>
                            </p:stCondLst>
                            <p:childTnLst>
                              <p:par>
                                <p:cTn id="41" presetID="26" presetClass="entr" presetSubtype="0"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290">
                                          <p:stCondLst>
                                            <p:cond delay="0"/>
                                          </p:stCondLst>
                                        </p:cTn>
                                        <p:tgtEl>
                                          <p:spTgt spid="5"/>
                                        </p:tgtEl>
                                      </p:cBhvr>
                                    </p:animEffect>
                                    <p:anim calcmode="lin" valueType="num">
                                      <p:cBhvr>
                                        <p:cTn id="44"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49" dur="13">
                                          <p:stCondLst>
                                            <p:cond delay="325"/>
                                          </p:stCondLst>
                                        </p:cTn>
                                        <p:tgtEl>
                                          <p:spTgt spid="5"/>
                                        </p:tgtEl>
                                      </p:cBhvr>
                                      <p:to x="100000" y="60000"/>
                                    </p:animScale>
                                    <p:animScale>
                                      <p:cBhvr>
                                        <p:cTn id="50" dur="83" decel="50000">
                                          <p:stCondLst>
                                            <p:cond delay="338"/>
                                          </p:stCondLst>
                                        </p:cTn>
                                        <p:tgtEl>
                                          <p:spTgt spid="5"/>
                                        </p:tgtEl>
                                      </p:cBhvr>
                                      <p:to x="100000" y="100000"/>
                                    </p:animScale>
                                    <p:animScale>
                                      <p:cBhvr>
                                        <p:cTn id="51" dur="13">
                                          <p:stCondLst>
                                            <p:cond delay="656"/>
                                          </p:stCondLst>
                                        </p:cTn>
                                        <p:tgtEl>
                                          <p:spTgt spid="5"/>
                                        </p:tgtEl>
                                      </p:cBhvr>
                                      <p:to x="100000" y="80000"/>
                                    </p:animScale>
                                    <p:animScale>
                                      <p:cBhvr>
                                        <p:cTn id="52" dur="83" decel="50000">
                                          <p:stCondLst>
                                            <p:cond delay="669"/>
                                          </p:stCondLst>
                                        </p:cTn>
                                        <p:tgtEl>
                                          <p:spTgt spid="5"/>
                                        </p:tgtEl>
                                      </p:cBhvr>
                                      <p:to x="100000" y="100000"/>
                                    </p:animScale>
                                    <p:animScale>
                                      <p:cBhvr>
                                        <p:cTn id="53" dur="13">
                                          <p:stCondLst>
                                            <p:cond delay="821"/>
                                          </p:stCondLst>
                                        </p:cTn>
                                        <p:tgtEl>
                                          <p:spTgt spid="5"/>
                                        </p:tgtEl>
                                      </p:cBhvr>
                                      <p:to x="100000" y="90000"/>
                                    </p:animScale>
                                    <p:animScale>
                                      <p:cBhvr>
                                        <p:cTn id="54" dur="83" decel="50000">
                                          <p:stCondLst>
                                            <p:cond delay="834"/>
                                          </p:stCondLst>
                                        </p:cTn>
                                        <p:tgtEl>
                                          <p:spTgt spid="5"/>
                                        </p:tgtEl>
                                      </p:cBhvr>
                                      <p:to x="100000" y="100000"/>
                                    </p:animScale>
                                    <p:animScale>
                                      <p:cBhvr>
                                        <p:cTn id="55" dur="13">
                                          <p:stCondLst>
                                            <p:cond delay="904"/>
                                          </p:stCondLst>
                                        </p:cTn>
                                        <p:tgtEl>
                                          <p:spTgt spid="5"/>
                                        </p:tgtEl>
                                      </p:cBhvr>
                                      <p:to x="100000" y="95000"/>
                                    </p:animScale>
                                    <p:animScale>
                                      <p:cBhvr>
                                        <p:cTn id="56" dur="83" decel="50000">
                                          <p:stCondLst>
                                            <p:cond delay="917"/>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1" grpId="0"/>
      <p:bldP spid="19"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95C9-47FF-C64A-9B5F-BA359A348815}"/>
              </a:ext>
            </a:extLst>
          </p:cNvPr>
          <p:cNvSpPr>
            <a:spLocks noGrp="1"/>
          </p:cNvSpPr>
          <p:nvPr>
            <p:ph type="title"/>
          </p:nvPr>
        </p:nvSpPr>
        <p:spPr/>
        <p:txBody>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What’s inside MAC?</a:t>
            </a:r>
          </a:p>
        </p:txBody>
      </p:sp>
      <p:sp>
        <p:nvSpPr>
          <p:cNvPr id="3" name="Content Placeholder 2">
            <a:extLst>
              <a:ext uri="{FF2B5EF4-FFF2-40B4-BE49-F238E27FC236}">
                <a16:creationId xmlns:a16="http://schemas.microsoft.com/office/drawing/2014/main" id="{8CEEE3AC-0073-174B-9DF0-AE5B8441E6BC}"/>
              </a:ext>
            </a:extLst>
          </p:cNvPr>
          <p:cNvSpPr>
            <a:spLocks noGrp="1"/>
          </p:cNvSpPr>
          <p:nvPr>
            <p:ph idx="1"/>
          </p:nvPr>
        </p:nvSpPr>
        <p:spPr>
          <a:xfrm>
            <a:off x="838200" y="1690688"/>
            <a:ext cx="4221480" cy="625792"/>
          </a:xfrm>
        </p:spPr>
        <p:txBody>
          <a:bodyPr>
            <a:normAutofit/>
          </a:bodyPr>
          <a:lstStyle/>
          <a:p>
            <a:pPr marL="0" indent="0">
              <a:buNone/>
            </a:pPr>
            <a:r>
              <a:rPr lang="en-US" sz="3200" dirty="0">
                <a:latin typeface="Helvetica Neue" panose="02000503000000020004" pitchFamily="2" charset="0"/>
                <a:ea typeface="Helvetica Neue" panose="02000503000000020004" pitchFamily="2" charset="0"/>
                <a:cs typeface="Helvetica Neue" panose="02000503000000020004" pitchFamily="2" charset="0"/>
              </a:rPr>
              <a:t>Models</a:t>
            </a:r>
          </a:p>
        </p:txBody>
      </p:sp>
      <p:sp>
        <p:nvSpPr>
          <p:cNvPr id="5" name="TextBox 4">
            <a:extLst>
              <a:ext uri="{FF2B5EF4-FFF2-40B4-BE49-F238E27FC236}">
                <a16:creationId xmlns:a16="http://schemas.microsoft.com/office/drawing/2014/main" id="{976CF467-801E-2F49-A055-B59B77CBA689}"/>
              </a:ext>
            </a:extLst>
          </p:cNvPr>
          <p:cNvSpPr txBox="1"/>
          <p:nvPr/>
        </p:nvSpPr>
        <p:spPr>
          <a:xfrm>
            <a:off x="1341120" y="2644170"/>
            <a:ext cx="4754880" cy="461665"/>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Logistic Regression</a:t>
            </a:r>
          </a:p>
        </p:txBody>
      </p:sp>
      <p:sp>
        <p:nvSpPr>
          <p:cNvPr id="22" name="TextBox 21">
            <a:extLst>
              <a:ext uri="{FF2B5EF4-FFF2-40B4-BE49-F238E27FC236}">
                <a16:creationId xmlns:a16="http://schemas.microsoft.com/office/drawing/2014/main" id="{0457651D-D146-7E43-8E47-D4B6816E7EFF}"/>
              </a:ext>
            </a:extLst>
          </p:cNvPr>
          <p:cNvSpPr txBox="1"/>
          <p:nvPr/>
        </p:nvSpPr>
        <p:spPr>
          <a:xfrm>
            <a:off x="1341120" y="3133412"/>
            <a:ext cx="4754880" cy="461665"/>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Random Forests</a:t>
            </a:r>
          </a:p>
        </p:txBody>
      </p:sp>
      <p:sp>
        <p:nvSpPr>
          <p:cNvPr id="23" name="TextBox 22">
            <a:extLst>
              <a:ext uri="{FF2B5EF4-FFF2-40B4-BE49-F238E27FC236}">
                <a16:creationId xmlns:a16="http://schemas.microsoft.com/office/drawing/2014/main" id="{D9B6B415-BB41-C943-9CE3-F435BB01320E}"/>
              </a:ext>
            </a:extLst>
          </p:cNvPr>
          <p:cNvSpPr txBox="1"/>
          <p:nvPr/>
        </p:nvSpPr>
        <p:spPr>
          <a:xfrm>
            <a:off x="1341120" y="3622654"/>
            <a:ext cx="4754880" cy="83099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RBF Kernel Support Vector Machine (SVM</a:t>
            </a:r>
            <a:r>
              <a:rPr lang="en-US" sz="2400" dirty="0"/>
              <a:t>)</a:t>
            </a:r>
          </a:p>
        </p:txBody>
      </p:sp>
    </p:spTree>
    <p:extLst>
      <p:ext uri="{BB962C8B-B14F-4D97-AF65-F5344CB8AC3E}">
        <p14:creationId xmlns:p14="http://schemas.microsoft.com/office/powerpoint/2010/main" val="287083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5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anim calcmode="lin" valueType="num">
                                      <p:cBhvr>
                                        <p:cTn id="20" dur="500" fill="hold"/>
                                        <p:tgtEl>
                                          <p:spTgt spid="22"/>
                                        </p:tgtEl>
                                        <p:attrNameLst>
                                          <p:attrName>ppt_x</p:attrName>
                                        </p:attrNameLst>
                                      </p:cBhvr>
                                      <p:tavLst>
                                        <p:tav tm="0">
                                          <p:val>
                                            <p:strVal val="#ppt_x"/>
                                          </p:val>
                                        </p:tav>
                                        <p:tav tm="100000">
                                          <p:val>
                                            <p:strVal val="#ppt_x"/>
                                          </p:val>
                                        </p:tav>
                                      </p:tavLst>
                                    </p:anim>
                                    <p:anim calcmode="lin" valueType="num">
                                      <p:cBhvr>
                                        <p:cTn id="21" dur="500" fill="hold"/>
                                        <p:tgtEl>
                                          <p:spTgt spid="2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anim calcmode="lin" valueType="num">
                                      <p:cBhvr>
                                        <p:cTn id="26" dur="500" fill="hold"/>
                                        <p:tgtEl>
                                          <p:spTgt spid="23"/>
                                        </p:tgtEl>
                                        <p:attrNameLst>
                                          <p:attrName>ppt_x</p:attrName>
                                        </p:attrNameLst>
                                      </p:cBhvr>
                                      <p:tavLst>
                                        <p:tav tm="0">
                                          <p:val>
                                            <p:strVal val="#ppt_x"/>
                                          </p:val>
                                        </p:tav>
                                        <p:tav tm="100000">
                                          <p:val>
                                            <p:strVal val="#ppt_x"/>
                                          </p:val>
                                        </p:tav>
                                      </p:tavLst>
                                    </p:anim>
                                    <p:anim calcmode="lin" valueType="num">
                                      <p:cBhvr>
                                        <p:cTn id="2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95C9-47FF-C64A-9B5F-BA359A348815}"/>
              </a:ext>
            </a:extLst>
          </p:cNvPr>
          <p:cNvSpPr>
            <a:spLocks noGrp="1"/>
          </p:cNvSpPr>
          <p:nvPr>
            <p:ph type="title"/>
          </p:nvPr>
        </p:nvSpPr>
        <p:spPr/>
        <p:txBody>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What’s inside MAC?</a:t>
            </a:r>
          </a:p>
        </p:txBody>
      </p:sp>
      <p:sp>
        <p:nvSpPr>
          <p:cNvPr id="3" name="Content Placeholder 2">
            <a:extLst>
              <a:ext uri="{FF2B5EF4-FFF2-40B4-BE49-F238E27FC236}">
                <a16:creationId xmlns:a16="http://schemas.microsoft.com/office/drawing/2014/main" id="{8CEEE3AC-0073-174B-9DF0-AE5B8441E6BC}"/>
              </a:ext>
            </a:extLst>
          </p:cNvPr>
          <p:cNvSpPr>
            <a:spLocks noGrp="1"/>
          </p:cNvSpPr>
          <p:nvPr>
            <p:ph idx="1"/>
          </p:nvPr>
        </p:nvSpPr>
        <p:spPr>
          <a:xfrm>
            <a:off x="838200" y="1690688"/>
            <a:ext cx="4221480" cy="625792"/>
          </a:xfrm>
        </p:spPr>
        <p:txBody>
          <a:bodyPr>
            <a:normAutofit/>
          </a:bodyPr>
          <a:lstStyle/>
          <a:p>
            <a:pPr marL="0" indent="0">
              <a:buNone/>
            </a:pPr>
            <a:r>
              <a:rPr lang="en-US" sz="3200" dirty="0">
                <a:latin typeface="Helvetica Neue" panose="02000503000000020004" pitchFamily="2" charset="0"/>
                <a:ea typeface="Helvetica Neue" panose="02000503000000020004" pitchFamily="2" charset="0"/>
                <a:cs typeface="Helvetica Neue" panose="02000503000000020004" pitchFamily="2" charset="0"/>
              </a:rPr>
              <a:t>Models</a:t>
            </a:r>
          </a:p>
        </p:txBody>
      </p:sp>
      <p:sp>
        <p:nvSpPr>
          <p:cNvPr id="5" name="TextBox 4">
            <a:extLst>
              <a:ext uri="{FF2B5EF4-FFF2-40B4-BE49-F238E27FC236}">
                <a16:creationId xmlns:a16="http://schemas.microsoft.com/office/drawing/2014/main" id="{976CF467-801E-2F49-A055-B59B77CBA689}"/>
              </a:ext>
            </a:extLst>
          </p:cNvPr>
          <p:cNvSpPr txBox="1"/>
          <p:nvPr/>
        </p:nvSpPr>
        <p:spPr>
          <a:xfrm>
            <a:off x="1341120" y="2644170"/>
            <a:ext cx="4754880" cy="461665"/>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Logistic Regression</a:t>
            </a:r>
          </a:p>
        </p:txBody>
      </p:sp>
      <p:grpSp>
        <p:nvGrpSpPr>
          <p:cNvPr id="4" name="Group 3">
            <a:extLst>
              <a:ext uri="{FF2B5EF4-FFF2-40B4-BE49-F238E27FC236}">
                <a16:creationId xmlns:a16="http://schemas.microsoft.com/office/drawing/2014/main" id="{B9AC3B9E-AC5C-2441-A29E-CA0249939C50}"/>
              </a:ext>
            </a:extLst>
          </p:cNvPr>
          <p:cNvGrpSpPr/>
          <p:nvPr/>
        </p:nvGrpSpPr>
        <p:grpSpPr>
          <a:xfrm>
            <a:off x="1341120" y="3133412"/>
            <a:ext cx="4754880" cy="1320239"/>
            <a:chOff x="1341120" y="3133412"/>
            <a:chExt cx="4754880" cy="1320239"/>
          </a:xfrm>
        </p:grpSpPr>
        <p:sp>
          <p:nvSpPr>
            <p:cNvPr id="22" name="TextBox 21">
              <a:extLst>
                <a:ext uri="{FF2B5EF4-FFF2-40B4-BE49-F238E27FC236}">
                  <a16:creationId xmlns:a16="http://schemas.microsoft.com/office/drawing/2014/main" id="{0457651D-D146-7E43-8E47-D4B6816E7EFF}"/>
                </a:ext>
              </a:extLst>
            </p:cNvPr>
            <p:cNvSpPr txBox="1"/>
            <p:nvPr/>
          </p:nvSpPr>
          <p:spPr>
            <a:xfrm>
              <a:off x="1341120" y="3133412"/>
              <a:ext cx="4754880" cy="461665"/>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tx2">
                      <a:lumMod val="25000"/>
                    </a:schemeClr>
                  </a:solidFill>
                  <a:latin typeface="Helvetica Neue" panose="02000503000000020004" pitchFamily="2" charset="0"/>
                  <a:ea typeface="Helvetica Neue" panose="02000503000000020004" pitchFamily="2" charset="0"/>
                  <a:cs typeface="Helvetica Neue" panose="02000503000000020004" pitchFamily="2" charset="0"/>
                </a:rPr>
                <a:t>Random Forests</a:t>
              </a:r>
            </a:p>
          </p:txBody>
        </p:sp>
        <p:sp>
          <p:nvSpPr>
            <p:cNvPr id="23" name="TextBox 22">
              <a:extLst>
                <a:ext uri="{FF2B5EF4-FFF2-40B4-BE49-F238E27FC236}">
                  <a16:creationId xmlns:a16="http://schemas.microsoft.com/office/drawing/2014/main" id="{D9B6B415-BB41-C943-9CE3-F435BB01320E}"/>
                </a:ext>
              </a:extLst>
            </p:cNvPr>
            <p:cNvSpPr txBox="1"/>
            <p:nvPr/>
          </p:nvSpPr>
          <p:spPr>
            <a:xfrm>
              <a:off x="1341120" y="3622654"/>
              <a:ext cx="4754880" cy="83099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tx2">
                      <a:lumMod val="25000"/>
                    </a:schemeClr>
                  </a:solidFill>
                  <a:latin typeface="Helvetica Neue" panose="02000503000000020004" pitchFamily="2" charset="0"/>
                  <a:ea typeface="Helvetica Neue" panose="02000503000000020004" pitchFamily="2" charset="0"/>
                  <a:cs typeface="Helvetica Neue" panose="02000503000000020004" pitchFamily="2" charset="0"/>
                </a:rPr>
                <a:t>RBF Kernel Support Vector Machine (SVM</a:t>
              </a:r>
              <a:r>
                <a:rPr lang="en-US" sz="2400" dirty="0">
                  <a:solidFill>
                    <a:schemeClr val="tx2">
                      <a:lumMod val="25000"/>
                    </a:schemeClr>
                  </a:solidFill>
                </a:rPr>
                <a:t>)</a:t>
              </a:r>
            </a:p>
          </p:txBody>
        </p:sp>
      </p:grpSp>
      <p:sp>
        <p:nvSpPr>
          <p:cNvPr id="6" name="TextBox 5">
            <a:extLst>
              <a:ext uri="{FF2B5EF4-FFF2-40B4-BE49-F238E27FC236}">
                <a16:creationId xmlns:a16="http://schemas.microsoft.com/office/drawing/2014/main" id="{E01C0D70-6F43-4C48-9F53-38D444B455E5}"/>
              </a:ext>
            </a:extLst>
          </p:cNvPr>
          <p:cNvSpPr txBox="1"/>
          <p:nvPr/>
        </p:nvSpPr>
        <p:spPr>
          <a:xfrm>
            <a:off x="3268980" y="3090446"/>
            <a:ext cx="3581400" cy="1323439"/>
          </a:xfrm>
          <a:prstGeom prst="rect">
            <a:avLst/>
          </a:prstGeom>
          <a:noFill/>
        </p:spPr>
        <p:txBody>
          <a:bodyPr wrap="square" rtlCol="0">
            <a:spAutoFit/>
          </a:bodyPr>
          <a:lstStyle/>
          <a:p>
            <a:pPr marL="342900" indent="-342900" fontAlgn="base">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Linear model</a:t>
            </a:r>
          </a:p>
          <a:p>
            <a:pPr marL="342900" indent="-342900" fontAlgn="base">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Test accuracy: </a:t>
            </a:r>
          </a:p>
          <a:p>
            <a:pPr marL="800100" lvl="1" indent="-342900" fontAlgn="base">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Digits: 82.17%</a:t>
            </a:r>
          </a:p>
          <a:p>
            <a:pPr marL="800100" lvl="1" indent="-342900" fontAlgn="base">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Operators: 92.86%</a:t>
            </a:r>
          </a:p>
        </p:txBody>
      </p:sp>
      <p:sp>
        <p:nvSpPr>
          <p:cNvPr id="9" name="TextBox 8">
            <a:extLst>
              <a:ext uri="{FF2B5EF4-FFF2-40B4-BE49-F238E27FC236}">
                <a16:creationId xmlns:a16="http://schemas.microsoft.com/office/drawing/2014/main" id="{61EAF81A-E551-DC4E-8AEF-3EA07B62FA16}"/>
              </a:ext>
            </a:extLst>
          </p:cNvPr>
          <p:cNvSpPr txBox="1"/>
          <p:nvPr/>
        </p:nvSpPr>
        <p:spPr>
          <a:xfrm>
            <a:off x="7269480" y="3090446"/>
            <a:ext cx="3581400" cy="1323439"/>
          </a:xfrm>
          <a:prstGeom prst="rect">
            <a:avLst/>
          </a:prstGeom>
          <a:noFill/>
        </p:spPr>
        <p:txBody>
          <a:bodyPr wrap="squar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Applying </a:t>
            </a:r>
            <a:r>
              <a:rPr lang="en-US" sz="2000" dirty="0" err="1">
                <a:latin typeface="Helvetica Neue" panose="02000503000000020004" pitchFamily="2" charset="0"/>
                <a:ea typeface="Helvetica Neue" panose="02000503000000020004" pitchFamily="2" charset="0"/>
                <a:cs typeface="Helvetica Neue" panose="02000503000000020004" pitchFamily="2" charset="0"/>
              </a:rPr>
              <a:t>Adaboost</a:t>
            </a:r>
            <a:r>
              <a:rPr lang="en-US" sz="2000" dirty="0">
                <a:latin typeface="Helvetica Neue" panose="02000503000000020004" pitchFamily="2" charset="0"/>
                <a:ea typeface="Helvetica Neue" panose="02000503000000020004" pitchFamily="2" charset="0"/>
                <a:cs typeface="Helvetica Neue" panose="02000503000000020004" pitchFamily="2" charset="0"/>
              </a:rPr>
              <a:t> algorithm:</a:t>
            </a:r>
          </a:p>
          <a:p>
            <a:pPr marL="342900" indent="-342900" fontAlgn="base">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Test accuracy:</a:t>
            </a:r>
          </a:p>
          <a:p>
            <a:pPr marL="800100" lvl="1" indent="-342900" fontAlgn="base">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Digits: 83.3%</a:t>
            </a:r>
          </a:p>
          <a:p>
            <a:pPr marL="800100" lvl="1" indent="-342900" fontAlgn="base">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Operators: 93.6%</a:t>
            </a:r>
          </a:p>
        </p:txBody>
      </p:sp>
    </p:spTree>
    <p:extLst>
      <p:ext uri="{BB962C8B-B14F-4D97-AF65-F5344CB8AC3E}">
        <p14:creationId xmlns:p14="http://schemas.microsoft.com/office/powerpoint/2010/main" val="126152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nodeType="clickEffect">
                                  <p:stCondLst>
                                    <p:cond delay="0"/>
                                  </p:stCondLst>
                                  <p:childTnLst>
                                    <p:anim calcmode="lin" valueType="num">
                                      <p:cBhvr additive="base">
                                        <p:cTn id="6" dur="500"/>
                                        <p:tgtEl>
                                          <p:spTgt spid="4"/>
                                        </p:tgtEl>
                                        <p:attrNameLst>
                                          <p:attrName>ppt_y</p:attrName>
                                        </p:attrNameLst>
                                      </p:cBhvr>
                                      <p:tavLst>
                                        <p:tav tm="0">
                                          <p:val>
                                            <p:strVal val="#ppt_y"/>
                                          </p:val>
                                        </p:tav>
                                        <p:tav tm="100000">
                                          <p:val>
                                            <p:strVal val="#ppt_y+#ppt_h*1.125000"/>
                                          </p:val>
                                        </p:tav>
                                      </p:tavLst>
                                    </p:anim>
                                    <p:animEffect transition="out" filter="wipe(down)">
                                      <p:cBhvr>
                                        <p:cTn id="7" dur="500"/>
                                        <p:tgtEl>
                                          <p:spTgt spid="4"/>
                                        </p:tgtEl>
                                      </p:cBhvr>
                                    </p:animEffect>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2.08333E-6 -2.96296E-6 L 0.2569 -0.0912 " pathEditMode="relative" rAng="0" ptsTypes="AA">
                                      <p:cBhvr>
                                        <p:cTn id="12" dur="2000" fill="hold"/>
                                        <p:tgtEl>
                                          <p:spTgt spid="5"/>
                                        </p:tgtEl>
                                        <p:attrNameLst>
                                          <p:attrName>ppt_x</p:attrName>
                                          <p:attrName>ppt_y</p:attrName>
                                        </p:attrNameLst>
                                      </p:cBhvr>
                                      <p:rCtr x="12839" y="-4560"/>
                                    </p:animMotion>
                                  </p:childTnLst>
                                </p:cTn>
                              </p:par>
                            </p:childTnLst>
                          </p:cTn>
                        </p:par>
                        <p:par>
                          <p:cTn id="13" fill="hold">
                            <p:stCondLst>
                              <p:cond delay="2000"/>
                            </p:stCondLst>
                            <p:childTnLst>
                              <p:par>
                                <p:cTn id="14" presetID="42"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anim calcmode="lin" valueType="num">
                                      <p:cBhvr>
                                        <p:cTn id="17" dur="500" fill="hold"/>
                                        <p:tgtEl>
                                          <p:spTgt spid="6"/>
                                        </p:tgtEl>
                                        <p:attrNameLst>
                                          <p:attrName>ppt_x</p:attrName>
                                        </p:attrNameLst>
                                      </p:cBhvr>
                                      <p:tavLst>
                                        <p:tav tm="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42"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anim calcmode="lin" valueType="num">
                                      <p:cBhvr>
                                        <p:cTn id="23" dur="500" fill="hold"/>
                                        <p:tgtEl>
                                          <p:spTgt spid="9"/>
                                        </p:tgtEl>
                                        <p:attrNameLst>
                                          <p:attrName>ppt_x</p:attrName>
                                        </p:attrNameLst>
                                      </p:cBhvr>
                                      <p:tavLst>
                                        <p:tav tm="0">
                                          <p:val>
                                            <p:strVal val="#ppt_x"/>
                                          </p:val>
                                        </p:tav>
                                        <p:tav tm="100000">
                                          <p:val>
                                            <p:strVal val="#ppt_x"/>
                                          </p:val>
                                        </p:tav>
                                      </p:tavLst>
                                    </p:anim>
                                    <p:anim calcmode="lin" valueType="num">
                                      <p:cBhvr>
                                        <p:cTn id="24"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95C9-47FF-C64A-9B5F-BA359A348815}"/>
              </a:ext>
            </a:extLst>
          </p:cNvPr>
          <p:cNvSpPr>
            <a:spLocks noGrp="1"/>
          </p:cNvSpPr>
          <p:nvPr>
            <p:ph type="title"/>
          </p:nvPr>
        </p:nvSpPr>
        <p:spPr/>
        <p:txBody>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What’s inside MAC?</a:t>
            </a:r>
          </a:p>
        </p:txBody>
      </p:sp>
      <p:sp>
        <p:nvSpPr>
          <p:cNvPr id="3" name="Content Placeholder 2">
            <a:extLst>
              <a:ext uri="{FF2B5EF4-FFF2-40B4-BE49-F238E27FC236}">
                <a16:creationId xmlns:a16="http://schemas.microsoft.com/office/drawing/2014/main" id="{8CEEE3AC-0073-174B-9DF0-AE5B8441E6BC}"/>
              </a:ext>
            </a:extLst>
          </p:cNvPr>
          <p:cNvSpPr>
            <a:spLocks noGrp="1"/>
          </p:cNvSpPr>
          <p:nvPr>
            <p:ph idx="1"/>
          </p:nvPr>
        </p:nvSpPr>
        <p:spPr>
          <a:xfrm>
            <a:off x="838200" y="1690688"/>
            <a:ext cx="4221480" cy="625792"/>
          </a:xfrm>
        </p:spPr>
        <p:txBody>
          <a:bodyPr>
            <a:normAutofit/>
          </a:bodyPr>
          <a:lstStyle/>
          <a:p>
            <a:pPr marL="0" indent="0">
              <a:buNone/>
            </a:pPr>
            <a:r>
              <a:rPr lang="en-US" sz="3200" dirty="0">
                <a:latin typeface="Helvetica Neue" panose="02000503000000020004" pitchFamily="2" charset="0"/>
                <a:ea typeface="Helvetica Neue" panose="02000503000000020004" pitchFamily="2" charset="0"/>
                <a:cs typeface="Helvetica Neue" panose="02000503000000020004" pitchFamily="2" charset="0"/>
              </a:rPr>
              <a:t>Models</a:t>
            </a:r>
          </a:p>
        </p:txBody>
      </p:sp>
      <p:sp>
        <p:nvSpPr>
          <p:cNvPr id="5" name="TextBox 4">
            <a:extLst>
              <a:ext uri="{FF2B5EF4-FFF2-40B4-BE49-F238E27FC236}">
                <a16:creationId xmlns:a16="http://schemas.microsoft.com/office/drawing/2014/main" id="{976CF467-801E-2F49-A055-B59B77CBA689}"/>
              </a:ext>
            </a:extLst>
          </p:cNvPr>
          <p:cNvSpPr txBox="1"/>
          <p:nvPr/>
        </p:nvSpPr>
        <p:spPr>
          <a:xfrm>
            <a:off x="1341120" y="2644170"/>
            <a:ext cx="4754880" cy="461665"/>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tx2">
                    <a:lumMod val="25000"/>
                  </a:schemeClr>
                </a:solidFill>
                <a:latin typeface="Helvetica Neue" panose="02000503000000020004" pitchFamily="2" charset="0"/>
                <a:ea typeface="Helvetica Neue" panose="02000503000000020004" pitchFamily="2" charset="0"/>
                <a:cs typeface="Helvetica Neue" panose="02000503000000020004" pitchFamily="2" charset="0"/>
              </a:rPr>
              <a:t>Logistic Regression</a:t>
            </a:r>
          </a:p>
        </p:txBody>
      </p:sp>
      <p:sp>
        <p:nvSpPr>
          <p:cNvPr id="22" name="TextBox 21">
            <a:extLst>
              <a:ext uri="{FF2B5EF4-FFF2-40B4-BE49-F238E27FC236}">
                <a16:creationId xmlns:a16="http://schemas.microsoft.com/office/drawing/2014/main" id="{0457651D-D146-7E43-8E47-D4B6816E7EFF}"/>
              </a:ext>
            </a:extLst>
          </p:cNvPr>
          <p:cNvSpPr txBox="1"/>
          <p:nvPr/>
        </p:nvSpPr>
        <p:spPr>
          <a:xfrm>
            <a:off x="1341120" y="3133412"/>
            <a:ext cx="4754880" cy="461665"/>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Random Forests</a:t>
            </a:r>
          </a:p>
        </p:txBody>
      </p:sp>
      <p:sp>
        <p:nvSpPr>
          <p:cNvPr id="23" name="TextBox 22">
            <a:extLst>
              <a:ext uri="{FF2B5EF4-FFF2-40B4-BE49-F238E27FC236}">
                <a16:creationId xmlns:a16="http://schemas.microsoft.com/office/drawing/2014/main" id="{D9B6B415-BB41-C943-9CE3-F435BB01320E}"/>
              </a:ext>
            </a:extLst>
          </p:cNvPr>
          <p:cNvSpPr txBox="1"/>
          <p:nvPr/>
        </p:nvSpPr>
        <p:spPr>
          <a:xfrm>
            <a:off x="1341120" y="3622654"/>
            <a:ext cx="4754880" cy="83099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tx2">
                    <a:lumMod val="25000"/>
                  </a:schemeClr>
                </a:solidFill>
                <a:latin typeface="Helvetica Neue" panose="02000503000000020004" pitchFamily="2" charset="0"/>
                <a:ea typeface="Helvetica Neue" panose="02000503000000020004" pitchFamily="2" charset="0"/>
                <a:cs typeface="Helvetica Neue" panose="02000503000000020004" pitchFamily="2" charset="0"/>
              </a:rPr>
              <a:t>RBF Kernel Support Vector Machine (SVM</a:t>
            </a:r>
            <a:r>
              <a:rPr lang="en-US" sz="2400" dirty="0">
                <a:solidFill>
                  <a:schemeClr val="tx2">
                    <a:lumMod val="25000"/>
                  </a:schemeClr>
                </a:solidFill>
              </a:rPr>
              <a:t>)</a:t>
            </a:r>
          </a:p>
        </p:txBody>
      </p:sp>
      <p:sp>
        <p:nvSpPr>
          <p:cNvPr id="7" name="TextBox 6">
            <a:extLst>
              <a:ext uri="{FF2B5EF4-FFF2-40B4-BE49-F238E27FC236}">
                <a16:creationId xmlns:a16="http://schemas.microsoft.com/office/drawing/2014/main" id="{33A3756F-C599-1740-960B-519189F34014}"/>
              </a:ext>
            </a:extLst>
          </p:cNvPr>
          <p:cNvSpPr txBox="1"/>
          <p:nvPr/>
        </p:nvSpPr>
        <p:spPr>
          <a:xfrm>
            <a:off x="3268980" y="3090446"/>
            <a:ext cx="3581400" cy="1323439"/>
          </a:xfrm>
          <a:prstGeom prst="rect">
            <a:avLst/>
          </a:prstGeom>
          <a:noFill/>
        </p:spPr>
        <p:txBody>
          <a:bodyPr wrap="square" rtlCol="0">
            <a:spAutoFit/>
          </a:bodyPr>
          <a:lstStyle/>
          <a:p>
            <a:pPr marL="342900" indent="-342900" fontAlgn="base">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Test accuracy: </a:t>
            </a:r>
          </a:p>
          <a:p>
            <a:pPr marL="800100" lvl="1" indent="-342900" fontAlgn="base">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Digits: 90.5%</a:t>
            </a:r>
          </a:p>
          <a:p>
            <a:pPr marL="800100" lvl="1" indent="-342900" fontAlgn="base">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Operators: 94.87%</a:t>
            </a:r>
          </a:p>
          <a:p>
            <a:pPr fontAlgn="base"/>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367EC112-26DA-9540-94CB-467D07A6DDE1}"/>
              </a:ext>
            </a:extLst>
          </p:cNvPr>
          <p:cNvSpPr txBox="1"/>
          <p:nvPr/>
        </p:nvSpPr>
        <p:spPr>
          <a:xfrm>
            <a:off x="7269480" y="3090446"/>
            <a:ext cx="3581400" cy="1323439"/>
          </a:xfrm>
          <a:prstGeom prst="rect">
            <a:avLst/>
          </a:prstGeom>
          <a:noFill/>
        </p:spPr>
        <p:txBody>
          <a:bodyPr wrap="squar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Applying </a:t>
            </a:r>
            <a:r>
              <a:rPr lang="en-US" sz="2000" dirty="0" err="1">
                <a:latin typeface="Helvetica Neue" panose="02000503000000020004" pitchFamily="2" charset="0"/>
                <a:ea typeface="Helvetica Neue" panose="02000503000000020004" pitchFamily="2" charset="0"/>
                <a:cs typeface="Helvetica Neue" panose="02000503000000020004" pitchFamily="2" charset="0"/>
              </a:rPr>
              <a:t>Adaboost</a:t>
            </a:r>
            <a:r>
              <a:rPr lang="en-US" sz="2000" dirty="0">
                <a:latin typeface="Helvetica Neue" panose="02000503000000020004" pitchFamily="2" charset="0"/>
                <a:ea typeface="Helvetica Neue" panose="02000503000000020004" pitchFamily="2" charset="0"/>
                <a:cs typeface="Helvetica Neue" panose="02000503000000020004" pitchFamily="2" charset="0"/>
              </a:rPr>
              <a:t> algorithm:</a:t>
            </a:r>
          </a:p>
          <a:p>
            <a:pPr marL="342900" indent="-342900" fontAlgn="base">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Test accuracy:</a:t>
            </a:r>
          </a:p>
          <a:p>
            <a:pPr marL="800100" lvl="1" indent="-342900" fontAlgn="base">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Digits: 89.5%</a:t>
            </a:r>
          </a:p>
          <a:p>
            <a:pPr marL="800100" lvl="1" indent="-342900" fontAlgn="base">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Operators: 94.9%</a:t>
            </a:r>
          </a:p>
        </p:txBody>
      </p:sp>
    </p:spTree>
    <p:extLst>
      <p:ext uri="{BB962C8B-B14F-4D97-AF65-F5344CB8AC3E}">
        <p14:creationId xmlns:p14="http://schemas.microsoft.com/office/powerpoint/2010/main" val="16403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grpId="0" nodeType="clickEffect">
                                  <p:stCondLst>
                                    <p:cond delay="0"/>
                                  </p:stCondLst>
                                  <p:childTnLst>
                                    <p:anim calcmode="lin" valueType="num">
                                      <p:cBhvr additive="base">
                                        <p:cTn id="6" dur="500"/>
                                        <p:tgtEl>
                                          <p:spTgt spid="5"/>
                                        </p:tgtEl>
                                        <p:attrNameLst>
                                          <p:attrName>ppt_y</p:attrName>
                                        </p:attrNameLst>
                                      </p:cBhvr>
                                      <p:tavLst>
                                        <p:tav tm="0">
                                          <p:val>
                                            <p:strVal val="#ppt_y"/>
                                          </p:val>
                                        </p:tav>
                                        <p:tav tm="100000">
                                          <p:val>
                                            <p:strVal val="#ppt_y+#ppt_h*1.125000"/>
                                          </p:val>
                                        </p:tav>
                                      </p:tavLst>
                                    </p:anim>
                                    <p:animEffect transition="out" filter="wipe(down)">
                                      <p:cBhvr>
                                        <p:cTn id="7" dur="500"/>
                                        <p:tgtEl>
                                          <p:spTgt spid="5"/>
                                        </p:tgtEl>
                                      </p:cBhvr>
                                    </p:animEffect>
                                    <p:set>
                                      <p:cBhvr>
                                        <p:cTn id="8" dur="1" fill="hold">
                                          <p:stCondLst>
                                            <p:cond delay="499"/>
                                          </p:stCondLst>
                                        </p:cTn>
                                        <p:tgtEl>
                                          <p:spTgt spid="5"/>
                                        </p:tgtEl>
                                        <p:attrNameLst>
                                          <p:attrName>style.visibility</p:attrName>
                                        </p:attrNameLst>
                                      </p:cBhvr>
                                      <p:to>
                                        <p:strVal val="hidden"/>
                                      </p:to>
                                    </p:set>
                                  </p:childTnLst>
                                </p:cTn>
                              </p:par>
                              <p:par>
                                <p:cTn id="9" presetID="12" presetClass="exit" presetSubtype="4" fill="hold" grpId="0" nodeType="withEffect">
                                  <p:stCondLst>
                                    <p:cond delay="0"/>
                                  </p:stCondLst>
                                  <p:childTnLst>
                                    <p:anim calcmode="lin" valueType="num">
                                      <p:cBhvr additive="base">
                                        <p:cTn id="10" dur="500"/>
                                        <p:tgtEl>
                                          <p:spTgt spid="23"/>
                                        </p:tgtEl>
                                        <p:attrNameLst>
                                          <p:attrName>ppt_y</p:attrName>
                                        </p:attrNameLst>
                                      </p:cBhvr>
                                      <p:tavLst>
                                        <p:tav tm="0">
                                          <p:val>
                                            <p:strVal val="#ppt_y"/>
                                          </p:val>
                                        </p:tav>
                                        <p:tav tm="100000">
                                          <p:val>
                                            <p:strVal val="#ppt_y+#ppt_h*1.125000"/>
                                          </p:val>
                                        </p:tav>
                                      </p:tavLst>
                                    </p:anim>
                                    <p:animEffect transition="out" filter="wipe(down)">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0" nodeType="clickEffect">
                                  <p:stCondLst>
                                    <p:cond delay="0"/>
                                  </p:stCondLst>
                                  <p:childTnLst>
                                    <p:animMotion origin="layout" path="M 0 0 L 0.27865 -0.14213 " pathEditMode="relative" ptsTypes="AA">
                                      <p:cBhvr>
                                        <p:cTn id="16" dur="2000" fill="hold"/>
                                        <p:tgtEl>
                                          <p:spTgt spid="22"/>
                                        </p:tgtEl>
                                        <p:attrNameLst>
                                          <p:attrName>ppt_x</p:attrName>
                                          <p:attrName>ppt_y</p:attrName>
                                        </p:attrNameLst>
                                      </p:cBhvr>
                                    </p:animMotion>
                                  </p:childTnLst>
                                </p:cTn>
                              </p:par>
                            </p:childTnLst>
                          </p:cTn>
                        </p:par>
                        <p:par>
                          <p:cTn id="17" fill="hold">
                            <p:stCondLst>
                              <p:cond delay="2000"/>
                            </p:stCondLst>
                            <p:childTnLst>
                              <p:par>
                                <p:cTn id="18" presetID="42"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anim calcmode="lin" valueType="num">
                                      <p:cBhvr>
                                        <p:cTn id="21" dur="500" fill="hold"/>
                                        <p:tgtEl>
                                          <p:spTgt spid="7"/>
                                        </p:tgtEl>
                                        <p:attrNameLst>
                                          <p:attrName>ppt_x</p:attrName>
                                        </p:attrNameLst>
                                      </p:cBhvr>
                                      <p:tavLst>
                                        <p:tav tm="0">
                                          <p:val>
                                            <p:strVal val="#ppt_x"/>
                                          </p:val>
                                        </p:tav>
                                        <p:tav tm="100000">
                                          <p:val>
                                            <p:strVal val="#ppt_x"/>
                                          </p:val>
                                        </p:tav>
                                      </p:tavLst>
                                    </p:anim>
                                    <p:anim calcmode="lin" valueType="num">
                                      <p:cBhvr>
                                        <p:cTn id="22" dur="5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anim calcmode="lin" valueType="num">
                                      <p:cBhvr>
                                        <p:cTn id="27" dur="500" fill="hold"/>
                                        <p:tgtEl>
                                          <p:spTgt spid="9"/>
                                        </p:tgtEl>
                                        <p:attrNameLst>
                                          <p:attrName>ppt_x</p:attrName>
                                        </p:attrNameLst>
                                      </p:cBhvr>
                                      <p:tavLst>
                                        <p:tav tm="0">
                                          <p:val>
                                            <p:strVal val="#ppt_x"/>
                                          </p:val>
                                        </p:tav>
                                        <p:tav tm="100000">
                                          <p:val>
                                            <p:strVal val="#ppt_x"/>
                                          </p:val>
                                        </p:tav>
                                      </p:tavLst>
                                    </p:anim>
                                    <p:anim calcmode="lin" valueType="num">
                                      <p:cBhvr>
                                        <p:cTn id="28"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p:bldP spid="23" grpId="0"/>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95C9-47FF-C64A-9B5F-BA359A348815}"/>
              </a:ext>
            </a:extLst>
          </p:cNvPr>
          <p:cNvSpPr>
            <a:spLocks noGrp="1"/>
          </p:cNvSpPr>
          <p:nvPr>
            <p:ph type="title"/>
          </p:nvPr>
        </p:nvSpPr>
        <p:spPr/>
        <p:txBody>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What’s inside MAC?</a:t>
            </a:r>
          </a:p>
        </p:txBody>
      </p:sp>
      <p:sp>
        <p:nvSpPr>
          <p:cNvPr id="3" name="Content Placeholder 2">
            <a:extLst>
              <a:ext uri="{FF2B5EF4-FFF2-40B4-BE49-F238E27FC236}">
                <a16:creationId xmlns:a16="http://schemas.microsoft.com/office/drawing/2014/main" id="{8CEEE3AC-0073-174B-9DF0-AE5B8441E6BC}"/>
              </a:ext>
            </a:extLst>
          </p:cNvPr>
          <p:cNvSpPr>
            <a:spLocks noGrp="1"/>
          </p:cNvSpPr>
          <p:nvPr>
            <p:ph idx="1"/>
          </p:nvPr>
        </p:nvSpPr>
        <p:spPr>
          <a:xfrm>
            <a:off x="838200" y="1690688"/>
            <a:ext cx="4221480" cy="625792"/>
          </a:xfrm>
        </p:spPr>
        <p:txBody>
          <a:bodyPr>
            <a:normAutofit/>
          </a:bodyPr>
          <a:lstStyle/>
          <a:p>
            <a:pPr marL="0" indent="0">
              <a:buNone/>
            </a:pPr>
            <a:r>
              <a:rPr lang="en-US" sz="3200" dirty="0">
                <a:latin typeface="Helvetica Neue" panose="02000503000000020004" pitchFamily="2" charset="0"/>
                <a:ea typeface="Helvetica Neue" panose="02000503000000020004" pitchFamily="2" charset="0"/>
                <a:cs typeface="Helvetica Neue" panose="02000503000000020004" pitchFamily="2" charset="0"/>
              </a:rPr>
              <a:t>Models</a:t>
            </a:r>
          </a:p>
        </p:txBody>
      </p:sp>
      <p:grpSp>
        <p:nvGrpSpPr>
          <p:cNvPr id="4" name="Group 3">
            <a:extLst>
              <a:ext uri="{FF2B5EF4-FFF2-40B4-BE49-F238E27FC236}">
                <a16:creationId xmlns:a16="http://schemas.microsoft.com/office/drawing/2014/main" id="{30C1E8F7-90FF-5A4C-ACA7-71383175E948}"/>
              </a:ext>
            </a:extLst>
          </p:cNvPr>
          <p:cNvGrpSpPr/>
          <p:nvPr/>
        </p:nvGrpSpPr>
        <p:grpSpPr>
          <a:xfrm>
            <a:off x="1341120" y="2644170"/>
            <a:ext cx="4754880" cy="950907"/>
            <a:chOff x="1341120" y="2644170"/>
            <a:chExt cx="4754880" cy="950907"/>
          </a:xfrm>
        </p:grpSpPr>
        <p:sp>
          <p:nvSpPr>
            <p:cNvPr id="5" name="TextBox 4">
              <a:extLst>
                <a:ext uri="{FF2B5EF4-FFF2-40B4-BE49-F238E27FC236}">
                  <a16:creationId xmlns:a16="http://schemas.microsoft.com/office/drawing/2014/main" id="{976CF467-801E-2F49-A055-B59B77CBA689}"/>
                </a:ext>
              </a:extLst>
            </p:cNvPr>
            <p:cNvSpPr txBox="1"/>
            <p:nvPr/>
          </p:nvSpPr>
          <p:spPr>
            <a:xfrm>
              <a:off x="1341120" y="2644170"/>
              <a:ext cx="4754880" cy="461665"/>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tx2">
                      <a:lumMod val="25000"/>
                    </a:schemeClr>
                  </a:solidFill>
                  <a:latin typeface="Helvetica Neue" panose="02000503000000020004" pitchFamily="2" charset="0"/>
                  <a:ea typeface="Helvetica Neue" panose="02000503000000020004" pitchFamily="2" charset="0"/>
                  <a:cs typeface="Helvetica Neue" panose="02000503000000020004" pitchFamily="2" charset="0"/>
                </a:rPr>
                <a:t>Logistic Regression</a:t>
              </a:r>
            </a:p>
          </p:txBody>
        </p:sp>
        <p:sp>
          <p:nvSpPr>
            <p:cNvPr id="22" name="TextBox 21">
              <a:extLst>
                <a:ext uri="{FF2B5EF4-FFF2-40B4-BE49-F238E27FC236}">
                  <a16:creationId xmlns:a16="http://schemas.microsoft.com/office/drawing/2014/main" id="{0457651D-D146-7E43-8E47-D4B6816E7EFF}"/>
                </a:ext>
              </a:extLst>
            </p:cNvPr>
            <p:cNvSpPr txBox="1"/>
            <p:nvPr/>
          </p:nvSpPr>
          <p:spPr>
            <a:xfrm>
              <a:off x="1341120" y="3133412"/>
              <a:ext cx="4754880" cy="461665"/>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tx2">
                      <a:lumMod val="25000"/>
                    </a:schemeClr>
                  </a:solidFill>
                  <a:latin typeface="Helvetica Neue" panose="02000503000000020004" pitchFamily="2" charset="0"/>
                  <a:ea typeface="Helvetica Neue" panose="02000503000000020004" pitchFamily="2" charset="0"/>
                  <a:cs typeface="Helvetica Neue" panose="02000503000000020004" pitchFamily="2" charset="0"/>
                </a:rPr>
                <a:t>Random Forests</a:t>
              </a:r>
            </a:p>
          </p:txBody>
        </p:sp>
      </p:grpSp>
      <p:sp>
        <p:nvSpPr>
          <p:cNvPr id="23" name="TextBox 22">
            <a:extLst>
              <a:ext uri="{FF2B5EF4-FFF2-40B4-BE49-F238E27FC236}">
                <a16:creationId xmlns:a16="http://schemas.microsoft.com/office/drawing/2014/main" id="{D9B6B415-BB41-C943-9CE3-F435BB01320E}"/>
              </a:ext>
            </a:extLst>
          </p:cNvPr>
          <p:cNvSpPr txBox="1"/>
          <p:nvPr/>
        </p:nvSpPr>
        <p:spPr>
          <a:xfrm>
            <a:off x="1341120" y="3622654"/>
            <a:ext cx="4754880" cy="83099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RBF Kernel Support Vector Machine (SVM</a:t>
            </a:r>
            <a:r>
              <a:rPr lang="en-US" sz="2400" dirty="0"/>
              <a:t>)</a:t>
            </a:r>
          </a:p>
        </p:txBody>
      </p:sp>
      <p:sp>
        <p:nvSpPr>
          <p:cNvPr id="8" name="TextBox 7">
            <a:extLst>
              <a:ext uri="{FF2B5EF4-FFF2-40B4-BE49-F238E27FC236}">
                <a16:creationId xmlns:a16="http://schemas.microsoft.com/office/drawing/2014/main" id="{173E1FAF-5BA0-B840-9FAA-312E433F324C}"/>
              </a:ext>
            </a:extLst>
          </p:cNvPr>
          <p:cNvSpPr txBox="1"/>
          <p:nvPr/>
        </p:nvSpPr>
        <p:spPr>
          <a:xfrm>
            <a:off x="1790700" y="2856412"/>
            <a:ext cx="4305300" cy="1015663"/>
          </a:xfrm>
          <a:prstGeom prst="rect">
            <a:avLst/>
          </a:prstGeom>
          <a:noFill/>
        </p:spPr>
        <p:txBody>
          <a:bodyPr wrap="square" rtlCol="0">
            <a:spAutoFit/>
          </a:bodyPr>
          <a:lstStyle/>
          <a:p>
            <a:pPr marL="342900" indent="-342900" fontAlgn="base">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Non-linear model</a:t>
            </a:r>
          </a:p>
          <a:p>
            <a:pPr marL="342900" indent="-342900" fontAlgn="base">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Hyper-parameters: C &amp; Gamma</a:t>
            </a:r>
          </a:p>
          <a:p>
            <a:pPr marL="800100" lvl="1" indent="-342900" fontAlgn="base">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C = 10, gamma = 0.00005</a:t>
            </a:r>
          </a:p>
        </p:txBody>
      </p:sp>
      <p:pic>
        <p:nvPicPr>
          <p:cNvPr id="9218" name="Picture 2">
            <a:extLst>
              <a:ext uri="{FF2B5EF4-FFF2-40B4-BE49-F238E27FC236}">
                <a16:creationId xmlns:a16="http://schemas.microsoft.com/office/drawing/2014/main" id="{77DC879F-280C-6E41-92B6-5D9F0534F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899652"/>
            <a:ext cx="3771900" cy="280554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7E46639-2F8B-BB4F-A9EB-C33DF3B16AB8}"/>
              </a:ext>
            </a:extLst>
          </p:cNvPr>
          <p:cNvSpPr txBox="1"/>
          <p:nvPr/>
        </p:nvSpPr>
        <p:spPr>
          <a:xfrm>
            <a:off x="7635240" y="2853287"/>
            <a:ext cx="3581400" cy="1323439"/>
          </a:xfrm>
          <a:prstGeom prst="rect">
            <a:avLst/>
          </a:prstGeom>
          <a:noFill/>
        </p:spPr>
        <p:txBody>
          <a:bodyPr wrap="square" rtlCol="0">
            <a:spAutoFit/>
          </a:bodyPr>
          <a:lstStyle/>
          <a:p>
            <a:pPr marL="342900" indent="-342900" fontAlgn="base">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Test accuracy:</a:t>
            </a:r>
          </a:p>
          <a:p>
            <a:pPr marL="800100" lvl="1" indent="-342900" fontAlgn="base">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Digits: 93.6%</a:t>
            </a:r>
          </a:p>
          <a:p>
            <a:pPr marL="800100" lvl="1" indent="-342900" fontAlgn="base">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Operators: 93.9%</a:t>
            </a: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56620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nodeType="clickEffect">
                                  <p:stCondLst>
                                    <p:cond delay="0"/>
                                  </p:stCondLst>
                                  <p:childTnLst>
                                    <p:anim calcmode="lin" valueType="num">
                                      <p:cBhvr additive="base">
                                        <p:cTn id="6" dur="500"/>
                                        <p:tgtEl>
                                          <p:spTgt spid="4"/>
                                        </p:tgtEl>
                                        <p:attrNameLst>
                                          <p:attrName>ppt_y</p:attrName>
                                        </p:attrNameLst>
                                      </p:cBhvr>
                                      <p:tavLst>
                                        <p:tav tm="0">
                                          <p:val>
                                            <p:strVal val="#ppt_y"/>
                                          </p:val>
                                        </p:tav>
                                        <p:tav tm="100000">
                                          <p:val>
                                            <p:strVal val="#ppt_y+#ppt_h*1.125000"/>
                                          </p:val>
                                        </p:tav>
                                      </p:tavLst>
                                    </p:anim>
                                    <p:animEffect transition="out" filter="wipe(down)">
                                      <p:cBhvr>
                                        <p:cTn id="7" dur="500"/>
                                        <p:tgtEl>
                                          <p:spTgt spid="4"/>
                                        </p:tgtEl>
                                      </p:cBhvr>
                                    </p:animEffect>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23125 -0.24884 " pathEditMode="relative" ptsTypes="AA">
                                      <p:cBhvr>
                                        <p:cTn id="12" dur="2000" fill="hold"/>
                                        <p:tgtEl>
                                          <p:spTgt spid="23"/>
                                        </p:tgtEl>
                                        <p:attrNameLst>
                                          <p:attrName>ppt_x</p:attrName>
                                          <p:attrName>ppt_y</p:attrName>
                                        </p:attrNameLst>
                                      </p:cBhvr>
                                    </p:animMotion>
                                  </p:childTnLst>
                                </p:cTn>
                              </p:par>
                            </p:childTnLst>
                          </p:cTn>
                        </p:par>
                        <p:par>
                          <p:cTn id="13" fill="hold">
                            <p:stCondLst>
                              <p:cond delay="2000"/>
                            </p:stCondLst>
                            <p:childTnLst>
                              <p:par>
                                <p:cTn id="14" presetID="42"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anim calcmode="lin" valueType="num">
                                      <p:cBhvr>
                                        <p:cTn id="17" dur="500" fill="hold"/>
                                        <p:tgtEl>
                                          <p:spTgt spid="8"/>
                                        </p:tgtEl>
                                        <p:attrNameLst>
                                          <p:attrName>ppt_x</p:attrName>
                                        </p:attrNameLst>
                                      </p:cBhvr>
                                      <p:tavLst>
                                        <p:tav tm="0">
                                          <p:val>
                                            <p:strVal val="#ppt_x"/>
                                          </p:val>
                                        </p:tav>
                                        <p:tav tm="100000">
                                          <p:val>
                                            <p:strVal val="#ppt_x"/>
                                          </p:val>
                                        </p:tav>
                                      </p:tavLst>
                                    </p:anim>
                                    <p:anim calcmode="lin" valueType="num">
                                      <p:cBhvr>
                                        <p:cTn id="18" dur="500" fill="hold"/>
                                        <p:tgtEl>
                                          <p:spTgt spid="8"/>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9218"/>
                                        </p:tgtEl>
                                        <p:attrNameLst>
                                          <p:attrName>style.visibility</p:attrName>
                                        </p:attrNameLst>
                                      </p:cBhvr>
                                      <p:to>
                                        <p:strVal val="visible"/>
                                      </p:to>
                                    </p:set>
                                    <p:animEffect transition="in" filter="fade">
                                      <p:cBhvr>
                                        <p:cTn id="21" dur="500"/>
                                        <p:tgtEl>
                                          <p:spTgt spid="9218"/>
                                        </p:tgtEl>
                                      </p:cBhvr>
                                    </p:animEffect>
                                    <p:anim calcmode="lin" valueType="num">
                                      <p:cBhvr>
                                        <p:cTn id="22" dur="500" fill="hold"/>
                                        <p:tgtEl>
                                          <p:spTgt spid="9218"/>
                                        </p:tgtEl>
                                        <p:attrNameLst>
                                          <p:attrName>ppt_x</p:attrName>
                                        </p:attrNameLst>
                                      </p:cBhvr>
                                      <p:tavLst>
                                        <p:tav tm="0">
                                          <p:val>
                                            <p:strVal val="#ppt_x"/>
                                          </p:val>
                                        </p:tav>
                                        <p:tav tm="100000">
                                          <p:val>
                                            <p:strVal val="#ppt_x"/>
                                          </p:val>
                                        </p:tav>
                                      </p:tavLst>
                                    </p:anim>
                                    <p:anim calcmode="lin" valueType="num">
                                      <p:cBhvr>
                                        <p:cTn id="23" dur="500" fill="hold"/>
                                        <p:tgtEl>
                                          <p:spTgt spid="9218"/>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anim calcmode="lin" valueType="num">
                                      <p:cBhvr>
                                        <p:cTn id="28" dur="500" fill="hold"/>
                                        <p:tgtEl>
                                          <p:spTgt spid="10"/>
                                        </p:tgtEl>
                                        <p:attrNameLst>
                                          <p:attrName>ppt_x</p:attrName>
                                        </p:attrNameLst>
                                      </p:cBhvr>
                                      <p:tavLst>
                                        <p:tav tm="0">
                                          <p:val>
                                            <p:strVal val="#ppt_x"/>
                                          </p:val>
                                        </p:tav>
                                        <p:tav tm="100000">
                                          <p:val>
                                            <p:strVal val="#ppt_x"/>
                                          </p:val>
                                        </p:tav>
                                      </p:tavLst>
                                    </p:anim>
                                    <p:anim calcmode="lin" valueType="num">
                                      <p:cBhvr>
                                        <p:cTn id="2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95C9-47FF-C64A-9B5F-BA359A348815}"/>
              </a:ext>
            </a:extLst>
          </p:cNvPr>
          <p:cNvSpPr>
            <a:spLocks noGrp="1"/>
          </p:cNvSpPr>
          <p:nvPr>
            <p:ph type="title"/>
          </p:nvPr>
        </p:nvSpPr>
        <p:spPr/>
        <p:txBody>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Compare MAC models</a:t>
            </a:r>
          </a:p>
        </p:txBody>
      </p:sp>
      <p:graphicFrame>
        <p:nvGraphicFramePr>
          <p:cNvPr id="9" name="Table 8">
            <a:extLst>
              <a:ext uri="{FF2B5EF4-FFF2-40B4-BE49-F238E27FC236}">
                <a16:creationId xmlns:a16="http://schemas.microsoft.com/office/drawing/2014/main" id="{96085B19-BE48-6544-8C56-93D7F4EE88EB}"/>
              </a:ext>
            </a:extLst>
          </p:cNvPr>
          <p:cNvGraphicFramePr>
            <a:graphicFrameLocks noGrp="1"/>
          </p:cNvGraphicFramePr>
          <p:nvPr>
            <p:extLst>
              <p:ext uri="{D42A27DB-BD31-4B8C-83A1-F6EECF244321}">
                <p14:modId xmlns:p14="http://schemas.microsoft.com/office/powerpoint/2010/main" val="1954888184"/>
              </p:ext>
            </p:extLst>
          </p:nvPr>
        </p:nvGraphicFramePr>
        <p:xfrm>
          <a:off x="2197101" y="2301240"/>
          <a:ext cx="7797798" cy="2951480"/>
        </p:xfrm>
        <a:graphic>
          <a:graphicData uri="http://schemas.openxmlformats.org/drawingml/2006/table">
            <a:tbl>
              <a:tblPr firstRow="1" bandRow="1">
                <a:tableStyleId>{5C22544A-7EE6-4342-B048-85BDC9FD1C3A}</a:tableStyleId>
              </a:tblPr>
              <a:tblGrid>
                <a:gridCol w="2599266">
                  <a:extLst>
                    <a:ext uri="{9D8B030D-6E8A-4147-A177-3AD203B41FA5}">
                      <a16:colId xmlns:a16="http://schemas.microsoft.com/office/drawing/2014/main" val="2940406805"/>
                    </a:ext>
                  </a:extLst>
                </a:gridCol>
                <a:gridCol w="2599266">
                  <a:extLst>
                    <a:ext uri="{9D8B030D-6E8A-4147-A177-3AD203B41FA5}">
                      <a16:colId xmlns:a16="http://schemas.microsoft.com/office/drawing/2014/main" val="1089583210"/>
                    </a:ext>
                  </a:extLst>
                </a:gridCol>
                <a:gridCol w="2599266">
                  <a:extLst>
                    <a:ext uri="{9D8B030D-6E8A-4147-A177-3AD203B41FA5}">
                      <a16:colId xmlns:a16="http://schemas.microsoft.com/office/drawing/2014/main" val="1934446832"/>
                    </a:ext>
                  </a:extLst>
                </a:gridCol>
              </a:tblGrid>
              <a:tr h="492760">
                <a:tc>
                  <a:txBody>
                    <a:bodyPr/>
                    <a:lstStyle/>
                    <a:p>
                      <a:r>
                        <a:rPr lang="en-US" dirty="0"/>
                        <a:t>Model</a:t>
                      </a:r>
                    </a:p>
                  </a:txBody>
                  <a:tcPr/>
                </a:tc>
                <a:tc>
                  <a:txBody>
                    <a:bodyPr/>
                    <a:lstStyle/>
                    <a:p>
                      <a:r>
                        <a:rPr lang="en-US" dirty="0"/>
                        <a:t>Digit Test Accuracy</a:t>
                      </a:r>
                    </a:p>
                  </a:txBody>
                  <a:tcPr/>
                </a:tc>
                <a:tc>
                  <a:txBody>
                    <a:bodyPr/>
                    <a:lstStyle/>
                    <a:p>
                      <a:r>
                        <a:rPr lang="en-US" dirty="0"/>
                        <a:t>Operator Test Accuracy</a:t>
                      </a:r>
                    </a:p>
                  </a:txBody>
                  <a:tcPr/>
                </a:tc>
                <a:extLst>
                  <a:ext uri="{0D108BD9-81ED-4DB2-BD59-A6C34878D82A}">
                    <a16:rowId xmlns:a16="http://schemas.microsoft.com/office/drawing/2014/main" val="3414834578"/>
                  </a:ext>
                </a:extLst>
              </a:tr>
              <a:tr h="492760">
                <a:tc>
                  <a:txBody>
                    <a:bodyPr/>
                    <a:lstStyle/>
                    <a:p>
                      <a:r>
                        <a:rPr lang="en-US" dirty="0"/>
                        <a:t>Logistic Regression</a:t>
                      </a:r>
                    </a:p>
                  </a:txBody>
                  <a:tcPr/>
                </a:tc>
                <a:tc>
                  <a:txBody>
                    <a:bodyPr/>
                    <a:lstStyle/>
                    <a:p>
                      <a:r>
                        <a:rPr lang="en-US" dirty="0"/>
                        <a:t>82.17%</a:t>
                      </a:r>
                    </a:p>
                  </a:txBody>
                  <a:tcPr/>
                </a:tc>
                <a:tc>
                  <a:txBody>
                    <a:bodyPr/>
                    <a:lstStyle/>
                    <a:p>
                      <a:r>
                        <a:rPr lang="en-US" dirty="0"/>
                        <a:t>92.86%</a:t>
                      </a:r>
                    </a:p>
                  </a:txBody>
                  <a:tcPr/>
                </a:tc>
                <a:extLst>
                  <a:ext uri="{0D108BD9-81ED-4DB2-BD59-A6C34878D82A}">
                    <a16:rowId xmlns:a16="http://schemas.microsoft.com/office/drawing/2014/main" val="3666469730"/>
                  </a:ext>
                </a:extLst>
              </a:tr>
              <a:tr h="492760">
                <a:tc>
                  <a:txBody>
                    <a:bodyPr/>
                    <a:lstStyle/>
                    <a:p>
                      <a:r>
                        <a:rPr lang="en-US" dirty="0" err="1">
                          <a:solidFill>
                            <a:srgbClr val="FF0000"/>
                          </a:solidFill>
                        </a:rPr>
                        <a:t>Adaboost</a:t>
                      </a:r>
                      <a:r>
                        <a:rPr lang="en-US" dirty="0">
                          <a:solidFill>
                            <a:srgbClr val="FF0000"/>
                          </a:solidFill>
                        </a:rPr>
                        <a:t>-LR</a:t>
                      </a:r>
                    </a:p>
                  </a:txBody>
                  <a:tcPr/>
                </a:tc>
                <a:tc>
                  <a:txBody>
                    <a:bodyPr/>
                    <a:lstStyle/>
                    <a:p>
                      <a:r>
                        <a:rPr lang="en-US" dirty="0">
                          <a:solidFill>
                            <a:srgbClr val="FF0000"/>
                          </a:solidFill>
                        </a:rPr>
                        <a:t>83.3%</a:t>
                      </a:r>
                    </a:p>
                  </a:txBody>
                  <a:tcPr/>
                </a:tc>
                <a:tc>
                  <a:txBody>
                    <a:bodyPr/>
                    <a:lstStyle/>
                    <a:p>
                      <a:r>
                        <a:rPr lang="en-US" dirty="0">
                          <a:solidFill>
                            <a:srgbClr val="FF0000"/>
                          </a:solidFill>
                        </a:rPr>
                        <a:t>93.6%</a:t>
                      </a:r>
                    </a:p>
                  </a:txBody>
                  <a:tcPr/>
                </a:tc>
                <a:extLst>
                  <a:ext uri="{0D108BD9-81ED-4DB2-BD59-A6C34878D82A}">
                    <a16:rowId xmlns:a16="http://schemas.microsoft.com/office/drawing/2014/main" val="3958812810"/>
                  </a:ext>
                </a:extLst>
              </a:tr>
              <a:tr h="487680">
                <a:tc>
                  <a:txBody>
                    <a:bodyPr/>
                    <a:lstStyle/>
                    <a:p>
                      <a:r>
                        <a:rPr lang="en-US" dirty="0"/>
                        <a:t>Random Forests</a:t>
                      </a:r>
                    </a:p>
                  </a:txBody>
                  <a:tcPr/>
                </a:tc>
                <a:tc>
                  <a:txBody>
                    <a:bodyPr/>
                    <a:lstStyle/>
                    <a:p>
                      <a:r>
                        <a:rPr lang="en-US" dirty="0"/>
                        <a:t>90.5%</a:t>
                      </a:r>
                    </a:p>
                  </a:txBody>
                  <a:tcPr/>
                </a:tc>
                <a:tc>
                  <a:txBody>
                    <a:bodyPr/>
                    <a:lstStyle/>
                    <a:p>
                      <a:r>
                        <a:rPr lang="en-US" dirty="0"/>
                        <a:t>94.87%</a:t>
                      </a:r>
                    </a:p>
                  </a:txBody>
                  <a:tcPr/>
                </a:tc>
                <a:extLst>
                  <a:ext uri="{0D108BD9-81ED-4DB2-BD59-A6C34878D82A}">
                    <a16:rowId xmlns:a16="http://schemas.microsoft.com/office/drawing/2014/main" val="1824076732"/>
                  </a:ext>
                </a:extLst>
              </a:tr>
              <a:tr h="492760">
                <a:tc>
                  <a:txBody>
                    <a:bodyPr/>
                    <a:lstStyle/>
                    <a:p>
                      <a:r>
                        <a:rPr lang="en-US" dirty="0" err="1">
                          <a:solidFill>
                            <a:srgbClr val="FF0000"/>
                          </a:solidFill>
                        </a:rPr>
                        <a:t>Adaboost</a:t>
                      </a:r>
                      <a:r>
                        <a:rPr lang="en-US" dirty="0">
                          <a:solidFill>
                            <a:srgbClr val="FF0000"/>
                          </a:solidFill>
                        </a:rPr>
                        <a:t>-RF</a:t>
                      </a:r>
                    </a:p>
                  </a:txBody>
                  <a:tcPr/>
                </a:tc>
                <a:tc>
                  <a:txBody>
                    <a:bodyPr/>
                    <a:lstStyle/>
                    <a:p>
                      <a:r>
                        <a:rPr lang="en-US" dirty="0">
                          <a:solidFill>
                            <a:srgbClr val="FF0000"/>
                          </a:solidFill>
                        </a:rPr>
                        <a:t>89.5%</a:t>
                      </a:r>
                    </a:p>
                  </a:txBody>
                  <a:tcPr/>
                </a:tc>
                <a:tc>
                  <a:txBody>
                    <a:bodyPr/>
                    <a:lstStyle/>
                    <a:p>
                      <a:r>
                        <a:rPr lang="en-US" dirty="0">
                          <a:solidFill>
                            <a:srgbClr val="FF0000"/>
                          </a:solidFill>
                        </a:rPr>
                        <a:t>94.9%</a:t>
                      </a:r>
                    </a:p>
                  </a:txBody>
                  <a:tcPr/>
                </a:tc>
                <a:extLst>
                  <a:ext uri="{0D108BD9-81ED-4DB2-BD59-A6C34878D82A}">
                    <a16:rowId xmlns:a16="http://schemas.microsoft.com/office/drawing/2014/main" val="3950472907"/>
                  </a:ext>
                </a:extLst>
              </a:tr>
              <a:tr h="492760">
                <a:tc>
                  <a:txBody>
                    <a:bodyPr/>
                    <a:lstStyle/>
                    <a:p>
                      <a:r>
                        <a:rPr lang="en-US" dirty="0"/>
                        <a:t>RBF Kernel SVM</a:t>
                      </a:r>
                    </a:p>
                  </a:txBody>
                  <a:tcPr/>
                </a:tc>
                <a:tc>
                  <a:txBody>
                    <a:bodyPr/>
                    <a:lstStyle/>
                    <a:p>
                      <a:r>
                        <a:rPr lang="en-US" dirty="0">
                          <a:solidFill>
                            <a:srgbClr val="FF0000"/>
                          </a:solidFill>
                        </a:rPr>
                        <a:t>93.6%</a:t>
                      </a:r>
                    </a:p>
                  </a:txBody>
                  <a:tcPr/>
                </a:tc>
                <a:tc>
                  <a:txBody>
                    <a:bodyPr/>
                    <a:lstStyle/>
                    <a:p>
                      <a:r>
                        <a:rPr lang="en-US" dirty="0"/>
                        <a:t>93.6%</a:t>
                      </a:r>
                    </a:p>
                  </a:txBody>
                  <a:tcPr/>
                </a:tc>
                <a:extLst>
                  <a:ext uri="{0D108BD9-81ED-4DB2-BD59-A6C34878D82A}">
                    <a16:rowId xmlns:a16="http://schemas.microsoft.com/office/drawing/2014/main" val="3817688754"/>
                  </a:ext>
                </a:extLst>
              </a:tr>
            </a:tbl>
          </a:graphicData>
        </a:graphic>
      </p:graphicFrame>
      <p:sp>
        <p:nvSpPr>
          <p:cNvPr id="10" name="TextBox 9">
            <a:extLst>
              <a:ext uri="{FF2B5EF4-FFF2-40B4-BE49-F238E27FC236}">
                <a16:creationId xmlns:a16="http://schemas.microsoft.com/office/drawing/2014/main" id="{9A40E3E6-FA76-DF43-ADA6-DDC958842411}"/>
              </a:ext>
            </a:extLst>
          </p:cNvPr>
          <p:cNvSpPr txBox="1"/>
          <p:nvPr/>
        </p:nvSpPr>
        <p:spPr>
          <a:xfrm>
            <a:off x="3700779" y="2875002"/>
            <a:ext cx="8244840" cy="1107996"/>
          </a:xfrm>
          <a:prstGeom prst="rect">
            <a:avLst/>
          </a:prstGeom>
          <a:noFill/>
        </p:spPr>
        <p:txBody>
          <a:bodyPr wrap="square" rtlCol="0">
            <a:spAutoFit/>
          </a:bodyPr>
          <a:lstStyle/>
          <a:p>
            <a:r>
              <a:rPr lang="en-US" sz="6600" dirty="0">
                <a:solidFill>
                  <a:schemeClr val="accent5">
                    <a:lumMod val="60000"/>
                    <a:lumOff val="40000"/>
                  </a:schemeClr>
                </a:solidFill>
                <a:latin typeface="Helvetica Neue" panose="02000503000000020004" pitchFamily="2" charset="0"/>
                <a:ea typeface="Helvetica Neue" panose="02000503000000020004" pitchFamily="2" charset="0"/>
                <a:cs typeface="Helvetica Neue" panose="02000503000000020004" pitchFamily="2" charset="0"/>
              </a:rPr>
              <a:t>Majority vote</a:t>
            </a:r>
          </a:p>
        </p:txBody>
      </p:sp>
      <p:grpSp>
        <p:nvGrpSpPr>
          <p:cNvPr id="15" name="Group 14">
            <a:extLst>
              <a:ext uri="{FF2B5EF4-FFF2-40B4-BE49-F238E27FC236}">
                <a16:creationId xmlns:a16="http://schemas.microsoft.com/office/drawing/2014/main" id="{82167323-71A9-4A4D-93AB-09CFA0CA425F}"/>
              </a:ext>
            </a:extLst>
          </p:cNvPr>
          <p:cNvGrpSpPr/>
          <p:nvPr/>
        </p:nvGrpSpPr>
        <p:grpSpPr>
          <a:xfrm>
            <a:off x="838200" y="2765425"/>
            <a:ext cx="10363200" cy="3727450"/>
            <a:chOff x="838200" y="2765425"/>
            <a:chExt cx="10363200" cy="3727450"/>
          </a:xfrm>
        </p:grpSpPr>
        <p:pic>
          <p:nvPicPr>
            <p:cNvPr id="12" name="Picture 11" descr="A close up of a black keyboard&#10;&#10;Description automatically generated">
              <a:extLst>
                <a:ext uri="{FF2B5EF4-FFF2-40B4-BE49-F238E27FC236}">
                  <a16:creationId xmlns:a16="http://schemas.microsoft.com/office/drawing/2014/main" id="{2D716A07-43C3-C34E-AE85-67DF7CD9F260}"/>
                </a:ext>
              </a:extLst>
            </p:cNvPr>
            <p:cNvPicPr>
              <a:picLocks noChangeAspect="1"/>
            </p:cNvPicPr>
            <p:nvPr/>
          </p:nvPicPr>
          <p:blipFill>
            <a:blip r:embed="rId3"/>
            <a:stretch>
              <a:fillRect/>
            </a:stretch>
          </p:blipFill>
          <p:spPr>
            <a:xfrm>
              <a:off x="838200" y="2765425"/>
              <a:ext cx="5054561" cy="3727450"/>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9D5B8FF6-C5F5-5046-A8EA-00B28C9DF00B}"/>
                </a:ext>
              </a:extLst>
            </p:cNvPr>
            <p:cNvPicPr>
              <a:picLocks noChangeAspect="1"/>
            </p:cNvPicPr>
            <p:nvPr/>
          </p:nvPicPr>
          <p:blipFill>
            <a:blip r:embed="rId4"/>
            <a:stretch>
              <a:fillRect/>
            </a:stretch>
          </p:blipFill>
          <p:spPr>
            <a:xfrm>
              <a:off x="6410957" y="2768276"/>
              <a:ext cx="4790443" cy="3724599"/>
            </a:xfrm>
            <a:prstGeom prst="rect">
              <a:avLst/>
            </a:prstGeom>
          </p:spPr>
        </p:pic>
      </p:grpSp>
    </p:spTree>
    <p:extLst>
      <p:ext uri="{BB962C8B-B14F-4D97-AF65-F5344CB8AC3E}">
        <p14:creationId xmlns:p14="http://schemas.microsoft.com/office/powerpoint/2010/main" val="389158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9"/>
                                        </p:tgtEl>
                                        <p:attrNameLst>
                                          <p:attrName>style.opacity</p:attrName>
                                        </p:attrNameLst>
                                      </p:cBhvr>
                                      <p:to>
                                        <p:strVal val="0.5"/>
                                      </p:to>
                                    </p:set>
                                    <p:animEffect filter="image" prLst="opacity: 0.5">
                                      <p:cBhvr rctx="IE">
                                        <p:cTn id="7" dur="indefinite"/>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1" nodeType="clickEffect">
                                  <p:stCondLst>
                                    <p:cond delay="0"/>
                                  </p:stCondLst>
                                  <p:childTnLst>
                                    <p:animMotion origin="layout" path="M 0 0 L 0 -0.20671 " pathEditMode="relative" ptsTypes="AA">
                                      <p:cBhvr>
                                        <p:cTn id="15" dur="2000" fill="hold"/>
                                        <p:tgtEl>
                                          <p:spTgt spid="10"/>
                                        </p:tgtEl>
                                        <p:attrNameLst>
                                          <p:attrName>ppt_x</p:attrName>
                                          <p:attrName>ppt_y</p:attrName>
                                        </p:attrNameLst>
                                      </p:cBhvr>
                                    </p:animMotion>
                                  </p:childTnLst>
                                </p:cTn>
                              </p:par>
                              <p:par>
                                <p:cTn id="16" presetID="42" presetClass="exit" presetSubtype="0" fill="hold" nodeType="withEffect">
                                  <p:stCondLst>
                                    <p:cond delay="0"/>
                                  </p:stCondLst>
                                  <p:childTnLst>
                                    <p:animEffect transition="out" filter="fade">
                                      <p:cBhvr>
                                        <p:cTn id="17" dur="500"/>
                                        <p:tgtEl>
                                          <p:spTgt spid="9"/>
                                        </p:tgtEl>
                                      </p:cBhvr>
                                    </p:animEffect>
                                    <p:anim calcmode="lin" valueType="num">
                                      <p:cBhvr>
                                        <p:cTn id="18" dur="500"/>
                                        <p:tgtEl>
                                          <p:spTgt spid="9"/>
                                        </p:tgtEl>
                                        <p:attrNameLst>
                                          <p:attrName>ppt_x</p:attrName>
                                        </p:attrNameLst>
                                      </p:cBhvr>
                                      <p:tavLst>
                                        <p:tav tm="0">
                                          <p:val>
                                            <p:strVal val="ppt_x"/>
                                          </p:val>
                                        </p:tav>
                                        <p:tav tm="100000">
                                          <p:val>
                                            <p:strVal val="ppt_x"/>
                                          </p:val>
                                        </p:tav>
                                      </p:tavLst>
                                    </p:anim>
                                    <p:anim calcmode="lin" valueType="num">
                                      <p:cBhvr>
                                        <p:cTn id="19" dur="500"/>
                                        <p:tgtEl>
                                          <p:spTgt spid="9"/>
                                        </p:tgtEl>
                                        <p:attrNameLst>
                                          <p:attrName>ppt_y</p:attrName>
                                        </p:attrNameLst>
                                      </p:cBhvr>
                                      <p:tavLst>
                                        <p:tav tm="0">
                                          <p:val>
                                            <p:strVal val="ppt_y"/>
                                          </p:val>
                                        </p:tav>
                                        <p:tav tm="100000">
                                          <p:val>
                                            <p:strVal val="ppt_y+.1"/>
                                          </p:val>
                                        </p:tav>
                                      </p:tavLst>
                                    </p:anim>
                                    <p:set>
                                      <p:cBhvr>
                                        <p:cTn id="20" dur="1" fill="hold">
                                          <p:stCondLst>
                                            <p:cond delay="499"/>
                                          </p:stCondLst>
                                        </p:cTn>
                                        <p:tgtEl>
                                          <p:spTgt spid="9"/>
                                        </p:tgtEl>
                                        <p:attrNameLst>
                                          <p:attrName>style.visibility</p:attrName>
                                        </p:attrNameLst>
                                      </p:cBhvr>
                                      <p:to>
                                        <p:strVal val="hidden"/>
                                      </p:to>
                                    </p:set>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anim calcmode="lin" valueType="num">
                                      <p:cBhvr>
                                        <p:cTn id="25" dur="500" fill="hold"/>
                                        <p:tgtEl>
                                          <p:spTgt spid="15"/>
                                        </p:tgtEl>
                                        <p:attrNameLst>
                                          <p:attrName>ppt_x</p:attrName>
                                        </p:attrNameLst>
                                      </p:cBhvr>
                                      <p:tavLst>
                                        <p:tav tm="0">
                                          <p:val>
                                            <p:strVal val="#ppt_x"/>
                                          </p:val>
                                        </p:tav>
                                        <p:tav tm="100000">
                                          <p:val>
                                            <p:strVal val="#ppt_x"/>
                                          </p:val>
                                        </p:tav>
                                      </p:tavLst>
                                    </p:anim>
                                    <p:anim calcmode="lin" valueType="num">
                                      <p:cBhvr>
                                        <p:cTn id="2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95C9-47FF-C64A-9B5F-BA359A348815}"/>
              </a:ext>
            </a:extLst>
          </p:cNvPr>
          <p:cNvSpPr>
            <a:spLocks noGrp="1"/>
          </p:cNvSpPr>
          <p:nvPr>
            <p:ph type="title"/>
          </p:nvPr>
        </p:nvSpPr>
        <p:spPr/>
        <p:txBody>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Limitations</a:t>
            </a:r>
          </a:p>
        </p:txBody>
      </p:sp>
      <p:grpSp>
        <p:nvGrpSpPr>
          <p:cNvPr id="7" name="Group 6">
            <a:extLst>
              <a:ext uri="{FF2B5EF4-FFF2-40B4-BE49-F238E27FC236}">
                <a16:creationId xmlns:a16="http://schemas.microsoft.com/office/drawing/2014/main" id="{BA986F3F-896B-2C44-A853-2D6D34AB0E80}"/>
              </a:ext>
            </a:extLst>
          </p:cNvPr>
          <p:cNvGrpSpPr/>
          <p:nvPr/>
        </p:nvGrpSpPr>
        <p:grpSpPr>
          <a:xfrm>
            <a:off x="1539240" y="2063822"/>
            <a:ext cx="4754880" cy="2391756"/>
            <a:chOff x="1341120" y="2644170"/>
            <a:chExt cx="4754880" cy="2391756"/>
          </a:xfrm>
        </p:grpSpPr>
        <p:sp>
          <p:nvSpPr>
            <p:cNvPr id="5" name="TextBox 4">
              <a:extLst>
                <a:ext uri="{FF2B5EF4-FFF2-40B4-BE49-F238E27FC236}">
                  <a16:creationId xmlns:a16="http://schemas.microsoft.com/office/drawing/2014/main" id="{976CF467-801E-2F49-A055-B59B77CBA689}"/>
                </a:ext>
              </a:extLst>
            </p:cNvPr>
            <p:cNvSpPr txBox="1"/>
            <p:nvPr/>
          </p:nvSpPr>
          <p:spPr>
            <a:xfrm>
              <a:off x="1341120" y="2644170"/>
              <a:ext cx="4754880" cy="461665"/>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Small sample size</a:t>
              </a:r>
            </a:p>
          </p:txBody>
        </p:sp>
        <p:sp>
          <p:nvSpPr>
            <p:cNvPr id="22" name="TextBox 21">
              <a:extLst>
                <a:ext uri="{FF2B5EF4-FFF2-40B4-BE49-F238E27FC236}">
                  <a16:creationId xmlns:a16="http://schemas.microsoft.com/office/drawing/2014/main" id="{0457651D-D146-7E43-8E47-D4B6816E7EFF}"/>
                </a:ext>
              </a:extLst>
            </p:cNvPr>
            <p:cNvSpPr txBox="1"/>
            <p:nvPr/>
          </p:nvSpPr>
          <p:spPr>
            <a:xfrm>
              <a:off x="1341120" y="3105835"/>
              <a:ext cx="4754880" cy="1200329"/>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Small variation</a:t>
              </a:r>
            </a:p>
            <a:p>
              <a:pPr marL="800100" lvl="1" indent="-342900" fontAlgn="base">
                <a:buFont typeface="Arial" panose="020B0604020202020204" pitchFamily="34" charset="0"/>
                <a:buChar char="•"/>
              </a:pPr>
              <a:r>
                <a:rPr lang="en-US" sz="2400" dirty="0">
                  <a:solidFill>
                    <a:srgbClr val="FFC6CB"/>
                  </a:solidFill>
                  <a:latin typeface="Helvetica Neue" panose="02000503000000020004" pitchFamily="2" charset="0"/>
                  <a:ea typeface="Helvetica Neue" panose="02000503000000020004" pitchFamily="2" charset="0"/>
                  <a:cs typeface="Helvetica Neue" panose="02000503000000020004" pitchFamily="2" charset="0"/>
                </a:rPr>
                <a:t>4</a:t>
              </a:r>
              <a:r>
                <a:rPr lang="en-US" sz="2400" dirty="0">
                  <a:latin typeface="Helvetica Neue" panose="02000503000000020004" pitchFamily="2" charset="0"/>
                  <a:ea typeface="Helvetica Neue" panose="02000503000000020004" pitchFamily="2" charset="0"/>
                  <a:cs typeface="Helvetica Neue" panose="02000503000000020004" pitchFamily="2" charset="0"/>
                </a:rPr>
                <a:t> speakers for </a:t>
              </a:r>
              <a:r>
                <a:rPr lang="en-US" sz="2400" dirty="0" err="1">
                  <a:latin typeface="Helvetica Neue" panose="02000503000000020004" pitchFamily="2" charset="0"/>
                  <a:ea typeface="Helvetica Neue" panose="02000503000000020004" pitchFamily="2" charset="0"/>
                  <a:cs typeface="Helvetica Neue" panose="02000503000000020004" pitchFamily="2" charset="0"/>
                </a:rPr>
                <a:t>digis</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a:p>
              <a:pPr marL="800100" lvl="1" indent="-342900" fontAlgn="base">
                <a:buFont typeface="Arial" panose="020B0604020202020204" pitchFamily="34" charset="0"/>
                <a:buChar char="•"/>
              </a:pPr>
              <a:r>
                <a:rPr lang="en-US" sz="2400" dirty="0">
                  <a:solidFill>
                    <a:srgbClr val="FFC6CB"/>
                  </a:solidFill>
                  <a:latin typeface="Helvetica Neue" panose="02000503000000020004" pitchFamily="2" charset="0"/>
                  <a:ea typeface="Helvetica Neue" panose="02000503000000020004" pitchFamily="2" charset="0"/>
                  <a:cs typeface="Helvetica Neue" panose="02000503000000020004" pitchFamily="2" charset="0"/>
                </a:rPr>
                <a:t>3 </a:t>
              </a:r>
              <a:r>
                <a:rPr lang="en-US" sz="2400" dirty="0">
                  <a:latin typeface="Helvetica Neue" panose="02000503000000020004" pitchFamily="2" charset="0"/>
                  <a:ea typeface="Helvetica Neue" panose="02000503000000020004" pitchFamily="2" charset="0"/>
                  <a:cs typeface="Helvetica Neue" panose="02000503000000020004" pitchFamily="2" charset="0"/>
                </a:rPr>
                <a:t>speakers for operators</a:t>
              </a:r>
            </a:p>
          </p:txBody>
        </p:sp>
        <p:sp>
          <p:nvSpPr>
            <p:cNvPr id="23" name="TextBox 22">
              <a:extLst>
                <a:ext uri="{FF2B5EF4-FFF2-40B4-BE49-F238E27FC236}">
                  <a16:creationId xmlns:a16="http://schemas.microsoft.com/office/drawing/2014/main" id="{D9B6B415-BB41-C943-9CE3-F435BB01320E}"/>
                </a:ext>
              </a:extLst>
            </p:cNvPr>
            <p:cNvSpPr txBox="1"/>
            <p:nvPr/>
          </p:nvSpPr>
          <p:spPr>
            <a:xfrm>
              <a:off x="1341120" y="4204929"/>
              <a:ext cx="4754880" cy="83099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Overfitting </a:t>
              </a:r>
            </a:p>
            <a:p>
              <a:pPr marL="800100" lvl="1" indent="-342900" fontAlgn="base">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Training accuracy: </a:t>
              </a:r>
              <a:r>
                <a:rPr lang="en-US" sz="2400" dirty="0">
                  <a:solidFill>
                    <a:srgbClr val="FFC6CB"/>
                  </a:solidFill>
                  <a:latin typeface="Helvetica Neue" panose="02000503000000020004" pitchFamily="2" charset="0"/>
                  <a:ea typeface="Helvetica Neue" panose="02000503000000020004" pitchFamily="2" charset="0"/>
                  <a:cs typeface="Helvetica Neue" panose="02000503000000020004" pitchFamily="2" charset="0"/>
                </a:rPr>
                <a:t>100%</a:t>
              </a:r>
              <a:endParaRPr lang="en-US" sz="2400" dirty="0">
                <a:solidFill>
                  <a:srgbClr val="FFC6CB"/>
                </a:solidFill>
              </a:endParaRPr>
            </a:p>
          </p:txBody>
        </p:sp>
      </p:grpSp>
    </p:spTree>
    <p:extLst>
      <p:ext uri="{BB962C8B-B14F-4D97-AF65-F5344CB8AC3E}">
        <p14:creationId xmlns:p14="http://schemas.microsoft.com/office/powerpoint/2010/main" val="133062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95C9-47FF-C64A-9B5F-BA359A348815}"/>
              </a:ext>
            </a:extLst>
          </p:cNvPr>
          <p:cNvSpPr>
            <a:spLocks noGrp="1"/>
          </p:cNvSpPr>
          <p:nvPr>
            <p:ph type="title"/>
          </p:nvPr>
        </p:nvSpPr>
        <p:spPr/>
        <p:txBody>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Next steps</a:t>
            </a:r>
          </a:p>
        </p:txBody>
      </p:sp>
      <p:grpSp>
        <p:nvGrpSpPr>
          <p:cNvPr id="7" name="Group 6">
            <a:extLst>
              <a:ext uri="{FF2B5EF4-FFF2-40B4-BE49-F238E27FC236}">
                <a16:creationId xmlns:a16="http://schemas.microsoft.com/office/drawing/2014/main" id="{BA986F3F-896B-2C44-A853-2D6D34AB0E80}"/>
              </a:ext>
            </a:extLst>
          </p:cNvPr>
          <p:cNvGrpSpPr/>
          <p:nvPr/>
        </p:nvGrpSpPr>
        <p:grpSpPr>
          <a:xfrm>
            <a:off x="1539240" y="2063822"/>
            <a:ext cx="4754880" cy="2548145"/>
            <a:chOff x="1341120" y="2644170"/>
            <a:chExt cx="4754880" cy="2548145"/>
          </a:xfrm>
        </p:grpSpPr>
        <p:sp>
          <p:nvSpPr>
            <p:cNvPr id="5" name="TextBox 4">
              <a:extLst>
                <a:ext uri="{FF2B5EF4-FFF2-40B4-BE49-F238E27FC236}">
                  <a16:creationId xmlns:a16="http://schemas.microsoft.com/office/drawing/2014/main" id="{976CF467-801E-2F49-A055-B59B77CBA689}"/>
                </a:ext>
              </a:extLst>
            </p:cNvPr>
            <p:cNvSpPr txBox="1"/>
            <p:nvPr/>
          </p:nvSpPr>
          <p:spPr>
            <a:xfrm>
              <a:off x="1341120" y="2644170"/>
              <a:ext cx="4754880" cy="461665"/>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Increase sample size</a:t>
              </a:r>
            </a:p>
          </p:txBody>
        </p:sp>
        <p:sp>
          <p:nvSpPr>
            <p:cNvPr id="22" name="TextBox 21">
              <a:extLst>
                <a:ext uri="{FF2B5EF4-FFF2-40B4-BE49-F238E27FC236}">
                  <a16:creationId xmlns:a16="http://schemas.microsoft.com/office/drawing/2014/main" id="{0457651D-D146-7E43-8E47-D4B6816E7EFF}"/>
                </a:ext>
              </a:extLst>
            </p:cNvPr>
            <p:cNvSpPr txBox="1"/>
            <p:nvPr/>
          </p:nvSpPr>
          <p:spPr>
            <a:xfrm>
              <a:off x="1341120" y="3133412"/>
              <a:ext cx="4754880" cy="83099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Increase variation</a:t>
              </a:r>
            </a:p>
            <a:p>
              <a:pPr marL="800100" lvl="1" indent="-342900" fontAlgn="base">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Involve more speakers</a:t>
              </a:r>
            </a:p>
          </p:txBody>
        </p:sp>
        <p:sp>
          <p:nvSpPr>
            <p:cNvPr id="23" name="TextBox 22">
              <a:extLst>
                <a:ext uri="{FF2B5EF4-FFF2-40B4-BE49-F238E27FC236}">
                  <a16:creationId xmlns:a16="http://schemas.microsoft.com/office/drawing/2014/main" id="{D9B6B415-BB41-C943-9CE3-F435BB01320E}"/>
                </a:ext>
              </a:extLst>
            </p:cNvPr>
            <p:cNvSpPr txBox="1"/>
            <p:nvPr/>
          </p:nvSpPr>
          <p:spPr>
            <a:xfrm>
              <a:off x="1341120" y="3991986"/>
              <a:ext cx="4754880" cy="1200329"/>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Use more ML methods</a:t>
              </a:r>
            </a:p>
            <a:p>
              <a:pPr marL="800100" lvl="1" indent="-342900" fontAlgn="base">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Neural networks</a:t>
              </a:r>
            </a:p>
            <a:p>
              <a:pPr marL="800100" lvl="1" indent="-342900" fontAlgn="base">
                <a:buFont typeface="Arial" panose="020B0604020202020204" pitchFamily="34" charset="0"/>
                <a:buChar char="•"/>
              </a:pPr>
              <a:r>
                <a:rPr lang="en-US" sz="2400" dirty="0" err="1">
                  <a:latin typeface="Helvetica Neue" panose="02000503000000020004" pitchFamily="2" charset="0"/>
                  <a:ea typeface="Helvetica Neue" panose="02000503000000020004" pitchFamily="2" charset="0"/>
                  <a:cs typeface="Helvetica Neue" panose="02000503000000020004" pitchFamily="2" charset="0"/>
                </a:rPr>
                <a:t>XGBoost</a:t>
              </a:r>
              <a:endParaRPr lang="en-US" sz="2400" dirty="0"/>
            </a:p>
          </p:txBody>
        </p:sp>
      </p:grpSp>
    </p:spTree>
    <p:extLst>
      <p:ext uri="{BB962C8B-B14F-4D97-AF65-F5344CB8AC3E}">
        <p14:creationId xmlns:p14="http://schemas.microsoft.com/office/powerpoint/2010/main" val="236222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95C9-47FF-C64A-9B5F-BA359A348815}"/>
              </a:ext>
            </a:extLst>
          </p:cNvPr>
          <p:cNvSpPr>
            <a:spLocks noGrp="1"/>
          </p:cNvSpPr>
          <p:nvPr>
            <p:ph type="title"/>
          </p:nvPr>
        </p:nvSpPr>
        <p:spPr>
          <a:xfrm>
            <a:off x="5177790" y="2823051"/>
            <a:ext cx="1836420" cy="1211898"/>
          </a:xfrm>
        </p:spPr>
        <p:txBody>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Demo</a:t>
            </a:r>
          </a:p>
        </p:txBody>
      </p:sp>
    </p:spTree>
    <p:extLst>
      <p:ext uri="{BB962C8B-B14F-4D97-AF65-F5344CB8AC3E}">
        <p14:creationId xmlns:p14="http://schemas.microsoft.com/office/powerpoint/2010/main" val="176432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34F9-0364-4448-A374-81C2186DB480}"/>
              </a:ext>
            </a:extLst>
          </p:cNvPr>
          <p:cNvSpPr>
            <a:spLocks noGrp="1"/>
          </p:cNvSpPr>
          <p:nvPr>
            <p:ph type="title"/>
          </p:nvPr>
        </p:nvSpPr>
        <p:spPr>
          <a:xfrm>
            <a:off x="838200" y="681037"/>
            <a:ext cx="10515600" cy="1325563"/>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Introducing</a:t>
            </a:r>
          </a:p>
        </p:txBody>
      </p:sp>
      <p:sp>
        <p:nvSpPr>
          <p:cNvPr id="3" name="Content Placeholder 2">
            <a:extLst>
              <a:ext uri="{FF2B5EF4-FFF2-40B4-BE49-F238E27FC236}">
                <a16:creationId xmlns:a16="http://schemas.microsoft.com/office/drawing/2014/main" id="{F3AE4241-C135-9540-85C2-257B6DA82921}"/>
              </a:ext>
            </a:extLst>
          </p:cNvPr>
          <p:cNvSpPr>
            <a:spLocks noGrp="1"/>
          </p:cNvSpPr>
          <p:nvPr>
            <p:ph idx="1"/>
          </p:nvPr>
        </p:nvSpPr>
        <p:spPr>
          <a:xfrm>
            <a:off x="838200" y="1825625"/>
            <a:ext cx="6562725" cy="4351338"/>
          </a:xfrm>
        </p:spPr>
        <p:txBody>
          <a:bodyPr>
            <a:normAutofit/>
          </a:bodyPr>
          <a:lstStyle/>
          <a:p>
            <a:pPr marL="0" indent="0">
              <a:buNone/>
            </a:pPr>
            <a:r>
              <a:rPr lang="en-US" sz="6000" dirty="0">
                <a:latin typeface="Helvetica Neue" panose="02000503000000020004" pitchFamily="2" charset="0"/>
                <a:ea typeface="Helvetica Neue" panose="02000503000000020004" pitchFamily="2" charset="0"/>
                <a:cs typeface="Helvetica Neue" panose="02000503000000020004" pitchFamily="2" charset="0"/>
              </a:rPr>
              <a:t>   athematic   udio Expression </a:t>
            </a:r>
          </a:p>
          <a:p>
            <a:pPr marL="0" indent="0">
              <a:buNone/>
            </a:pPr>
            <a:r>
              <a:rPr lang="en-US" sz="6000" dirty="0">
                <a:latin typeface="Helvetica Neue" panose="02000503000000020004" pitchFamily="2" charset="0"/>
                <a:ea typeface="Helvetica Neue" panose="02000503000000020004" pitchFamily="2" charset="0"/>
                <a:cs typeface="Helvetica Neue" panose="02000503000000020004" pitchFamily="2" charset="0"/>
              </a:rPr>
              <a:t>  </a:t>
            </a:r>
            <a:r>
              <a:rPr lang="en-US" sz="900" dirty="0">
                <a:latin typeface="Helvetica Neue" panose="02000503000000020004" pitchFamily="2" charset="0"/>
                <a:ea typeface="Helvetica Neue" panose="02000503000000020004" pitchFamily="2" charset="0"/>
                <a:cs typeface="Helvetica Neue" panose="02000503000000020004" pitchFamily="2" charset="0"/>
              </a:rPr>
              <a:t>   </a:t>
            </a:r>
            <a:r>
              <a:rPr lang="en-US" sz="6000" dirty="0">
                <a:latin typeface="Helvetica Neue" panose="02000503000000020004" pitchFamily="2" charset="0"/>
                <a:ea typeface="Helvetica Neue" panose="02000503000000020004" pitchFamily="2" charset="0"/>
                <a:cs typeface="Helvetica Neue" panose="02000503000000020004" pitchFamily="2" charset="0"/>
              </a:rPr>
              <a:t>alculator</a:t>
            </a:r>
          </a:p>
          <a:p>
            <a:pPr marL="0" indent="0">
              <a:buNone/>
            </a:pPr>
            <a:r>
              <a:rPr lang="en-US" sz="6000" dirty="0">
                <a:latin typeface="Helvetica Neue" panose="02000503000000020004" pitchFamily="2" charset="0"/>
                <a:ea typeface="Helvetica Neue" panose="02000503000000020004" pitchFamily="2" charset="0"/>
                <a:cs typeface="Helvetica Neue" panose="02000503000000020004" pitchFamily="2" charset="0"/>
              </a:rPr>
              <a:t>  </a:t>
            </a:r>
          </a:p>
        </p:txBody>
      </p:sp>
      <p:pic>
        <p:nvPicPr>
          <p:cNvPr id="5" name="Picture 4" descr="A close up of a calculator&#10;&#10;Description automatically generated">
            <a:extLst>
              <a:ext uri="{FF2B5EF4-FFF2-40B4-BE49-F238E27FC236}">
                <a16:creationId xmlns:a16="http://schemas.microsoft.com/office/drawing/2014/main" id="{F3037B8D-488A-9E4B-A42F-4310A5DFB700}"/>
              </a:ext>
            </a:extLst>
          </p:cNvPr>
          <p:cNvPicPr>
            <a:picLocks noChangeAspect="1"/>
          </p:cNvPicPr>
          <p:nvPr/>
        </p:nvPicPr>
        <p:blipFill rotWithShape="1">
          <a:blip r:embed="rId2">
            <a:alphaModFix/>
          </a:blip>
          <a:srcRect l="27888" t="18848" r="31423" b="21073"/>
          <a:stretch/>
        </p:blipFill>
        <p:spPr>
          <a:xfrm>
            <a:off x="8129586" y="807496"/>
            <a:ext cx="2986088" cy="37279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5C54171B-FD3B-9D4D-AB01-B4A4F00A7222}"/>
              </a:ext>
            </a:extLst>
          </p:cNvPr>
          <p:cNvSpPr txBox="1"/>
          <p:nvPr/>
        </p:nvSpPr>
        <p:spPr>
          <a:xfrm>
            <a:off x="838200" y="1747539"/>
            <a:ext cx="800100" cy="1015663"/>
          </a:xfrm>
          <a:prstGeom prst="rect">
            <a:avLst/>
          </a:prstGeom>
          <a:noFill/>
        </p:spPr>
        <p:txBody>
          <a:bodyPr wrap="square" rtlCol="0">
            <a:spAutoFit/>
          </a:bodyPr>
          <a:lstStyle/>
          <a:p>
            <a:r>
              <a:rPr lang="en-US" sz="6000" dirty="0">
                <a:latin typeface="Helvetica Neue" panose="02000503000000020004" pitchFamily="2" charset="0"/>
                <a:ea typeface="Helvetica Neue" panose="02000503000000020004" pitchFamily="2" charset="0"/>
                <a:cs typeface="Helvetica Neue" panose="02000503000000020004" pitchFamily="2" charset="0"/>
              </a:rPr>
              <a:t>M</a:t>
            </a:r>
          </a:p>
        </p:txBody>
      </p:sp>
      <p:sp>
        <p:nvSpPr>
          <p:cNvPr id="7" name="TextBox 6">
            <a:extLst>
              <a:ext uri="{FF2B5EF4-FFF2-40B4-BE49-F238E27FC236}">
                <a16:creationId xmlns:a16="http://schemas.microsoft.com/office/drawing/2014/main" id="{0E75BC83-BAB3-1143-B701-ECFDBF653873}"/>
              </a:ext>
            </a:extLst>
          </p:cNvPr>
          <p:cNvSpPr txBox="1"/>
          <p:nvPr/>
        </p:nvSpPr>
        <p:spPr>
          <a:xfrm>
            <a:off x="5029200" y="1747538"/>
            <a:ext cx="657225" cy="1015663"/>
          </a:xfrm>
          <a:prstGeom prst="rect">
            <a:avLst/>
          </a:prstGeom>
          <a:noFill/>
        </p:spPr>
        <p:txBody>
          <a:bodyPr wrap="square" rtlCol="0">
            <a:spAutoFit/>
          </a:bodyPr>
          <a:lstStyle/>
          <a:p>
            <a:r>
              <a:rPr lang="en-US" sz="6000"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8" name="TextBox 7">
            <a:extLst>
              <a:ext uri="{FF2B5EF4-FFF2-40B4-BE49-F238E27FC236}">
                <a16:creationId xmlns:a16="http://schemas.microsoft.com/office/drawing/2014/main" id="{379CC864-8135-1043-B044-DC49DEE9198C}"/>
              </a:ext>
            </a:extLst>
          </p:cNvPr>
          <p:cNvSpPr txBox="1"/>
          <p:nvPr/>
        </p:nvSpPr>
        <p:spPr>
          <a:xfrm>
            <a:off x="826294" y="3548380"/>
            <a:ext cx="500063" cy="1015663"/>
          </a:xfrm>
          <a:prstGeom prst="rect">
            <a:avLst/>
          </a:prstGeom>
          <a:noFill/>
        </p:spPr>
        <p:txBody>
          <a:bodyPr wrap="square" rtlCol="0">
            <a:spAutoFit/>
          </a:bodyPr>
          <a:lstStyle/>
          <a:p>
            <a:r>
              <a:rPr lang="en-US" sz="6000" dirty="0">
                <a:latin typeface="Helvetica Neue" panose="02000503000000020004" pitchFamily="2" charset="0"/>
                <a:ea typeface="Helvetica Neue" panose="02000503000000020004" pitchFamily="2" charset="0"/>
                <a:cs typeface="Helvetica Neue" panose="02000503000000020004" pitchFamily="2" charset="0"/>
              </a:rPr>
              <a:t>C </a:t>
            </a:r>
          </a:p>
        </p:txBody>
      </p:sp>
    </p:spTree>
    <p:extLst>
      <p:ext uri="{BB962C8B-B14F-4D97-AF65-F5344CB8AC3E}">
        <p14:creationId xmlns:p14="http://schemas.microsoft.com/office/powerpoint/2010/main" val="25048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fade">
                                      <p:cBhvr>
                                        <p:cTn id="29" dur="500"/>
                                        <p:tgtEl>
                                          <p:spTgt spid="3">
                                            <p:txEl>
                                              <p:pRg st="0" end="0"/>
                                            </p:txEl>
                                          </p:spTgt>
                                        </p:tgtEl>
                                      </p:cBhvr>
                                    </p:animEffect>
                                    <p:anim calcmode="lin" valueType="num">
                                      <p:cBhvr>
                                        <p:cTn id="3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anim calcmode="lin" valueType="num">
                                      <p:cBhvr>
                                        <p:cTn id="3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37" fill="hold">
                            <p:stCondLst>
                              <p:cond delay="500"/>
                            </p:stCondLst>
                            <p:childTnLst>
                              <p:par>
                                <p:cTn id="38" presetID="42" presetClass="entr" presetSubtype="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anim calcmode="lin" valueType="num">
                                      <p:cBhvr>
                                        <p:cTn id="41" dur="500" fill="hold"/>
                                        <p:tgtEl>
                                          <p:spTgt spid="5"/>
                                        </p:tgtEl>
                                        <p:attrNameLst>
                                          <p:attrName>ppt_x</p:attrName>
                                        </p:attrNameLst>
                                      </p:cBhvr>
                                      <p:tavLst>
                                        <p:tav tm="0">
                                          <p:val>
                                            <p:strVal val="#ppt_x"/>
                                          </p:val>
                                        </p:tav>
                                        <p:tav tm="100000">
                                          <p:val>
                                            <p:strVal val="#ppt_x"/>
                                          </p:val>
                                        </p:tav>
                                      </p:tavLst>
                                    </p:anim>
                                    <p:anim calcmode="lin" valueType="num">
                                      <p:cBhvr>
                                        <p:cTn id="42"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95C9-47FF-C64A-9B5F-BA359A348815}"/>
              </a:ext>
            </a:extLst>
          </p:cNvPr>
          <p:cNvSpPr>
            <a:spLocks noGrp="1"/>
          </p:cNvSpPr>
          <p:nvPr>
            <p:ph type="title"/>
          </p:nvPr>
        </p:nvSpPr>
        <p:spPr>
          <a:xfrm>
            <a:off x="2895600" y="2720022"/>
            <a:ext cx="6400800" cy="1417955"/>
          </a:xfrm>
        </p:spPr>
        <p:txBody>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Thank you for listening</a:t>
            </a:r>
          </a:p>
        </p:txBody>
      </p:sp>
    </p:spTree>
    <p:extLst>
      <p:ext uri="{BB962C8B-B14F-4D97-AF65-F5344CB8AC3E}">
        <p14:creationId xmlns:p14="http://schemas.microsoft.com/office/powerpoint/2010/main" val="3068051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95C9-47FF-C64A-9B5F-BA359A348815}"/>
              </a:ext>
            </a:extLst>
          </p:cNvPr>
          <p:cNvSpPr>
            <a:spLocks noGrp="1"/>
          </p:cNvSpPr>
          <p:nvPr>
            <p:ph type="title"/>
          </p:nvPr>
        </p:nvSpPr>
        <p:spPr>
          <a:xfrm>
            <a:off x="5219700" y="2710854"/>
            <a:ext cx="1752600" cy="1436291"/>
          </a:xfrm>
        </p:spPr>
        <p:txBody>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Q &amp; A</a:t>
            </a:r>
          </a:p>
        </p:txBody>
      </p:sp>
    </p:spTree>
    <p:extLst>
      <p:ext uri="{BB962C8B-B14F-4D97-AF65-F5344CB8AC3E}">
        <p14:creationId xmlns:p14="http://schemas.microsoft.com/office/powerpoint/2010/main" val="3772662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34F9-0364-4448-A374-81C2186DB480}"/>
              </a:ext>
            </a:extLst>
          </p:cNvPr>
          <p:cNvSpPr>
            <a:spLocks noGrp="1"/>
          </p:cNvSpPr>
          <p:nvPr>
            <p:ph type="title"/>
          </p:nvPr>
        </p:nvSpPr>
        <p:spPr>
          <a:xfrm>
            <a:off x="838200" y="681037"/>
            <a:ext cx="10515600" cy="1325563"/>
          </a:xfrm>
        </p:spPr>
        <p:txBody>
          <a:bodyPr/>
          <a:lstStyle/>
          <a:p>
            <a:r>
              <a:rPr lang="en-US" dirty="0">
                <a:solidFill>
                  <a:schemeClr val="bg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Introducing</a:t>
            </a:r>
          </a:p>
        </p:txBody>
      </p:sp>
      <p:sp>
        <p:nvSpPr>
          <p:cNvPr id="3" name="Content Placeholder 2">
            <a:extLst>
              <a:ext uri="{FF2B5EF4-FFF2-40B4-BE49-F238E27FC236}">
                <a16:creationId xmlns:a16="http://schemas.microsoft.com/office/drawing/2014/main" id="{F3AE4241-C135-9540-85C2-257B6DA82921}"/>
              </a:ext>
            </a:extLst>
          </p:cNvPr>
          <p:cNvSpPr>
            <a:spLocks noGrp="1"/>
          </p:cNvSpPr>
          <p:nvPr>
            <p:ph idx="1"/>
          </p:nvPr>
        </p:nvSpPr>
        <p:spPr>
          <a:xfrm>
            <a:off x="838200" y="1825625"/>
            <a:ext cx="6562725" cy="4351338"/>
          </a:xfrm>
        </p:spPr>
        <p:txBody>
          <a:bodyPr>
            <a:normAutofit/>
          </a:bodyPr>
          <a:lstStyle/>
          <a:p>
            <a:pPr marL="0" indent="0">
              <a:buNone/>
            </a:pPr>
            <a:r>
              <a:rPr lang="en-US" sz="6000" dirty="0">
                <a:latin typeface="Helvetica Neue" panose="02000503000000020004" pitchFamily="2" charset="0"/>
                <a:ea typeface="Helvetica Neue" panose="02000503000000020004" pitchFamily="2" charset="0"/>
                <a:cs typeface="Helvetica Neue" panose="02000503000000020004" pitchFamily="2" charset="0"/>
              </a:rPr>
              <a:t>   </a:t>
            </a:r>
            <a:r>
              <a:rPr lang="en-US" sz="6000" dirty="0">
                <a:solidFill>
                  <a:schemeClr val="bg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athematic   udio Expression </a:t>
            </a:r>
          </a:p>
          <a:p>
            <a:pPr marL="0" indent="0">
              <a:buNone/>
            </a:pPr>
            <a:r>
              <a:rPr lang="en-US" sz="6000" dirty="0">
                <a:solidFill>
                  <a:schemeClr val="bg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sz="900" dirty="0">
                <a:solidFill>
                  <a:schemeClr val="bg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sz="6000" dirty="0">
                <a:solidFill>
                  <a:schemeClr val="bg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alculator</a:t>
            </a:r>
          </a:p>
          <a:p>
            <a:pPr marL="0" indent="0">
              <a:buNone/>
            </a:pPr>
            <a:r>
              <a:rPr lang="en-US" sz="6000" dirty="0">
                <a:latin typeface="Helvetica Neue" panose="02000503000000020004" pitchFamily="2" charset="0"/>
                <a:ea typeface="Helvetica Neue" panose="02000503000000020004" pitchFamily="2" charset="0"/>
                <a:cs typeface="Helvetica Neue" panose="02000503000000020004" pitchFamily="2" charset="0"/>
              </a:rPr>
              <a:t>  </a:t>
            </a:r>
          </a:p>
        </p:txBody>
      </p:sp>
      <p:pic>
        <p:nvPicPr>
          <p:cNvPr id="5" name="Picture 4" descr="A close up of a calculator&#10;&#10;Description automatically generated">
            <a:extLst>
              <a:ext uri="{FF2B5EF4-FFF2-40B4-BE49-F238E27FC236}">
                <a16:creationId xmlns:a16="http://schemas.microsoft.com/office/drawing/2014/main" id="{F3037B8D-488A-9E4B-A42F-4310A5DFB700}"/>
              </a:ext>
            </a:extLst>
          </p:cNvPr>
          <p:cNvPicPr>
            <a:picLocks noChangeAspect="1"/>
          </p:cNvPicPr>
          <p:nvPr/>
        </p:nvPicPr>
        <p:blipFill rotWithShape="1">
          <a:blip r:embed="rId3">
            <a:alphaModFix/>
          </a:blip>
          <a:srcRect l="27888" t="18848" r="31423" b="21073"/>
          <a:stretch/>
        </p:blipFill>
        <p:spPr>
          <a:xfrm>
            <a:off x="8129586" y="807496"/>
            <a:ext cx="2986088" cy="37279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5C54171B-FD3B-9D4D-AB01-B4A4F00A7222}"/>
              </a:ext>
            </a:extLst>
          </p:cNvPr>
          <p:cNvSpPr txBox="1"/>
          <p:nvPr/>
        </p:nvSpPr>
        <p:spPr>
          <a:xfrm>
            <a:off x="838200" y="1747539"/>
            <a:ext cx="800100" cy="1015663"/>
          </a:xfrm>
          <a:prstGeom prst="rect">
            <a:avLst/>
          </a:prstGeom>
          <a:noFill/>
        </p:spPr>
        <p:txBody>
          <a:bodyPr wrap="square" rtlCol="0">
            <a:spAutoFit/>
          </a:bodyPr>
          <a:lstStyle/>
          <a:p>
            <a:r>
              <a:rPr lang="en-US" sz="6000" dirty="0">
                <a:latin typeface="Helvetica Neue" panose="02000503000000020004" pitchFamily="2" charset="0"/>
                <a:ea typeface="Helvetica Neue" panose="02000503000000020004" pitchFamily="2" charset="0"/>
                <a:cs typeface="Helvetica Neue" panose="02000503000000020004" pitchFamily="2" charset="0"/>
              </a:rPr>
              <a:t>M</a:t>
            </a:r>
          </a:p>
        </p:txBody>
      </p:sp>
      <p:sp>
        <p:nvSpPr>
          <p:cNvPr id="7" name="TextBox 6">
            <a:extLst>
              <a:ext uri="{FF2B5EF4-FFF2-40B4-BE49-F238E27FC236}">
                <a16:creationId xmlns:a16="http://schemas.microsoft.com/office/drawing/2014/main" id="{0E75BC83-BAB3-1143-B701-ECFDBF653873}"/>
              </a:ext>
            </a:extLst>
          </p:cNvPr>
          <p:cNvSpPr txBox="1"/>
          <p:nvPr/>
        </p:nvSpPr>
        <p:spPr>
          <a:xfrm>
            <a:off x="5029200" y="1747538"/>
            <a:ext cx="657225" cy="1015663"/>
          </a:xfrm>
          <a:prstGeom prst="rect">
            <a:avLst/>
          </a:prstGeom>
          <a:noFill/>
        </p:spPr>
        <p:txBody>
          <a:bodyPr wrap="square" rtlCol="0">
            <a:spAutoFit/>
          </a:bodyPr>
          <a:lstStyle/>
          <a:p>
            <a:r>
              <a:rPr lang="en-US" sz="6000"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8" name="TextBox 7">
            <a:extLst>
              <a:ext uri="{FF2B5EF4-FFF2-40B4-BE49-F238E27FC236}">
                <a16:creationId xmlns:a16="http://schemas.microsoft.com/office/drawing/2014/main" id="{379CC864-8135-1043-B044-DC49DEE9198C}"/>
              </a:ext>
            </a:extLst>
          </p:cNvPr>
          <p:cNvSpPr txBox="1"/>
          <p:nvPr/>
        </p:nvSpPr>
        <p:spPr>
          <a:xfrm>
            <a:off x="826294" y="3548380"/>
            <a:ext cx="500063" cy="1015663"/>
          </a:xfrm>
          <a:prstGeom prst="rect">
            <a:avLst/>
          </a:prstGeom>
          <a:noFill/>
        </p:spPr>
        <p:txBody>
          <a:bodyPr wrap="square" rtlCol="0">
            <a:spAutoFit/>
          </a:bodyPr>
          <a:lstStyle/>
          <a:p>
            <a:r>
              <a:rPr lang="en-US" sz="6000" dirty="0">
                <a:latin typeface="Helvetica Neue" panose="02000503000000020004" pitchFamily="2" charset="0"/>
                <a:ea typeface="Helvetica Neue" panose="02000503000000020004" pitchFamily="2" charset="0"/>
                <a:cs typeface="Helvetica Neue" panose="02000503000000020004" pitchFamily="2" charset="0"/>
              </a:rPr>
              <a:t>C </a:t>
            </a:r>
          </a:p>
        </p:txBody>
      </p:sp>
    </p:spTree>
    <p:extLst>
      <p:ext uri="{BB962C8B-B14F-4D97-AF65-F5344CB8AC3E}">
        <p14:creationId xmlns:p14="http://schemas.microsoft.com/office/powerpoint/2010/main" val="155664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E-6 4.81481E-6 L 0.31094 0.24097 " pathEditMode="relative" rAng="0" ptsTypes="AA">
                                      <p:cBhvr>
                                        <p:cTn id="6" dur="1000" fill="hold"/>
                                        <p:tgtEl>
                                          <p:spTgt spid="6"/>
                                        </p:tgtEl>
                                        <p:attrNameLst>
                                          <p:attrName>ppt_x</p:attrName>
                                          <p:attrName>ppt_y</p:attrName>
                                        </p:attrNameLst>
                                      </p:cBhvr>
                                      <p:rCtr x="15547" y="12037"/>
                                    </p:animMotion>
                                  </p:childTnLst>
                                </p:cTn>
                              </p:par>
                              <p:par>
                                <p:cTn id="7" presetID="0" presetClass="path" presetSubtype="0" accel="50000" decel="50000" fill="hold" grpId="0" nodeType="withEffect">
                                  <p:stCondLst>
                                    <p:cond delay="0"/>
                                  </p:stCondLst>
                                  <p:childTnLst>
                                    <p:animMotion origin="layout" path="M -3.125E-6 4.81481E-6 L 0.02787 0.24097 " pathEditMode="relative" rAng="0" ptsTypes="AA">
                                      <p:cBhvr>
                                        <p:cTn id="8" dur="1000" fill="hold"/>
                                        <p:tgtEl>
                                          <p:spTgt spid="7"/>
                                        </p:tgtEl>
                                        <p:attrNameLst>
                                          <p:attrName>ppt_x</p:attrName>
                                          <p:attrName>ppt_y</p:attrName>
                                        </p:attrNameLst>
                                      </p:cBhvr>
                                      <p:rCtr x="1393" y="12037"/>
                                    </p:animMotion>
                                  </p:childTnLst>
                                </p:cTn>
                              </p:par>
                              <p:par>
                                <p:cTn id="9" presetID="0" presetClass="path" presetSubtype="0" accel="50000" decel="50000" fill="hold" grpId="0" nodeType="withEffect">
                                  <p:stCondLst>
                                    <p:cond delay="0"/>
                                  </p:stCondLst>
                                  <p:childTnLst>
                                    <p:animMotion origin="layout" path="M -1.25E-6 4.81481E-6 L 0.41172 -0.02153 " pathEditMode="relative" rAng="0" ptsTypes="AA">
                                      <p:cBhvr>
                                        <p:cTn id="10" dur="1000" fill="hold"/>
                                        <p:tgtEl>
                                          <p:spTgt spid="8"/>
                                        </p:tgtEl>
                                        <p:attrNameLst>
                                          <p:attrName>ppt_x</p:attrName>
                                          <p:attrName>ppt_y</p:attrName>
                                        </p:attrNameLst>
                                      </p:cBhvr>
                                      <p:rCtr x="20586" y="-10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BC3D-57A6-F245-8330-28B8DBECFC1F}"/>
              </a:ext>
            </a:extLst>
          </p:cNvPr>
          <p:cNvSpPr>
            <a:spLocks noGrp="1"/>
          </p:cNvSpPr>
          <p:nvPr>
            <p:ph type="title"/>
          </p:nvPr>
        </p:nvSpPr>
        <p:spPr/>
        <p:txBody>
          <a:bodyPr/>
          <a:lstStyle/>
          <a:p>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You’ve never seen a calculator like this.</a:t>
            </a:r>
          </a:p>
        </p:txBody>
      </p:sp>
      <p:sp>
        <p:nvSpPr>
          <p:cNvPr id="4" name="TextBox 3">
            <a:extLst>
              <a:ext uri="{FF2B5EF4-FFF2-40B4-BE49-F238E27FC236}">
                <a16:creationId xmlns:a16="http://schemas.microsoft.com/office/drawing/2014/main" id="{4EE0322E-B318-7C4B-B981-B6941E577E82}"/>
              </a:ext>
            </a:extLst>
          </p:cNvPr>
          <p:cNvSpPr txBox="1"/>
          <p:nvPr/>
        </p:nvSpPr>
        <p:spPr>
          <a:xfrm>
            <a:off x="838200" y="2072640"/>
            <a:ext cx="4937760" cy="584775"/>
          </a:xfrm>
          <a:prstGeom prst="rect">
            <a:avLst/>
          </a:prstGeom>
          <a:noFill/>
        </p:spPr>
        <p:txBody>
          <a:bodyPr wrap="squar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Kids’ ultimate math tutor</a:t>
            </a:r>
          </a:p>
        </p:txBody>
      </p:sp>
      <p:pic>
        <p:nvPicPr>
          <p:cNvPr id="6" name="Picture 5" descr="A group of people posing for the camera&#10;&#10;Description automatically generated">
            <a:extLst>
              <a:ext uri="{FF2B5EF4-FFF2-40B4-BE49-F238E27FC236}">
                <a16:creationId xmlns:a16="http://schemas.microsoft.com/office/drawing/2014/main" id="{BD5A1476-DA2C-1A45-9C53-F3A7CD819BCD}"/>
              </a:ext>
            </a:extLst>
          </p:cNvPr>
          <p:cNvPicPr>
            <a:picLocks noChangeAspect="1"/>
          </p:cNvPicPr>
          <p:nvPr/>
        </p:nvPicPr>
        <p:blipFill>
          <a:blip r:embed="rId3"/>
          <a:stretch>
            <a:fillRect/>
          </a:stretch>
        </p:blipFill>
        <p:spPr>
          <a:xfrm>
            <a:off x="5775960" y="2724982"/>
            <a:ext cx="4556760" cy="30378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9297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BC3D-57A6-F245-8330-28B8DBECFC1F}"/>
              </a:ext>
            </a:extLst>
          </p:cNvPr>
          <p:cNvSpPr>
            <a:spLocks noGrp="1"/>
          </p:cNvSpPr>
          <p:nvPr>
            <p:ph type="title"/>
          </p:nvPr>
        </p:nvSpPr>
        <p:spPr/>
        <p:txBody>
          <a:bodyPr/>
          <a:lstStyle/>
          <a:p>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You’ve never seen a calculator like this.</a:t>
            </a:r>
          </a:p>
        </p:txBody>
      </p:sp>
      <p:sp>
        <p:nvSpPr>
          <p:cNvPr id="4" name="TextBox 3">
            <a:extLst>
              <a:ext uri="{FF2B5EF4-FFF2-40B4-BE49-F238E27FC236}">
                <a16:creationId xmlns:a16="http://schemas.microsoft.com/office/drawing/2014/main" id="{4EE0322E-B318-7C4B-B981-B6941E577E82}"/>
              </a:ext>
            </a:extLst>
          </p:cNvPr>
          <p:cNvSpPr txBox="1"/>
          <p:nvPr/>
        </p:nvSpPr>
        <p:spPr>
          <a:xfrm>
            <a:off x="838200" y="2072640"/>
            <a:ext cx="4937760" cy="1077218"/>
          </a:xfrm>
          <a:prstGeom prst="rect">
            <a:avLst/>
          </a:prstGeom>
          <a:noFill/>
        </p:spPr>
        <p:txBody>
          <a:bodyPr wrap="squar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Math teachers’ best assistant</a:t>
            </a:r>
          </a:p>
        </p:txBody>
      </p:sp>
      <p:pic>
        <p:nvPicPr>
          <p:cNvPr id="5" name="Picture 4" descr="A picture containing person, woman, holding, sitting&#10;&#10;Description automatically generated">
            <a:extLst>
              <a:ext uri="{FF2B5EF4-FFF2-40B4-BE49-F238E27FC236}">
                <a16:creationId xmlns:a16="http://schemas.microsoft.com/office/drawing/2014/main" id="{EB215FA8-AB2D-FF43-BD97-F6FC27868A57}"/>
              </a:ext>
            </a:extLst>
          </p:cNvPr>
          <p:cNvPicPr>
            <a:picLocks noChangeAspect="1"/>
          </p:cNvPicPr>
          <p:nvPr/>
        </p:nvPicPr>
        <p:blipFill rotWithShape="1">
          <a:blip r:embed="rId3"/>
          <a:srcRect r="2193" b="4607"/>
          <a:stretch/>
        </p:blipFill>
        <p:spPr>
          <a:xfrm>
            <a:off x="5775960" y="2286740"/>
            <a:ext cx="4709160" cy="3444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96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BC3D-57A6-F245-8330-28B8DBECFC1F}"/>
              </a:ext>
            </a:extLst>
          </p:cNvPr>
          <p:cNvSpPr>
            <a:spLocks noGrp="1"/>
          </p:cNvSpPr>
          <p:nvPr>
            <p:ph type="title"/>
          </p:nvPr>
        </p:nvSpPr>
        <p:spPr/>
        <p:txBody>
          <a:bodyPr/>
          <a:lstStyle/>
          <a:p>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You’ve never seen a calculator like this.</a:t>
            </a:r>
          </a:p>
        </p:txBody>
      </p:sp>
      <p:sp>
        <p:nvSpPr>
          <p:cNvPr id="4" name="TextBox 3">
            <a:extLst>
              <a:ext uri="{FF2B5EF4-FFF2-40B4-BE49-F238E27FC236}">
                <a16:creationId xmlns:a16="http://schemas.microsoft.com/office/drawing/2014/main" id="{4EE0322E-B318-7C4B-B981-B6941E577E82}"/>
              </a:ext>
            </a:extLst>
          </p:cNvPr>
          <p:cNvSpPr txBox="1"/>
          <p:nvPr/>
        </p:nvSpPr>
        <p:spPr>
          <a:xfrm>
            <a:off x="838200" y="2072640"/>
            <a:ext cx="4937760" cy="1077218"/>
          </a:xfrm>
          <a:prstGeom prst="rect">
            <a:avLst/>
          </a:prstGeom>
          <a:noFill/>
        </p:spPr>
        <p:txBody>
          <a:bodyPr wrap="squar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The disabled’s ideal learning support </a:t>
            </a:r>
          </a:p>
        </p:txBody>
      </p:sp>
      <p:pic>
        <p:nvPicPr>
          <p:cNvPr id="6" name="Picture 5" descr="A picture containing dog, riding, photo, different&#10;&#10;Description automatically generated">
            <a:extLst>
              <a:ext uri="{FF2B5EF4-FFF2-40B4-BE49-F238E27FC236}">
                <a16:creationId xmlns:a16="http://schemas.microsoft.com/office/drawing/2014/main" id="{45FA6D26-E6FA-D542-B654-2C819F0C0AC4}"/>
              </a:ext>
            </a:extLst>
          </p:cNvPr>
          <p:cNvPicPr>
            <a:picLocks noChangeAspect="1"/>
          </p:cNvPicPr>
          <p:nvPr/>
        </p:nvPicPr>
        <p:blipFill rotWithShape="1">
          <a:blip r:embed="rId3"/>
          <a:srcRect l="49369" t="5473" r="31264" b="53684"/>
          <a:stretch/>
        </p:blipFill>
        <p:spPr>
          <a:xfrm>
            <a:off x="6705600" y="2611249"/>
            <a:ext cx="2499360" cy="26351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761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95C9-47FF-C64A-9B5F-BA359A348815}"/>
              </a:ext>
            </a:extLst>
          </p:cNvPr>
          <p:cNvSpPr>
            <a:spLocks noGrp="1"/>
          </p:cNvSpPr>
          <p:nvPr>
            <p:ph type="title"/>
          </p:nvPr>
        </p:nvSpPr>
        <p:spPr/>
        <p:txBody>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What’s inside MAC?</a:t>
            </a:r>
          </a:p>
        </p:txBody>
      </p:sp>
      <p:sp>
        <p:nvSpPr>
          <p:cNvPr id="3" name="Content Placeholder 2">
            <a:extLst>
              <a:ext uri="{FF2B5EF4-FFF2-40B4-BE49-F238E27FC236}">
                <a16:creationId xmlns:a16="http://schemas.microsoft.com/office/drawing/2014/main" id="{8CEEE3AC-0073-174B-9DF0-AE5B8441E6BC}"/>
              </a:ext>
            </a:extLst>
          </p:cNvPr>
          <p:cNvSpPr>
            <a:spLocks noGrp="1"/>
          </p:cNvSpPr>
          <p:nvPr>
            <p:ph idx="1"/>
          </p:nvPr>
        </p:nvSpPr>
        <p:spPr>
          <a:xfrm>
            <a:off x="838200" y="1690688"/>
            <a:ext cx="2133600" cy="839152"/>
          </a:xfrm>
        </p:spPr>
        <p:txBody>
          <a:bodyPr>
            <a:normAutofit/>
          </a:bodyPr>
          <a:lstStyle/>
          <a:p>
            <a:pPr marL="0" indent="0">
              <a:buNone/>
            </a:pPr>
            <a:r>
              <a:rPr lang="en-US" sz="3200" dirty="0">
                <a:latin typeface="Helvetica Neue" panose="02000503000000020004" pitchFamily="2" charset="0"/>
                <a:ea typeface="Helvetica Neue" panose="02000503000000020004" pitchFamily="2" charset="0"/>
                <a:cs typeface="Helvetica Neue" panose="02000503000000020004" pitchFamily="2" charset="0"/>
              </a:rPr>
              <a:t>Dataset </a:t>
            </a:r>
          </a:p>
        </p:txBody>
      </p:sp>
      <p:sp>
        <p:nvSpPr>
          <p:cNvPr id="4" name="TextBox 3">
            <a:extLst>
              <a:ext uri="{FF2B5EF4-FFF2-40B4-BE49-F238E27FC236}">
                <a16:creationId xmlns:a16="http://schemas.microsoft.com/office/drawing/2014/main" id="{FCE1B67C-0B75-DB4C-B26D-20A87EB8D4AF}"/>
              </a:ext>
            </a:extLst>
          </p:cNvPr>
          <p:cNvSpPr txBox="1"/>
          <p:nvPr/>
        </p:nvSpPr>
        <p:spPr>
          <a:xfrm>
            <a:off x="1272540" y="2529840"/>
            <a:ext cx="4030980" cy="954107"/>
          </a:xfrm>
          <a:prstGeom prst="rect">
            <a:avLst/>
          </a:prstGeom>
          <a:noFill/>
        </p:spPr>
        <p:txBody>
          <a:bodyPr wrap="square" rtlCol="0">
            <a:spAutoFit/>
          </a:bodyPr>
          <a:lstStyle/>
          <a:p>
            <a:r>
              <a:rPr lang="en-US" sz="2800" dirty="0">
                <a:latin typeface="Helvetica Neue" panose="02000503000000020004" pitchFamily="2" charset="0"/>
                <a:ea typeface="Helvetica Neue" panose="02000503000000020004" pitchFamily="2" charset="0"/>
                <a:cs typeface="Helvetica Neue" panose="02000503000000020004" pitchFamily="2" charset="0"/>
              </a:rPr>
              <a:t>Free Spoken Digit Dataset (FSDD)</a:t>
            </a:r>
          </a:p>
        </p:txBody>
      </p:sp>
      <p:sp>
        <p:nvSpPr>
          <p:cNvPr id="5" name="TextBox 4">
            <a:extLst>
              <a:ext uri="{FF2B5EF4-FFF2-40B4-BE49-F238E27FC236}">
                <a16:creationId xmlns:a16="http://schemas.microsoft.com/office/drawing/2014/main" id="{9BB0D90C-2B3B-6B41-B87C-B0DC93E0362D}"/>
              </a:ext>
            </a:extLst>
          </p:cNvPr>
          <p:cNvSpPr txBox="1"/>
          <p:nvPr/>
        </p:nvSpPr>
        <p:spPr>
          <a:xfrm>
            <a:off x="1272540" y="3689984"/>
            <a:ext cx="4030980" cy="1477328"/>
          </a:xfrm>
          <a:prstGeom prst="rect">
            <a:avLst/>
          </a:prstGeom>
          <a:noFill/>
        </p:spPr>
        <p:txBody>
          <a:bodyPr wrap="square" rtlCol="0">
            <a:spAutoFit/>
          </a:bodyPr>
          <a:lstStyle/>
          <a:p>
            <a:pPr marL="742950" lvl="1" indent="-285750" fontAlgn="base">
              <a:buFont typeface="Arial" panose="020B0604020202020204" pitchFamily="34" charset="0"/>
              <a:buChar char="•"/>
            </a:pPr>
            <a:r>
              <a:rPr lang="en-US" dirty="0">
                <a:latin typeface="Helvetica Neue" panose="02000503000000020004" pitchFamily="2" charset="0"/>
                <a:ea typeface="Helvetica Neue" panose="02000503000000020004" pitchFamily="2" charset="0"/>
                <a:cs typeface="Helvetica Neue" panose="02000503000000020004" pitchFamily="2" charset="0"/>
              </a:rPr>
              <a:t>4</a:t>
            </a:r>
            <a:r>
              <a:rPr lang="en-US" dirty="0">
                <a:solidFill>
                  <a:schemeClr val="tx1">
                    <a:lumMod val="7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dirty="0">
                <a:solidFill>
                  <a:schemeClr val="tx1">
                    <a:lumMod val="65000"/>
                  </a:schemeClr>
                </a:solidFill>
                <a:latin typeface="Helvetica Neue" panose="02000503000000020004" pitchFamily="2" charset="0"/>
                <a:ea typeface="Helvetica Neue" panose="02000503000000020004" pitchFamily="2" charset="0"/>
                <a:cs typeface="Helvetica Neue" panose="02000503000000020004" pitchFamily="2" charset="0"/>
              </a:rPr>
              <a:t>speakers</a:t>
            </a:r>
          </a:p>
          <a:p>
            <a:pPr marL="742950" lvl="1" indent="-285750" fontAlgn="base">
              <a:buFont typeface="Arial" panose="020B0604020202020204" pitchFamily="34" charset="0"/>
              <a:buChar char="•"/>
            </a:pPr>
            <a:r>
              <a:rPr lang="en-US" dirty="0">
                <a:latin typeface="Helvetica Neue" panose="02000503000000020004" pitchFamily="2" charset="0"/>
                <a:ea typeface="Helvetica Neue" panose="02000503000000020004" pitchFamily="2" charset="0"/>
                <a:cs typeface="Helvetica Neue" panose="02000503000000020004" pitchFamily="2" charset="0"/>
              </a:rPr>
              <a:t>0 - 9 </a:t>
            </a:r>
            <a:r>
              <a:rPr lang="en-US" dirty="0">
                <a:solidFill>
                  <a:schemeClr val="tx1">
                    <a:lumMod val="65000"/>
                  </a:schemeClr>
                </a:solidFill>
                <a:latin typeface="Helvetica Neue" panose="02000503000000020004" pitchFamily="2" charset="0"/>
                <a:ea typeface="Helvetica Neue" panose="02000503000000020004" pitchFamily="2" charset="0"/>
                <a:cs typeface="Helvetica Neue" panose="02000503000000020004" pitchFamily="2" charset="0"/>
              </a:rPr>
              <a:t>digits, each is recorded </a:t>
            </a:r>
            <a:r>
              <a:rPr lang="en-US" dirty="0">
                <a:latin typeface="Helvetica Neue" panose="02000503000000020004" pitchFamily="2" charset="0"/>
                <a:ea typeface="Helvetica Neue" panose="02000503000000020004" pitchFamily="2" charset="0"/>
                <a:cs typeface="Helvetica Neue" panose="02000503000000020004" pitchFamily="2" charset="0"/>
              </a:rPr>
              <a:t>50</a:t>
            </a:r>
            <a:r>
              <a:rPr lang="en-US" dirty="0">
                <a:solidFill>
                  <a:schemeClr val="tx1">
                    <a:lumMod val="7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dirty="0">
                <a:solidFill>
                  <a:schemeClr val="tx1">
                    <a:lumMod val="65000"/>
                  </a:schemeClr>
                </a:solidFill>
                <a:latin typeface="Helvetica Neue" panose="02000503000000020004" pitchFamily="2" charset="0"/>
                <a:ea typeface="Helvetica Neue" panose="02000503000000020004" pitchFamily="2" charset="0"/>
                <a:cs typeface="Helvetica Neue" panose="02000503000000020004" pitchFamily="2" charset="0"/>
              </a:rPr>
              <a:t>times/person</a:t>
            </a:r>
          </a:p>
          <a:p>
            <a:pPr marL="742950" lvl="1" indent="-285750" fontAlgn="base">
              <a:buFont typeface="Arial" panose="020B0604020202020204" pitchFamily="34" charset="0"/>
              <a:buChar char="•"/>
            </a:pPr>
            <a:r>
              <a:rPr lang="en-US" dirty="0">
                <a:solidFill>
                  <a:schemeClr val="tx1">
                    <a:lumMod val="65000"/>
                  </a:schemeClr>
                </a:solidFill>
                <a:latin typeface="Helvetica Neue" panose="02000503000000020004" pitchFamily="2" charset="0"/>
                <a:ea typeface="Helvetica Neue" panose="02000503000000020004" pitchFamily="2" charset="0"/>
                <a:cs typeface="Helvetica Neue" panose="02000503000000020004" pitchFamily="2" charset="0"/>
              </a:rPr>
              <a:t>.wav files, 8000 kHz</a:t>
            </a:r>
          </a:p>
          <a:p>
            <a:pPr marL="742950" lvl="1" indent="-285750" fontAlgn="base">
              <a:buFont typeface="Arial" panose="020B0604020202020204" pitchFamily="34" charset="0"/>
              <a:buChar char="•"/>
            </a:pPr>
            <a:r>
              <a:rPr lang="en-US" dirty="0">
                <a:latin typeface="Helvetica Neue" panose="02000503000000020004" pitchFamily="2" charset="0"/>
                <a:ea typeface="Helvetica Neue" panose="02000503000000020004" pitchFamily="2" charset="0"/>
                <a:cs typeface="Helvetica Neue" panose="02000503000000020004" pitchFamily="2" charset="0"/>
              </a:rPr>
              <a:t>2,000</a:t>
            </a:r>
            <a:r>
              <a:rPr lang="en-US" dirty="0">
                <a:solidFill>
                  <a:schemeClr val="tx1">
                    <a:lumMod val="7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dirty="0">
                <a:solidFill>
                  <a:schemeClr val="tx1">
                    <a:lumMod val="65000"/>
                  </a:schemeClr>
                </a:solidFill>
                <a:latin typeface="Helvetica Neue" panose="02000503000000020004" pitchFamily="2" charset="0"/>
                <a:ea typeface="Helvetica Neue" panose="02000503000000020004" pitchFamily="2" charset="0"/>
                <a:cs typeface="Helvetica Neue" panose="02000503000000020004" pitchFamily="2" charset="0"/>
              </a:rPr>
              <a:t>recordings</a:t>
            </a:r>
          </a:p>
        </p:txBody>
      </p:sp>
      <p:pic>
        <p:nvPicPr>
          <p:cNvPr id="7" name="Picture 6" descr="A screenshot of a cell phone&#10;&#10;Description automatically generated">
            <a:extLst>
              <a:ext uri="{FF2B5EF4-FFF2-40B4-BE49-F238E27FC236}">
                <a16:creationId xmlns:a16="http://schemas.microsoft.com/office/drawing/2014/main" id="{51DFBF1A-1717-064B-BD8C-21270AC9048C}"/>
              </a:ext>
            </a:extLst>
          </p:cNvPr>
          <p:cNvPicPr>
            <a:picLocks noChangeAspect="1"/>
          </p:cNvPicPr>
          <p:nvPr/>
        </p:nvPicPr>
        <p:blipFill rotWithShape="1">
          <a:blip r:embed="rId3"/>
          <a:srcRect r="1903" b="19663"/>
          <a:stretch/>
        </p:blipFill>
        <p:spPr>
          <a:xfrm>
            <a:off x="7225030" y="1027906"/>
            <a:ext cx="3077210" cy="50606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3663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anim calcmode="lin" valueType="num">
                                      <p:cBhvr>
                                        <p:cTn id="21" dur="500" fill="hold"/>
                                        <p:tgtEl>
                                          <p:spTgt spid="5"/>
                                        </p:tgtEl>
                                        <p:attrNameLst>
                                          <p:attrName>ppt_x</p:attrName>
                                        </p:attrNameLst>
                                      </p:cBhvr>
                                      <p:tavLst>
                                        <p:tav tm="0">
                                          <p:val>
                                            <p:strVal val="#ppt_x"/>
                                          </p:val>
                                        </p:tav>
                                        <p:tav tm="100000">
                                          <p:val>
                                            <p:strVal val="#ppt_x"/>
                                          </p:val>
                                        </p:tav>
                                      </p:tavLst>
                                    </p:anim>
                                    <p:anim calcmode="lin" valueType="num">
                                      <p:cBhvr>
                                        <p:cTn id="22" dur="500" fill="hold"/>
                                        <p:tgtEl>
                                          <p:spTgt spid="5"/>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anim calcmode="lin" valueType="num">
                                      <p:cBhvr>
                                        <p:cTn id="27" dur="500" fill="hold"/>
                                        <p:tgtEl>
                                          <p:spTgt spid="7"/>
                                        </p:tgtEl>
                                        <p:attrNameLst>
                                          <p:attrName>ppt_x</p:attrName>
                                        </p:attrNameLst>
                                      </p:cBhvr>
                                      <p:tavLst>
                                        <p:tav tm="0">
                                          <p:val>
                                            <p:strVal val="#ppt_x"/>
                                          </p:val>
                                        </p:tav>
                                        <p:tav tm="100000">
                                          <p:val>
                                            <p:strVal val="#ppt_x"/>
                                          </p:val>
                                        </p:tav>
                                      </p:tavLst>
                                    </p:anim>
                                    <p:anim calcmode="lin" valueType="num">
                                      <p:cBhvr>
                                        <p:cTn id="28"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95C9-47FF-C64A-9B5F-BA359A348815}"/>
              </a:ext>
            </a:extLst>
          </p:cNvPr>
          <p:cNvSpPr>
            <a:spLocks noGrp="1"/>
          </p:cNvSpPr>
          <p:nvPr>
            <p:ph type="title"/>
          </p:nvPr>
        </p:nvSpPr>
        <p:spPr/>
        <p:txBody>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What’s inside MAC?</a:t>
            </a:r>
          </a:p>
        </p:txBody>
      </p:sp>
      <p:sp>
        <p:nvSpPr>
          <p:cNvPr id="3" name="Content Placeholder 2">
            <a:extLst>
              <a:ext uri="{FF2B5EF4-FFF2-40B4-BE49-F238E27FC236}">
                <a16:creationId xmlns:a16="http://schemas.microsoft.com/office/drawing/2014/main" id="{8CEEE3AC-0073-174B-9DF0-AE5B8441E6BC}"/>
              </a:ext>
            </a:extLst>
          </p:cNvPr>
          <p:cNvSpPr>
            <a:spLocks noGrp="1"/>
          </p:cNvSpPr>
          <p:nvPr>
            <p:ph idx="1"/>
          </p:nvPr>
        </p:nvSpPr>
        <p:spPr>
          <a:xfrm>
            <a:off x="838200" y="1690688"/>
            <a:ext cx="2133600" cy="839152"/>
          </a:xfrm>
        </p:spPr>
        <p:txBody>
          <a:bodyPr>
            <a:normAutofit/>
          </a:bodyPr>
          <a:lstStyle/>
          <a:p>
            <a:pPr marL="0" indent="0">
              <a:buNone/>
            </a:pPr>
            <a:r>
              <a:rPr lang="en-US" sz="3200" dirty="0">
                <a:latin typeface="Helvetica Neue" panose="02000503000000020004" pitchFamily="2" charset="0"/>
                <a:ea typeface="Helvetica Neue" panose="02000503000000020004" pitchFamily="2" charset="0"/>
                <a:cs typeface="Helvetica Neue" panose="02000503000000020004" pitchFamily="2" charset="0"/>
              </a:rPr>
              <a:t>Dataset </a:t>
            </a:r>
          </a:p>
        </p:txBody>
      </p:sp>
      <p:sp>
        <p:nvSpPr>
          <p:cNvPr id="4" name="TextBox 3">
            <a:extLst>
              <a:ext uri="{FF2B5EF4-FFF2-40B4-BE49-F238E27FC236}">
                <a16:creationId xmlns:a16="http://schemas.microsoft.com/office/drawing/2014/main" id="{FCE1B67C-0B75-DB4C-B26D-20A87EB8D4AF}"/>
              </a:ext>
            </a:extLst>
          </p:cNvPr>
          <p:cNvSpPr txBox="1"/>
          <p:nvPr/>
        </p:nvSpPr>
        <p:spPr>
          <a:xfrm>
            <a:off x="1272540" y="2529840"/>
            <a:ext cx="4900930" cy="1200329"/>
          </a:xfrm>
          <a:prstGeom prst="rect">
            <a:avLst/>
          </a:prstGeom>
          <a:noFill/>
        </p:spPr>
        <p:txBody>
          <a:bodyPr wrap="square" rtlCol="0">
            <a:spAutoFit/>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Manually record addition, subtraction, multiplication and division</a:t>
            </a:r>
          </a:p>
        </p:txBody>
      </p:sp>
      <p:sp>
        <p:nvSpPr>
          <p:cNvPr id="5" name="TextBox 4">
            <a:extLst>
              <a:ext uri="{FF2B5EF4-FFF2-40B4-BE49-F238E27FC236}">
                <a16:creationId xmlns:a16="http://schemas.microsoft.com/office/drawing/2014/main" id="{9BB0D90C-2B3B-6B41-B87C-B0DC93E0362D}"/>
              </a:ext>
            </a:extLst>
          </p:cNvPr>
          <p:cNvSpPr txBox="1"/>
          <p:nvPr/>
        </p:nvSpPr>
        <p:spPr>
          <a:xfrm>
            <a:off x="1272540" y="4057194"/>
            <a:ext cx="4900930" cy="1477328"/>
          </a:xfrm>
          <a:prstGeom prst="rect">
            <a:avLst/>
          </a:prstGeom>
          <a:noFill/>
        </p:spPr>
        <p:txBody>
          <a:bodyPr wrap="square" rtlCol="0">
            <a:spAutoFit/>
          </a:bodyPr>
          <a:lstStyle/>
          <a:p>
            <a:pPr marL="742950" lvl="1" indent="-285750" fontAlgn="base">
              <a:buFont typeface="Arial" panose="020B0604020202020204" pitchFamily="34" charset="0"/>
              <a:buChar char="•"/>
            </a:pPr>
            <a:r>
              <a:rPr lang="en-US" dirty="0">
                <a:latin typeface="Helvetica Neue" panose="02000503000000020004" pitchFamily="2" charset="0"/>
                <a:ea typeface="Helvetica Neue" panose="02000503000000020004" pitchFamily="2" charset="0"/>
                <a:cs typeface="Helvetica Neue" panose="02000503000000020004" pitchFamily="2" charset="0"/>
              </a:rPr>
              <a:t>3 </a:t>
            </a:r>
            <a:r>
              <a:rPr lang="en-US" dirty="0">
                <a:solidFill>
                  <a:schemeClr val="tx1">
                    <a:lumMod val="65000"/>
                  </a:schemeClr>
                </a:solidFill>
                <a:latin typeface="Helvetica Neue" panose="02000503000000020004" pitchFamily="2" charset="0"/>
                <a:ea typeface="Helvetica Neue" panose="02000503000000020004" pitchFamily="2" charset="0"/>
                <a:cs typeface="Helvetica Neue" panose="02000503000000020004" pitchFamily="2" charset="0"/>
              </a:rPr>
              <a:t>speakers (Wengie, Yuhan, Hengjiali)</a:t>
            </a:r>
          </a:p>
          <a:p>
            <a:pPr marL="742950" lvl="1" indent="-285750" fontAlgn="base">
              <a:buFont typeface="Arial" panose="020B0604020202020204" pitchFamily="34" charset="0"/>
              <a:buChar char="•"/>
            </a:pPr>
            <a:r>
              <a:rPr lang="en-US" dirty="0">
                <a:solidFill>
                  <a:schemeClr val="tx1">
                    <a:lumMod val="65000"/>
                  </a:schemeClr>
                </a:solidFill>
                <a:latin typeface="Helvetica Neue" panose="02000503000000020004" pitchFamily="2" charset="0"/>
                <a:ea typeface="Helvetica Neue" panose="02000503000000020004" pitchFamily="2" charset="0"/>
                <a:cs typeface="Helvetica Neue" panose="02000503000000020004" pitchFamily="2" charset="0"/>
              </a:rPr>
              <a:t>“plus”, “minus”, “times”, “over”, each one </a:t>
            </a:r>
            <a:r>
              <a:rPr lang="en-US">
                <a:solidFill>
                  <a:schemeClr val="tx1">
                    <a:lumMod val="65000"/>
                  </a:schemeClr>
                </a:solidFill>
                <a:latin typeface="Helvetica Neue" panose="02000503000000020004" pitchFamily="2" charset="0"/>
                <a:ea typeface="Helvetica Neue" panose="02000503000000020004" pitchFamily="2" charset="0"/>
                <a:cs typeface="Helvetica Neue" panose="02000503000000020004" pitchFamily="2" charset="0"/>
              </a:rPr>
              <a:t>is recorded </a:t>
            </a:r>
            <a:r>
              <a:rPr lang="en-US" dirty="0">
                <a:latin typeface="Helvetica Neue" panose="02000503000000020004" pitchFamily="2" charset="0"/>
                <a:ea typeface="Helvetica Neue" panose="02000503000000020004" pitchFamily="2" charset="0"/>
                <a:cs typeface="Helvetica Neue" panose="02000503000000020004" pitchFamily="2" charset="0"/>
              </a:rPr>
              <a:t>50 </a:t>
            </a:r>
            <a:r>
              <a:rPr lang="en-US" dirty="0">
                <a:solidFill>
                  <a:schemeClr val="tx1">
                    <a:lumMod val="65000"/>
                  </a:schemeClr>
                </a:solidFill>
                <a:latin typeface="Helvetica Neue" panose="02000503000000020004" pitchFamily="2" charset="0"/>
                <a:ea typeface="Helvetica Neue" panose="02000503000000020004" pitchFamily="2" charset="0"/>
                <a:cs typeface="Helvetica Neue" panose="02000503000000020004" pitchFamily="2" charset="0"/>
              </a:rPr>
              <a:t>times/person</a:t>
            </a:r>
          </a:p>
          <a:p>
            <a:pPr marL="742950" lvl="1" indent="-285750" fontAlgn="base">
              <a:buFont typeface="Arial" panose="020B0604020202020204" pitchFamily="34" charset="0"/>
              <a:buChar char="•"/>
            </a:pPr>
            <a:r>
              <a:rPr lang="en-US" dirty="0">
                <a:solidFill>
                  <a:schemeClr val="tx1">
                    <a:lumMod val="65000"/>
                  </a:schemeClr>
                </a:solidFill>
                <a:latin typeface="Helvetica Neue" panose="02000503000000020004" pitchFamily="2" charset="0"/>
                <a:ea typeface="Helvetica Neue" panose="02000503000000020004" pitchFamily="2" charset="0"/>
                <a:cs typeface="Helvetica Neue" panose="02000503000000020004" pitchFamily="2" charset="0"/>
              </a:rPr>
              <a:t>.wav files, 8000 kHz</a:t>
            </a:r>
          </a:p>
          <a:p>
            <a:pPr marL="742950" lvl="1" indent="-285750" fontAlgn="base">
              <a:buFont typeface="Arial" panose="020B0604020202020204" pitchFamily="34" charset="0"/>
              <a:buChar char="•"/>
            </a:pPr>
            <a:r>
              <a:rPr lang="en-US" dirty="0">
                <a:latin typeface="Helvetica Neue" panose="02000503000000020004" pitchFamily="2" charset="0"/>
                <a:ea typeface="Helvetica Neue" panose="02000503000000020004" pitchFamily="2" charset="0"/>
                <a:cs typeface="Helvetica Neue" panose="02000503000000020004" pitchFamily="2" charset="0"/>
              </a:rPr>
              <a:t>600 </a:t>
            </a:r>
            <a:r>
              <a:rPr lang="en-US" dirty="0">
                <a:solidFill>
                  <a:schemeClr val="tx1">
                    <a:lumMod val="65000"/>
                  </a:schemeClr>
                </a:solidFill>
                <a:latin typeface="Helvetica Neue" panose="02000503000000020004" pitchFamily="2" charset="0"/>
                <a:ea typeface="Helvetica Neue" panose="02000503000000020004" pitchFamily="2" charset="0"/>
                <a:cs typeface="Helvetica Neue" panose="02000503000000020004" pitchFamily="2" charset="0"/>
              </a:rPr>
              <a:t>recordings</a:t>
            </a:r>
          </a:p>
        </p:txBody>
      </p:sp>
      <p:pic>
        <p:nvPicPr>
          <p:cNvPr id="8" name="Picture 7" descr="A screenshot of a cell phone&#10;&#10;Description automatically generated">
            <a:extLst>
              <a:ext uri="{FF2B5EF4-FFF2-40B4-BE49-F238E27FC236}">
                <a16:creationId xmlns:a16="http://schemas.microsoft.com/office/drawing/2014/main" id="{5C4E6EC9-DA44-A040-8A65-F89331072476}"/>
              </a:ext>
            </a:extLst>
          </p:cNvPr>
          <p:cNvPicPr>
            <a:picLocks noChangeAspect="1"/>
          </p:cNvPicPr>
          <p:nvPr/>
        </p:nvPicPr>
        <p:blipFill>
          <a:blip r:embed="rId3"/>
          <a:stretch>
            <a:fillRect/>
          </a:stretch>
        </p:blipFill>
        <p:spPr>
          <a:xfrm>
            <a:off x="7014243" y="898693"/>
            <a:ext cx="3285424" cy="50606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506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5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95C9-47FF-C64A-9B5F-BA359A348815}"/>
              </a:ext>
            </a:extLst>
          </p:cNvPr>
          <p:cNvSpPr>
            <a:spLocks noGrp="1"/>
          </p:cNvSpPr>
          <p:nvPr>
            <p:ph type="title"/>
          </p:nvPr>
        </p:nvSpPr>
        <p:spPr/>
        <p:txBody>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What’s inside MAC?</a:t>
            </a:r>
          </a:p>
        </p:txBody>
      </p:sp>
      <p:sp>
        <p:nvSpPr>
          <p:cNvPr id="3" name="Content Placeholder 2">
            <a:extLst>
              <a:ext uri="{FF2B5EF4-FFF2-40B4-BE49-F238E27FC236}">
                <a16:creationId xmlns:a16="http://schemas.microsoft.com/office/drawing/2014/main" id="{8CEEE3AC-0073-174B-9DF0-AE5B8441E6BC}"/>
              </a:ext>
            </a:extLst>
          </p:cNvPr>
          <p:cNvSpPr>
            <a:spLocks noGrp="1"/>
          </p:cNvSpPr>
          <p:nvPr>
            <p:ph idx="1"/>
          </p:nvPr>
        </p:nvSpPr>
        <p:spPr>
          <a:xfrm>
            <a:off x="838200" y="1690688"/>
            <a:ext cx="5669280" cy="839152"/>
          </a:xfrm>
        </p:spPr>
        <p:txBody>
          <a:bodyPr>
            <a:normAutofit fontScale="92500"/>
          </a:bodyPr>
          <a:lstStyle/>
          <a:p>
            <a:pPr marL="0" indent="0">
              <a:buNone/>
            </a:pPr>
            <a:r>
              <a:rPr lang="en-US" sz="3200" dirty="0">
                <a:latin typeface="Helvetica Neue" panose="02000503000000020004" pitchFamily="2" charset="0"/>
                <a:ea typeface="Helvetica Neue" panose="02000503000000020004" pitchFamily="2" charset="0"/>
                <a:cs typeface="Helvetica Neue" panose="02000503000000020004" pitchFamily="2" charset="0"/>
              </a:rPr>
              <a:t>Data Cleaning &amp; Preprocessing</a:t>
            </a:r>
          </a:p>
        </p:txBody>
      </p:sp>
      <p:sp>
        <p:nvSpPr>
          <p:cNvPr id="4" name="TextBox 3">
            <a:extLst>
              <a:ext uri="{FF2B5EF4-FFF2-40B4-BE49-F238E27FC236}">
                <a16:creationId xmlns:a16="http://schemas.microsoft.com/office/drawing/2014/main" id="{FCE1B67C-0B75-DB4C-B26D-20A87EB8D4AF}"/>
              </a:ext>
            </a:extLst>
          </p:cNvPr>
          <p:cNvSpPr txBox="1"/>
          <p:nvPr/>
        </p:nvSpPr>
        <p:spPr>
          <a:xfrm>
            <a:off x="1272540" y="2529840"/>
            <a:ext cx="4030980" cy="523220"/>
          </a:xfrm>
          <a:prstGeom prst="rect">
            <a:avLst/>
          </a:prstGeom>
          <a:noFill/>
        </p:spPr>
        <p:txBody>
          <a:bodyPr wrap="square" rtlCol="0">
            <a:spAutoFit/>
          </a:bodyPr>
          <a:lstStyle/>
          <a:p>
            <a:r>
              <a:rPr lang="en-US" sz="2800" dirty="0">
                <a:latin typeface="Helvetica Neue" panose="02000503000000020004" pitchFamily="2" charset="0"/>
                <a:ea typeface="Helvetica Neue" panose="02000503000000020004" pitchFamily="2" charset="0"/>
                <a:cs typeface="Helvetica Neue" panose="02000503000000020004" pitchFamily="2" charset="0"/>
              </a:rPr>
              <a:t>Pre-emphasis</a:t>
            </a:r>
          </a:p>
        </p:txBody>
      </p:sp>
      <p:pic>
        <p:nvPicPr>
          <p:cNvPr id="1026" name="Picture 2">
            <a:extLst>
              <a:ext uri="{FF2B5EF4-FFF2-40B4-BE49-F238E27FC236}">
                <a16:creationId xmlns:a16="http://schemas.microsoft.com/office/drawing/2014/main" id="{3521FEEE-FAFF-0B44-B833-A9E662A8E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368992"/>
            <a:ext cx="4714875" cy="3200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4E8DDE8-6BEB-0343-BF50-AD84250CAE89}"/>
              </a:ext>
            </a:extLst>
          </p:cNvPr>
          <p:cNvSpPr/>
          <p:nvPr/>
        </p:nvSpPr>
        <p:spPr>
          <a:xfrm>
            <a:off x="2453640" y="3535680"/>
            <a:ext cx="777240" cy="2560320"/>
          </a:xfrm>
          <a:prstGeom prst="rect">
            <a:avLst/>
          </a:prstGeom>
          <a:solidFill>
            <a:schemeClr val="accent2">
              <a:alpha val="49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C0EF2D1-7A08-7243-A7CA-5525EDD04631}"/>
              </a:ext>
            </a:extLst>
          </p:cNvPr>
          <p:cNvSpPr/>
          <p:nvPr/>
        </p:nvSpPr>
        <p:spPr>
          <a:xfrm>
            <a:off x="4632960" y="3535680"/>
            <a:ext cx="868680" cy="2560320"/>
          </a:xfrm>
          <a:prstGeom prst="rect">
            <a:avLst/>
          </a:prstGeom>
          <a:solidFill>
            <a:schemeClr val="accent3">
              <a:alpha val="63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3F6F6D62-5D86-BD4C-B6D1-887F5F1B4E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3720" y="3368992"/>
            <a:ext cx="4709842" cy="3200400"/>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a:extLst>
              <a:ext uri="{FF2B5EF4-FFF2-40B4-BE49-F238E27FC236}">
                <a16:creationId xmlns:a16="http://schemas.microsoft.com/office/drawing/2014/main" id="{45D8AC67-2033-E445-BCD5-F38E37EF7554}"/>
              </a:ext>
            </a:extLst>
          </p:cNvPr>
          <p:cNvSpPr/>
          <p:nvPr/>
        </p:nvSpPr>
        <p:spPr>
          <a:xfrm>
            <a:off x="5958840" y="4541520"/>
            <a:ext cx="822960" cy="624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7C44D3C-8E5C-7F48-B76C-71D4AA11C27F}"/>
              </a:ext>
            </a:extLst>
          </p:cNvPr>
          <p:cNvSpPr txBox="1"/>
          <p:nvPr/>
        </p:nvSpPr>
        <p:spPr>
          <a:xfrm>
            <a:off x="2339340" y="5501640"/>
            <a:ext cx="1005840" cy="369332"/>
          </a:xfrm>
          <a:prstGeom prst="rect">
            <a:avLst/>
          </a:prstGeom>
          <a:noFill/>
        </p:spPr>
        <p:txBody>
          <a:bodyPr wrap="square" rtlCol="0">
            <a:spAutoFit/>
          </a:bodyPr>
          <a:lstStyle/>
          <a:p>
            <a:r>
              <a:rPr lang="en-US"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amplify</a:t>
            </a:r>
          </a:p>
        </p:txBody>
      </p:sp>
      <p:sp>
        <p:nvSpPr>
          <p:cNvPr id="16" name="TextBox 15">
            <a:extLst>
              <a:ext uri="{FF2B5EF4-FFF2-40B4-BE49-F238E27FC236}">
                <a16:creationId xmlns:a16="http://schemas.microsoft.com/office/drawing/2014/main" id="{421178C3-03EF-9245-AA36-5635CC0E513F}"/>
              </a:ext>
            </a:extLst>
          </p:cNvPr>
          <p:cNvSpPr txBox="1"/>
          <p:nvPr/>
        </p:nvSpPr>
        <p:spPr>
          <a:xfrm>
            <a:off x="4370071" y="5501640"/>
            <a:ext cx="1836420" cy="369332"/>
          </a:xfrm>
          <a:prstGeom prst="rect">
            <a:avLst/>
          </a:prstGeom>
          <a:noFill/>
        </p:spPr>
        <p:txBody>
          <a:bodyPr wrap="square" rtlCol="0">
            <a:spAutoFit/>
          </a:bodyPr>
          <a:lstStyle/>
          <a:p>
            <a:r>
              <a:rPr lang="en-US" dirty="0">
                <a:solidFill>
                  <a:schemeClr val="tx2">
                    <a:lumMod val="25000"/>
                  </a:schemeClr>
                </a:solidFill>
                <a:latin typeface="Helvetica Neue" panose="02000503000000020004" pitchFamily="2" charset="0"/>
                <a:ea typeface="Helvetica Neue" panose="02000503000000020004" pitchFamily="2" charset="0"/>
                <a:cs typeface="Helvetica Neue" panose="02000503000000020004" pitchFamily="2" charset="0"/>
              </a:rPr>
              <a:t>reduce noise</a:t>
            </a:r>
          </a:p>
        </p:txBody>
      </p:sp>
    </p:spTree>
    <p:extLst>
      <p:ext uri="{BB962C8B-B14F-4D97-AF65-F5344CB8AC3E}">
        <p14:creationId xmlns:p14="http://schemas.microsoft.com/office/powerpoint/2010/main" val="71126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500"/>
                                        <p:tgtEl>
                                          <p:spTgt spid="1026"/>
                                        </p:tgtEl>
                                      </p:cBhvr>
                                    </p:animEffect>
                                    <p:anim calcmode="lin" valueType="num">
                                      <p:cBhvr>
                                        <p:cTn id="21" dur="500" fill="hold"/>
                                        <p:tgtEl>
                                          <p:spTgt spid="1026"/>
                                        </p:tgtEl>
                                        <p:attrNameLst>
                                          <p:attrName>ppt_x</p:attrName>
                                        </p:attrNameLst>
                                      </p:cBhvr>
                                      <p:tavLst>
                                        <p:tav tm="0">
                                          <p:val>
                                            <p:strVal val="#ppt_x"/>
                                          </p:val>
                                        </p:tav>
                                        <p:tav tm="100000">
                                          <p:val>
                                            <p:strVal val="#ppt_x"/>
                                          </p:val>
                                        </p:tav>
                                      </p:tavLst>
                                    </p:anim>
                                    <p:anim calcmode="lin" valueType="num">
                                      <p:cBhvr>
                                        <p:cTn id="22" dur="5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strVal val="#ppt_h"/>
                                          </p:val>
                                        </p:tav>
                                        <p:tav tm="100000">
                                          <p:val>
                                            <p:strVal val="#ppt_h"/>
                                          </p:val>
                                        </p:tav>
                                      </p:tavLst>
                                    </p:anim>
                                  </p:childTnLst>
                                </p:cTn>
                              </p:par>
                              <p:par>
                                <p:cTn id="39" presetID="17" presetClass="entr" presetSubtype="1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strVal val="#ppt_w*0.70"/>
                                          </p:val>
                                        </p:tav>
                                        <p:tav tm="100000">
                                          <p:val>
                                            <p:strVal val="#ppt_w"/>
                                          </p:val>
                                        </p:tav>
                                      </p:tavLst>
                                    </p:anim>
                                    <p:anim calcmode="lin" valueType="num">
                                      <p:cBhvr>
                                        <p:cTn id="48" dur="500" fill="hold"/>
                                        <p:tgtEl>
                                          <p:spTgt spid="10"/>
                                        </p:tgtEl>
                                        <p:attrNameLst>
                                          <p:attrName>ppt_h</p:attrName>
                                        </p:attrNameLst>
                                      </p:cBhvr>
                                      <p:tavLst>
                                        <p:tav tm="0">
                                          <p:val>
                                            <p:strVal val="#ppt_h"/>
                                          </p:val>
                                        </p:tav>
                                        <p:tav tm="100000">
                                          <p:val>
                                            <p:strVal val="#ppt_h"/>
                                          </p:val>
                                        </p:tav>
                                      </p:tavLst>
                                    </p:anim>
                                    <p:animEffect transition="in" filter="fad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028"/>
                                        </p:tgtEl>
                                        <p:attrNameLst>
                                          <p:attrName>style.visibility</p:attrName>
                                        </p:attrNameLst>
                                      </p:cBhvr>
                                      <p:to>
                                        <p:strVal val="visible"/>
                                      </p:to>
                                    </p:set>
                                    <p:animEffect transition="in" filter="fade">
                                      <p:cBhvr>
                                        <p:cTn id="54" dur="500"/>
                                        <p:tgtEl>
                                          <p:spTgt spid="1028"/>
                                        </p:tgtEl>
                                      </p:cBhvr>
                                    </p:animEffect>
                                    <p:anim calcmode="lin" valueType="num">
                                      <p:cBhvr>
                                        <p:cTn id="55" dur="500" fill="hold"/>
                                        <p:tgtEl>
                                          <p:spTgt spid="1028"/>
                                        </p:tgtEl>
                                        <p:attrNameLst>
                                          <p:attrName>ppt_x</p:attrName>
                                        </p:attrNameLst>
                                      </p:cBhvr>
                                      <p:tavLst>
                                        <p:tav tm="0">
                                          <p:val>
                                            <p:strVal val="#ppt_x"/>
                                          </p:val>
                                        </p:tav>
                                        <p:tav tm="100000">
                                          <p:val>
                                            <p:strVal val="#ppt_x"/>
                                          </p:val>
                                        </p:tav>
                                      </p:tavLst>
                                    </p:anim>
                                    <p:anim calcmode="lin" valueType="num">
                                      <p:cBhvr>
                                        <p:cTn id="56" dur="5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animBg="1"/>
      <p:bldP spid="8" grpId="0" animBg="1"/>
      <p:bldP spid="10" grpId="0" animBg="1"/>
      <p:bldP spid="11" grpId="0"/>
      <p:bldP spid="1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1749</TotalTime>
  <Words>807</Words>
  <Application>Microsoft Macintosh PowerPoint</Application>
  <PresentationFormat>Widescreen</PresentationFormat>
  <Paragraphs>162</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Helvetica Neue</vt:lpstr>
      <vt:lpstr>Helvetica Neue Condensed</vt:lpstr>
      <vt:lpstr>Helvetica Neue Medium</vt:lpstr>
      <vt:lpstr>Office Theme</vt:lpstr>
      <vt:lpstr>PowerPoint Presentation</vt:lpstr>
      <vt:lpstr>Introducing</vt:lpstr>
      <vt:lpstr>Introducing</vt:lpstr>
      <vt:lpstr>You’ve never seen a calculator like this.</vt:lpstr>
      <vt:lpstr>You’ve never seen a calculator like this.</vt:lpstr>
      <vt:lpstr>You’ve never seen a calculator like this.</vt:lpstr>
      <vt:lpstr>What’s inside MAC?</vt:lpstr>
      <vt:lpstr>What’s inside MAC?</vt:lpstr>
      <vt:lpstr>What’s inside MAC?</vt:lpstr>
      <vt:lpstr>What’s inside MAC?</vt:lpstr>
      <vt:lpstr>What’s inside MAC?</vt:lpstr>
      <vt:lpstr>What’s inside MAC?</vt:lpstr>
      <vt:lpstr>What’s inside MAC?</vt:lpstr>
      <vt:lpstr>What’s inside MAC?</vt:lpstr>
      <vt:lpstr>What’s inside MAC?</vt:lpstr>
      <vt:lpstr>Compare MAC models</vt:lpstr>
      <vt:lpstr>Limitations</vt:lpstr>
      <vt:lpstr>Next steps</vt:lpstr>
      <vt:lpstr>Demo</vt:lpstr>
      <vt:lpstr>Thank you for listening</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HENGJIALI XU</dc:creator>
  <cp:lastModifiedBy>HENGJIALI XU</cp:lastModifiedBy>
  <cp:revision>146</cp:revision>
  <dcterms:created xsi:type="dcterms:W3CDTF">2019-11-27T04:31:57Z</dcterms:created>
  <dcterms:modified xsi:type="dcterms:W3CDTF">2019-12-03T17:58:17Z</dcterms:modified>
</cp:coreProperties>
</file>