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6" r:id="rId3"/>
    <p:sldId id="278" r:id="rId4"/>
    <p:sldId id="280" r:id="rId5"/>
    <p:sldId id="281" r:id="rId6"/>
    <p:sldId id="283" r:id="rId7"/>
    <p:sldId id="282" r:id="rId8"/>
    <p:sldId id="288" r:id="rId9"/>
    <p:sldId id="284" r:id="rId10"/>
    <p:sldId id="285" r:id="rId11"/>
    <p:sldId id="286" r:id="rId12"/>
    <p:sldId id="287" r:id="rId13"/>
    <p:sldId id="289" r:id="rId14"/>
    <p:sldId id="290" r:id="rId15"/>
    <p:sldId id="291" r:id="rId16"/>
    <p:sldId id="292" r:id="rId17"/>
    <p:sldId id="298" r:id="rId18"/>
    <p:sldId id="293" r:id="rId19"/>
    <p:sldId id="294" r:id="rId20"/>
    <p:sldId id="296" r:id="rId21"/>
    <p:sldId id="303" r:id="rId22"/>
    <p:sldId id="295" r:id="rId23"/>
    <p:sldId id="297" r:id="rId24"/>
    <p:sldId id="299" r:id="rId25"/>
    <p:sldId id="300" r:id="rId26"/>
    <p:sldId id="301" r:id="rId27"/>
    <p:sldId id="304" r:id="rId28"/>
    <p:sldId id="305" r:id="rId29"/>
    <p:sldId id="306" r:id="rId30"/>
    <p:sldId id="307" r:id="rId31"/>
    <p:sldId id="308" r:id="rId32"/>
    <p:sldId id="309" r:id="rId33"/>
    <p:sldId id="302" r:id="rId34"/>
    <p:sldId id="266" r:id="rId35"/>
    <p:sldId id="267" r:id="rId36"/>
    <p:sldId id="268" r:id="rId37"/>
    <p:sldId id="269" r:id="rId3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FF"/>
    <a:srgbClr val="006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569"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B2120083-014B-44DE-BC4D-74D8506D26D9}" type="datetimeFigureOut">
              <a:rPr lang="es-PE" smtClean="0"/>
              <a:t>12/02/2021</a:t>
            </a:fld>
            <a:endParaRPr lang="es-PE" dirty="0"/>
          </a:p>
        </p:txBody>
      </p:sp>
      <p:sp>
        <p:nvSpPr>
          <p:cNvPr id="5" name="Marcador de pie de página 4"/>
          <p:cNvSpPr>
            <a:spLocks noGrp="1"/>
          </p:cNvSpPr>
          <p:nvPr>
            <p:ph type="ftr" sz="quarter" idx="11"/>
          </p:nvPr>
        </p:nvSpPr>
        <p:spPr/>
        <p:txBody>
          <a:bodyPr/>
          <a:lstStyle/>
          <a:p>
            <a:endParaRPr lang="es-PE" dirty="0"/>
          </a:p>
        </p:txBody>
      </p:sp>
      <p:sp>
        <p:nvSpPr>
          <p:cNvPr id="6" name="Marcador de número de diapositiva 5"/>
          <p:cNvSpPr>
            <a:spLocks noGrp="1"/>
          </p:cNvSpPr>
          <p:nvPr>
            <p:ph type="sldNum" sz="quarter" idx="12"/>
          </p:nvPr>
        </p:nvSpPr>
        <p:spPr/>
        <p:txBody>
          <a:bodyPr/>
          <a:lstStyle/>
          <a:p>
            <a:fld id="{0DDB39AB-EF3B-4A9A-AB1D-D4C2472C0B07}" type="slidenum">
              <a:rPr lang="es-PE" smtClean="0"/>
              <a:t>‹Nº›</a:t>
            </a:fld>
            <a:endParaRPr lang="es-PE" dirty="0"/>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192"/>
            <a:ext cx="12192000" cy="6833616"/>
          </a:xfrm>
          <a:prstGeom prst="rect">
            <a:avLst/>
          </a:prstGeom>
        </p:spPr>
      </p:pic>
    </p:spTree>
    <p:extLst>
      <p:ext uri="{BB962C8B-B14F-4D97-AF65-F5344CB8AC3E}">
        <p14:creationId xmlns:p14="http://schemas.microsoft.com/office/powerpoint/2010/main" val="252539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B2120083-014B-44DE-BC4D-74D8506D26D9}" type="datetimeFigureOut">
              <a:rPr lang="es-PE" smtClean="0"/>
              <a:t>12/02/2021</a:t>
            </a:fld>
            <a:endParaRPr lang="es-PE" dirty="0"/>
          </a:p>
        </p:txBody>
      </p:sp>
      <p:sp>
        <p:nvSpPr>
          <p:cNvPr id="5" name="Marcador de pie de página 4"/>
          <p:cNvSpPr>
            <a:spLocks noGrp="1"/>
          </p:cNvSpPr>
          <p:nvPr>
            <p:ph type="ftr" sz="quarter" idx="11"/>
          </p:nvPr>
        </p:nvSpPr>
        <p:spPr/>
        <p:txBody>
          <a:bodyPr/>
          <a:lstStyle/>
          <a:p>
            <a:endParaRPr lang="es-PE" dirty="0"/>
          </a:p>
        </p:txBody>
      </p:sp>
      <p:sp>
        <p:nvSpPr>
          <p:cNvPr id="6" name="Marcador de número de diapositiva 5"/>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63858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B2120083-014B-44DE-BC4D-74D8506D26D9}" type="datetimeFigureOut">
              <a:rPr lang="es-PE" smtClean="0"/>
              <a:t>12/02/2021</a:t>
            </a:fld>
            <a:endParaRPr lang="es-PE" dirty="0"/>
          </a:p>
        </p:txBody>
      </p:sp>
      <p:sp>
        <p:nvSpPr>
          <p:cNvPr id="5" name="Marcador de pie de página 4"/>
          <p:cNvSpPr>
            <a:spLocks noGrp="1"/>
          </p:cNvSpPr>
          <p:nvPr>
            <p:ph type="ftr" sz="quarter" idx="11"/>
          </p:nvPr>
        </p:nvSpPr>
        <p:spPr/>
        <p:txBody>
          <a:bodyPr/>
          <a:lstStyle/>
          <a:p>
            <a:endParaRPr lang="es-PE" dirty="0"/>
          </a:p>
        </p:txBody>
      </p:sp>
      <p:sp>
        <p:nvSpPr>
          <p:cNvPr id="6" name="Marcador de número de diapositiva 5"/>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271196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Rectángulo 1"/>
          <p:cNvSpPr/>
          <p:nvPr userDrawn="1"/>
        </p:nvSpPr>
        <p:spPr>
          <a:xfrm>
            <a:off x="464528" y="6163387"/>
            <a:ext cx="2694969" cy="276999"/>
          </a:xfrm>
          <a:prstGeom prst="rect">
            <a:avLst/>
          </a:prstGeom>
        </p:spPr>
        <p:txBody>
          <a:bodyPr wrap="none">
            <a:spAutoFit/>
          </a:bodyPr>
          <a:lstStyle/>
          <a:p>
            <a:r>
              <a:rPr lang="es-PE" sz="1200" dirty="0">
                <a:solidFill>
                  <a:schemeClr val="bg1"/>
                </a:solidFill>
                <a:latin typeface="Gotham Book" pitchFamily="50" charset="0"/>
                <a:cs typeface="Gotham Book" pitchFamily="50" charset="0"/>
              </a:rPr>
              <a:t>Instructor: Erick Aróstegui</a:t>
            </a:r>
          </a:p>
        </p:txBody>
      </p:sp>
    </p:spTree>
    <p:extLst>
      <p:ext uri="{BB962C8B-B14F-4D97-AF65-F5344CB8AC3E}">
        <p14:creationId xmlns:p14="http://schemas.microsoft.com/office/powerpoint/2010/main" val="424594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B2120083-014B-44DE-BC4D-74D8506D26D9}" type="datetimeFigureOut">
              <a:rPr lang="es-PE" smtClean="0"/>
              <a:t>12/02/2021</a:t>
            </a:fld>
            <a:endParaRPr lang="es-PE" dirty="0"/>
          </a:p>
        </p:txBody>
      </p:sp>
      <p:sp>
        <p:nvSpPr>
          <p:cNvPr id="5" name="Marcador de pie de página 4"/>
          <p:cNvSpPr>
            <a:spLocks noGrp="1"/>
          </p:cNvSpPr>
          <p:nvPr>
            <p:ph type="ftr" sz="quarter" idx="11"/>
          </p:nvPr>
        </p:nvSpPr>
        <p:spPr/>
        <p:txBody>
          <a:bodyPr/>
          <a:lstStyle/>
          <a:p>
            <a:endParaRPr lang="es-PE" dirty="0"/>
          </a:p>
        </p:txBody>
      </p:sp>
      <p:sp>
        <p:nvSpPr>
          <p:cNvPr id="6" name="Marcador de número de diapositiva 5"/>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313051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B2120083-014B-44DE-BC4D-74D8506D26D9}" type="datetimeFigureOut">
              <a:rPr lang="es-PE" smtClean="0"/>
              <a:t>12/02/2021</a:t>
            </a:fld>
            <a:endParaRPr lang="es-PE" dirty="0"/>
          </a:p>
        </p:txBody>
      </p:sp>
      <p:sp>
        <p:nvSpPr>
          <p:cNvPr id="6" name="Marcador de pie de página 5"/>
          <p:cNvSpPr>
            <a:spLocks noGrp="1"/>
          </p:cNvSpPr>
          <p:nvPr>
            <p:ph type="ftr" sz="quarter" idx="11"/>
          </p:nvPr>
        </p:nvSpPr>
        <p:spPr/>
        <p:txBody>
          <a:bodyPr/>
          <a:lstStyle/>
          <a:p>
            <a:endParaRPr lang="es-PE" dirty="0"/>
          </a:p>
        </p:txBody>
      </p:sp>
      <p:sp>
        <p:nvSpPr>
          <p:cNvPr id="7" name="Marcador de número de diapositiva 6"/>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320209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B2120083-014B-44DE-BC4D-74D8506D26D9}" type="datetimeFigureOut">
              <a:rPr lang="es-PE" smtClean="0"/>
              <a:t>12/02/2021</a:t>
            </a:fld>
            <a:endParaRPr lang="es-PE" dirty="0"/>
          </a:p>
        </p:txBody>
      </p:sp>
      <p:sp>
        <p:nvSpPr>
          <p:cNvPr id="8" name="Marcador de pie de página 7"/>
          <p:cNvSpPr>
            <a:spLocks noGrp="1"/>
          </p:cNvSpPr>
          <p:nvPr>
            <p:ph type="ftr" sz="quarter" idx="11"/>
          </p:nvPr>
        </p:nvSpPr>
        <p:spPr/>
        <p:txBody>
          <a:bodyPr/>
          <a:lstStyle/>
          <a:p>
            <a:endParaRPr lang="es-PE" dirty="0"/>
          </a:p>
        </p:txBody>
      </p:sp>
      <p:sp>
        <p:nvSpPr>
          <p:cNvPr id="9" name="Marcador de número de diapositiva 8"/>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288296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B2120083-014B-44DE-BC4D-74D8506D26D9}" type="datetimeFigureOut">
              <a:rPr lang="es-PE" smtClean="0"/>
              <a:t>12/02/2021</a:t>
            </a:fld>
            <a:endParaRPr lang="es-PE" dirty="0"/>
          </a:p>
        </p:txBody>
      </p:sp>
      <p:sp>
        <p:nvSpPr>
          <p:cNvPr id="4" name="Marcador de pie de página 3"/>
          <p:cNvSpPr>
            <a:spLocks noGrp="1"/>
          </p:cNvSpPr>
          <p:nvPr>
            <p:ph type="ftr" sz="quarter" idx="11"/>
          </p:nvPr>
        </p:nvSpPr>
        <p:spPr/>
        <p:txBody>
          <a:bodyPr/>
          <a:lstStyle/>
          <a:p>
            <a:endParaRPr lang="es-PE" dirty="0"/>
          </a:p>
        </p:txBody>
      </p:sp>
      <p:sp>
        <p:nvSpPr>
          <p:cNvPr id="5" name="Marcador de número de diapositiva 4"/>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296026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2120083-014B-44DE-BC4D-74D8506D26D9}" type="datetimeFigureOut">
              <a:rPr lang="es-PE" smtClean="0"/>
              <a:t>12/02/2021</a:t>
            </a:fld>
            <a:endParaRPr lang="es-PE" dirty="0"/>
          </a:p>
        </p:txBody>
      </p:sp>
      <p:sp>
        <p:nvSpPr>
          <p:cNvPr id="3" name="Marcador de pie de página 2"/>
          <p:cNvSpPr>
            <a:spLocks noGrp="1"/>
          </p:cNvSpPr>
          <p:nvPr>
            <p:ph type="ftr" sz="quarter" idx="11"/>
          </p:nvPr>
        </p:nvSpPr>
        <p:spPr/>
        <p:txBody>
          <a:bodyPr/>
          <a:lstStyle/>
          <a:p>
            <a:endParaRPr lang="es-PE" dirty="0"/>
          </a:p>
        </p:txBody>
      </p:sp>
      <p:sp>
        <p:nvSpPr>
          <p:cNvPr id="4" name="Marcador de número de diapositiva 3"/>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90250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2120083-014B-44DE-BC4D-74D8506D26D9}" type="datetimeFigureOut">
              <a:rPr lang="es-PE" smtClean="0"/>
              <a:t>12/02/2021</a:t>
            </a:fld>
            <a:endParaRPr lang="es-PE" dirty="0"/>
          </a:p>
        </p:txBody>
      </p:sp>
      <p:sp>
        <p:nvSpPr>
          <p:cNvPr id="6" name="Marcador de pie de página 5"/>
          <p:cNvSpPr>
            <a:spLocks noGrp="1"/>
          </p:cNvSpPr>
          <p:nvPr>
            <p:ph type="ftr" sz="quarter" idx="11"/>
          </p:nvPr>
        </p:nvSpPr>
        <p:spPr/>
        <p:txBody>
          <a:bodyPr/>
          <a:lstStyle/>
          <a:p>
            <a:endParaRPr lang="es-PE" dirty="0"/>
          </a:p>
        </p:txBody>
      </p:sp>
      <p:sp>
        <p:nvSpPr>
          <p:cNvPr id="7" name="Marcador de número de diapositiva 6"/>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187083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2120083-014B-44DE-BC4D-74D8506D26D9}" type="datetimeFigureOut">
              <a:rPr lang="es-PE" smtClean="0"/>
              <a:t>12/02/2021</a:t>
            </a:fld>
            <a:endParaRPr lang="es-PE" dirty="0"/>
          </a:p>
        </p:txBody>
      </p:sp>
      <p:sp>
        <p:nvSpPr>
          <p:cNvPr id="6" name="Marcador de pie de página 5"/>
          <p:cNvSpPr>
            <a:spLocks noGrp="1"/>
          </p:cNvSpPr>
          <p:nvPr>
            <p:ph type="ftr" sz="quarter" idx="11"/>
          </p:nvPr>
        </p:nvSpPr>
        <p:spPr/>
        <p:txBody>
          <a:bodyPr/>
          <a:lstStyle/>
          <a:p>
            <a:endParaRPr lang="es-PE" dirty="0"/>
          </a:p>
        </p:txBody>
      </p:sp>
      <p:sp>
        <p:nvSpPr>
          <p:cNvPr id="7" name="Marcador de número de diapositiva 6"/>
          <p:cNvSpPr>
            <a:spLocks noGrp="1"/>
          </p:cNvSpPr>
          <p:nvPr>
            <p:ph type="sldNum" sz="quarter" idx="12"/>
          </p:nvPr>
        </p:nvSpPr>
        <p:spPr/>
        <p:txBody>
          <a:bodyPr/>
          <a:lstStyle/>
          <a:p>
            <a:fld id="{0DDB39AB-EF3B-4A9A-AB1D-D4C2472C0B07}" type="slidenum">
              <a:rPr lang="es-PE" smtClean="0"/>
              <a:t>‹Nº›</a:t>
            </a:fld>
            <a:endParaRPr lang="es-PE" dirty="0"/>
          </a:p>
        </p:txBody>
      </p:sp>
    </p:spTree>
    <p:extLst>
      <p:ext uri="{BB962C8B-B14F-4D97-AF65-F5344CB8AC3E}">
        <p14:creationId xmlns:p14="http://schemas.microsoft.com/office/powerpoint/2010/main" val="336437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20083-014B-44DE-BC4D-74D8506D26D9}" type="datetimeFigureOut">
              <a:rPr lang="es-PE" smtClean="0"/>
              <a:t>12/02/2021</a:t>
            </a:fld>
            <a:endParaRPr lang="es-PE"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B39AB-EF3B-4A9A-AB1D-D4C2472C0B07}" type="slidenum">
              <a:rPr lang="es-PE" smtClean="0"/>
              <a:t>‹Nº›</a:t>
            </a:fld>
            <a:endParaRPr lang="es-PE" dirty="0"/>
          </a:p>
        </p:txBody>
      </p:sp>
      <p:pic>
        <p:nvPicPr>
          <p:cNvPr id="8" name="Imagen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2192"/>
            <a:ext cx="12192000" cy="6833616"/>
          </a:xfrm>
          <a:prstGeom prst="rect">
            <a:avLst/>
          </a:prstGeom>
        </p:spPr>
      </p:pic>
    </p:spTree>
    <p:extLst>
      <p:ext uri="{BB962C8B-B14F-4D97-AF65-F5344CB8AC3E}">
        <p14:creationId xmlns:p14="http://schemas.microsoft.com/office/powerpoint/2010/main" val="143878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35219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C604964-385E-457A-80B3-A124B65CBEB9}"/>
              </a:ext>
            </a:extLst>
          </p:cNvPr>
          <p:cNvSpPr/>
          <p:nvPr/>
        </p:nvSpPr>
        <p:spPr>
          <a:xfrm>
            <a:off x="558734" y="175762"/>
            <a:ext cx="1863011"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Delegados</a:t>
            </a:r>
          </a:p>
        </p:txBody>
      </p:sp>
      <p:sp>
        <p:nvSpPr>
          <p:cNvPr id="3" name="Rectángulo: esquinas redondeadas 2">
            <a:extLst>
              <a:ext uri="{FF2B5EF4-FFF2-40B4-BE49-F238E27FC236}">
                <a16:creationId xmlns:a16="http://schemas.microsoft.com/office/drawing/2014/main" id="{B0B12A2B-D80E-41F5-8351-9D3C5AD01201}"/>
              </a:ext>
            </a:extLst>
          </p:cNvPr>
          <p:cNvSpPr/>
          <p:nvPr/>
        </p:nvSpPr>
        <p:spPr>
          <a:xfrm>
            <a:off x="700699" y="945593"/>
            <a:ext cx="11039544" cy="156900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Un delegado es un tipo que representa referencias a métodos con una lista de parámetros determinada y un tipo de valor devuelto. Cuando se crea una instancia de un delegado, puede asociar su instancia a cualquier método mediante una signatura compatible y un tipo de valor </a:t>
            </a:r>
            <a:r>
              <a:rPr lang="es-MX" sz="2000">
                <a:solidFill>
                  <a:schemeClr val="bg1">
                    <a:lumMod val="50000"/>
                  </a:schemeClr>
                </a:solidFill>
              </a:rPr>
              <a:t>devuelto.</a:t>
            </a:r>
            <a:endParaRPr lang="es-PE" sz="2000" dirty="0">
              <a:solidFill>
                <a:schemeClr val="bg1">
                  <a:lumMod val="50000"/>
                </a:schemeClr>
              </a:solidFill>
            </a:endParaRPr>
          </a:p>
        </p:txBody>
      </p:sp>
      <p:sp>
        <p:nvSpPr>
          <p:cNvPr id="4" name="Rectángulo: esquinas redondeadas 3">
            <a:extLst>
              <a:ext uri="{FF2B5EF4-FFF2-40B4-BE49-F238E27FC236}">
                <a16:creationId xmlns:a16="http://schemas.microsoft.com/office/drawing/2014/main" id="{B39BAD0C-5989-4CE6-B1CC-8F1758564F7C}"/>
              </a:ext>
            </a:extLst>
          </p:cNvPr>
          <p:cNvSpPr/>
          <p:nvPr/>
        </p:nvSpPr>
        <p:spPr>
          <a:xfrm>
            <a:off x="700699" y="3073751"/>
            <a:ext cx="11039544" cy="156900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Los delegados se utilizan para pasar métodos como argumentos a otros métodos. Los controladores de eventos no son más que métodos que se invocan a través de delegados. Cree un método personalizado y una clase, como un control de Windows, podrá llamar al método cuando se produzca un determinado </a:t>
            </a:r>
            <a:r>
              <a:rPr lang="es-MX" sz="2000">
                <a:solidFill>
                  <a:schemeClr val="bg1">
                    <a:lumMod val="50000"/>
                  </a:schemeClr>
                </a:solidFill>
              </a:rPr>
              <a:t>evento.</a:t>
            </a:r>
            <a:endParaRPr lang="es-PE" sz="2000" dirty="0">
              <a:solidFill>
                <a:schemeClr val="bg1">
                  <a:lumMod val="50000"/>
                </a:schemeClr>
              </a:solidFill>
            </a:endParaRPr>
          </a:p>
        </p:txBody>
      </p:sp>
      <p:pic>
        <p:nvPicPr>
          <p:cNvPr id="6" name="Imagen 5">
            <a:extLst>
              <a:ext uri="{FF2B5EF4-FFF2-40B4-BE49-F238E27FC236}">
                <a16:creationId xmlns:a16="http://schemas.microsoft.com/office/drawing/2014/main" id="{95F608DD-B24B-4710-BD2C-9DC7F41C3AA0}"/>
              </a:ext>
            </a:extLst>
          </p:cNvPr>
          <p:cNvPicPr>
            <a:picLocks noChangeAspect="1"/>
          </p:cNvPicPr>
          <p:nvPr/>
        </p:nvPicPr>
        <p:blipFill>
          <a:blip r:embed="rId2"/>
          <a:stretch>
            <a:fillRect/>
          </a:stretch>
        </p:blipFill>
        <p:spPr>
          <a:xfrm>
            <a:off x="2421745" y="5012871"/>
            <a:ext cx="7348509" cy="7579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557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5A9692D-23D0-4521-88D4-6EEEF6504DCA}"/>
              </a:ext>
            </a:extLst>
          </p:cNvPr>
          <p:cNvSpPr/>
          <p:nvPr/>
        </p:nvSpPr>
        <p:spPr>
          <a:xfrm>
            <a:off x="700699" y="169287"/>
            <a:ext cx="2880917"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Delegados(Func)</a:t>
            </a:r>
          </a:p>
        </p:txBody>
      </p:sp>
      <p:sp>
        <p:nvSpPr>
          <p:cNvPr id="3" name="Rectángulo: esquinas redondeadas 2">
            <a:extLst>
              <a:ext uri="{FF2B5EF4-FFF2-40B4-BE49-F238E27FC236}">
                <a16:creationId xmlns:a16="http://schemas.microsoft.com/office/drawing/2014/main" id="{E99BBB63-A7F0-43A8-8982-D93FD1944FC7}"/>
              </a:ext>
            </a:extLst>
          </p:cNvPr>
          <p:cNvSpPr/>
          <p:nvPr/>
        </p:nvSpPr>
        <p:spPr>
          <a:xfrm>
            <a:off x="345100" y="996393"/>
            <a:ext cx="4717968" cy="45238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err="1">
                <a:solidFill>
                  <a:schemeClr val="bg1">
                    <a:lumMod val="50000"/>
                  </a:schemeClr>
                </a:solidFill>
              </a:rPr>
              <a:t>Func</a:t>
            </a:r>
            <a:r>
              <a:rPr lang="es-MX" sz="2000" dirty="0">
                <a:solidFill>
                  <a:schemeClr val="bg1">
                    <a:lumMod val="50000"/>
                  </a:schemeClr>
                </a:solidFill>
              </a:rPr>
              <a:t> proporciona un soporte para funciones anónimas parametrizadas. Los tipos principales son las entradas y el último tipo es siempre el valor de retorno.</a:t>
            </a:r>
            <a:endParaRPr lang="es-PE" sz="2000" dirty="0">
              <a:solidFill>
                <a:schemeClr val="bg1">
                  <a:lumMod val="50000"/>
                </a:schemeClr>
              </a:solidFill>
            </a:endParaRPr>
          </a:p>
        </p:txBody>
      </p:sp>
      <p:pic>
        <p:nvPicPr>
          <p:cNvPr id="8" name="Imagen 7">
            <a:extLst>
              <a:ext uri="{FF2B5EF4-FFF2-40B4-BE49-F238E27FC236}">
                <a16:creationId xmlns:a16="http://schemas.microsoft.com/office/drawing/2014/main" id="{0C688B64-A79D-4235-B626-E83C4343A5E6}"/>
              </a:ext>
            </a:extLst>
          </p:cNvPr>
          <p:cNvPicPr>
            <a:picLocks noChangeAspect="1"/>
          </p:cNvPicPr>
          <p:nvPr/>
        </p:nvPicPr>
        <p:blipFill>
          <a:blip r:embed="rId2"/>
          <a:stretch>
            <a:fillRect/>
          </a:stretch>
        </p:blipFill>
        <p:spPr>
          <a:xfrm>
            <a:off x="5245488" y="1852961"/>
            <a:ext cx="6496050" cy="243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363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4868212-CF8F-4469-AD19-913BE7703F3C}"/>
              </a:ext>
            </a:extLst>
          </p:cNvPr>
          <p:cNvSpPr/>
          <p:nvPr/>
        </p:nvSpPr>
        <p:spPr>
          <a:xfrm>
            <a:off x="700699" y="207894"/>
            <a:ext cx="3236784"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Delegados(Action )</a:t>
            </a:r>
          </a:p>
        </p:txBody>
      </p:sp>
      <p:sp>
        <p:nvSpPr>
          <p:cNvPr id="3" name="Rectángulo: esquinas redondeadas 2">
            <a:extLst>
              <a:ext uri="{FF2B5EF4-FFF2-40B4-BE49-F238E27FC236}">
                <a16:creationId xmlns:a16="http://schemas.microsoft.com/office/drawing/2014/main" id="{200363E7-76C4-46AF-BDA0-BCA9DFDDB763}"/>
              </a:ext>
            </a:extLst>
          </p:cNvPr>
          <p:cNvSpPr/>
          <p:nvPr/>
        </p:nvSpPr>
        <p:spPr>
          <a:xfrm>
            <a:off x="617050" y="1880049"/>
            <a:ext cx="4894518" cy="30979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Los objetos de acción son como métodos de vacío, por lo que solo tienen un tipo de entrada. No se coloca ningún resultado en la pila de evaluación.</a:t>
            </a:r>
            <a:endParaRPr lang="es-PE" sz="2000" dirty="0">
              <a:solidFill>
                <a:schemeClr val="bg1">
                  <a:lumMod val="50000"/>
                </a:schemeClr>
              </a:solidFill>
            </a:endParaRPr>
          </a:p>
        </p:txBody>
      </p:sp>
      <p:pic>
        <p:nvPicPr>
          <p:cNvPr id="6" name="Imagen 5">
            <a:extLst>
              <a:ext uri="{FF2B5EF4-FFF2-40B4-BE49-F238E27FC236}">
                <a16:creationId xmlns:a16="http://schemas.microsoft.com/office/drawing/2014/main" id="{31289EE6-C4E1-4D45-934C-B844F85EE472}"/>
              </a:ext>
            </a:extLst>
          </p:cNvPr>
          <p:cNvPicPr>
            <a:picLocks noChangeAspect="1"/>
          </p:cNvPicPr>
          <p:nvPr/>
        </p:nvPicPr>
        <p:blipFill>
          <a:blip r:embed="rId2"/>
          <a:stretch>
            <a:fillRect/>
          </a:stretch>
        </p:blipFill>
        <p:spPr>
          <a:xfrm>
            <a:off x="6096000" y="1321898"/>
            <a:ext cx="5300430" cy="38438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8865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C4263DF-4536-41D9-B910-D745352E5A7D}"/>
              </a:ext>
            </a:extLst>
          </p:cNvPr>
          <p:cNvSpPr/>
          <p:nvPr/>
        </p:nvSpPr>
        <p:spPr>
          <a:xfrm>
            <a:off x="796840" y="180219"/>
            <a:ext cx="2426049"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Inmutabilidad</a:t>
            </a:r>
          </a:p>
        </p:txBody>
      </p:sp>
      <p:sp>
        <p:nvSpPr>
          <p:cNvPr id="3" name="Rectángulo: esquinas redondeadas 2">
            <a:extLst>
              <a:ext uri="{FF2B5EF4-FFF2-40B4-BE49-F238E27FC236}">
                <a16:creationId xmlns:a16="http://schemas.microsoft.com/office/drawing/2014/main" id="{4A37A4C8-2E2B-40E3-9650-066D795D5341}"/>
              </a:ext>
            </a:extLst>
          </p:cNvPr>
          <p:cNvSpPr/>
          <p:nvPr/>
        </p:nvSpPr>
        <p:spPr>
          <a:xfrm>
            <a:off x="6336452" y="2140853"/>
            <a:ext cx="5203370" cy="2576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El tipo System.MulticastDelegate, que es el padre de todos los tipos de delegados, es inmutable al igual que System.String.</a:t>
            </a:r>
            <a:endParaRPr lang="es-PE" sz="2000" dirty="0">
              <a:solidFill>
                <a:schemeClr val="bg1">
                  <a:lumMod val="50000"/>
                </a:schemeClr>
              </a:solidFill>
            </a:endParaRPr>
          </a:p>
        </p:txBody>
      </p:sp>
      <p:sp>
        <p:nvSpPr>
          <p:cNvPr id="4" name="Rectángulo: esquinas redondeadas 3">
            <a:extLst>
              <a:ext uri="{FF2B5EF4-FFF2-40B4-BE49-F238E27FC236}">
                <a16:creationId xmlns:a16="http://schemas.microsoft.com/office/drawing/2014/main" id="{AD3A328D-BC6D-499F-944C-47D93B920F40}"/>
              </a:ext>
            </a:extLst>
          </p:cNvPr>
          <p:cNvSpPr/>
          <p:nvPr/>
        </p:nvSpPr>
        <p:spPr>
          <a:xfrm>
            <a:off x="1256252" y="1917611"/>
            <a:ext cx="3933273" cy="302277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El tipo System.String es un tipo inmutable en el sentido de que el tamaño de la cadena, los caracteres y su orden no pueden cambiar.</a:t>
            </a:r>
            <a:endParaRPr lang="es-PE" sz="2000" dirty="0">
              <a:solidFill>
                <a:schemeClr val="bg1">
                  <a:lumMod val="50000"/>
                </a:schemeClr>
              </a:solidFill>
            </a:endParaRPr>
          </a:p>
        </p:txBody>
      </p:sp>
      <p:sp>
        <p:nvSpPr>
          <p:cNvPr id="5" name="Rectángulo: esquinas redondeadas 4">
            <a:extLst>
              <a:ext uri="{FF2B5EF4-FFF2-40B4-BE49-F238E27FC236}">
                <a16:creationId xmlns:a16="http://schemas.microsoft.com/office/drawing/2014/main" id="{4AAE1D55-CB2A-411D-A18B-F01152B1C2E4}"/>
              </a:ext>
            </a:extLst>
          </p:cNvPr>
          <p:cNvSpPr/>
          <p:nvPr/>
        </p:nvSpPr>
        <p:spPr>
          <a:xfrm>
            <a:off x="1863697" y="1061800"/>
            <a:ext cx="8464606" cy="1538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 Cualquier tipo que restrinja de alguna manera los cambios en su estado o en el estado de sus instancias puede describirse como inmutable en cierto sentido.</a:t>
            </a:r>
            <a:endParaRPr lang="es-PE" sz="2000" dirty="0">
              <a:solidFill>
                <a:schemeClr val="bg1">
                  <a:lumMod val="50000"/>
                </a:schemeClr>
              </a:solidFill>
            </a:endParaRPr>
          </a:p>
        </p:txBody>
      </p:sp>
    </p:spTree>
    <p:extLst>
      <p:ext uri="{BB962C8B-B14F-4D97-AF65-F5344CB8AC3E}">
        <p14:creationId xmlns:p14="http://schemas.microsoft.com/office/powerpoint/2010/main" val="354886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61FC187-3445-4FC0-BE6B-15A5053BEF72}"/>
              </a:ext>
            </a:extLst>
          </p:cNvPr>
          <p:cNvSpPr/>
          <p:nvPr/>
        </p:nvSpPr>
        <p:spPr>
          <a:xfrm>
            <a:off x="423114" y="179614"/>
            <a:ext cx="6160661" cy="646331"/>
          </a:xfrm>
          <a:prstGeom prst="rect">
            <a:avLst/>
          </a:prstGeom>
        </p:spPr>
        <p:txBody>
          <a:bodyPr wrap="square">
            <a:spAutoFit/>
          </a:bodyPr>
          <a:lstStyle/>
          <a:p>
            <a:r>
              <a:rPr lang="es-PE" sz="3200" b="1" dirty="0">
                <a:solidFill>
                  <a:srgbClr val="0060FF"/>
                </a:solidFill>
                <a:latin typeface="+mj-lt"/>
                <a:cs typeface="Arial" panose="020B0604020202020204" pitchFamily="34" charset="0"/>
              </a:rPr>
              <a:t> Colecciones Inmutabilidad</a:t>
            </a:r>
          </a:p>
        </p:txBody>
      </p:sp>
      <p:sp>
        <p:nvSpPr>
          <p:cNvPr id="3" name="Rectángulo: esquinas redondeadas 2">
            <a:extLst>
              <a:ext uri="{FF2B5EF4-FFF2-40B4-BE49-F238E27FC236}">
                <a16:creationId xmlns:a16="http://schemas.microsoft.com/office/drawing/2014/main" id="{ADF9012A-F7C9-4E12-AE69-C4924657177B}"/>
              </a:ext>
            </a:extLst>
          </p:cNvPr>
          <p:cNvSpPr/>
          <p:nvPr/>
        </p:nvSpPr>
        <p:spPr>
          <a:xfrm>
            <a:off x="1198661" y="1001176"/>
            <a:ext cx="9794677" cy="14651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Una colección inmutable es una colección de instancias que conserva su estructura todo el tiempo y no permite las asignaciones de nivel de elemento, mientras que sigue ofreciendo API para realizar mutaciones.</a:t>
            </a:r>
            <a:endParaRPr lang="es-PE" sz="2000" dirty="0">
              <a:solidFill>
                <a:schemeClr val="bg1">
                  <a:lumMod val="50000"/>
                </a:schemeClr>
              </a:solidFill>
            </a:endParaRPr>
          </a:p>
        </p:txBody>
      </p:sp>
      <p:sp>
        <p:nvSpPr>
          <p:cNvPr id="4" name="Rectángulo: esquinas redondeadas 3">
            <a:extLst>
              <a:ext uri="{FF2B5EF4-FFF2-40B4-BE49-F238E27FC236}">
                <a16:creationId xmlns:a16="http://schemas.microsoft.com/office/drawing/2014/main" id="{878BB85D-6BD6-45FC-AD3E-0D77369BB964}"/>
              </a:ext>
            </a:extLst>
          </p:cNvPr>
          <p:cNvSpPr/>
          <p:nvPr/>
        </p:nvSpPr>
        <p:spPr>
          <a:xfrm>
            <a:off x="1112457" y="2502805"/>
            <a:ext cx="10036512" cy="20356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Las colecciones inmutables están diseñadas con dos objetivos en mente. En primer lugar, reutilizar la mayor cantidad de memoria posible, evitar la copia y reducir la presión sobre el recolector de basura El segundo objetivo es respaldar las mismas operaciones que ofrecen las colecciones mutables con complejidades de tiempo competitivas.</a:t>
            </a:r>
            <a:endParaRPr lang="es-PE" sz="2000" dirty="0">
              <a:solidFill>
                <a:schemeClr val="bg1">
                  <a:lumMod val="50000"/>
                </a:schemeClr>
              </a:solidFill>
            </a:endParaRPr>
          </a:p>
        </p:txBody>
      </p:sp>
    </p:spTree>
    <p:extLst>
      <p:ext uri="{BB962C8B-B14F-4D97-AF65-F5344CB8AC3E}">
        <p14:creationId xmlns:p14="http://schemas.microsoft.com/office/powerpoint/2010/main" val="1302872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62FF7E0-12D1-4D72-9157-69142CC19CA4}"/>
              </a:ext>
            </a:extLst>
          </p:cNvPr>
          <p:cNvSpPr/>
          <p:nvPr/>
        </p:nvSpPr>
        <p:spPr>
          <a:xfrm>
            <a:off x="423114" y="179614"/>
            <a:ext cx="4519186" cy="646331"/>
          </a:xfrm>
          <a:prstGeom prst="rect">
            <a:avLst/>
          </a:prstGeom>
        </p:spPr>
        <p:txBody>
          <a:bodyPr wrap="square">
            <a:spAutoFit/>
          </a:bodyPr>
          <a:lstStyle/>
          <a:p>
            <a:r>
              <a:rPr lang="es-PE" sz="3200" b="1" dirty="0">
                <a:solidFill>
                  <a:srgbClr val="0060FF"/>
                </a:solidFill>
                <a:latin typeface="+mj-lt"/>
                <a:cs typeface="Arial" panose="020B0604020202020204" pitchFamily="34" charset="0"/>
              </a:rPr>
              <a:t> Pilas Inmutabilidad</a:t>
            </a:r>
          </a:p>
        </p:txBody>
      </p:sp>
      <p:sp>
        <p:nvSpPr>
          <p:cNvPr id="3" name="Rectángulo: esquinas redondeadas 2">
            <a:extLst>
              <a:ext uri="{FF2B5EF4-FFF2-40B4-BE49-F238E27FC236}">
                <a16:creationId xmlns:a16="http://schemas.microsoft.com/office/drawing/2014/main" id="{0FDFD0F4-008B-4EFB-B939-BB0C30B95F3B}"/>
              </a:ext>
            </a:extLst>
          </p:cNvPr>
          <p:cNvSpPr/>
          <p:nvPr/>
        </p:nvSpPr>
        <p:spPr>
          <a:xfrm>
            <a:off x="1322607" y="978632"/>
            <a:ext cx="9546786" cy="190718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Se representa como un puntero al elemento superior. De esta manera, puede empujar y hacer estallar elementos de una pila determinada sin cambiarla, mientras que al mismo tiempo comparte todos sus elementos con la pila resultante. Este diseño simple hace que la pila inmutable sea la colección inmutable más simple.</a:t>
            </a:r>
            <a:endParaRPr lang="es-PE" sz="2000" dirty="0">
              <a:solidFill>
                <a:schemeClr val="bg1">
                  <a:lumMod val="50000"/>
                </a:schemeClr>
              </a:solidFill>
            </a:endParaRPr>
          </a:p>
        </p:txBody>
      </p:sp>
      <p:pic>
        <p:nvPicPr>
          <p:cNvPr id="5" name="Imagen 4">
            <a:extLst>
              <a:ext uri="{FF2B5EF4-FFF2-40B4-BE49-F238E27FC236}">
                <a16:creationId xmlns:a16="http://schemas.microsoft.com/office/drawing/2014/main" id="{EF39A342-E7EF-4A76-B6B8-42B95AB211F0}"/>
              </a:ext>
            </a:extLst>
          </p:cNvPr>
          <p:cNvPicPr>
            <a:picLocks noChangeAspect="1"/>
          </p:cNvPicPr>
          <p:nvPr/>
        </p:nvPicPr>
        <p:blipFill>
          <a:blip r:embed="rId2"/>
          <a:stretch>
            <a:fillRect/>
          </a:stretch>
        </p:blipFill>
        <p:spPr>
          <a:xfrm>
            <a:off x="2119756" y="3154816"/>
            <a:ext cx="7620323" cy="14675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34146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0583E6A-8A76-42E7-9161-E6DE59F731B6}"/>
              </a:ext>
            </a:extLst>
          </p:cNvPr>
          <p:cNvSpPr/>
          <p:nvPr/>
        </p:nvSpPr>
        <p:spPr>
          <a:xfrm>
            <a:off x="423114" y="179614"/>
            <a:ext cx="3757760"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 Listas Inmutables</a:t>
            </a:r>
          </a:p>
        </p:txBody>
      </p:sp>
      <p:sp>
        <p:nvSpPr>
          <p:cNvPr id="3" name="Rectángulo: esquinas redondeadas 2">
            <a:extLst>
              <a:ext uri="{FF2B5EF4-FFF2-40B4-BE49-F238E27FC236}">
                <a16:creationId xmlns:a16="http://schemas.microsoft.com/office/drawing/2014/main" id="{B3C95814-E035-4EE9-8B00-90CC20A9B224}"/>
              </a:ext>
            </a:extLst>
          </p:cNvPr>
          <p:cNvSpPr/>
          <p:nvPr/>
        </p:nvSpPr>
        <p:spPr>
          <a:xfrm>
            <a:off x="796840" y="919909"/>
            <a:ext cx="10567846" cy="149671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La estructura de datos de la lista es más compleja que la pila debido principalmente a la operación de indexación. La estructura de la lista ofrece recuperación, adición y eliminación de elementos en un índice específico. Usar una matriz, como se hace en la lista mutable &lt;T&gt;, sería razonable, pero, como se explicó anteriormente, sería ineficiente para una lista inmutable de propósito general.</a:t>
            </a:r>
            <a:endParaRPr lang="es-PE" sz="2000" dirty="0">
              <a:solidFill>
                <a:schemeClr val="bg1">
                  <a:lumMod val="50000"/>
                </a:schemeClr>
              </a:solidFill>
            </a:endParaRPr>
          </a:p>
        </p:txBody>
      </p:sp>
      <p:pic>
        <p:nvPicPr>
          <p:cNvPr id="5" name="Imagen 4">
            <a:extLst>
              <a:ext uri="{FF2B5EF4-FFF2-40B4-BE49-F238E27FC236}">
                <a16:creationId xmlns:a16="http://schemas.microsoft.com/office/drawing/2014/main" id="{B4118CD5-11F4-44C8-9928-BC3F3E0C2FAF}"/>
              </a:ext>
            </a:extLst>
          </p:cNvPr>
          <p:cNvPicPr>
            <a:picLocks noChangeAspect="1"/>
          </p:cNvPicPr>
          <p:nvPr/>
        </p:nvPicPr>
        <p:blipFill>
          <a:blip r:embed="rId2"/>
          <a:stretch>
            <a:fillRect/>
          </a:stretch>
        </p:blipFill>
        <p:spPr>
          <a:xfrm>
            <a:off x="1979840" y="2781300"/>
            <a:ext cx="8232320" cy="23132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1220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420A585-3995-416A-B5C8-DE6029E8AF7A}"/>
              </a:ext>
            </a:extLst>
          </p:cNvPr>
          <p:cNvSpPr/>
          <p:nvPr/>
        </p:nvSpPr>
        <p:spPr>
          <a:xfrm>
            <a:off x="440653" y="186267"/>
            <a:ext cx="2106667"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Colecciones</a:t>
            </a:r>
          </a:p>
        </p:txBody>
      </p:sp>
      <p:sp>
        <p:nvSpPr>
          <p:cNvPr id="3" name="Rectángulo: esquinas redondeadas 2">
            <a:extLst>
              <a:ext uri="{FF2B5EF4-FFF2-40B4-BE49-F238E27FC236}">
                <a16:creationId xmlns:a16="http://schemas.microsoft.com/office/drawing/2014/main" id="{F4AF07B8-0C97-4A14-8D0B-EB8516860202}"/>
              </a:ext>
            </a:extLst>
          </p:cNvPr>
          <p:cNvSpPr/>
          <p:nvPr/>
        </p:nvSpPr>
        <p:spPr>
          <a:xfrm>
            <a:off x="1205161" y="1496642"/>
            <a:ext cx="9781677" cy="36290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Las colecciones proporcionan una forma más flexible de trabajar con grupos de objetos. A diferencia de las matrices, el grupo de objetos con los que trabaja puede crecer y reducirse dinámicamente a medida que cambian las necesidades de la aplicación. Para algunas colecciones, puede asignar una clave a cualquier objeto que coloque en la colección para poder recuperar rápidamente el objeto usando la clave. Una colección es una clase, por lo que debe declarar una instancia de la clase antes de poder agregar elementos a esa colección.</a:t>
            </a:r>
            <a:endParaRPr lang="es-PE" sz="2000" dirty="0">
              <a:solidFill>
                <a:schemeClr val="bg1">
                  <a:lumMod val="50000"/>
                </a:schemeClr>
              </a:solidFill>
            </a:endParaRPr>
          </a:p>
          <a:p>
            <a:pPr algn="just"/>
            <a:endParaRPr lang="es-PE" sz="2000" dirty="0">
              <a:solidFill>
                <a:schemeClr val="bg1">
                  <a:lumMod val="50000"/>
                </a:schemeClr>
              </a:solidFill>
            </a:endParaRPr>
          </a:p>
        </p:txBody>
      </p:sp>
    </p:spTree>
    <p:extLst>
      <p:ext uri="{BB962C8B-B14F-4D97-AF65-F5344CB8AC3E}">
        <p14:creationId xmlns:p14="http://schemas.microsoft.com/office/powerpoint/2010/main" val="2464998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6386409-E871-468B-B4B9-E555F566B056}"/>
              </a:ext>
            </a:extLst>
          </p:cNvPr>
          <p:cNvSpPr/>
          <p:nvPr/>
        </p:nvSpPr>
        <p:spPr>
          <a:xfrm>
            <a:off x="406786" y="169334"/>
            <a:ext cx="3510063" cy="584775"/>
          </a:xfrm>
          <a:prstGeom prst="rect">
            <a:avLst/>
          </a:prstGeom>
        </p:spPr>
        <p:txBody>
          <a:bodyPr wrap="square">
            <a:spAutoFit/>
          </a:bodyPr>
          <a:lstStyle/>
          <a:p>
            <a:r>
              <a:rPr lang="es-PE" sz="3200" b="1" dirty="0">
                <a:solidFill>
                  <a:srgbClr val="0060FF"/>
                </a:solidFill>
                <a:latin typeface="+mj-lt"/>
                <a:cs typeface="Arial" panose="020B0604020202020204" pitchFamily="34" charset="0"/>
              </a:rPr>
              <a:t>Tipos de colecciones</a:t>
            </a:r>
          </a:p>
        </p:txBody>
      </p:sp>
      <p:sp>
        <p:nvSpPr>
          <p:cNvPr id="3" name="Rectángulo: esquinas redondeadas 2">
            <a:extLst>
              <a:ext uri="{FF2B5EF4-FFF2-40B4-BE49-F238E27FC236}">
                <a16:creationId xmlns:a16="http://schemas.microsoft.com/office/drawing/2014/main" id="{264C56A7-6280-4B96-B1E7-33B824537E52}"/>
              </a:ext>
            </a:extLst>
          </p:cNvPr>
          <p:cNvSpPr/>
          <p:nvPr/>
        </p:nvSpPr>
        <p:spPr>
          <a:xfrm>
            <a:off x="2231472" y="1442905"/>
            <a:ext cx="8372977" cy="26676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bg1">
                    <a:lumMod val="50000"/>
                  </a:schemeClr>
                </a:solidFill>
              </a:rPr>
              <a:t>NET proporciona muchas colecciones comunes. Cada tipo de colección está diseñado para un propósito específico.</a:t>
            </a:r>
          </a:p>
          <a:p>
            <a:pPr algn="ctr"/>
            <a:endParaRPr lang="es-MX" sz="2000" dirty="0">
              <a:solidFill>
                <a:schemeClr val="bg1">
                  <a:lumMod val="50000"/>
                </a:schemeClr>
              </a:solidFill>
            </a:endParaRPr>
          </a:p>
          <a:p>
            <a:pPr algn="just"/>
            <a:r>
              <a:rPr lang="es-MX" sz="2000" dirty="0">
                <a:solidFill>
                  <a:schemeClr val="bg1">
                    <a:lumMod val="50000"/>
                  </a:schemeClr>
                </a:solidFill>
              </a:rPr>
              <a:t>Algunas de las clases de colección comunes se describen en esta sección:</a:t>
            </a:r>
          </a:p>
          <a:p>
            <a:pPr algn="just"/>
            <a:endParaRPr lang="es-MX" sz="2000" dirty="0">
              <a:solidFill>
                <a:schemeClr val="bg1">
                  <a:lumMod val="50000"/>
                </a:schemeClr>
              </a:solidFill>
            </a:endParaRPr>
          </a:p>
          <a:p>
            <a:pPr marL="342900" indent="-342900" algn="just">
              <a:buFont typeface="Arial" panose="020B0604020202020204" pitchFamily="34" charset="0"/>
              <a:buChar char="•"/>
            </a:pPr>
            <a:r>
              <a:rPr lang="es-MX" sz="2000" dirty="0">
                <a:solidFill>
                  <a:schemeClr val="bg1">
                    <a:lumMod val="50000"/>
                  </a:schemeClr>
                </a:solidFill>
              </a:rPr>
              <a:t>System.Collections.generic clases</a:t>
            </a:r>
          </a:p>
          <a:p>
            <a:pPr marL="342900" indent="-342900" algn="just">
              <a:buFont typeface="Arial" panose="020B0604020202020204" pitchFamily="34" charset="0"/>
              <a:buChar char="•"/>
            </a:pPr>
            <a:r>
              <a:rPr lang="es-MX" sz="2000" dirty="0">
                <a:solidFill>
                  <a:schemeClr val="bg1">
                    <a:lumMod val="50000"/>
                  </a:schemeClr>
                </a:solidFill>
              </a:rPr>
              <a:t> </a:t>
            </a:r>
            <a:r>
              <a:rPr lang="es-MX" sz="2000" dirty="0" err="1">
                <a:solidFill>
                  <a:schemeClr val="bg1">
                    <a:lumMod val="50000"/>
                  </a:schemeClr>
                </a:solidFill>
              </a:rPr>
              <a:t>System.Collections.Concurrent</a:t>
            </a:r>
            <a:r>
              <a:rPr lang="es-MX" sz="2000" dirty="0">
                <a:solidFill>
                  <a:schemeClr val="bg1">
                    <a:lumMod val="50000"/>
                  </a:schemeClr>
                </a:solidFill>
              </a:rPr>
              <a:t> clases</a:t>
            </a:r>
          </a:p>
          <a:p>
            <a:pPr marL="342900" indent="-342900" algn="just">
              <a:buFont typeface="Arial" panose="020B0604020202020204" pitchFamily="34" charset="0"/>
              <a:buChar char="•"/>
            </a:pPr>
            <a:r>
              <a:rPr lang="es-MX" sz="2000" dirty="0">
                <a:solidFill>
                  <a:schemeClr val="bg1">
                    <a:lumMod val="50000"/>
                  </a:schemeClr>
                </a:solidFill>
              </a:rPr>
              <a:t>Clases System.Collections </a:t>
            </a:r>
          </a:p>
        </p:txBody>
      </p:sp>
    </p:spTree>
    <p:extLst>
      <p:ext uri="{BB962C8B-B14F-4D97-AF65-F5344CB8AC3E}">
        <p14:creationId xmlns:p14="http://schemas.microsoft.com/office/powerpoint/2010/main" val="2501393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21ED28C-D453-4181-B5CA-273C64F5DCE5}"/>
              </a:ext>
            </a:extLst>
          </p:cNvPr>
          <p:cNvSpPr/>
          <p:nvPr/>
        </p:nvSpPr>
        <p:spPr>
          <a:xfrm>
            <a:off x="406784" y="-1"/>
            <a:ext cx="10859929" cy="707886"/>
          </a:xfrm>
          <a:prstGeom prst="rect">
            <a:avLst/>
          </a:prstGeom>
        </p:spPr>
        <p:txBody>
          <a:bodyPr wrap="square">
            <a:spAutoFit/>
          </a:bodyPr>
          <a:lstStyle/>
          <a:p>
            <a:r>
              <a:rPr lang="es-MX" sz="3200" b="1" dirty="0">
                <a:solidFill>
                  <a:srgbClr val="0060FF"/>
                </a:solidFill>
                <a:latin typeface="+mj-lt"/>
                <a:cs typeface="Arial" panose="020B0604020202020204" pitchFamily="34" charset="0"/>
              </a:rPr>
              <a:t>System.Collections.</a:t>
            </a:r>
            <a:r>
              <a:rPr lang="es-MX" sz="3200" b="1">
                <a:solidFill>
                  <a:srgbClr val="0060FF"/>
                </a:solidFill>
                <a:latin typeface="+mj-lt"/>
                <a:cs typeface="Arial" panose="020B0604020202020204" pitchFamily="34" charset="0"/>
              </a:rPr>
              <a:t>generic Classes</a:t>
            </a:r>
            <a:endParaRPr lang="es-PE" sz="3200" b="1" dirty="0">
              <a:solidFill>
                <a:srgbClr val="0060FF"/>
              </a:solidFill>
              <a:latin typeface="+mj-lt"/>
              <a:cs typeface="Arial" panose="020B0604020202020204" pitchFamily="34" charset="0"/>
            </a:endParaRPr>
          </a:p>
        </p:txBody>
      </p:sp>
      <p:sp>
        <p:nvSpPr>
          <p:cNvPr id="3" name="Rectángulo: esquinas redondeadas 2">
            <a:extLst>
              <a:ext uri="{FF2B5EF4-FFF2-40B4-BE49-F238E27FC236}">
                <a16:creationId xmlns:a16="http://schemas.microsoft.com/office/drawing/2014/main" id="{241995AE-97DB-452C-B56A-DED4CBD89021}"/>
              </a:ext>
            </a:extLst>
          </p:cNvPr>
          <p:cNvSpPr/>
          <p:nvPr/>
        </p:nvSpPr>
        <p:spPr>
          <a:xfrm>
            <a:off x="1617511" y="1715252"/>
            <a:ext cx="8956978" cy="34274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Puede crear una colección genérica utilizando una de las clases en el espacio de nombres System.Collections.generic .Una colección genérica es útil cuando todos los elementos de la colección tienen el mismo tipo de datos. Una colección genérica impone un tipo fuerte al permitir que se agregue solo el tipo de datos deseado.</a:t>
            </a:r>
          </a:p>
        </p:txBody>
      </p:sp>
    </p:spTree>
    <p:extLst>
      <p:ext uri="{BB962C8B-B14F-4D97-AF65-F5344CB8AC3E}">
        <p14:creationId xmlns:p14="http://schemas.microsoft.com/office/powerpoint/2010/main" val="218355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401582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p:cNvSpPr txBox="1"/>
          <p:nvPr/>
        </p:nvSpPr>
        <p:spPr>
          <a:xfrm>
            <a:off x="300645" y="1870590"/>
            <a:ext cx="4420984" cy="861774"/>
          </a:xfrm>
          <a:prstGeom prst="rect">
            <a:avLst/>
          </a:prstGeom>
          <a:noFill/>
        </p:spPr>
        <p:txBody>
          <a:bodyPr wrap="square" rtlCol="0">
            <a:spAutoFit/>
          </a:bodyPr>
          <a:lstStyle/>
          <a:p>
            <a:r>
              <a:rPr lang="es-PE" sz="2500" dirty="0">
                <a:latin typeface="Arial Black" panose="020B0A04020102020204" pitchFamily="34" charset="0"/>
                <a:cs typeface="Arial" panose="020B0604020202020204" pitchFamily="34" charset="0"/>
              </a:rPr>
              <a:t>Fundamentos</a:t>
            </a:r>
          </a:p>
          <a:p>
            <a:r>
              <a:rPr lang="es-PE" sz="2500" dirty="0">
                <a:latin typeface="Arial Black" panose="020B0A04020102020204" pitchFamily="34" charset="0"/>
                <a:cs typeface="Arial" panose="020B0604020202020204" pitchFamily="34" charset="0"/>
              </a:rPr>
              <a:t>de Programación</a:t>
            </a:r>
          </a:p>
        </p:txBody>
      </p:sp>
      <p:sp>
        <p:nvSpPr>
          <p:cNvPr id="7" name="CuadroTexto 6"/>
          <p:cNvSpPr txBox="1"/>
          <p:nvPr/>
        </p:nvSpPr>
        <p:spPr>
          <a:xfrm>
            <a:off x="300645" y="5629887"/>
            <a:ext cx="2813655" cy="569387"/>
          </a:xfrm>
          <a:prstGeom prst="rect">
            <a:avLst/>
          </a:prstGeom>
          <a:noFill/>
        </p:spPr>
        <p:txBody>
          <a:bodyPr wrap="none" rtlCol="0">
            <a:spAutoFit/>
          </a:bodyPr>
          <a:lstStyle/>
          <a:p>
            <a:r>
              <a:rPr lang="es-PE" dirty="0">
                <a:solidFill>
                  <a:schemeClr val="bg1">
                    <a:lumMod val="50000"/>
                  </a:schemeClr>
                </a:solidFill>
                <a:latin typeface="Arial" panose="020B0604020202020204" pitchFamily="34" charset="0"/>
                <a:cs typeface="Arial" panose="020B0604020202020204" pitchFamily="34" charset="0"/>
              </a:rPr>
              <a:t>Instructor: Erick Aróstegui</a:t>
            </a:r>
          </a:p>
          <a:p>
            <a:r>
              <a:rPr lang="es-PE" sz="1300" dirty="0">
                <a:solidFill>
                  <a:srgbClr val="0065FF"/>
                </a:solidFill>
                <a:latin typeface="Arial" panose="020B0604020202020204" pitchFamily="34" charset="0"/>
                <a:cs typeface="Arial" panose="020B0604020202020204" pitchFamily="34" charset="0"/>
              </a:rPr>
              <a:t>earostegui@galaxy.edu.pe</a:t>
            </a: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5829" y="0"/>
            <a:ext cx="8176171" cy="6858000"/>
          </a:xfrm>
          <a:prstGeom prst="rect">
            <a:avLst/>
          </a:prstGeom>
        </p:spPr>
      </p:pic>
      <p:sp>
        <p:nvSpPr>
          <p:cNvPr id="10" name="CuadroTexto 9"/>
          <p:cNvSpPr txBox="1"/>
          <p:nvPr/>
        </p:nvSpPr>
        <p:spPr>
          <a:xfrm>
            <a:off x="300645" y="2839742"/>
            <a:ext cx="4330623" cy="461665"/>
          </a:xfrm>
          <a:prstGeom prst="rect">
            <a:avLst/>
          </a:prstGeom>
          <a:noFill/>
        </p:spPr>
        <p:txBody>
          <a:bodyPr wrap="square" rtlCol="0">
            <a:spAutoFit/>
          </a:bodyPr>
          <a:lstStyle/>
          <a:p>
            <a:r>
              <a:rPr lang="es-PE" sz="2400" dirty="0">
                <a:solidFill>
                  <a:schemeClr val="bg1">
                    <a:lumMod val="50000"/>
                  </a:schemeClr>
                </a:solidFill>
                <a:latin typeface="Arial" panose="020B0604020202020204" pitchFamily="34" charset="0"/>
                <a:cs typeface="Arial" panose="020B0604020202020204" pitchFamily="34" charset="0"/>
              </a:rPr>
              <a:t>Programación funcional</a:t>
            </a:r>
          </a:p>
        </p:txBody>
      </p:sp>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645" y="959762"/>
            <a:ext cx="1929721" cy="910828"/>
          </a:xfrm>
          <a:prstGeom prst="rect">
            <a:avLst/>
          </a:prstGeom>
        </p:spPr>
      </p:pic>
    </p:spTree>
    <p:extLst>
      <p:ext uri="{BB962C8B-B14F-4D97-AF65-F5344CB8AC3E}">
        <p14:creationId xmlns:p14="http://schemas.microsoft.com/office/powerpoint/2010/main" val="2820107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EA440A-B623-414E-BF8A-8FC8CAE813C8}"/>
              </a:ext>
            </a:extLst>
          </p:cNvPr>
          <p:cNvSpPr/>
          <p:nvPr/>
        </p:nvSpPr>
        <p:spPr>
          <a:xfrm>
            <a:off x="406784" y="120414"/>
            <a:ext cx="10859929" cy="584775"/>
          </a:xfrm>
          <a:prstGeom prst="rect">
            <a:avLst/>
          </a:prstGeom>
        </p:spPr>
        <p:txBody>
          <a:bodyPr wrap="square">
            <a:spAutoFit/>
          </a:bodyPr>
          <a:lstStyle/>
          <a:p>
            <a:r>
              <a:rPr lang="es-MX" sz="3200" b="1" dirty="0">
                <a:solidFill>
                  <a:srgbClr val="0060FF"/>
                </a:solidFill>
                <a:latin typeface="+mj-lt"/>
                <a:cs typeface="Arial" panose="020B0604020202020204" pitchFamily="34" charset="0"/>
              </a:rPr>
              <a:t>System.Collections.</a:t>
            </a:r>
            <a:r>
              <a:rPr lang="es-MX" sz="3200" b="1">
                <a:solidFill>
                  <a:srgbClr val="0060FF"/>
                </a:solidFill>
                <a:latin typeface="+mj-lt"/>
                <a:cs typeface="Arial" panose="020B0604020202020204" pitchFamily="34" charset="0"/>
              </a:rPr>
              <a:t>Concurrent Classes</a:t>
            </a:r>
            <a:endParaRPr lang="es-PE" sz="3200" b="1" dirty="0">
              <a:solidFill>
                <a:srgbClr val="0060FF"/>
              </a:solidFill>
              <a:latin typeface="+mj-lt"/>
              <a:cs typeface="Arial" panose="020B0604020202020204" pitchFamily="34" charset="0"/>
            </a:endParaRPr>
          </a:p>
        </p:txBody>
      </p:sp>
      <p:sp>
        <p:nvSpPr>
          <p:cNvPr id="3" name="Rectángulo: esquinas redondeadas 2">
            <a:extLst>
              <a:ext uri="{FF2B5EF4-FFF2-40B4-BE49-F238E27FC236}">
                <a16:creationId xmlns:a16="http://schemas.microsoft.com/office/drawing/2014/main" id="{E31AD4EB-5269-46BA-B7EF-8986A7279775}"/>
              </a:ext>
            </a:extLst>
          </p:cNvPr>
          <p:cNvSpPr/>
          <p:nvPr/>
        </p:nvSpPr>
        <p:spPr>
          <a:xfrm>
            <a:off x="2719586" y="1345991"/>
            <a:ext cx="6234324" cy="167404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las colecciones en el espacio de nombres </a:t>
            </a:r>
            <a:r>
              <a:rPr lang="es-MX" sz="2000" dirty="0" err="1">
                <a:solidFill>
                  <a:schemeClr val="bg1">
                    <a:lumMod val="50000"/>
                  </a:schemeClr>
                </a:solidFill>
              </a:rPr>
              <a:t>System.Collections.Concurrent</a:t>
            </a:r>
            <a:r>
              <a:rPr lang="es-MX" sz="2000" dirty="0">
                <a:solidFill>
                  <a:schemeClr val="bg1">
                    <a:lumMod val="50000"/>
                  </a:schemeClr>
                </a:solidFill>
              </a:rPr>
              <a:t> proporcionan operaciones eficientes seguras para acceder a los elementos de la colección desde varios hilos. </a:t>
            </a:r>
            <a:endParaRPr lang="es-PE" sz="2000" dirty="0">
              <a:solidFill>
                <a:schemeClr val="bg1">
                  <a:lumMod val="50000"/>
                </a:schemeClr>
              </a:solidFill>
            </a:endParaRPr>
          </a:p>
          <a:p>
            <a:pPr algn="just"/>
            <a:endParaRPr lang="es-MX" sz="2000" dirty="0">
              <a:solidFill>
                <a:schemeClr val="bg1">
                  <a:lumMod val="50000"/>
                </a:schemeClr>
              </a:solidFill>
            </a:endParaRPr>
          </a:p>
        </p:txBody>
      </p:sp>
      <p:sp>
        <p:nvSpPr>
          <p:cNvPr id="4" name="Rectángulo: esquinas redondeadas 3">
            <a:extLst>
              <a:ext uri="{FF2B5EF4-FFF2-40B4-BE49-F238E27FC236}">
                <a16:creationId xmlns:a16="http://schemas.microsoft.com/office/drawing/2014/main" id="{D108352A-D9B5-4CAA-9A01-3992709D7C55}"/>
              </a:ext>
            </a:extLst>
          </p:cNvPr>
          <p:cNvSpPr/>
          <p:nvPr/>
        </p:nvSpPr>
        <p:spPr>
          <a:xfrm>
            <a:off x="1746166" y="3187817"/>
            <a:ext cx="8699667" cy="167404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Las clases en el espacio de nombres System.Collections.Concurrent deben usarse en lugar de los tipos correspondientes en los espacios de nombres System.Collections.Generic y  System.Collections  siempre que varios subprocesos accedan a la colección al mismo tiempo.</a:t>
            </a:r>
          </a:p>
        </p:txBody>
      </p:sp>
    </p:spTree>
    <p:extLst>
      <p:ext uri="{BB962C8B-B14F-4D97-AF65-F5344CB8AC3E}">
        <p14:creationId xmlns:p14="http://schemas.microsoft.com/office/powerpoint/2010/main" val="3337712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C18C804-7B12-4B0D-B1B2-88A557A7C99E}"/>
              </a:ext>
            </a:extLst>
          </p:cNvPr>
          <p:cNvSpPr/>
          <p:nvPr/>
        </p:nvSpPr>
        <p:spPr>
          <a:xfrm>
            <a:off x="406781" y="231231"/>
            <a:ext cx="10859929" cy="584775"/>
          </a:xfrm>
          <a:prstGeom prst="rect">
            <a:avLst/>
          </a:prstGeom>
        </p:spPr>
        <p:txBody>
          <a:bodyPr wrap="square">
            <a:spAutoFit/>
          </a:bodyPr>
          <a:lstStyle/>
          <a:p>
            <a:r>
              <a:rPr lang="es-MX" sz="3200" b="1" dirty="0">
                <a:solidFill>
                  <a:srgbClr val="0060FF"/>
                </a:solidFill>
                <a:latin typeface="+mj-lt"/>
                <a:cs typeface="Arial" panose="020B0604020202020204" pitchFamily="34" charset="0"/>
              </a:rPr>
              <a:t> Clases </a:t>
            </a:r>
            <a:r>
              <a:rPr lang="es-MX" sz="3200" b="1" dirty="0" err="1">
                <a:solidFill>
                  <a:srgbClr val="0060FF"/>
                </a:solidFill>
                <a:latin typeface="+mj-lt"/>
                <a:cs typeface="Arial" panose="020B0604020202020204" pitchFamily="34" charset="0"/>
              </a:rPr>
              <a:t>System.Collections</a:t>
            </a:r>
            <a:endParaRPr lang="es-PE" sz="3200" b="1" dirty="0">
              <a:solidFill>
                <a:srgbClr val="0060FF"/>
              </a:solidFill>
              <a:latin typeface="+mj-lt"/>
              <a:cs typeface="Arial" panose="020B0604020202020204" pitchFamily="34" charset="0"/>
            </a:endParaRPr>
          </a:p>
        </p:txBody>
      </p:sp>
      <p:sp>
        <p:nvSpPr>
          <p:cNvPr id="3" name="Rectángulo: esquinas redondeadas 2">
            <a:extLst>
              <a:ext uri="{FF2B5EF4-FFF2-40B4-BE49-F238E27FC236}">
                <a16:creationId xmlns:a16="http://schemas.microsoft.com/office/drawing/2014/main" id="{906FE21C-8871-485E-BF54-B2CB5EB615C4}"/>
              </a:ext>
            </a:extLst>
          </p:cNvPr>
          <p:cNvSpPr/>
          <p:nvPr/>
        </p:nvSpPr>
        <p:spPr>
          <a:xfrm>
            <a:off x="2440696" y="1371158"/>
            <a:ext cx="6871083" cy="11623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Las clases en el espacio de nombres System.Collections no almacenan elementos como objetos de tipo específico, sino como objetos de tipo object</a:t>
            </a:r>
          </a:p>
        </p:txBody>
      </p:sp>
      <p:sp>
        <p:nvSpPr>
          <p:cNvPr id="6" name="Rectángulo: esquinas redondeadas 5">
            <a:extLst>
              <a:ext uri="{FF2B5EF4-FFF2-40B4-BE49-F238E27FC236}">
                <a16:creationId xmlns:a16="http://schemas.microsoft.com/office/drawing/2014/main" id="{BE134553-8EEE-48FB-BD4C-F8C82D49C9C3}"/>
              </a:ext>
            </a:extLst>
          </p:cNvPr>
          <p:cNvSpPr/>
          <p:nvPr/>
        </p:nvSpPr>
        <p:spPr>
          <a:xfrm>
            <a:off x="1596799" y="3408029"/>
            <a:ext cx="8998401" cy="13338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Siempre que sea posible, debe utilizar las colecciones genéricas en el espacio de nombres System.Collections.Generic o el espacio de nombres System.Collections. Concurrent en lugar de los tipos heredados en el </a:t>
            </a:r>
            <a:r>
              <a:rPr lang="es-MX" sz="2000" dirty="0" err="1">
                <a:solidFill>
                  <a:schemeClr val="bg1">
                    <a:lumMod val="50000"/>
                  </a:schemeClr>
                </a:solidFill>
              </a:rPr>
              <a:t>System.Collections</a:t>
            </a:r>
            <a:r>
              <a:rPr lang="es-MX" sz="2000" dirty="0">
                <a:solidFill>
                  <a:schemeClr val="bg1">
                    <a:lumMod val="50000"/>
                  </a:schemeClr>
                </a:solidFill>
              </a:rPr>
              <a:t> </a:t>
            </a:r>
            <a:r>
              <a:rPr lang="es-PE" sz="2000" dirty="0">
                <a:solidFill>
                  <a:schemeClr val="bg1">
                    <a:lumMod val="50000"/>
                  </a:schemeClr>
                </a:solidFill>
              </a:rPr>
              <a:t>espacio de nombres.</a:t>
            </a:r>
            <a:r>
              <a:rPr lang="es-MX" sz="2000" dirty="0">
                <a:solidFill>
                  <a:schemeClr val="bg1">
                    <a:lumMod val="50000"/>
                  </a:schemeClr>
                </a:solidFill>
              </a:rPr>
              <a:t> </a:t>
            </a:r>
          </a:p>
        </p:txBody>
      </p:sp>
    </p:spTree>
    <p:extLst>
      <p:ext uri="{BB962C8B-B14F-4D97-AF65-F5344CB8AC3E}">
        <p14:creationId xmlns:p14="http://schemas.microsoft.com/office/powerpoint/2010/main" val="73924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2">
            <a:extLst>
              <a:ext uri="{FF2B5EF4-FFF2-40B4-BE49-F238E27FC236}">
                <a16:creationId xmlns:a16="http://schemas.microsoft.com/office/drawing/2014/main" id="{62BD1E6F-D99F-448C-ABB9-42CA07B1DA55}"/>
              </a:ext>
            </a:extLst>
          </p:cNvPr>
          <p:cNvGraphicFramePr>
            <a:graphicFrameLocks noGrp="1"/>
          </p:cNvGraphicFramePr>
          <p:nvPr>
            <p:extLst>
              <p:ext uri="{D42A27DB-BD31-4B8C-83A1-F6EECF244321}">
                <p14:modId xmlns:p14="http://schemas.microsoft.com/office/powerpoint/2010/main" val="2610319464"/>
              </p:ext>
            </p:extLst>
          </p:nvPr>
        </p:nvGraphicFramePr>
        <p:xfrm>
          <a:off x="356507" y="1236011"/>
          <a:ext cx="11478986" cy="3156089"/>
        </p:xfrm>
        <a:graphic>
          <a:graphicData uri="http://schemas.openxmlformats.org/drawingml/2006/table">
            <a:tbl>
              <a:tblPr firstRow="1" bandRow="1">
                <a:tableStyleId>{5C22544A-7EE6-4342-B048-85BDC9FD1C3A}</a:tableStyleId>
              </a:tblPr>
              <a:tblGrid>
                <a:gridCol w="3611336">
                  <a:extLst>
                    <a:ext uri="{9D8B030D-6E8A-4147-A177-3AD203B41FA5}">
                      <a16:colId xmlns:a16="http://schemas.microsoft.com/office/drawing/2014/main" val="3908115956"/>
                    </a:ext>
                  </a:extLst>
                </a:gridCol>
                <a:gridCol w="7867650">
                  <a:extLst>
                    <a:ext uri="{9D8B030D-6E8A-4147-A177-3AD203B41FA5}">
                      <a16:colId xmlns:a16="http://schemas.microsoft.com/office/drawing/2014/main" val="2148190201"/>
                    </a:ext>
                  </a:extLst>
                </a:gridCol>
              </a:tblGrid>
              <a:tr h="301546">
                <a:tc>
                  <a:txBody>
                    <a:bodyPr/>
                    <a:lstStyle/>
                    <a:p>
                      <a:r>
                        <a:rPr lang="es-PE" dirty="0"/>
                        <a:t>CLASES</a:t>
                      </a:r>
                    </a:p>
                  </a:txBody>
                  <a:tcPr/>
                </a:tc>
                <a:tc>
                  <a:txBody>
                    <a:bodyPr/>
                    <a:lstStyle/>
                    <a:p>
                      <a:r>
                        <a:rPr lang="es-PE" dirty="0"/>
                        <a:t>DESCRIPCION</a:t>
                      </a:r>
                    </a:p>
                  </a:txBody>
                  <a:tcPr/>
                </a:tc>
                <a:extLst>
                  <a:ext uri="{0D108BD9-81ED-4DB2-BD59-A6C34878D82A}">
                    <a16:rowId xmlns:a16="http://schemas.microsoft.com/office/drawing/2014/main" val="748897632"/>
                  </a:ext>
                </a:extLst>
              </a:tr>
              <a:tr h="520476">
                <a:tc>
                  <a:txBody>
                    <a:bodyPr/>
                    <a:lstStyle/>
                    <a:p>
                      <a:r>
                        <a:rPr lang="es-PE" dirty="0"/>
                        <a:t>Diccionario&lt;Tkey, Tvalue&gt;</a:t>
                      </a:r>
                    </a:p>
                  </a:txBody>
                  <a:tcPr/>
                </a:tc>
                <a:tc>
                  <a:txBody>
                    <a:bodyPr/>
                    <a:lstStyle/>
                    <a:p>
                      <a:r>
                        <a:rPr lang="es-MX" sz="1800" b="0" i="0" kern="1200" dirty="0">
                          <a:solidFill>
                            <a:schemeClr val="dk1"/>
                          </a:solidFill>
                          <a:effectLst/>
                          <a:latin typeface="+mn-lt"/>
                          <a:ea typeface="+mn-ea"/>
                          <a:cs typeface="+mn-cs"/>
                        </a:rPr>
                        <a:t>Representa una colección de pares clave / valor que se organizan en función de la clave.</a:t>
                      </a:r>
                      <a:endParaRPr lang="es-PE" dirty="0"/>
                    </a:p>
                  </a:txBody>
                  <a:tcPr/>
                </a:tc>
                <a:extLst>
                  <a:ext uri="{0D108BD9-81ED-4DB2-BD59-A6C34878D82A}">
                    <a16:rowId xmlns:a16="http://schemas.microsoft.com/office/drawing/2014/main" val="3185055263"/>
                  </a:ext>
                </a:extLst>
              </a:tr>
              <a:tr h="743537">
                <a:tc>
                  <a:txBody>
                    <a:bodyPr/>
                    <a:lstStyle/>
                    <a:p>
                      <a:r>
                        <a:rPr lang="es-PE" sz="1800" b="0" i="0" u="none" strike="noStrike" kern="1200" dirty="0">
                          <a:solidFill>
                            <a:schemeClr val="dk1"/>
                          </a:solidFill>
                          <a:effectLst/>
                          <a:latin typeface="+mn-lt"/>
                          <a:ea typeface="+mn-ea"/>
                          <a:cs typeface="+mn-cs"/>
                        </a:rPr>
                        <a:t>Lista&lt;T&gt;</a:t>
                      </a:r>
                      <a:endParaRPr lang="es-PE" dirty="0"/>
                    </a:p>
                  </a:txBody>
                  <a:tcPr/>
                </a:tc>
                <a:tc>
                  <a:txBody>
                    <a:bodyPr/>
                    <a:lstStyle/>
                    <a:p>
                      <a:r>
                        <a:rPr lang="es-MX" sz="1800" b="0" i="0" kern="1200" dirty="0">
                          <a:solidFill>
                            <a:schemeClr val="dk1"/>
                          </a:solidFill>
                          <a:effectLst/>
                          <a:latin typeface="+mn-lt"/>
                          <a:ea typeface="+mn-ea"/>
                          <a:cs typeface="+mn-cs"/>
                        </a:rPr>
                        <a:t>Representa una lista de objetos a los que se puede acceder por índice. Proporciona métodos para buscar, ordenar y modificar listas.</a:t>
                      </a:r>
                      <a:endParaRPr lang="es-PE" dirty="0"/>
                    </a:p>
                  </a:txBody>
                  <a:tcPr/>
                </a:tc>
                <a:extLst>
                  <a:ext uri="{0D108BD9-81ED-4DB2-BD59-A6C34878D82A}">
                    <a16:rowId xmlns:a16="http://schemas.microsoft.com/office/drawing/2014/main" val="3400131479"/>
                  </a:ext>
                </a:extLst>
              </a:tr>
              <a:tr h="520476">
                <a:tc>
                  <a:txBody>
                    <a:bodyPr/>
                    <a:lstStyle/>
                    <a:p>
                      <a:r>
                        <a:rPr lang="es-PE" dirty="0"/>
                        <a:t>Cola&lt;T&gt;</a:t>
                      </a:r>
                    </a:p>
                  </a:txBody>
                  <a:tcPr/>
                </a:tc>
                <a:tc>
                  <a:txBody>
                    <a:bodyPr/>
                    <a:lstStyle/>
                    <a:p>
                      <a:r>
                        <a:rPr lang="es-MX" sz="1800" b="0" i="0" kern="1200" dirty="0">
                          <a:solidFill>
                            <a:schemeClr val="dk1"/>
                          </a:solidFill>
                          <a:effectLst/>
                          <a:latin typeface="+mn-lt"/>
                          <a:ea typeface="+mn-ea"/>
                          <a:cs typeface="+mn-cs"/>
                        </a:rPr>
                        <a:t>Representa una colección de objetos primero en entrar, primero en salir (FIFO).</a:t>
                      </a:r>
                      <a:endParaRPr lang="es-PE" dirty="0"/>
                    </a:p>
                  </a:txBody>
                  <a:tcPr/>
                </a:tc>
                <a:extLst>
                  <a:ext uri="{0D108BD9-81ED-4DB2-BD59-A6C34878D82A}">
                    <a16:rowId xmlns:a16="http://schemas.microsoft.com/office/drawing/2014/main" val="1380356568"/>
                  </a:ext>
                </a:extLst>
              </a:tr>
              <a:tr h="301546">
                <a:tc>
                  <a:txBody>
                    <a:bodyPr/>
                    <a:lstStyle/>
                    <a:p>
                      <a:r>
                        <a:rPr lang="es-PE" dirty="0"/>
                        <a:t>SortedList&lt;Tkey, Tvalue&gt;</a:t>
                      </a:r>
                    </a:p>
                  </a:txBody>
                  <a:tcPr/>
                </a:tc>
                <a:tc>
                  <a:txBody>
                    <a:bodyPr/>
                    <a:lstStyle/>
                    <a:p>
                      <a:r>
                        <a:rPr lang="es-MX" sz="1800" b="0" i="0" kern="1200" dirty="0">
                          <a:solidFill>
                            <a:schemeClr val="dk1"/>
                          </a:solidFill>
                          <a:effectLst/>
                          <a:latin typeface="+mn-lt"/>
                          <a:ea typeface="+mn-ea"/>
                          <a:cs typeface="+mn-cs"/>
                        </a:rPr>
                        <a:t>Representa una colección de pares clave </a:t>
                      </a:r>
                      <a:endParaRPr lang="es-PE" dirty="0"/>
                    </a:p>
                  </a:txBody>
                  <a:tcPr/>
                </a:tc>
                <a:extLst>
                  <a:ext uri="{0D108BD9-81ED-4DB2-BD59-A6C34878D82A}">
                    <a16:rowId xmlns:a16="http://schemas.microsoft.com/office/drawing/2014/main" val="1220214544"/>
                  </a:ext>
                </a:extLst>
              </a:tr>
              <a:tr h="520476">
                <a:tc>
                  <a:txBody>
                    <a:bodyPr/>
                    <a:lstStyle/>
                    <a:p>
                      <a:r>
                        <a:rPr lang="es-PE" dirty="0"/>
                        <a:t>Apilar&lt;T&gt;</a:t>
                      </a:r>
                    </a:p>
                  </a:txBody>
                  <a:tcPr/>
                </a:tc>
                <a:tc>
                  <a:txBody>
                    <a:bodyPr/>
                    <a:lstStyle/>
                    <a:p>
                      <a:r>
                        <a:rPr lang="es-MX" sz="1800" b="0" i="0" kern="1200" dirty="0">
                          <a:solidFill>
                            <a:schemeClr val="dk1"/>
                          </a:solidFill>
                          <a:effectLst/>
                          <a:latin typeface="+mn-lt"/>
                          <a:ea typeface="+mn-ea"/>
                          <a:cs typeface="+mn-cs"/>
                        </a:rPr>
                        <a:t>Representa una colección de objetos de último en entrar, primero en salir (LIFO).</a:t>
                      </a:r>
                      <a:endParaRPr lang="es-PE" dirty="0"/>
                    </a:p>
                  </a:txBody>
                  <a:tcPr/>
                </a:tc>
                <a:extLst>
                  <a:ext uri="{0D108BD9-81ED-4DB2-BD59-A6C34878D82A}">
                    <a16:rowId xmlns:a16="http://schemas.microsoft.com/office/drawing/2014/main" val="1151930891"/>
                  </a:ext>
                </a:extLst>
              </a:tr>
            </a:tbl>
          </a:graphicData>
        </a:graphic>
      </p:graphicFrame>
      <p:sp>
        <p:nvSpPr>
          <p:cNvPr id="3" name="Rectángulo 2">
            <a:extLst>
              <a:ext uri="{FF2B5EF4-FFF2-40B4-BE49-F238E27FC236}">
                <a16:creationId xmlns:a16="http://schemas.microsoft.com/office/drawing/2014/main" id="{FDB8EC8B-57D5-4D0A-B14D-2734E5BCACEF}"/>
              </a:ext>
            </a:extLst>
          </p:cNvPr>
          <p:cNvSpPr/>
          <p:nvPr/>
        </p:nvSpPr>
        <p:spPr>
          <a:xfrm>
            <a:off x="491451" y="220132"/>
            <a:ext cx="8198372" cy="584775"/>
          </a:xfrm>
          <a:prstGeom prst="rect">
            <a:avLst/>
          </a:prstGeom>
        </p:spPr>
        <p:txBody>
          <a:bodyPr wrap="square">
            <a:spAutoFit/>
          </a:bodyPr>
          <a:lstStyle/>
          <a:p>
            <a:r>
              <a:rPr lang="es-MX" sz="3200" b="1" dirty="0">
                <a:solidFill>
                  <a:srgbClr val="0060FF"/>
                </a:solidFill>
                <a:latin typeface="+mj-lt"/>
                <a:cs typeface="Arial" panose="020B0604020202020204" pitchFamily="34" charset="0"/>
              </a:rPr>
              <a:t>Clases de uso frecuente</a:t>
            </a:r>
            <a:endParaRPr lang="es-PE" sz="3200" b="1" dirty="0">
              <a:solidFill>
                <a:srgbClr val="0060FF"/>
              </a:solidFill>
              <a:latin typeface="+mj-lt"/>
              <a:cs typeface="Arial" panose="020B0604020202020204" pitchFamily="34" charset="0"/>
            </a:endParaRPr>
          </a:p>
        </p:txBody>
      </p:sp>
    </p:spTree>
    <p:extLst>
      <p:ext uri="{BB962C8B-B14F-4D97-AF65-F5344CB8AC3E}">
        <p14:creationId xmlns:p14="http://schemas.microsoft.com/office/powerpoint/2010/main" val="2159904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2">
            <a:extLst>
              <a:ext uri="{FF2B5EF4-FFF2-40B4-BE49-F238E27FC236}">
                <a16:creationId xmlns:a16="http://schemas.microsoft.com/office/drawing/2014/main" id="{647CEE9B-BF12-496A-A386-396319EDCCEA}"/>
              </a:ext>
            </a:extLst>
          </p:cNvPr>
          <p:cNvGraphicFramePr>
            <a:graphicFrameLocks noGrp="1"/>
          </p:cNvGraphicFramePr>
          <p:nvPr>
            <p:extLst>
              <p:ext uri="{D42A27DB-BD31-4B8C-83A1-F6EECF244321}">
                <p14:modId xmlns:p14="http://schemas.microsoft.com/office/powerpoint/2010/main" val="3306407167"/>
              </p:ext>
            </p:extLst>
          </p:nvPr>
        </p:nvGraphicFramePr>
        <p:xfrm>
          <a:off x="356507" y="1236011"/>
          <a:ext cx="11478986" cy="2790329"/>
        </p:xfrm>
        <a:graphic>
          <a:graphicData uri="http://schemas.openxmlformats.org/drawingml/2006/table">
            <a:tbl>
              <a:tblPr firstRow="1" bandRow="1">
                <a:tableStyleId>{5C22544A-7EE6-4342-B048-85BDC9FD1C3A}</a:tableStyleId>
              </a:tblPr>
              <a:tblGrid>
                <a:gridCol w="3611336">
                  <a:extLst>
                    <a:ext uri="{9D8B030D-6E8A-4147-A177-3AD203B41FA5}">
                      <a16:colId xmlns:a16="http://schemas.microsoft.com/office/drawing/2014/main" val="3908115956"/>
                    </a:ext>
                  </a:extLst>
                </a:gridCol>
                <a:gridCol w="7867650">
                  <a:extLst>
                    <a:ext uri="{9D8B030D-6E8A-4147-A177-3AD203B41FA5}">
                      <a16:colId xmlns:a16="http://schemas.microsoft.com/office/drawing/2014/main" val="2148190201"/>
                    </a:ext>
                  </a:extLst>
                </a:gridCol>
              </a:tblGrid>
              <a:tr h="301546">
                <a:tc>
                  <a:txBody>
                    <a:bodyPr/>
                    <a:lstStyle/>
                    <a:p>
                      <a:r>
                        <a:rPr lang="es-PE" dirty="0"/>
                        <a:t>CLASES</a:t>
                      </a:r>
                    </a:p>
                  </a:txBody>
                  <a:tcPr/>
                </a:tc>
                <a:tc>
                  <a:txBody>
                    <a:bodyPr/>
                    <a:lstStyle/>
                    <a:p>
                      <a:r>
                        <a:rPr lang="es-PE" dirty="0"/>
                        <a:t>DESCRIPCION</a:t>
                      </a:r>
                    </a:p>
                  </a:txBody>
                  <a:tcPr/>
                </a:tc>
                <a:extLst>
                  <a:ext uri="{0D108BD9-81ED-4DB2-BD59-A6C34878D82A}">
                    <a16:rowId xmlns:a16="http://schemas.microsoft.com/office/drawing/2014/main" val="748897632"/>
                  </a:ext>
                </a:extLst>
              </a:tr>
              <a:tr h="520476">
                <a:tc>
                  <a:txBody>
                    <a:bodyPr/>
                    <a:lstStyle/>
                    <a:p>
                      <a:r>
                        <a:rPr lang="es-PE" dirty="0"/>
                        <a:t>Lista de arreglos</a:t>
                      </a:r>
                    </a:p>
                  </a:txBody>
                  <a:tcPr/>
                </a:tc>
                <a:tc>
                  <a:txBody>
                    <a:bodyPr/>
                    <a:lstStyle/>
                    <a:p>
                      <a:r>
                        <a:rPr lang="es-MX" sz="1800" b="0" i="0" kern="1200" dirty="0">
                          <a:solidFill>
                            <a:schemeClr val="dk1"/>
                          </a:solidFill>
                          <a:effectLst/>
                          <a:latin typeface="+mn-lt"/>
                          <a:ea typeface="+mn-ea"/>
                          <a:cs typeface="+mn-cs"/>
                        </a:rPr>
                        <a:t>Representa una matriz de objetos cuyo tamaño aumenta dinámicamente según sea necesario.</a:t>
                      </a:r>
                      <a:endParaRPr lang="es-PE" dirty="0"/>
                    </a:p>
                  </a:txBody>
                  <a:tcPr/>
                </a:tc>
                <a:extLst>
                  <a:ext uri="{0D108BD9-81ED-4DB2-BD59-A6C34878D82A}">
                    <a16:rowId xmlns:a16="http://schemas.microsoft.com/office/drawing/2014/main" val="3185055263"/>
                  </a:ext>
                </a:extLst>
              </a:tr>
              <a:tr h="743537">
                <a:tc>
                  <a:txBody>
                    <a:bodyPr/>
                    <a:lstStyle/>
                    <a:p>
                      <a:r>
                        <a:rPr lang="es-PE" sz="1800" b="0" i="0" u="none" strike="noStrike" kern="1200" dirty="0">
                          <a:solidFill>
                            <a:schemeClr val="dk1"/>
                          </a:solidFill>
                          <a:effectLst/>
                          <a:latin typeface="+mn-lt"/>
                          <a:ea typeface="+mn-ea"/>
                          <a:cs typeface="+mn-cs"/>
                        </a:rPr>
                        <a:t>Tabla de picadillo</a:t>
                      </a:r>
                      <a:endParaRPr lang="es-PE" dirty="0"/>
                    </a:p>
                  </a:txBody>
                  <a:tcPr/>
                </a:tc>
                <a:tc>
                  <a:txBody>
                    <a:bodyPr/>
                    <a:lstStyle/>
                    <a:p>
                      <a:pPr algn="l" fontAlgn="t"/>
                      <a:r>
                        <a:rPr lang="es-MX" dirty="0">
                          <a:effectLst/>
                        </a:rPr>
                        <a:t>Representa una colección de pares clave / valor que se organizan en función del código hash de la clave.</a:t>
                      </a:r>
                    </a:p>
                  </a:txBody>
                  <a:tcPr/>
                </a:tc>
                <a:extLst>
                  <a:ext uri="{0D108BD9-81ED-4DB2-BD59-A6C34878D82A}">
                    <a16:rowId xmlns:a16="http://schemas.microsoft.com/office/drawing/2014/main" val="3400131479"/>
                  </a:ext>
                </a:extLst>
              </a:tr>
              <a:tr h="520476">
                <a:tc>
                  <a:txBody>
                    <a:bodyPr/>
                    <a:lstStyle/>
                    <a:p>
                      <a:r>
                        <a:rPr lang="es-PE" dirty="0"/>
                        <a:t>Col</a:t>
                      </a:r>
                    </a:p>
                  </a:txBody>
                  <a:tcPr/>
                </a:tc>
                <a:tc>
                  <a:txBody>
                    <a:bodyPr/>
                    <a:lstStyle/>
                    <a:p>
                      <a:r>
                        <a:rPr lang="es-MX" sz="1800" b="0" i="0" kern="1200" dirty="0">
                          <a:solidFill>
                            <a:schemeClr val="dk1"/>
                          </a:solidFill>
                          <a:effectLst/>
                          <a:latin typeface="+mn-lt"/>
                          <a:ea typeface="+mn-ea"/>
                          <a:cs typeface="+mn-cs"/>
                        </a:rPr>
                        <a:t>Representa una colección de objetos primero en entrar, primero en salir (FIFO).</a:t>
                      </a:r>
                      <a:endParaRPr lang="es-PE" dirty="0"/>
                    </a:p>
                  </a:txBody>
                  <a:tcPr/>
                </a:tc>
                <a:extLst>
                  <a:ext uri="{0D108BD9-81ED-4DB2-BD59-A6C34878D82A}">
                    <a16:rowId xmlns:a16="http://schemas.microsoft.com/office/drawing/2014/main" val="1380356568"/>
                  </a:ext>
                </a:extLst>
              </a:tr>
              <a:tr h="520476">
                <a:tc>
                  <a:txBody>
                    <a:bodyPr/>
                    <a:lstStyle/>
                    <a:p>
                      <a:r>
                        <a:rPr lang="es-PE" dirty="0"/>
                        <a:t>Apilar</a:t>
                      </a:r>
                    </a:p>
                  </a:txBody>
                  <a:tcPr/>
                </a:tc>
                <a:tc>
                  <a:txBody>
                    <a:bodyPr/>
                    <a:lstStyle/>
                    <a:p>
                      <a:r>
                        <a:rPr lang="es-MX" sz="1800" b="0" i="0" kern="1200" dirty="0">
                          <a:solidFill>
                            <a:schemeClr val="dk1"/>
                          </a:solidFill>
                          <a:effectLst/>
                          <a:latin typeface="+mn-lt"/>
                          <a:ea typeface="+mn-ea"/>
                          <a:cs typeface="+mn-cs"/>
                        </a:rPr>
                        <a:t>Representa una colección de objetos de último en entrar, primero en salir (LIFO).</a:t>
                      </a:r>
                      <a:endParaRPr lang="es-PE" dirty="0"/>
                    </a:p>
                  </a:txBody>
                  <a:tcPr/>
                </a:tc>
                <a:extLst>
                  <a:ext uri="{0D108BD9-81ED-4DB2-BD59-A6C34878D82A}">
                    <a16:rowId xmlns:a16="http://schemas.microsoft.com/office/drawing/2014/main" val="1151930891"/>
                  </a:ext>
                </a:extLst>
              </a:tr>
            </a:tbl>
          </a:graphicData>
        </a:graphic>
      </p:graphicFrame>
      <p:sp>
        <p:nvSpPr>
          <p:cNvPr id="3" name="Rectángulo 2">
            <a:extLst>
              <a:ext uri="{FF2B5EF4-FFF2-40B4-BE49-F238E27FC236}">
                <a16:creationId xmlns:a16="http://schemas.microsoft.com/office/drawing/2014/main" id="{6B8E39D1-C228-48A6-93A4-AF7A9465E409}"/>
              </a:ext>
            </a:extLst>
          </p:cNvPr>
          <p:cNvSpPr/>
          <p:nvPr/>
        </p:nvSpPr>
        <p:spPr>
          <a:xfrm>
            <a:off x="356507" y="203199"/>
            <a:ext cx="8198372" cy="584775"/>
          </a:xfrm>
          <a:prstGeom prst="rect">
            <a:avLst/>
          </a:prstGeom>
        </p:spPr>
        <p:txBody>
          <a:bodyPr wrap="square">
            <a:spAutoFit/>
          </a:bodyPr>
          <a:lstStyle/>
          <a:p>
            <a:r>
              <a:rPr lang="es-MX" sz="3200" b="1" dirty="0">
                <a:solidFill>
                  <a:srgbClr val="0060FF"/>
                </a:solidFill>
                <a:latin typeface="+mj-lt"/>
                <a:cs typeface="Arial" panose="020B0604020202020204" pitchFamily="34" charset="0"/>
              </a:rPr>
              <a:t>Clases de uso frecuente</a:t>
            </a:r>
            <a:endParaRPr lang="es-PE" sz="3200" b="1" dirty="0">
              <a:solidFill>
                <a:srgbClr val="0060FF"/>
              </a:solidFill>
              <a:latin typeface="+mj-lt"/>
              <a:cs typeface="Arial" panose="020B0604020202020204" pitchFamily="34" charset="0"/>
            </a:endParaRPr>
          </a:p>
        </p:txBody>
      </p:sp>
    </p:spTree>
    <p:extLst>
      <p:ext uri="{BB962C8B-B14F-4D97-AF65-F5344CB8AC3E}">
        <p14:creationId xmlns:p14="http://schemas.microsoft.com/office/powerpoint/2010/main" val="1314601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D09EFE3-9D7D-4967-AA69-DFABCBE137D5}"/>
              </a:ext>
            </a:extLst>
          </p:cNvPr>
          <p:cNvSpPr/>
          <p:nvPr/>
        </p:nvSpPr>
        <p:spPr>
          <a:xfrm>
            <a:off x="455942" y="196979"/>
            <a:ext cx="9733258" cy="584775"/>
          </a:xfrm>
          <a:prstGeom prst="rect">
            <a:avLst/>
          </a:prstGeom>
        </p:spPr>
        <p:txBody>
          <a:bodyPr wrap="square">
            <a:spAutoFit/>
          </a:bodyPr>
          <a:lstStyle/>
          <a:p>
            <a:r>
              <a:rPr lang="es-MX" sz="3200" b="1" dirty="0">
                <a:solidFill>
                  <a:srgbClr val="0060FF"/>
                </a:solidFill>
                <a:latin typeface="+mj-lt"/>
                <a:cs typeface="Arial" panose="020B0604020202020204" pitchFamily="34" charset="0"/>
              </a:rPr>
              <a:t>Funciones de Orden Superior</a:t>
            </a:r>
            <a:endParaRPr lang="es-PE" sz="3200" b="1" dirty="0">
              <a:solidFill>
                <a:srgbClr val="0060FF"/>
              </a:solidFill>
              <a:latin typeface="+mj-lt"/>
              <a:cs typeface="Arial" panose="020B0604020202020204" pitchFamily="34" charset="0"/>
            </a:endParaRPr>
          </a:p>
        </p:txBody>
      </p:sp>
      <p:sp>
        <p:nvSpPr>
          <p:cNvPr id="3" name="Rectángulo: esquinas redondeadas 2">
            <a:extLst>
              <a:ext uri="{FF2B5EF4-FFF2-40B4-BE49-F238E27FC236}">
                <a16:creationId xmlns:a16="http://schemas.microsoft.com/office/drawing/2014/main" id="{2B6EBADB-0B9D-46CD-8A42-786675AF4CA0}"/>
              </a:ext>
            </a:extLst>
          </p:cNvPr>
          <p:cNvSpPr/>
          <p:nvPr/>
        </p:nvSpPr>
        <p:spPr>
          <a:xfrm>
            <a:off x="892221" y="1107757"/>
            <a:ext cx="8587340" cy="14676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Una función de orden superior es aquella que toma otra función como argumento o devuelve una función (o ambas).Esto se hace comúnmente con lambdas,</a:t>
            </a:r>
          </a:p>
        </p:txBody>
      </p:sp>
      <p:pic>
        <p:nvPicPr>
          <p:cNvPr id="5" name="Imagen 4">
            <a:extLst>
              <a:ext uri="{FF2B5EF4-FFF2-40B4-BE49-F238E27FC236}">
                <a16:creationId xmlns:a16="http://schemas.microsoft.com/office/drawing/2014/main" id="{244A53B4-BB6C-4D88-B06B-A4169D181A1A}"/>
              </a:ext>
            </a:extLst>
          </p:cNvPr>
          <p:cNvPicPr>
            <a:picLocks noChangeAspect="1"/>
          </p:cNvPicPr>
          <p:nvPr/>
        </p:nvPicPr>
        <p:blipFill>
          <a:blip r:embed="rId2"/>
          <a:stretch>
            <a:fillRect/>
          </a:stretch>
        </p:blipFill>
        <p:spPr>
          <a:xfrm>
            <a:off x="3108277" y="2390398"/>
            <a:ext cx="4814482" cy="6195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ángulo: esquinas redondeadas 7">
            <a:extLst>
              <a:ext uri="{FF2B5EF4-FFF2-40B4-BE49-F238E27FC236}">
                <a16:creationId xmlns:a16="http://schemas.microsoft.com/office/drawing/2014/main" id="{0F6F73D9-47CD-4ADD-BF05-9164077E9FA1}"/>
              </a:ext>
            </a:extLst>
          </p:cNvPr>
          <p:cNvSpPr/>
          <p:nvPr/>
        </p:nvSpPr>
        <p:spPr>
          <a:xfrm>
            <a:off x="1922175" y="3091291"/>
            <a:ext cx="8347650" cy="25427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La cláusula Where () podría recibir muchos predicados diferentes, lo que le da una flexibilidad considerable .Permite determinar que elementos queremos incluir y cuales excluir en la salida con una función Func&lt;TSource, </a:t>
            </a:r>
            <a:r>
              <a:rPr lang="es-MX" sz="2000" dirty="0" err="1">
                <a:solidFill>
                  <a:schemeClr val="bg1">
                    <a:lumMod val="50000"/>
                  </a:schemeClr>
                </a:solidFill>
              </a:rPr>
              <a:t>bool</a:t>
            </a:r>
            <a:r>
              <a:rPr lang="es-MX" sz="2000" dirty="0">
                <a:solidFill>
                  <a:schemeClr val="bg1">
                    <a:lumMod val="50000"/>
                  </a:schemeClr>
                </a:solidFill>
              </a:rPr>
              <a:t>&gt; que pasemos como predicado.</a:t>
            </a:r>
          </a:p>
        </p:txBody>
      </p:sp>
    </p:spTree>
    <p:extLst>
      <p:ext uri="{BB962C8B-B14F-4D97-AF65-F5344CB8AC3E}">
        <p14:creationId xmlns:p14="http://schemas.microsoft.com/office/powerpoint/2010/main" val="4258605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77FA53A-5A39-4B30-8393-AC329AD38323}"/>
              </a:ext>
            </a:extLst>
          </p:cNvPr>
          <p:cNvPicPr>
            <a:picLocks noChangeAspect="1"/>
          </p:cNvPicPr>
          <p:nvPr/>
        </p:nvPicPr>
        <p:blipFill>
          <a:blip r:embed="rId2"/>
          <a:stretch>
            <a:fillRect/>
          </a:stretch>
        </p:blipFill>
        <p:spPr>
          <a:xfrm>
            <a:off x="2083253" y="1123466"/>
            <a:ext cx="8856889" cy="4256799"/>
          </a:xfrm>
          <a:prstGeom prst="rect">
            <a:avLst/>
          </a:prstGeom>
        </p:spPr>
      </p:pic>
    </p:spTree>
    <p:extLst>
      <p:ext uri="{BB962C8B-B14F-4D97-AF65-F5344CB8AC3E}">
        <p14:creationId xmlns:p14="http://schemas.microsoft.com/office/powerpoint/2010/main" val="850889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2E32E5D-F224-4CCA-8E55-F9CD38E97F9B}"/>
              </a:ext>
            </a:extLst>
          </p:cNvPr>
          <p:cNvSpPr/>
          <p:nvPr/>
        </p:nvSpPr>
        <p:spPr>
          <a:xfrm>
            <a:off x="525319" y="188361"/>
            <a:ext cx="1676014" cy="584775"/>
          </a:xfrm>
          <a:prstGeom prst="rect">
            <a:avLst/>
          </a:prstGeom>
        </p:spPr>
        <p:txBody>
          <a:bodyPr wrap="square">
            <a:spAutoFit/>
          </a:bodyPr>
          <a:lstStyle/>
          <a:p>
            <a:r>
              <a:rPr lang="es-MX" sz="3200" b="1" dirty="0">
                <a:solidFill>
                  <a:srgbClr val="0060FF"/>
                </a:solidFill>
                <a:latin typeface="+mj-lt"/>
                <a:cs typeface="Arial" panose="020B0604020202020204" pitchFamily="34" charset="0"/>
              </a:rPr>
              <a:t>Tuples</a:t>
            </a:r>
            <a:endParaRPr lang="es-PE" sz="3200" b="1" dirty="0">
              <a:solidFill>
                <a:srgbClr val="0060FF"/>
              </a:solidFill>
              <a:latin typeface="+mj-lt"/>
              <a:cs typeface="Arial" panose="020B0604020202020204" pitchFamily="34" charset="0"/>
            </a:endParaRPr>
          </a:p>
        </p:txBody>
      </p:sp>
      <p:sp>
        <p:nvSpPr>
          <p:cNvPr id="3" name="Rectángulo: esquinas redondeadas 2">
            <a:extLst>
              <a:ext uri="{FF2B5EF4-FFF2-40B4-BE49-F238E27FC236}">
                <a16:creationId xmlns:a16="http://schemas.microsoft.com/office/drawing/2014/main" id="{FEE5E2E3-BF34-423E-87CD-B1C2420A0272}"/>
              </a:ext>
            </a:extLst>
          </p:cNvPr>
          <p:cNvSpPr/>
          <p:nvPr/>
        </p:nvSpPr>
        <p:spPr>
          <a:xfrm>
            <a:off x="1481137" y="1262385"/>
            <a:ext cx="8238604" cy="216661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Es una estructura de datos que nos permite almacenar hasta 8 valores diferentes, de diferentes tipos, que están relacionados de algún modo y usando una sola variable. Así, en una declaración rápida podemos crear una Tupla y utilizarla para cualquier necesidad</a:t>
            </a:r>
          </a:p>
        </p:txBody>
      </p:sp>
      <p:pic>
        <p:nvPicPr>
          <p:cNvPr id="5" name="Imagen 4">
            <a:extLst>
              <a:ext uri="{FF2B5EF4-FFF2-40B4-BE49-F238E27FC236}">
                <a16:creationId xmlns:a16="http://schemas.microsoft.com/office/drawing/2014/main" id="{3C3AEDAF-07E3-431D-9AAA-30CF2A41CFC0}"/>
              </a:ext>
            </a:extLst>
          </p:cNvPr>
          <p:cNvPicPr>
            <a:picLocks noChangeAspect="1"/>
          </p:cNvPicPr>
          <p:nvPr/>
        </p:nvPicPr>
        <p:blipFill>
          <a:blip r:embed="rId2"/>
          <a:stretch>
            <a:fillRect/>
          </a:stretch>
        </p:blipFill>
        <p:spPr>
          <a:xfrm>
            <a:off x="1363326" y="3918249"/>
            <a:ext cx="9229725" cy="809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5234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CC00DAD0-A503-4C4E-A905-ECB0274130A5}"/>
              </a:ext>
            </a:extLst>
          </p:cNvPr>
          <p:cNvSpPr/>
          <p:nvPr/>
        </p:nvSpPr>
        <p:spPr>
          <a:xfrm>
            <a:off x="1971413" y="1283516"/>
            <a:ext cx="7903044" cy="25189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Podemos usarlas accediendo a cada elemento a través de sus propiedades Item1, Item2, y sucesivos (hasta Item7). El octavo elemento se llama "rest" porque es el "resto" de la información que queramos añadir, y puede ser también una Tupla.</a:t>
            </a:r>
          </a:p>
          <a:p>
            <a:pPr algn="just"/>
            <a:r>
              <a:rPr lang="es-MX" sz="2000" dirty="0">
                <a:solidFill>
                  <a:schemeClr val="bg1">
                    <a:lumMod val="50000"/>
                  </a:schemeClr>
                </a:solidFill>
              </a:rPr>
              <a:t>Se pueden crear también directamente infiriendo los tipos, lo cual es mucho más cómodo, usando el método estático </a:t>
            </a:r>
            <a:r>
              <a:rPr lang="es-MX" sz="2000" dirty="0" err="1">
                <a:solidFill>
                  <a:schemeClr val="bg1">
                    <a:lumMod val="50000"/>
                  </a:schemeClr>
                </a:solidFill>
              </a:rPr>
              <a:t>Create</a:t>
            </a:r>
            <a:r>
              <a:rPr lang="es-MX" sz="2000" dirty="0">
                <a:solidFill>
                  <a:schemeClr val="bg1">
                    <a:lumMod val="50000"/>
                  </a:schemeClr>
                </a:solidFill>
              </a:rPr>
              <a:t> de la clase </a:t>
            </a:r>
            <a:r>
              <a:rPr lang="es-MX" sz="2000" dirty="0" err="1">
                <a:solidFill>
                  <a:schemeClr val="bg1">
                    <a:lumMod val="50000"/>
                  </a:schemeClr>
                </a:solidFill>
              </a:rPr>
              <a:t>Tuple</a:t>
            </a:r>
            <a:r>
              <a:rPr lang="es-MX" sz="2000" dirty="0">
                <a:solidFill>
                  <a:schemeClr val="bg1">
                    <a:lumMod val="50000"/>
                  </a:schemeClr>
                </a:solidFill>
              </a:rPr>
              <a:t>,</a:t>
            </a:r>
          </a:p>
        </p:txBody>
      </p:sp>
      <p:pic>
        <p:nvPicPr>
          <p:cNvPr id="4" name="Imagen 3">
            <a:extLst>
              <a:ext uri="{FF2B5EF4-FFF2-40B4-BE49-F238E27FC236}">
                <a16:creationId xmlns:a16="http://schemas.microsoft.com/office/drawing/2014/main" id="{FFE9902D-F497-4E05-A576-0D4961C8032F}"/>
              </a:ext>
            </a:extLst>
          </p:cNvPr>
          <p:cNvPicPr>
            <a:picLocks noChangeAspect="1"/>
          </p:cNvPicPr>
          <p:nvPr/>
        </p:nvPicPr>
        <p:blipFill>
          <a:blip r:embed="rId2"/>
          <a:stretch>
            <a:fillRect/>
          </a:stretch>
        </p:blipFill>
        <p:spPr>
          <a:xfrm>
            <a:off x="2425783" y="4229102"/>
            <a:ext cx="7340433" cy="8211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3216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95AF730-2798-4722-A59B-E68125BF0D09}"/>
              </a:ext>
            </a:extLst>
          </p:cNvPr>
          <p:cNvSpPr/>
          <p:nvPr/>
        </p:nvSpPr>
        <p:spPr>
          <a:xfrm>
            <a:off x="438930" y="164370"/>
            <a:ext cx="1845348" cy="584775"/>
          </a:xfrm>
          <a:prstGeom prst="rect">
            <a:avLst/>
          </a:prstGeom>
        </p:spPr>
        <p:txBody>
          <a:bodyPr wrap="square">
            <a:spAutoFit/>
          </a:bodyPr>
          <a:lstStyle/>
          <a:p>
            <a:r>
              <a:rPr lang="es-MX" sz="3200" b="1" dirty="0">
                <a:solidFill>
                  <a:srgbClr val="0060FF"/>
                </a:solidFill>
                <a:latin typeface="+mj-lt"/>
                <a:cs typeface="Arial" panose="020B0604020202020204" pitchFamily="34" charset="0"/>
              </a:rPr>
              <a:t>Cierres</a:t>
            </a:r>
            <a:endParaRPr lang="es-PE" sz="3200" b="1" dirty="0">
              <a:solidFill>
                <a:srgbClr val="0060FF"/>
              </a:solidFill>
              <a:latin typeface="+mj-lt"/>
              <a:cs typeface="Arial" panose="020B0604020202020204" pitchFamily="34" charset="0"/>
            </a:endParaRPr>
          </a:p>
        </p:txBody>
      </p:sp>
      <p:sp>
        <p:nvSpPr>
          <p:cNvPr id="3" name="Rectángulo: esquinas redondeadas 2">
            <a:extLst>
              <a:ext uri="{FF2B5EF4-FFF2-40B4-BE49-F238E27FC236}">
                <a16:creationId xmlns:a16="http://schemas.microsoft.com/office/drawing/2014/main" id="{35E8F522-4318-47EC-B2DF-50372FE455E2}"/>
              </a:ext>
            </a:extLst>
          </p:cNvPr>
          <p:cNvSpPr/>
          <p:nvPr/>
        </p:nvSpPr>
        <p:spPr>
          <a:xfrm>
            <a:off x="1727699" y="1060429"/>
            <a:ext cx="8736602" cy="111571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s-PE" sz="2000" dirty="0">
                <a:solidFill>
                  <a:schemeClr val="bg1">
                    <a:lumMod val="50000"/>
                  </a:schemeClr>
                </a:solidFill>
              </a:rPr>
              <a:t>Cierra manualmente un objeto</a:t>
            </a:r>
          </a:p>
          <a:p>
            <a:pPr marL="342900" indent="-342900" algn="just">
              <a:buFont typeface="Arial" panose="020B0604020202020204" pitchFamily="34" charset="0"/>
              <a:buChar char="•"/>
            </a:pPr>
            <a:r>
              <a:rPr lang="es-PE" sz="2000" dirty="0">
                <a:solidFill>
                  <a:schemeClr val="bg1">
                    <a:lumMod val="50000"/>
                  </a:schemeClr>
                </a:solidFill>
              </a:rPr>
              <a:t>menú de salida que se controla para llamar explícitamente a </a:t>
            </a:r>
            <a:r>
              <a:rPr lang="es-PE" sz="2000" dirty="0" err="1">
                <a:solidFill>
                  <a:schemeClr val="bg1">
                    <a:lumMod val="50000"/>
                  </a:schemeClr>
                </a:solidFill>
              </a:rPr>
              <a:t>Close</a:t>
            </a:r>
            <a:endParaRPr lang="es-MX" sz="2000" dirty="0">
              <a:solidFill>
                <a:schemeClr val="bg1">
                  <a:lumMod val="50000"/>
                </a:schemeClr>
              </a:solidFill>
            </a:endParaRPr>
          </a:p>
        </p:txBody>
      </p:sp>
      <p:pic>
        <p:nvPicPr>
          <p:cNvPr id="5" name="Imagen 4">
            <a:extLst>
              <a:ext uri="{FF2B5EF4-FFF2-40B4-BE49-F238E27FC236}">
                <a16:creationId xmlns:a16="http://schemas.microsoft.com/office/drawing/2014/main" id="{3C4DB024-EFB2-4031-AF3B-700D8F907CD0}"/>
              </a:ext>
            </a:extLst>
          </p:cNvPr>
          <p:cNvPicPr>
            <a:picLocks noChangeAspect="1"/>
          </p:cNvPicPr>
          <p:nvPr/>
        </p:nvPicPr>
        <p:blipFill>
          <a:blip r:embed="rId2"/>
          <a:stretch>
            <a:fillRect/>
          </a:stretch>
        </p:blipFill>
        <p:spPr>
          <a:xfrm>
            <a:off x="1361604" y="2798715"/>
            <a:ext cx="9468792" cy="20662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1388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663883F-BB3F-4922-ABE7-333712CA0AED}"/>
              </a:ext>
            </a:extLst>
          </p:cNvPr>
          <p:cNvSpPr/>
          <p:nvPr/>
        </p:nvSpPr>
        <p:spPr>
          <a:xfrm>
            <a:off x="440651" y="203199"/>
            <a:ext cx="2438016" cy="584775"/>
          </a:xfrm>
          <a:prstGeom prst="rect">
            <a:avLst/>
          </a:prstGeom>
        </p:spPr>
        <p:txBody>
          <a:bodyPr wrap="square">
            <a:spAutoFit/>
          </a:bodyPr>
          <a:lstStyle/>
          <a:p>
            <a:r>
              <a:rPr lang="es-MX" sz="3200" b="1" dirty="0">
                <a:solidFill>
                  <a:srgbClr val="0060FF"/>
                </a:solidFill>
                <a:latin typeface="+mj-lt"/>
                <a:cs typeface="Arial" panose="020B0604020202020204" pitchFamily="34" charset="0"/>
              </a:rPr>
              <a:t>Recurrencias</a:t>
            </a:r>
            <a:endParaRPr lang="es-PE" sz="3200" b="1" dirty="0">
              <a:solidFill>
                <a:srgbClr val="0060FF"/>
              </a:solidFill>
              <a:latin typeface="+mj-lt"/>
              <a:cs typeface="Arial" panose="020B0604020202020204" pitchFamily="34" charset="0"/>
            </a:endParaRPr>
          </a:p>
        </p:txBody>
      </p:sp>
      <p:graphicFrame>
        <p:nvGraphicFramePr>
          <p:cNvPr id="3" name="Tabla 3">
            <a:extLst>
              <a:ext uri="{FF2B5EF4-FFF2-40B4-BE49-F238E27FC236}">
                <a16:creationId xmlns:a16="http://schemas.microsoft.com/office/drawing/2014/main" id="{0309504D-960B-47F5-958D-176BC49E5D25}"/>
              </a:ext>
            </a:extLst>
          </p:cNvPr>
          <p:cNvGraphicFramePr>
            <a:graphicFrameLocks noGrp="1"/>
          </p:cNvGraphicFramePr>
          <p:nvPr>
            <p:extLst>
              <p:ext uri="{D42A27DB-BD31-4B8C-83A1-F6EECF244321}">
                <p14:modId xmlns:p14="http://schemas.microsoft.com/office/powerpoint/2010/main" val="3359070219"/>
              </p:ext>
            </p:extLst>
          </p:nvPr>
        </p:nvGraphicFramePr>
        <p:xfrm>
          <a:off x="997321" y="2150312"/>
          <a:ext cx="10377714" cy="2367642"/>
        </p:xfrm>
        <a:graphic>
          <a:graphicData uri="http://schemas.openxmlformats.org/drawingml/2006/table">
            <a:tbl>
              <a:tblPr firstRow="1" bandRow="1">
                <a:tableStyleId>{5C22544A-7EE6-4342-B048-85BDC9FD1C3A}</a:tableStyleId>
              </a:tblPr>
              <a:tblGrid>
                <a:gridCol w="3013529">
                  <a:extLst>
                    <a:ext uri="{9D8B030D-6E8A-4147-A177-3AD203B41FA5}">
                      <a16:colId xmlns:a16="http://schemas.microsoft.com/office/drawing/2014/main" val="3908877841"/>
                    </a:ext>
                  </a:extLst>
                </a:gridCol>
                <a:gridCol w="7364185">
                  <a:extLst>
                    <a:ext uri="{9D8B030D-6E8A-4147-A177-3AD203B41FA5}">
                      <a16:colId xmlns:a16="http://schemas.microsoft.com/office/drawing/2014/main" val="865131387"/>
                    </a:ext>
                  </a:extLst>
                </a:gridCol>
              </a:tblGrid>
              <a:tr h="956389">
                <a:tc>
                  <a:txBody>
                    <a:bodyPr/>
                    <a:lstStyle/>
                    <a:p>
                      <a:r>
                        <a:rPr lang="es-PE" dirty="0"/>
                        <a:t>OPERACIÓN</a:t>
                      </a:r>
                    </a:p>
                  </a:txBody>
                  <a:tcPr/>
                </a:tc>
                <a:tc>
                  <a:txBody>
                    <a:bodyPr/>
                    <a:lstStyle/>
                    <a:p>
                      <a:r>
                        <a:rPr lang="es-PE" dirty="0"/>
                        <a:t>DESCRIPCION</a:t>
                      </a:r>
                    </a:p>
                  </a:txBody>
                  <a:tcPr/>
                </a:tc>
                <a:extLst>
                  <a:ext uri="{0D108BD9-81ED-4DB2-BD59-A6C34878D82A}">
                    <a16:rowId xmlns:a16="http://schemas.microsoft.com/office/drawing/2014/main" val="3783774114"/>
                  </a:ext>
                </a:extLst>
              </a:tr>
              <a:tr h="893557">
                <a:tc>
                  <a:txBody>
                    <a:bodyPr/>
                    <a:lstStyle/>
                    <a:p>
                      <a:r>
                        <a:rPr lang="es-PE" dirty="0"/>
                        <a:t>GET</a:t>
                      </a:r>
                    </a:p>
                  </a:txBody>
                  <a:tcPr/>
                </a:tc>
                <a:tc>
                  <a:txBody>
                    <a:bodyPr/>
                    <a:lstStyle/>
                    <a:p>
                      <a:r>
                        <a:rPr lang="es-MX" sz="1800" b="0" i="0" kern="1200" dirty="0">
                          <a:solidFill>
                            <a:schemeClr val="dk1"/>
                          </a:solidFill>
                          <a:effectLst/>
                          <a:latin typeface="+mn-lt"/>
                          <a:ea typeface="+mn-ea"/>
                          <a:cs typeface="+mn-cs"/>
                        </a:rPr>
                        <a:t>Obtiene la información de periodicidad para el identificador de periodicidad especificado.</a:t>
                      </a:r>
                      <a:endParaRPr lang="es-PE" dirty="0"/>
                    </a:p>
                  </a:txBody>
                  <a:tcPr/>
                </a:tc>
                <a:extLst>
                  <a:ext uri="{0D108BD9-81ED-4DB2-BD59-A6C34878D82A}">
                    <a16:rowId xmlns:a16="http://schemas.microsoft.com/office/drawing/2014/main" val="2903484869"/>
                  </a:ext>
                </a:extLst>
              </a:tr>
              <a:tr h="517696">
                <a:tc>
                  <a:txBody>
                    <a:bodyPr/>
                    <a:lstStyle/>
                    <a:p>
                      <a:r>
                        <a:rPr lang="es-PE" dirty="0"/>
                        <a:t>LIST</a:t>
                      </a:r>
                    </a:p>
                  </a:txBody>
                  <a:tcPr/>
                </a:tc>
                <a:tc>
                  <a:txBody>
                    <a:bodyPr/>
                    <a:lstStyle/>
                    <a:p>
                      <a:r>
                        <a:rPr lang="es-PE" sz="1800" b="0" i="0" kern="1200" dirty="0">
                          <a:solidFill>
                            <a:schemeClr val="dk1"/>
                          </a:solidFill>
                          <a:effectLst/>
                          <a:latin typeface="+mn-lt"/>
                          <a:ea typeface="+mn-ea"/>
                          <a:cs typeface="+mn-cs"/>
                        </a:rPr>
                        <a:t>Enumera todas las recurrencias.</a:t>
                      </a:r>
                      <a:endParaRPr lang="es-PE" dirty="0"/>
                    </a:p>
                  </a:txBody>
                  <a:tcPr/>
                </a:tc>
                <a:extLst>
                  <a:ext uri="{0D108BD9-81ED-4DB2-BD59-A6C34878D82A}">
                    <a16:rowId xmlns:a16="http://schemas.microsoft.com/office/drawing/2014/main" val="3830785259"/>
                  </a:ext>
                </a:extLst>
              </a:tr>
            </a:tbl>
          </a:graphicData>
        </a:graphic>
      </p:graphicFrame>
    </p:spTree>
    <p:extLst>
      <p:ext uri="{BB962C8B-B14F-4D97-AF65-F5344CB8AC3E}">
        <p14:creationId xmlns:p14="http://schemas.microsoft.com/office/powerpoint/2010/main" val="307978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3616"/>
          </a:xfrm>
          <a:prstGeom prst="rect">
            <a:avLst/>
          </a:prstGeom>
        </p:spPr>
      </p:pic>
      <p:pic>
        <p:nvPicPr>
          <p:cNvPr id="28" name="Imagen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6383"/>
            <a:ext cx="12192000" cy="841248"/>
          </a:xfrm>
          <a:prstGeom prst="rect">
            <a:avLst/>
          </a:prstGeom>
        </p:spPr>
      </p:pic>
      <p:pic>
        <p:nvPicPr>
          <p:cNvPr id="29" name="Imagen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70877"/>
            <a:ext cx="12192000" cy="841248"/>
          </a:xfrm>
          <a:prstGeom prst="rect">
            <a:avLst/>
          </a:prstGeom>
        </p:spPr>
      </p:pic>
      <p:pic>
        <p:nvPicPr>
          <p:cNvPr id="30" name="Imagen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875371"/>
            <a:ext cx="12192000" cy="841248"/>
          </a:xfrm>
          <a:prstGeom prst="rect">
            <a:avLst/>
          </a:prstGeom>
        </p:spPr>
      </p:pic>
      <p:pic>
        <p:nvPicPr>
          <p:cNvPr id="31" name="Imagen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779865"/>
            <a:ext cx="12192000" cy="841248"/>
          </a:xfrm>
          <a:prstGeom prst="rect">
            <a:avLst/>
          </a:prstGeom>
        </p:spPr>
      </p:pic>
      <p:pic>
        <p:nvPicPr>
          <p:cNvPr id="32" name="Imagen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4684359"/>
            <a:ext cx="12192000" cy="841248"/>
          </a:xfrm>
          <a:prstGeom prst="rect">
            <a:avLst/>
          </a:prstGeom>
        </p:spPr>
      </p:pic>
      <p:sp>
        <p:nvSpPr>
          <p:cNvPr id="22" name="Rectángulo 21"/>
          <p:cNvSpPr/>
          <p:nvPr/>
        </p:nvSpPr>
        <p:spPr>
          <a:xfrm>
            <a:off x="1598055" y="58191"/>
            <a:ext cx="2403478" cy="830997"/>
          </a:xfrm>
          <a:prstGeom prst="rect">
            <a:avLst/>
          </a:prstGeom>
        </p:spPr>
        <p:txBody>
          <a:bodyPr wrap="none">
            <a:spAutoFit/>
          </a:bodyPr>
          <a:lstStyle/>
          <a:p>
            <a:r>
              <a:rPr lang="es-PE" sz="4800" dirty="0">
                <a:solidFill>
                  <a:srgbClr val="0065FF"/>
                </a:solidFill>
                <a:latin typeface="Gotham Bold" pitchFamily="50" charset="0"/>
                <a:cs typeface="Gotham Bold" pitchFamily="50" charset="0"/>
              </a:rPr>
              <a:t>TEMAS</a:t>
            </a:r>
            <a:endParaRPr lang="es-PE" sz="4800" dirty="0">
              <a:solidFill>
                <a:srgbClr val="0065FF"/>
              </a:solidFill>
            </a:endParaRPr>
          </a:p>
        </p:txBody>
      </p:sp>
      <p:sp>
        <p:nvSpPr>
          <p:cNvPr id="8" name="CuadroTexto 7">
            <a:extLst>
              <a:ext uri="{FF2B5EF4-FFF2-40B4-BE49-F238E27FC236}">
                <a16:creationId xmlns:a16="http://schemas.microsoft.com/office/drawing/2014/main" id="{0A92B067-98DD-4CA0-A45C-7580D108191B}"/>
              </a:ext>
            </a:extLst>
          </p:cNvPr>
          <p:cNvSpPr txBox="1"/>
          <p:nvPr/>
        </p:nvSpPr>
        <p:spPr>
          <a:xfrm>
            <a:off x="2951927" y="1263411"/>
            <a:ext cx="6019653" cy="523220"/>
          </a:xfrm>
          <a:prstGeom prst="rect">
            <a:avLst/>
          </a:prstGeom>
          <a:noFill/>
        </p:spPr>
        <p:txBody>
          <a:bodyPr wrap="square" rtlCol="0">
            <a:spAutoFit/>
          </a:bodyPr>
          <a:lstStyle/>
          <a:p>
            <a:r>
              <a:rPr lang="es-PE" sz="2800" dirty="0">
                <a:solidFill>
                  <a:schemeClr val="bg1">
                    <a:lumMod val="50000"/>
                  </a:schemeClr>
                </a:solidFill>
              </a:rPr>
              <a:t>Principales conceptos y ventajas</a:t>
            </a:r>
          </a:p>
        </p:txBody>
      </p:sp>
      <p:sp>
        <p:nvSpPr>
          <p:cNvPr id="9" name="CuadroTexto 8">
            <a:extLst>
              <a:ext uri="{FF2B5EF4-FFF2-40B4-BE49-F238E27FC236}">
                <a16:creationId xmlns:a16="http://schemas.microsoft.com/office/drawing/2014/main" id="{C596AB12-069C-4A2F-B5CB-8FBA2DA5A4D3}"/>
              </a:ext>
            </a:extLst>
          </p:cNvPr>
          <p:cNvSpPr txBox="1"/>
          <p:nvPr/>
        </p:nvSpPr>
        <p:spPr>
          <a:xfrm>
            <a:off x="2951927" y="2131995"/>
            <a:ext cx="6562187" cy="523220"/>
          </a:xfrm>
          <a:prstGeom prst="rect">
            <a:avLst/>
          </a:prstGeom>
          <a:noFill/>
        </p:spPr>
        <p:txBody>
          <a:bodyPr wrap="square" rtlCol="0">
            <a:spAutoFit/>
          </a:bodyPr>
          <a:lstStyle/>
          <a:p>
            <a:r>
              <a:rPr lang="es-PE" sz="2800" dirty="0">
                <a:solidFill>
                  <a:schemeClr val="bg1">
                    <a:lumMod val="50000"/>
                  </a:schemeClr>
                </a:solidFill>
              </a:rPr>
              <a:t>Uso de Lambda Expressions</a:t>
            </a:r>
          </a:p>
        </p:txBody>
      </p:sp>
      <p:sp>
        <p:nvSpPr>
          <p:cNvPr id="10" name="CuadroTexto 9">
            <a:extLst>
              <a:ext uri="{FF2B5EF4-FFF2-40B4-BE49-F238E27FC236}">
                <a16:creationId xmlns:a16="http://schemas.microsoft.com/office/drawing/2014/main" id="{C5090638-3117-4E4D-86A7-FFB89B7C38FC}"/>
              </a:ext>
            </a:extLst>
          </p:cNvPr>
          <p:cNvSpPr txBox="1"/>
          <p:nvPr/>
        </p:nvSpPr>
        <p:spPr>
          <a:xfrm>
            <a:off x="2979492" y="3023912"/>
            <a:ext cx="8701646" cy="461665"/>
          </a:xfrm>
          <a:prstGeom prst="rect">
            <a:avLst/>
          </a:prstGeom>
          <a:noFill/>
        </p:spPr>
        <p:txBody>
          <a:bodyPr wrap="square" rtlCol="0">
            <a:spAutoFit/>
          </a:bodyPr>
          <a:lstStyle/>
          <a:p>
            <a:r>
              <a:rPr lang="es-PE" sz="2400" dirty="0">
                <a:solidFill>
                  <a:schemeClr val="bg1">
                    <a:lumMod val="50000"/>
                  </a:schemeClr>
                </a:solidFill>
              </a:rPr>
              <a:t>Delegados(Func y Action), inmutabilidad y colecciones</a:t>
            </a:r>
          </a:p>
        </p:txBody>
      </p:sp>
      <p:sp>
        <p:nvSpPr>
          <p:cNvPr id="13" name="CuadroTexto 12">
            <a:extLst>
              <a:ext uri="{FF2B5EF4-FFF2-40B4-BE49-F238E27FC236}">
                <a16:creationId xmlns:a16="http://schemas.microsoft.com/office/drawing/2014/main" id="{BBD9A5AA-DFC3-40F3-B2AD-916C2DC26B9F}"/>
              </a:ext>
            </a:extLst>
          </p:cNvPr>
          <p:cNvSpPr txBox="1"/>
          <p:nvPr/>
        </p:nvSpPr>
        <p:spPr>
          <a:xfrm>
            <a:off x="2979492" y="3938879"/>
            <a:ext cx="8585736" cy="461665"/>
          </a:xfrm>
          <a:prstGeom prst="rect">
            <a:avLst/>
          </a:prstGeom>
          <a:noFill/>
        </p:spPr>
        <p:txBody>
          <a:bodyPr wrap="square" rtlCol="0">
            <a:spAutoFit/>
          </a:bodyPr>
          <a:lstStyle/>
          <a:p>
            <a:r>
              <a:rPr lang="es-PE" sz="2400" dirty="0">
                <a:solidFill>
                  <a:schemeClr val="bg1">
                    <a:lumMod val="50000"/>
                  </a:schemeClr>
                </a:solidFill>
              </a:rPr>
              <a:t>Funciones de orden superior, tuplas, cierres y recurrencia</a:t>
            </a:r>
            <a:endParaRPr lang="es-PE" sz="2000" dirty="0">
              <a:solidFill>
                <a:schemeClr val="bg1">
                  <a:lumMod val="50000"/>
                </a:schemeClr>
              </a:solidFill>
              <a:latin typeface="Arial"/>
              <a:ea typeface="Arial"/>
              <a:cs typeface="Arial"/>
            </a:endParaRPr>
          </a:p>
        </p:txBody>
      </p:sp>
      <p:sp>
        <p:nvSpPr>
          <p:cNvPr id="16" name="CuadroTexto 15">
            <a:extLst>
              <a:ext uri="{FF2B5EF4-FFF2-40B4-BE49-F238E27FC236}">
                <a16:creationId xmlns:a16="http://schemas.microsoft.com/office/drawing/2014/main" id="{2585D761-B331-4433-BD57-1BD97F646EDA}"/>
              </a:ext>
            </a:extLst>
          </p:cNvPr>
          <p:cNvSpPr txBox="1"/>
          <p:nvPr/>
        </p:nvSpPr>
        <p:spPr>
          <a:xfrm>
            <a:off x="2979493" y="4843373"/>
            <a:ext cx="7313800" cy="461665"/>
          </a:xfrm>
          <a:prstGeom prst="rect">
            <a:avLst/>
          </a:prstGeom>
          <a:noFill/>
        </p:spPr>
        <p:txBody>
          <a:bodyPr wrap="square" rtlCol="0">
            <a:spAutoFit/>
          </a:bodyPr>
          <a:lstStyle/>
          <a:p>
            <a:pPr algn="ctr"/>
            <a:r>
              <a:rPr lang="en-US" sz="2400" dirty="0">
                <a:solidFill>
                  <a:schemeClr val="bg1">
                    <a:lumMod val="50000"/>
                  </a:schemeClr>
                </a:solidFill>
              </a:rPr>
              <a:t>Introducción a funciones asíncronas y funciones parciales</a:t>
            </a:r>
            <a:endParaRPr lang="es-PE" sz="2400" dirty="0">
              <a:solidFill>
                <a:schemeClr val="bg1">
                  <a:lumMod val="50000"/>
                </a:schemeClr>
              </a:solidFill>
            </a:endParaRPr>
          </a:p>
        </p:txBody>
      </p:sp>
    </p:spTree>
    <p:extLst>
      <p:ext uri="{BB962C8B-B14F-4D97-AF65-F5344CB8AC3E}">
        <p14:creationId xmlns:p14="http://schemas.microsoft.com/office/powerpoint/2010/main" val="1148780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B502EDD-544E-4B0E-9B97-29D11D2D9881}"/>
              </a:ext>
            </a:extLst>
          </p:cNvPr>
          <p:cNvSpPr/>
          <p:nvPr/>
        </p:nvSpPr>
        <p:spPr>
          <a:xfrm>
            <a:off x="406785" y="203199"/>
            <a:ext cx="3538682" cy="584775"/>
          </a:xfrm>
          <a:prstGeom prst="rect">
            <a:avLst/>
          </a:prstGeom>
        </p:spPr>
        <p:txBody>
          <a:bodyPr wrap="square">
            <a:spAutoFit/>
          </a:bodyPr>
          <a:lstStyle/>
          <a:p>
            <a:r>
              <a:rPr lang="es-MX" sz="3200" b="1" dirty="0">
                <a:solidFill>
                  <a:srgbClr val="0060FF"/>
                </a:solidFill>
                <a:latin typeface="+mj-lt"/>
                <a:cs typeface="Arial" panose="020B0604020202020204" pitchFamily="34" charset="0"/>
              </a:rPr>
              <a:t>Recurrencias – GET</a:t>
            </a:r>
            <a:endParaRPr lang="es-PE" sz="3200" b="1" dirty="0">
              <a:solidFill>
                <a:srgbClr val="0060FF"/>
              </a:solidFill>
              <a:latin typeface="+mj-lt"/>
              <a:cs typeface="Arial" panose="020B0604020202020204" pitchFamily="34" charset="0"/>
            </a:endParaRPr>
          </a:p>
        </p:txBody>
      </p:sp>
      <p:sp>
        <p:nvSpPr>
          <p:cNvPr id="3" name="Rectángulo: esquinas redondeadas 2">
            <a:extLst>
              <a:ext uri="{FF2B5EF4-FFF2-40B4-BE49-F238E27FC236}">
                <a16:creationId xmlns:a16="http://schemas.microsoft.com/office/drawing/2014/main" id="{FED86CEA-26C3-47FA-96EA-21F870664A83}"/>
              </a:ext>
            </a:extLst>
          </p:cNvPr>
          <p:cNvSpPr/>
          <p:nvPr/>
        </p:nvSpPr>
        <p:spPr>
          <a:xfrm>
            <a:off x="406785" y="1834201"/>
            <a:ext cx="4268246" cy="235143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a:solidFill>
                  <a:schemeClr val="bg1">
                    <a:lumMod val="50000"/>
                  </a:schemeClr>
                </a:solidFill>
              </a:rPr>
              <a:t>GET</a:t>
            </a:r>
            <a:r>
              <a:rPr lang="es-MX" sz="2000" dirty="0">
                <a:solidFill>
                  <a:schemeClr val="bg1">
                    <a:lumMod val="50000"/>
                  </a:schemeClr>
                </a:solidFill>
              </a:rPr>
              <a:t>: Obtiene la información de periodicidad para el identificador de </a:t>
            </a:r>
            <a:r>
              <a:rPr lang="es-MX" sz="2000">
                <a:solidFill>
                  <a:schemeClr val="bg1">
                    <a:lumMod val="50000"/>
                  </a:schemeClr>
                </a:solidFill>
              </a:rPr>
              <a:t>periodicidad especificado.</a:t>
            </a:r>
            <a:endParaRPr lang="es-MX" sz="2000" dirty="0">
              <a:solidFill>
                <a:schemeClr val="bg1">
                  <a:lumMod val="50000"/>
                </a:schemeClr>
              </a:solidFill>
            </a:endParaRPr>
          </a:p>
        </p:txBody>
      </p:sp>
      <p:pic>
        <p:nvPicPr>
          <p:cNvPr id="6" name="Imagen 5">
            <a:extLst>
              <a:ext uri="{FF2B5EF4-FFF2-40B4-BE49-F238E27FC236}">
                <a16:creationId xmlns:a16="http://schemas.microsoft.com/office/drawing/2014/main" id="{C8D64325-B15C-418C-ABE0-A581025CC1BC}"/>
              </a:ext>
            </a:extLst>
          </p:cNvPr>
          <p:cNvPicPr>
            <a:picLocks noChangeAspect="1"/>
          </p:cNvPicPr>
          <p:nvPr/>
        </p:nvPicPr>
        <p:blipFill>
          <a:blip r:embed="rId3"/>
          <a:stretch>
            <a:fillRect/>
          </a:stretch>
        </p:blipFill>
        <p:spPr>
          <a:xfrm>
            <a:off x="5164174" y="1562689"/>
            <a:ext cx="4591789" cy="37326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05107055"/>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FC68D57A-30AA-43A8-8B32-3AB9AACC3F01}"/>
              </a:ext>
            </a:extLst>
          </p:cNvPr>
          <p:cNvSpPr/>
          <p:nvPr/>
        </p:nvSpPr>
        <p:spPr>
          <a:xfrm>
            <a:off x="499055" y="2401865"/>
            <a:ext cx="4479918" cy="14595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LIST: </a:t>
            </a:r>
            <a:r>
              <a:rPr lang="es-PE" sz="2000" dirty="0">
                <a:solidFill>
                  <a:schemeClr val="bg1">
                    <a:lumMod val="50000"/>
                  </a:schemeClr>
                </a:solidFill>
              </a:rPr>
              <a:t>Enumera todas las recurrencias.</a:t>
            </a:r>
            <a:endParaRPr lang="es-MX" sz="2000" dirty="0">
              <a:solidFill>
                <a:schemeClr val="bg1">
                  <a:lumMod val="50000"/>
                </a:schemeClr>
              </a:solidFill>
            </a:endParaRPr>
          </a:p>
        </p:txBody>
      </p:sp>
      <p:sp>
        <p:nvSpPr>
          <p:cNvPr id="6" name="CuadroTexto 5">
            <a:extLst>
              <a:ext uri="{FF2B5EF4-FFF2-40B4-BE49-F238E27FC236}">
                <a16:creationId xmlns:a16="http://schemas.microsoft.com/office/drawing/2014/main" id="{3414B382-42A9-439C-A689-41C2C5765CCB}"/>
              </a:ext>
            </a:extLst>
          </p:cNvPr>
          <p:cNvSpPr txBox="1"/>
          <p:nvPr/>
        </p:nvSpPr>
        <p:spPr>
          <a:xfrm>
            <a:off x="499055" y="117986"/>
            <a:ext cx="3564945" cy="584775"/>
          </a:xfrm>
          <a:prstGeom prst="rect">
            <a:avLst/>
          </a:prstGeom>
        </p:spPr>
        <p:txBody>
          <a:bodyPr wrap="square">
            <a:spAutoFit/>
          </a:bodyPr>
          <a:lstStyle>
            <a:defPPr>
              <a:defRPr lang="es-PE"/>
            </a:defPPr>
            <a:lvl1pPr>
              <a:defRPr sz="3200" b="1">
                <a:solidFill>
                  <a:srgbClr val="0060FF"/>
                </a:solidFill>
                <a:latin typeface="+mj-lt"/>
                <a:cs typeface="Arial" panose="020B0604020202020204" pitchFamily="34" charset="0"/>
              </a:defRPr>
            </a:lvl1pPr>
          </a:lstStyle>
          <a:p>
            <a:r>
              <a:rPr lang="es-MX" dirty="0"/>
              <a:t>Recurrencias LIST</a:t>
            </a:r>
            <a:endParaRPr lang="es-PE" dirty="0"/>
          </a:p>
        </p:txBody>
      </p:sp>
      <p:pic>
        <p:nvPicPr>
          <p:cNvPr id="8" name="Imagen 7" descr="Texto&#10;&#10;Descripción generada automáticamente">
            <a:extLst>
              <a:ext uri="{FF2B5EF4-FFF2-40B4-BE49-F238E27FC236}">
                <a16:creationId xmlns:a16="http://schemas.microsoft.com/office/drawing/2014/main" id="{B01EA88B-6F50-47C5-ADE7-755D8792B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673" y="1648492"/>
            <a:ext cx="6762837" cy="29662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920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6570625-A007-4026-8101-239F92BEDEA8}"/>
              </a:ext>
            </a:extLst>
          </p:cNvPr>
          <p:cNvSpPr/>
          <p:nvPr/>
        </p:nvSpPr>
        <p:spPr>
          <a:xfrm>
            <a:off x="406785" y="-1"/>
            <a:ext cx="4165215" cy="584775"/>
          </a:xfrm>
          <a:prstGeom prst="rect">
            <a:avLst/>
          </a:prstGeom>
        </p:spPr>
        <p:txBody>
          <a:bodyPr wrap="square">
            <a:spAutoFit/>
          </a:bodyPr>
          <a:lstStyle/>
          <a:p>
            <a:r>
              <a:rPr lang="es-MX" sz="3200" b="1" dirty="0">
                <a:solidFill>
                  <a:srgbClr val="0060FF"/>
                </a:solidFill>
                <a:latin typeface="+mj-lt"/>
                <a:cs typeface="Arial" panose="020B0604020202020204" pitchFamily="34" charset="0"/>
              </a:rPr>
              <a:t>Funciones asíncronas</a:t>
            </a:r>
            <a:endParaRPr lang="es-PE" sz="3200" b="1" dirty="0">
              <a:solidFill>
                <a:srgbClr val="0060FF"/>
              </a:solidFill>
              <a:latin typeface="+mj-lt"/>
              <a:cs typeface="Arial" panose="020B0604020202020204" pitchFamily="34" charset="0"/>
            </a:endParaRPr>
          </a:p>
        </p:txBody>
      </p:sp>
      <p:sp>
        <p:nvSpPr>
          <p:cNvPr id="3" name="Rectángulo: esquinas redondeadas 2">
            <a:extLst>
              <a:ext uri="{FF2B5EF4-FFF2-40B4-BE49-F238E27FC236}">
                <a16:creationId xmlns:a16="http://schemas.microsoft.com/office/drawing/2014/main" id="{0D0DDE29-BD29-46B8-A45E-C5F16ADCFD4C}"/>
              </a:ext>
            </a:extLst>
          </p:cNvPr>
          <p:cNvSpPr/>
          <p:nvPr/>
        </p:nvSpPr>
        <p:spPr>
          <a:xfrm>
            <a:off x="1155042" y="1185117"/>
            <a:ext cx="9881915" cy="19113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Como </a:t>
            </a:r>
            <a:r>
              <a:rPr lang="es-MX" sz="2000">
                <a:solidFill>
                  <a:schemeClr val="bg1">
                    <a:lumMod val="50000"/>
                  </a:schemeClr>
                </a:solidFill>
              </a:rPr>
              <a:t>su nombre </a:t>
            </a:r>
            <a:r>
              <a:rPr lang="es-MX" sz="2000" dirty="0">
                <a:solidFill>
                  <a:schemeClr val="bg1">
                    <a:lumMod val="50000"/>
                  </a:schemeClr>
                </a:solidFill>
              </a:rPr>
              <a:t>indica nos permite crear código que se va a ejecutar de una </a:t>
            </a:r>
            <a:r>
              <a:rPr lang="es-MX" sz="2000">
                <a:solidFill>
                  <a:schemeClr val="bg1">
                    <a:lumMod val="50000"/>
                  </a:schemeClr>
                </a:solidFill>
              </a:rPr>
              <a:t>forma paralela. P</a:t>
            </a:r>
            <a:r>
              <a:rPr lang="es-MX" sz="2000" dirty="0">
                <a:solidFill>
                  <a:schemeClr val="bg1">
                    <a:lumMod val="50000"/>
                  </a:schemeClr>
                </a:solidFill>
              </a:rPr>
              <a:t>roporciona una abstracción sobre el código asincrónico. Escribe el código como una secuencia de declaraciones, como siempre. Puede leer ese código como si cada declaración se completara antes de que comience la siguiente. El compilador realiza una serie de transformaciones porque algunas de esas declaraciones pueden comenzar a funcionar y devolver una tarea que representa el trabajo en </a:t>
            </a:r>
            <a:r>
              <a:rPr lang="es-MX" sz="2000">
                <a:solidFill>
                  <a:schemeClr val="bg1">
                    <a:lumMod val="50000"/>
                  </a:schemeClr>
                </a:solidFill>
              </a:rPr>
              <a:t>curso.</a:t>
            </a:r>
            <a:endParaRPr lang="es-MX" sz="2000" dirty="0">
              <a:solidFill>
                <a:schemeClr val="bg1">
                  <a:lumMod val="50000"/>
                </a:schemeClr>
              </a:solidFill>
            </a:endParaRPr>
          </a:p>
        </p:txBody>
      </p:sp>
      <p:sp>
        <p:nvSpPr>
          <p:cNvPr id="4" name="Rectángulo: esquinas redondeadas 3">
            <a:extLst>
              <a:ext uri="{FF2B5EF4-FFF2-40B4-BE49-F238E27FC236}">
                <a16:creationId xmlns:a16="http://schemas.microsoft.com/office/drawing/2014/main" id="{5AFCE25C-A4E5-4CA5-85D4-D1AAE9E33929}"/>
              </a:ext>
            </a:extLst>
          </p:cNvPr>
          <p:cNvSpPr/>
          <p:nvPr/>
        </p:nvSpPr>
        <p:spPr>
          <a:xfrm>
            <a:off x="1155042" y="3639846"/>
            <a:ext cx="9881915" cy="19113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dirty="0">
                <a:solidFill>
                  <a:schemeClr val="bg1">
                    <a:lumMod val="50000"/>
                  </a:schemeClr>
                </a:solidFill>
              </a:rPr>
              <a:t>Debemos priorizar la utilización de Task.WhenAll sobre la forma de esperar varias veces y esto es por varios motivos </a:t>
            </a:r>
          </a:p>
          <a:p>
            <a:pPr marL="342900" indent="-342900" algn="just">
              <a:buFont typeface="Arial" panose="020B0604020202020204" pitchFamily="34" charset="0"/>
              <a:buChar char="•"/>
            </a:pPr>
            <a:r>
              <a:rPr lang="es-MX" sz="2000" dirty="0">
                <a:solidFill>
                  <a:schemeClr val="bg1">
                    <a:lumMod val="50000"/>
                  </a:schemeClr>
                </a:solidFill>
              </a:rPr>
              <a:t>El código luce más limpio.</a:t>
            </a:r>
          </a:p>
          <a:p>
            <a:pPr marL="342900" indent="-342900" algn="just">
              <a:buFont typeface="Arial" panose="020B0604020202020204" pitchFamily="34" charset="0"/>
              <a:buChar char="•"/>
            </a:pPr>
            <a:r>
              <a:rPr lang="es-PE" sz="2000" dirty="0">
                <a:solidFill>
                  <a:schemeClr val="bg1">
                    <a:lumMod val="50000"/>
                  </a:schemeClr>
                </a:solidFill>
              </a:rPr>
              <a:t>Propaga los errores correctamente,</a:t>
            </a:r>
            <a:endParaRPr lang="es-MX" sz="2000" dirty="0">
              <a:solidFill>
                <a:schemeClr val="bg1">
                  <a:lumMod val="50000"/>
                </a:schemeClr>
              </a:solidFill>
            </a:endParaRPr>
          </a:p>
          <a:p>
            <a:pPr algn="just"/>
            <a:endParaRPr lang="es-MX" sz="2000" dirty="0">
              <a:solidFill>
                <a:schemeClr val="bg1">
                  <a:lumMod val="50000"/>
                </a:schemeClr>
              </a:solidFill>
            </a:endParaRPr>
          </a:p>
        </p:txBody>
      </p:sp>
    </p:spTree>
    <p:extLst>
      <p:ext uri="{BB962C8B-B14F-4D97-AF65-F5344CB8AC3E}">
        <p14:creationId xmlns:p14="http://schemas.microsoft.com/office/powerpoint/2010/main" val="481067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9AF2B2F-CAF9-4377-95B4-B4AE3B4A3ED6}"/>
              </a:ext>
            </a:extLst>
          </p:cNvPr>
          <p:cNvSpPr/>
          <p:nvPr/>
        </p:nvSpPr>
        <p:spPr>
          <a:xfrm>
            <a:off x="398396" y="142612"/>
            <a:ext cx="3504815" cy="584775"/>
          </a:xfrm>
          <a:prstGeom prst="rect">
            <a:avLst/>
          </a:prstGeom>
        </p:spPr>
        <p:txBody>
          <a:bodyPr wrap="square">
            <a:spAutoFit/>
          </a:bodyPr>
          <a:lstStyle/>
          <a:p>
            <a:r>
              <a:rPr lang="es-MX" sz="3200" b="1" dirty="0">
                <a:solidFill>
                  <a:srgbClr val="0060FF"/>
                </a:solidFill>
                <a:latin typeface="+mj-lt"/>
                <a:cs typeface="Arial" panose="020B0604020202020204" pitchFamily="34" charset="0"/>
              </a:rPr>
              <a:t>Funciones Parciales</a:t>
            </a:r>
          </a:p>
        </p:txBody>
      </p:sp>
      <p:sp>
        <p:nvSpPr>
          <p:cNvPr id="3" name="Rectángulo: esquinas redondeadas 2">
            <a:extLst>
              <a:ext uri="{FF2B5EF4-FFF2-40B4-BE49-F238E27FC236}">
                <a16:creationId xmlns:a16="http://schemas.microsoft.com/office/drawing/2014/main" id="{5975E9EE-DC9D-4D6E-A191-7F592C23A337}"/>
              </a:ext>
            </a:extLst>
          </p:cNvPr>
          <p:cNvSpPr/>
          <p:nvPr/>
        </p:nvSpPr>
        <p:spPr>
          <a:xfrm>
            <a:off x="261455" y="986935"/>
            <a:ext cx="4562215" cy="496781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brindan la capacidad de dividir la declaración de clases. Un problema común que se puede resolver con clases parciales es permitir a los usuarios modificar el código generado automáticamente sin temor a que sus cambios se sobrescriban si el código se vuelve a generar. Además, varios desarrolladores pueden trabajar en la misma clase o métodos.</a:t>
            </a:r>
          </a:p>
        </p:txBody>
      </p:sp>
      <p:pic>
        <p:nvPicPr>
          <p:cNvPr id="6" name="Imagen 5">
            <a:extLst>
              <a:ext uri="{FF2B5EF4-FFF2-40B4-BE49-F238E27FC236}">
                <a16:creationId xmlns:a16="http://schemas.microsoft.com/office/drawing/2014/main" id="{4644E036-9407-41B8-8BCC-6707483699D6}"/>
              </a:ext>
            </a:extLst>
          </p:cNvPr>
          <p:cNvPicPr>
            <a:picLocks noChangeAspect="1"/>
          </p:cNvPicPr>
          <p:nvPr/>
        </p:nvPicPr>
        <p:blipFill>
          <a:blip r:embed="rId2"/>
          <a:stretch>
            <a:fillRect/>
          </a:stretch>
        </p:blipFill>
        <p:spPr>
          <a:xfrm>
            <a:off x="5049877" y="979457"/>
            <a:ext cx="7004591" cy="49752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6955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854"/>
            <a:ext cx="12183686" cy="6850291"/>
          </a:xfrm>
          <a:prstGeom prst="rect">
            <a:avLst/>
          </a:prstGeom>
        </p:spPr>
      </p:pic>
    </p:spTree>
    <p:extLst>
      <p:ext uri="{BB962C8B-B14F-4D97-AF65-F5344CB8AC3E}">
        <p14:creationId xmlns:p14="http://schemas.microsoft.com/office/powerpoint/2010/main" val="2562343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
            <a:ext cx="12192000" cy="6833616"/>
          </a:xfrm>
          <a:prstGeom prst="rect">
            <a:avLst/>
          </a:prstGeom>
        </p:spPr>
      </p:pic>
    </p:spTree>
    <p:extLst>
      <p:ext uri="{BB962C8B-B14F-4D97-AF65-F5344CB8AC3E}">
        <p14:creationId xmlns:p14="http://schemas.microsoft.com/office/powerpoint/2010/main" val="2414099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3616"/>
          </a:xfrm>
          <a:prstGeom prst="rect">
            <a:avLst/>
          </a:prstGeom>
        </p:spPr>
      </p:pic>
    </p:spTree>
    <p:extLst>
      <p:ext uri="{BB962C8B-B14F-4D97-AF65-F5344CB8AC3E}">
        <p14:creationId xmlns:p14="http://schemas.microsoft.com/office/powerpoint/2010/main" val="176910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
            <a:ext cx="12192000" cy="6833616"/>
          </a:xfrm>
          <a:prstGeom prst="rect">
            <a:avLst/>
          </a:prstGeom>
        </p:spPr>
      </p:pic>
    </p:spTree>
    <p:extLst>
      <p:ext uri="{BB962C8B-B14F-4D97-AF65-F5344CB8AC3E}">
        <p14:creationId xmlns:p14="http://schemas.microsoft.com/office/powerpoint/2010/main" val="423024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p:cNvSpPr/>
          <p:nvPr/>
        </p:nvSpPr>
        <p:spPr>
          <a:xfrm>
            <a:off x="627792" y="196417"/>
            <a:ext cx="5626861" cy="707886"/>
          </a:xfrm>
          <a:prstGeom prst="rect">
            <a:avLst/>
          </a:prstGeom>
        </p:spPr>
        <p:txBody>
          <a:bodyPr wrap="square">
            <a:spAutoFit/>
          </a:bodyPr>
          <a:lstStyle/>
          <a:p>
            <a:r>
              <a:rPr lang="es-PE" sz="3200" b="1" dirty="0">
                <a:solidFill>
                  <a:srgbClr val="0060FF"/>
                </a:solidFill>
                <a:latin typeface="+mj-lt"/>
                <a:cs typeface="Arial" panose="020B0604020202020204" pitchFamily="34" charset="0"/>
              </a:rPr>
              <a:t>Principales conceptos</a:t>
            </a:r>
          </a:p>
        </p:txBody>
      </p:sp>
      <p:sp>
        <p:nvSpPr>
          <p:cNvPr id="36" name="Rectángulo: esquinas redondeadas 35">
            <a:extLst>
              <a:ext uri="{FF2B5EF4-FFF2-40B4-BE49-F238E27FC236}">
                <a16:creationId xmlns:a16="http://schemas.microsoft.com/office/drawing/2014/main" id="{C44925DF-7EB1-4338-9D55-9D9FB0050D66}"/>
              </a:ext>
            </a:extLst>
          </p:cNvPr>
          <p:cNvSpPr/>
          <p:nvPr/>
        </p:nvSpPr>
        <p:spPr>
          <a:xfrm>
            <a:off x="409976" y="1259167"/>
            <a:ext cx="11372045" cy="11344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La programación funcional es un paradigma de programación, es decir, es de resolver diferentes problemáticas .Las funciones podrán ser asignadas a variables además podrán ser utilizadas como entrada y salida de otras funciones. A las funciones que puedan tomar funciones como parámetros y devolver funciones como resultado serán conocidas como función de orden superior.</a:t>
            </a:r>
            <a:endParaRPr lang="es-PE" sz="2000" dirty="0">
              <a:solidFill>
                <a:schemeClr val="bg1">
                  <a:lumMod val="50000"/>
                </a:schemeClr>
              </a:solidFill>
            </a:endParaRPr>
          </a:p>
        </p:txBody>
      </p:sp>
      <p:sp>
        <p:nvSpPr>
          <p:cNvPr id="37" name="Rectángulo: esquinas redondeadas 36">
            <a:extLst>
              <a:ext uri="{FF2B5EF4-FFF2-40B4-BE49-F238E27FC236}">
                <a16:creationId xmlns:a16="http://schemas.microsoft.com/office/drawing/2014/main" id="{013C2826-F708-43E8-B0FA-981F04F14A10}"/>
              </a:ext>
            </a:extLst>
          </p:cNvPr>
          <p:cNvSpPr/>
          <p:nvPr/>
        </p:nvSpPr>
        <p:spPr>
          <a:xfrm>
            <a:off x="409976" y="3162400"/>
            <a:ext cx="11372045" cy="11344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La programación funcional es un paradigma declarativo, significa que nos enfocaremos en "qué" estamos haciendo y no en "cómo" se está haciendo que sería el enfoque imperativo. Esto quiere decir que nosotros expresaremos nuestra lógica sin describir controles de flujo; no usaremos ciclos o condicionales</a:t>
            </a:r>
            <a:endParaRPr lang="es-PE" sz="2000" dirty="0">
              <a:solidFill>
                <a:schemeClr val="bg1">
                  <a:lumMod val="50000"/>
                </a:schemeClr>
              </a:solidFill>
            </a:endParaRPr>
          </a:p>
        </p:txBody>
      </p:sp>
    </p:spTree>
    <p:extLst>
      <p:ext uri="{BB962C8B-B14F-4D97-AF65-F5344CB8AC3E}">
        <p14:creationId xmlns:p14="http://schemas.microsoft.com/office/powerpoint/2010/main" val="224543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1371239-3499-4781-ADB4-7CB62AE0D77C}"/>
              </a:ext>
            </a:extLst>
          </p:cNvPr>
          <p:cNvPicPr>
            <a:picLocks noChangeAspect="1"/>
          </p:cNvPicPr>
          <p:nvPr/>
        </p:nvPicPr>
        <p:blipFill>
          <a:blip r:embed="rId2"/>
          <a:stretch>
            <a:fillRect/>
          </a:stretch>
        </p:blipFill>
        <p:spPr>
          <a:xfrm>
            <a:off x="2371287" y="950565"/>
            <a:ext cx="7449423" cy="3660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ángulo: esquinas redondeadas 3">
            <a:extLst>
              <a:ext uri="{FF2B5EF4-FFF2-40B4-BE49-F238E27FC236}">
                <a16:creationId xmlns:a16="http://schemas.microsoft.com/office/drawing/2014/main" id="{075F0ABB-FBC2-466D-B00C-75D2E815111E}"/>
              </a:ext>
            </a:extLst>
          </p:cNvPr>
          <p:cNvSpPr/>
          <p:nvPr/>
        </p:nvSpPr>
        <p:spPr>
          <a:xfrm>
            <a:off x="409977" y="4611279"/>
            <a:ext cx="11372045" cy="11344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Compara estos dos bloques, ambos en C#, en ambos estamos buscando valores dentro de una colección. Mientras que del modo tradicional le estamos diciendo al lenguaje que tiene que recorrer el arreglo y buscar el valor, del otro solamente le estamos diciendo que tiene que buscarlo.</a:t>
            </a:r>
            <a:endParaRPr lang="es-PE" sz="2000" dirty="0">
              <a:solidFill>
                <a:schemeClr val="bg1">
                  <a:lumMod val="50000"/>
                </a:schemeClr>
              </a:solidFill>
            </a:endParaRPr>
          </a:p>
        </p:txBody>
      </p:sp>
    </p:spTree>
    <p:extLst>
      <p:ext uri="{BB962C8B-B14F-4D97-AF65-F5344CB8AC3E}">
        <p14:creationId xmlns:p14="http://schemas.microsoft.com/office/powerpoint/2010/main" val="258822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AA86E5E-199C-40A2-A88A-B3731619D3EF}"/>
              </a:ext>
            </a:extLst>
          </p:cNvPr>
          <p:cNvSpPr/>
          <p:nvPr/>
        </p:nvSpPr>
        <p:spPr>
          <a:xfrm>
            <a:off x="569069" y="176151"/>
            <a:ext cx="2265941" cy="707886"/>
          </a:xfrm>
          <a:prstGeom prst="rect">
            <a:avLst/>
          </a:prstGeom>
        </p:spPr>
        <p:txBody>
          <a:bodyPr wrap="square">
            <a:spAutoFit/>
          </a:bodyPr>
          <a:lstStyle/>
          <a:p>
            <a:r>
              <a:rPr lang="es-PE" sz="3200" b="1" dirty="0">
                <a:solidFill>
                  <a:srgbClr val="0060FF"/>
                </a:solidFill>
                <a:latin typeface="+mj-lt"/>
                <a:cs typeface="Arial" panose="020B0604020202020204" pitchFamily="34" charset="0"/>
              </a:rPr>
              <a:t>Ventajas</a:t>
            </a:r>
          </a:p>
        </p:txBody>
      </p:sp>
      <p:sp>
        <p:nvSpPr>
          <p:cNvPr id="3" name="Rectángulo: esquinas redondeadas 2">
            <a:extLst>
              <a:ext uri="{FF2B5EF4-FFF2-40B4-BE49-F238E27FC236}">
                <a16:creationId xmlns:a16="http://schemas.microsoft.com/office/drawing/2014/main" id="{8EFAE46B-F8B0-431E-895E-682BC58AD386}"/>
              </a:ext>
            </a:extLst>
          </p:cNvPr>
          <p:cNvSpPr/>
          <p:nvPr/>
        </p:nvSpPr>
        <p:spPr>
          <a:xfrm>
            <a:off x="1691429" y="1891537"/>
            <a:ext cx="8809142" cy="30749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s-PE" sz="2400" dirty="0">
                <a:solidFill>
                  <a:schemeClr val="bg1">
                    <a:lumMod val="50000"/>
                  </a:schemeClr>
                </a:solidFill>
              </a:rPr>
              <a:t>Más fáciles de escribir, depurar y mantener que los lenguajes imperativos   gracias a la ausencia de efectos de borde</a:t>
            </a:r>
          </a:p>
          <a:p>
            <a:pPr marL="342900" indent="-342900" algn="just">
              <a:buFont typeface="Arial" panose="020B0604020202020204" pitchFamily="34" charset="0"/>
              <a:buChar char="•"/>
            </a:pPr>
            <a:r>
              <a:rPr lang="es-PE" sz="2400" dirty="0">
                <a:solidFill>
                  <a:schemeClr val="bg1">
                    <a:lumMod val="50000"/>
                  </a:schemeClr>
                </a:solidFill>
              </a:rPr>
              <a:t>El código se puede testear fácilmente</a:t>
            </a:r>
          </a:p>
          <a:p>
            <a:pPr marL="342900" indent="-342900" algn="just">
              <a:buFont typeface="Arial" panose="020B0604020202020204" pitchFamily="34" charset="0"/>
              <a:buChar char="•"/>
            </a:pPr>
            <a:r>
              <a:rPr lang="es-PE" sz="2400" dirty="0">
                <a:solidFill>
                  <a:schemeClr val="bg1">
                    <a:lumMod val="50000"/>
                  </a:schemeClr>
                </a:solidFill>
              </a:rPr>
              <a:t>Código mas preciso y más corto</a:t>
            </a:r>
          </a:p>
          <a:p>
            <a:pPr marL="342900" indent="-342900" algn="just">
              <a:buFont typeface="Arial" panose="020B0604020202020204" pitchFamily="34" charset="0"/>
              <a:buChar char="•"/>
            </a:pPr>
            <a:r>
              <a:rPr lang="es-PE" sz="2400" dirty="0">
                <a:solidFill>
                  <a:schemeClr val="bg1">
                    <a:lumMod val="50000"/>
                  </a:schemeClr>
                </a:solidFill>
              </a:rPr>
              <a:t>Fácil de combinar con la programación imperativa y orientada a objetos</a:t>
            </a:r>
          </a:p>
          <a:p>
            <a:pPr marL="342900" indent="-342900" algn="just">
              <a:buFont typeface="Arial" panose="020B0604020202020204" pitchFamily="34" charset="0"/>
              <a:buChar char="•"/>
            </a:pPr>
            <a:r>
              <a:rPr lang="es-PE" sz="2400" dirty="0">
                <a:solidFill>
                  <a:schemeClr val="bg1">
                    <a:lumMod val="50000"/>
                  </a:schemeClr>
                </a:solidFill>
              </a:rPr>
              <a:t>Muy adecuados para la paralelización </a:t>
            </a:r>
          </a:p>
        </p:txBody>
      </p:sp>
    </p:spTree>
    <p:extLst>
      <p:ext uri="{BB962C8B-B14F-4D97-AF65-F5344CB8AC3E}">
        <p14:creationId xmlns:p14="http://schemas.microsoft.com/office/powerpoint/2010/main" val="202754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3B505C8-9C37-4EA9-9BFE-A207133ADB73}"/>
              </a:ext>
            </a:extLst>
          </p:cNvPr>
          <p:cNvSpPr/>
          <p:nvPr/>
        </p:nvSpPr>
        <p:spPr>
          <a:xfrm>
            <a:off x="569069" y="176151"/>
            <a:ext cx="5056192" cy="707886"/>
          </a:xfrm>
          <a:prstGeom prst="rect">
            <a:avLst/>
          </a:prstGeom>
        </p:spPr>
        <p:txBody>
          <a:bodyPr wrap="square">
            <a:spAutoFit/>
          </a:bodyPr>
          <a:lstStyle/>
          <a:p>
            <a:r>
              <a:rPr lang="es-PE" sz="3200" b="1" dirty="0">
                <a:solidFill>
                  <a:srgbClr val="0060FF"/>
                </a:solidFill>
                <a:latin typeface="+mj-lt"/>
                <a:cs typeface="Arial" panose="020B0604020202020204" pitchFamily="34" charset="0"/>
              </a:rPr>
              <a:t>Lambda Expression</a:t>
            </a:r>
          </a:p>
        </p:txBody>
      </p:sp>
      <p:sp>
        <p:nvSpPr>
          <p:cNvPr id="4" name="Rectángulo: esquinas redondeadas 3">
            <a:extLst>
              <a:ext uri="{FF2B5EF4-FFF2-40B4-BE49-F238E27FC236}">
                <a16:creationId xmlns:a16="http://schemas.microsoft.com/office/drawing/2014/main" id="{AB1FE5DF-451E-4B86-91B0-FFFCBEAD6FCD}"/>
              </a:ext>
            </a:extLst>
          </p:cNvPr>
          <p:cNvSpPr/>
          <p:nvPr/>
        </p:nvSpPr>
        <p:spPr>
          <a:xfrm>
            <a:off x="1545199" y="1348755"/>
            <a:ext cx="8982537" cy="380587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Es una función anónima que puede contener expresiones e instrucciones y se puede utilizar para crear delegados o tipos de árboles de expresión. Las expresiones lambda está formada por tres elementos </a:t>
            </a:r>
          </a:p>
          <a:p>
            <a:pPr marL="342900" indent="-342900" algn="just">
              <a:buFont typeface="Arial" panose="020B0604020202020204" pitchFamily="34" charset="0"/>
              <a:buChar char="•"/>
            </a:pPr>
            <a:endParaRPr lang="es-MX" sz="2000" dirty="0">
              <a:solidFill>
                <a:schemeClr val="bg1">
                  <a:lumMod val="50000"/>
                </a:schemeClr>
              </a:solidFill>
            </a:endParaRPr>
          </a:p>
          <a:p>
            <a:pPr marL="342900" indent="-342900" algn="just">
              <a:buFont typeface="Arial" panose="020B0604020202020204" pitchFamily="34" charset="0"/>
              <a:buChar char="•"/>
            </a:pPr>
            <a:r>
              <a:rPr lang="es-MX" sz="2000" dirty="0">
                <a:solidFill>
                  <a:schemeClr val="bg1">
                    <a:lumMod val="50000"/>
                  </a:schemeClr>
                </a:solidFill>
              </a:rPr>
              <a:t>El tipo que devuelve el método, (si es que lo hay) se infiere del contexto en el que se utiliza la expresión Lambda</a:t>
            </a:r>
          </a:p>
          <a:p>
            <a:pPr marL="342900" indent="-342900" algn="just">
              <a:buFont typeface="Arial" panose="020B0604020202020204" pitchFamily="34" charset="0"/>
              <a:buChar char="•"/>
            </a:pPr>
            <a:r>
              <a:rPr lang="es-MX" sz="2000" dirty="0">
                <a:solidFill>
                  <a:schemeClr val="bg1">
                    <a:lumMod val="50000"/>
                  </a:schemeClr>
                </a:solidFill>
              </a:rPr>
              <a:t>Lista de parámetros</a:t>
            </a:r>
          </a:p>
          <a:p>
            <a:pPr marL="342900" indent="-342900" algn="just">
              <a:buFont typeface="Arial" panose="020B0604020202020204" pitchFamily="34" charset="0"/>
              <a:buChar char="•"/>
            </a:pPr>
            <a:r>
              <a:rPr lang="es-MX" sz="2000" dirty="0">
                <a:solidFill>
                  <a:schemeClr val="bg1">
                    <a:lumMod val="50000"/>
                  </a:schemeClr>
                </a:solidFill>
              </a:rPr>
              <a:t>El cuerpo del método donde están las instrucciones que se ejecutan</a:t>
            </a:r>
            <a:endParaRPr lang="es-PE" sz="2000" dirty="0">
              <a:solidFill>
                <a:schemeClr val="bg1">
                  <a:lumMod val="50000"/>
                </a:schemeClr>
              </a:solidFill>
            </a:endParaRPr>
          </a:p>
        </p:txBody>
      </p:sp>
    </p:spTree>
    <p:extLst>
      <p:ext uri="{BB962C8B-B14F-4D97-AF65-F5344CB8AC3E}">
        <p14:creationId xmlns:p14="http://schemas.microsoft.com/office/powerpoint/2010/main" val="403017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211177F-554C-43A9-B171-F41BDD94EFF3}"/>
              </a:ext>
            </a:extLst>
          </p:cNvPr>
          <p:cNvSpPr/>
          <p:nvPr/>
        </p:nvSpPr>
        <p:spPr>
          <a:xfrm>
            <a:off x="569069" y="176151"/>
            <a:ext cx="1954381" cy="646331"/>
          </a:xfrm>
          <a:prstGeom prst="rect">
            <a:avLst/>
          </a:prstGeom>
        </p:spPr>
        <p:txBody>
          <a:bodyPr wrap="square">
            <a:spAutoFit/>
          </a:bodyPr>
          <a:lstStyle/>
          <a:p>
            <a:r>
              <a:rPr lang="es-PE" sz="3200" b="1" dirty="0">
                <a:solidFill>
                  <a:srgbClr val="0060FF"/>
                </a:solidFill>
                <a:latin typeface="+mj-lt"/>
                <a:cs typeface="Arial" panose="020B0604020202020204" pitchFamily="34" charset="0"/>
              </a:rPr>
              <a:t>Sintaxis</a:t>
            </a:r>
          </a:p>
        </p:txBody>
      </p:sp>
      <p:sp>
        <p:nvSpPr>
          <p:cNvPr id="5" name="Rectángulo: esquinas redondeadas 4">
            <a:extLst>
              <a:ext uri="{FF2B5EF4-FFF2-40B4-BE49-F238E27FC236}">
                <a16:creationId xmlns:a16="http://schemas.microsoft.com/office/drawing/2014/main" id="{95D9FFE8-04E5-401D-8206-B032CD3756C3}"/>
              </a:ext>
            </a:extLst>
          </p:cNvPr>
          <p:cNvSpPr/>
          <p:nvPr/>
        </p:nvSpPr>
        <p:spPr>
          <a:xfrm>
            <a:off x="360608" y="1088589"/>
            <a:ext cx="6452316" cy="460387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s-MX" sz="2000" dirty="0">
                <a:solidFill>
                  <a:schemeClr val="bg1">
                    <a:lumMod val="50000"/>
                  </a:schemeClr>
                </a:solidFill>
              </a:rPr>
              <a:t>() Una lista de parámetros entre paréntesis, si el método que estamos definiendo no acepta parámetro se ponen   los paréntesis vacíos</a:t>
            </a:r>
          </a:p>
          <a:p>
            <a:pPr marL="342900" indent="-342900" algn="just">
              <a:buFont typeface="Arial" panose="020B0604020202020204" pitchFamily="34" charset="0"/>
              <a:buChar char="•"/>
            </a:pPr>
            <a:r>
              <a:rPr lang="es-MX" sz="2000" dirty="0">
                <a:solidFill>
                  <a:schemeClr val="bg1">
                    <a:lumMod val="50000"/>
                  </a:schemeClr>
                </a:solidFill>
              </a:rPr>
              <a:t>El operador =&gt; que indica que es una expresión Lambda. El operador =&gt; tiene la misma prioridad que la asignación (=) y es asociativo por la derecha.</a:t>
            </a:r>
          </a:p>
          <a:p>
            <a:pPr marL="342900" indent="-342900" algn="just">
              <a:buFont typeface="Arial" panose="020B0604020202020204" pitchFamily="34" charset="0"/>
              <a:buChar char="•"/>
            </a:pPr>
            <a:r>
              <a:rPr lang="es-MX" sz="2000" dirty="0">
                <a:solidFill>
                  <a:schemeClr val="bg1">
                    <a:lumMod val="50000"/>
                  </a:schemeClr>
                </a:solidFill>
              </a:rPr>
              <a:t>Las expresiones lambda no se permiten en el lado izquierdo del operador is o as</a:t>
            </a:r>
          </a:p>
          <a:p>
            <a:pPr marL="342900" indent="-342900" algn="just">
              <a:buFont typeface="Arial" panose="020B0604020202020204" pitchFamily="34" charset="0"/>
              <a:buChar char="•"/>
            </a:pPr>
            <a:r>
              <a:rPr lang="es-MX" sz="2000" dirty="0">
                <a:solidFill>
                  <a:schemeClr val="bg1">
                    <a:lumMod val="50000"/>
                  </a:schemeClr>
                </a:solidFill>
              </a:rPr>
              <a:t>Podemos pasar parámetros por referencia mediante la palabra clave [</a:t>
            </a:r>
            <a:r>
              <a:rPr lang="es-MX" sz="2000" dirty="0" err="1">
                <a:solidFill>
                  <a:schemeClr val="bg1">
                    <a:lumMod val="50000"/>
                  </a:schemeClr>
                </a:solidFill>
              </a:rPr>
              <a:t>ref</a:t>
            </a:r>
            <a:r>
              <a:rPr lang="es-MX" sz="2000" dirty="0">
                <a:solidFill>
                  <a:schemeClr val="bg1">
                    <a:lumMod val="50000"/>
                  </a:schemeClr>
                </a:solidFill>
              </a:rPr>
              <a:t>]</a:t>
            </a:r>
            <a:endParaRPr lang="es-PE" sz="2000" dirty="0">
              <a:solidFill>
                <a:schemeClr val="bg1">
                  <a:lumMod val="50000"/>
                </a:schemeClr>
              </a:solidFill>
            </a:endParaRPr>
          </a:p>
        </p:txBody>
      </p:sp>
      <p:pic>
        <p:nvPicPr>
          <p:cNvPr id="6" name="Imagen 5">
            <a:extLst>
              <a:ext uri="{FF2B5EF4-FFF2-40B4-BE49-F238E27FC236}">
                <a16:creationId xmlns:a16="http://schemas.microsoft.com/office/drawing/2014/main" id="{DE7BE49C-5EA9-4A00-9C31-3FFCDAC794A4}"/>
              </a:ext>
            </a:extLst>
          </p:cNvPr>
          <p:cNvPicPr>
            <a:picLocks noChangeAspect="1"/>
          </p:cNvPicPr>
          <p:nvPr/>
        </p:nvPicPr>
        <p:blipFill>
          <a:blip r:embed="rId2"/>
          <a:stretch>
            <a:fillRect/>
          </a:stretch>
        </p:blipFill>
        <p:spPr>
          <a:xfrm>
            <a:off x="7028869" y="1687086"/>
            <a:ext cx="5175990" cy="35651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332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C8AD89A-19C1-49E8-9852-AB753A9153DC}"/>
              </a:ext>
            </a:extLst>
          </p:cNvPr>
          <p:cNvSpPr/>
          <p:nvPr/>
        </p:nvSpPr>
        <p:spPr>
          <a:xfrm>
            <a:off x="569069" y="176151"/>
            <a:ext cx="3560590" cy="523220"/>
          </a:xfrm>
          <a:prstGeom prst="rect">
            <a:avLst/>
          </a:prstGeom>
        </p:spPr>
        <p:txBody>
          <a:bodyPr wrap="square">
            <a:spAutoFit/>
          </a:bodyPr>
          <a:lstStyle/>
          <a:p>
            <a:r>
              <a:rPr lang="es-PE" sz="3200" b="1" dirty="0">
                <a:solidFill>
                  <a:srgbClr val="0060FF"/>
                </a:solidFill>
                <a:latin typeface="+mj-lt"/>
                <a:cs typeface="Arial" panose="020B0604020202020204" pitchFamily="34" charset="0"/>
              </a:rPr>
              <a:t>Puntos importantes</a:t>
            </a:r>
          </a:p>
        </p:txBody>
      </p:sp>
      <p:sp>
        <p:nvSpPr>
          <p:cNvPr id="5" name="Rectángulo: esquinas redondeadas 4">
            <a:extLst>
              <a:ext uri="{FF2B5EF4-FFF2-40B4-BE49-F238E27FC236}">
                <a16:creationId xmlns:a16="http://schemas.microsoft.com/office/drawing/2014/main" id="{516E0B9B-B3A8-46FE-A5B4-770E2572EE4B}"/>
              </a:ext>
            </a:extLst>
          </p:cNvPr>
          <p:cNvSpPr/>
          <p:nvPr/>
        </p:nvSpPr>
        <p:spPr>
          <a:xfrm>
            <a:off x="3167652" y="1180618"/>
            <a:ext cx="5856695" cy="10438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Las expresiones lambda no utilizan la instrucción return, excepto aquellas que utilicen un bloque encerrado entre llaves.</a:t>
            </a:r>
            <a:endParaRPr lang="es-PE" sz="2000" dirty="0">
              <a:solidFill>
                <a:schemeClr val="bg1">
                  <a:lumMod val="50000"/>
                </a:schemeClr>
              </a:solidFill>
            </a:endParaRPr>
          </a:p>
        </p:txBody>
      </p:sp>
      <p:sp>
        <p:nvSpPr>
          <p:cNvPr id="8" name="Rectángulo: esquinas redondeadas 7">
            <a:extLst>
              <a:ext uri="{FF2B5EF4-FFF2-40B4-BE49-F238E27FC236}">
                <a16:creationId xmlns:a16="http://schemas.microsoft.com/office/drawing/2014/main" id="{768D641D-C870-4BAD-AB13-2E94DBE6DB7A}"/>
              </a:ext>
            </a:extLst>
          </p:cNvPr>
          <p:cNvSpPr/>
          <p:nvPr/>
        </p:nvSpPr>
        <p:spPr>
          <a:xfrm>
            <a:off x="3167651" y="3237430"/>
            <a:ext cx="5856695" cy="10438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2000" dirty="0">
                <a:solidFill>
                  <a:schemeClr val="bg1">
                    <a:lumMod val="50000"/>
                  </a:schemeClr>
                </a:solidFill>
              </a:rPr>
              <a:t>No es necesario especificar el tipo de los parámetros, ya que siempre van asociados a un delegado que ya contiene esta información. </a:t>
            </a:r>
            <a:endParaRPr lang="es-PE" sz="2000" dirty="0">
              <a:solidFill>
                <a:schemeClr val="bg1">
                  <a:lumMod val="50000"/>
                </a:schemeClr>
              </a:solidFill>
            </a:endParaRPr>
          </a:p>
        </p:txBody>
      </p:sp>
    </p:spTree>
    <p:extLst>
      <p:ext uri="{BB962C8B-B14F-4D97-AF65-F5344CB8AC3E}">
        <p14:creationId xmlns:p14="http://schemas.microsoft.com/office/powerpoint/2010/main" val="16054898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3811</TotalTime>
  <Words>1144</Words>
  <Application>Microsoft Office PowerPoint</Application>
  <PresentationFormat>Panorámica</PresentationFormat>
  <Paragraphs>123</Paragraphs>
  <Slides>37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37</vt:i4>
      </vt:variant>
    </vt:vector>
  </HeadingPairs>
  <TitlesOfParts>
    <vt:vector size="44" baseType="lpstr">
      <vt:lpstr>Arial</vt:lpstr>
      <vt:lpstr>Arial Black</vt:lpstr>
      <vt:lpstr>Calibri</vt:lpstr>
      <vt:lpstr>Calibri Light</vt:lpstr>
      <vt:lpstr>Gotham Bold</vt:lpstr>
      <vt:lpstr>Gotham Book</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Galaxy Training</dc:creator>
  <cp:lastModifiedBy>ARISTEDES</cp:lastModifiedBy>
  <cp:revision>190</cp:revision>
  <dcterms:created xsi:type="dcterms:W3CDTF">2020-12-01T20:43:01Z</dcterms:created>
  <dcterms:modified xsi:type="dcterms:W3CDTF">2021-02-13T00:05:50Z</dcterms:modified>
</cp:coreProperties>
</file>