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78" r:id="rId4"/>
    <p:sldId id="320" r:id="rId5"/>
    <p:sldId id="321" r:id="rId6"/>
    <p:sldId id="322" r:id="rId7"/>
    <p:sldId id="323" r:id="rId8"/>
    <p:sldId id="324" r:id="rId9"/>
    <p:sldId id="327" r:id="rId10"/>
    <p:sldId id="329" r:id="rId11"/>
    <p:sldId id="332" r:id="rId12"/>
    <p:sldId id="330" r:id="rId13"/>
    <p:sldId id="333" r:id="rId14"/>
    <p:sldId id="334" r:id="rId15"/>
    <p:sldId id="335" r:id="rId16"/>
    <p:sldId id="336" r:id="rId17"/>
    <p:sldId id="337" r:id="rId18"/>
    <p:sldId id="338" r:id="rId19"/>
    <p:sldId id="339" r:id="rId20"/>
    <p:sldId id="340" r:id="rId21"/>
    <p:sldId id="342" r:id="rId22"/>
    <p:sldId id="343" r:id="rId23"/>
    <p:sldId id="344" r:id="rId24"/>
    <p:sldId id="345" r:id="rId25"/>
    <p:sldId id="346" r:id="rId26"/>
    <p:sldId id="347" r:id="rId27"/>
    <p:sldId id="348" r:id="rId28"/>
    <p:sldId id="358" r:id="rId29"/>
    <p:sldId id="350" r:id="rId30"/>
    <p:sldId id="351" r:id="rId31"/>
    <p:sldId id="352" r:id="rId32"/>
    <p:sldId id="353" r:id="rId33"/>
    <p:sldId id="354" r:id="rId34"/>
    <p:sldId id="356" r:id="rId35"/>
    <p:sldId id="266" r:id="rId36"/>
    <p:sldId id="267" r:id="rId37"/>
    <p:sldId id="268" r:id="rId38"/>
    <p:sldId id="269" r:id="rId3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FF"/>
    <a:srgbClr val="006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3" d="100"/>
          <a:sy n="83" d="100"/>
        </p:scale>
        <p:origin x="475"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52539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6385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71196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Rectángulo 1"/>
          <p:cNvSpPr/>
          <p:nvPr userDrawn="1"/>
        </p:nvSpPr>
        <p:spPr>
          <a:xfrm>
            <a:off x="464528" y="6163387"/>
            <a:ext cx="2694969"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Aróstegui</a:t>
            </a:r>
          </a:p>
        </p:txBody>
      </p:sp>
    </p:spTree>
    <p:extLst>
      <p:ext uri="{BB962C8B-B14F-4D97-AF65-F5344CB8AC3E}">
        <p14:creationId xmlns:p14="http://schemas.microsoft.com/office/powerpoint/2010/main" val="42459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130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20209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8" name="Marcador de pie de página 7"/>
          <p:cNvSpPr>
            <a:spLocks noGrp="1"/>
          </p:cNvSpPr>
          <p:nvPr>
            <p:ph type="ftr" sz="quarter" idx="11"/>
          </p:nvPr>
        </p:nvSpPr>
        <p:spPr/>
        <p:txBody>
          <a:bodyPr/>
          <a:lstStyle/>
          <a:p>
            <a:endParaRPr lang="es-PE" dirty="0"/>
          </a:p>
        </p:txBody>
      </p:sp>
      <p:sp>
        <p:nvSpPr>
          <p:cNvPr id="9" name="Marcador de número de diapositiva 8"/>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8829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4" name="Marcador de pie de página 3"/>
          <p:cNvSpPr>
            <a:spLocks noGrp="1"/>
          </p:cNvSpPr>
          <p:nvPr>
            <p:ph type="ftr" sz="quarter" idx="11"/>
          </p:nvPr>
        </p:nvSpPr>
        <p:spPr/>
        <p:txBody>
          <a:bodyPr/>
          <a:lstStyle/>
          <a:p>
            <a:endParaRPr lang="es-PE" dirty="0"/>
          </a:p>
        </p:txBody>
      </p:sp>
      <p:sp>
        <p:nvSpPr>
          <p:cNvPr id="5" name="Marcador de número de diapositiva 4"/>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9602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3" name="Marcador de pie de página 2"/>
          <p:cNvSpPr>
            <a:spLocks noGrp="1"/>
          </p:cNvSpPr>
          <p:nvPr>
            <p:ph type="ftr" sz="quarter" idx="11"/>
          </p:nvPr>
        </p:nvSpPr>
        <p:spPr/>
        <p:txBody>
          <a:bodyPr/>
          <a:lstStyle/>
          <a:p>
            <a:endParaRPr lang="es-PE" dirty="0"/>
          </a:p>
        </p:txBody>
      </p:sp>
      <p:sp>
        <p:nvSpPr>
          <p:cNvPr id="4" name="Marcador de número de diapositiva 3"/>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90250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18708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3/02/2021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3643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20083-014B-44DE-BC4D-74D8506D26D9}" type="datetimeFigureOut">
              <a:rPr lang="es-PE" smtClean="0"/>
              <a:t>3/02/2021</a:t>
            </a:fld>
            <a:endParaRPr lang="es-PE"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39AB-EF3B-4A9A-AB1D-D4C2472C0B07}" type="slidenum">
              <a:rPr lang="es-PE" smtClean="0"/>
              <a:t>‹Nº›</a:t>
            </a:fld>
            <a:endParaRPr lang="es-PE" dirty="0"/>
          </a:p>
        </p:txBody>
      </p: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143878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521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E1487E-D353-4A19-82E0-D7024B351CE4}"/>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List</a:t>
            </a:r>
          </a:p>
        </p:txBody>
      </p:sp>
      <p:sp>
        <p:nvSpPr>
          <p:cNvPr id="3" name="Rectángulo: esquinas redondeadas 2">
            <a:extLst>
              <a:ext uri="{FF2B5EF4-FFF2-40B4-BE49-F238E27FC236}">
                <a16:creationId xmlns:a16="http://schemas.microsoft.com/office/drawing/2014/main" id="{DCBCFD80-4505-4C80-A351-A44B2AD2E06B}"/>
              </a:ext>
            </a:extLst>
          </p:cNvPr>
          <p:cNvSpPr/>
          <p:nvPr/>
        </p:nvSpPr>
        <p:spPr>
          <a:xfrm>
            <a:off x="332907" y="925491"/>
            <a:ext cx="5510105" cy="17947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Representa una lista fuertemente tipada de objetos a los que se puede acceder por índice. Proporciona métodos para buscar, ordenar y manipular listas.</a:t>
            </a:r>
            <a:endParaRPr lang="es-MX" sz="2000" i="0" dirty="0">
              <a:solidFill>
                <a:schemeClr val="bg2">
                  <a:lumMod val="50000"/>
                </a:schemeClr>
              </a:solidFill>
              <a:effectLst/>
            </a:endParaRPr>
          </a:p>
        </p:txBody>
      </p:sp>
      <p:pic>
        <p:nvPicPr>
          <p:cNvPr id="8" name="Imagen 7">
            <a:extLst>
              <a:ext uri="{FF2B5EF4-FFF2-40B4-BE49-F238E27FC236}">
                <a16:creationId xmlns:a16="http://schemas.microsoft.com/office/drawing/2014/main" id="{03C16156-B26E-4769-9DB2-168287863518}"/>
              </a:ext>
            </a:extLst>
          </p:cNvPr>
          <p:cNvPicPr>
            <a:picLocks noChangeAspect="1"/>
          </p:cNvPicPr>
          <p:nvPr/>
        </p:nvPicPr>
        <p:blipFill>
          <a:blip r:embed="rId2"/>
          <a:stretch>
            <a:fillRect/>
          </a:stretch>
        </p:blipFill>
        <p:spPr>
          <a:xfrm>
            <a:off x="6213971" y="1201188"/>
            <a:ext cx="5801888" cy="3887348"/>
          </a:xfrm>
          <a:prstGeom prst="rect">
            <a:avLst/>
          </a:prstGeom>
        </p:spPr>
      </p:pic>
    </p:spTree>
    <p:extLst>
      <p:ext uri="{BB962C8B-B14F-4D97-AF65-F5344CB8AC3E}">
        <p14:creationId xmlns:p14="http://schemas.microsoft.com/office/powerpoint/2010/main" val="152333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FAE2269-47A9-48C0-A4A9-D0FFDFC7BB0F}"/>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Crear un List</a:t>
            </a:r>
          </a:p>
        </p:txBody>
      </p:sp>
      <p:sp>
        <p:nvSpPr>
          <p:cNvPr id="3" name="Rectángulo: esquinas redondeadas 2">
            <a:extLst>
              <a:ext uri="{FF2B5EF4-FFF2-40B4-BE49-F238E27FC236}">
                <a16:creationId xmlns:a16="http://schemas.microsoft.com/office/drawing/2014/main" id="{1A4E46B0-B333-454A-9DC6-B1E0A27EC491}"/>
              </a:ext>
            </a:extLst>
          </p:cNvPr>
          <p:cNvSpPr/>
          <p:nvPr/>
        </p:nvSpPr>
        <p:spPr>
          <a:xfrm>
            <a:off x="454903" y="1067813"/>
            <a:ext cx="5040688" cy="1123712"/>
          </a:xfrm>
          <a:prstGeom prst="roundRect">
            <a:avLst/>
          </a:prstGeom>
        </p:spPr>
        <p:txBody>
          <a:bodyPr wrap="square">
            <a:spAutoFit/>
          </a:bodyPr>
          <a:lstStyle/>
          <a:p>
            <a:r>
              <a:rPr lang="es-MX" sz="2000" dirty="0">
                <a:solidFill>
                  <a:schemeClr val="bg2">
                    <a:lumMod val="50000"/>
                  </a:schemeClr>
                </a:solidFill>
                <a:cs typeface="Arial" panose="020B0604020202020204" pitchFamily="34" charset="0"/>
              </a:rPr>
              <a:t>Es una colección genérica, por lo que es necesario especificar un parámetro de tipo para el tipo de datos que puede almacenar.</a:t>
            </a:r>
          </a:p>
        </p:txBody>
      </p:sp>
      <p:pic>
        <p:nvPicPr>
          <p:cNvPr id="6" name="Imagen 5">
            <a:extLst>
              <a:ext uri="{FF2B5EF4-FFF2-40B4-BE49-F238E27FC236}">
                <a16:creationId xmlns:a16="http://schemas.microsoft.com/office/drawing/2014/main" id="{6AC0AD13-BC35-413F-8DE2-843B82FFDF42}"/>
              </a:ext>
            </a:extLst>
          </p:cNvPr>
          <p:cNvPicPr>
            <a:picLocks noChangeAspect="1"/>
          </p:cNvPicPr>
          <p:nvPr/>
        </p:nvPicPr>
        <p:blipFill>
          <a:blip r:embed="rId2"/>
          <a:stretch>
            <a:fillRect/>
          </a:stretch>
        </p:blipFill>
        <p:spPr>
          <a:xfrm>
            <a:off x="5711554" y="1063126"/>
            <a:ext cx="5422487" cy="3550228"/>
          </a:xfrm>
          <a:prstGeom prst="rect">
            <a:avLst/>
          </a:prstGeom>
        </p:spPr>
      </p:pic>
    </p:spTree>
    <p:extLst>
      <p:ext uri="{BB962C8B-B14F-4D97-AF65-F5344CB8AC3E}">
        <p14:creationId xmlns:p14="http://schemas.microsoft.com/office/powerpoint/2010/main" val="75355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CD40C4A-FAF9-4109-9949-F858C333C2E1}"/>
              </a:ext>
            </a:extLst>
          </p:cNvPr>
          <p:cNvSpPr/>
          <p:nvPr/>
        </p:nvSpPr>
        <p:spPr>
          <a:xfrm>
            <a:off x="569069" y="176151"/>
            <a:ext cx="1964406"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ArrayList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FA942E5C-17EB-4E50-A251-96579908642F}"/>
              </a:ext>
            </a:extLst>
          </p:cNvPr>
          <p:cNvSpPr/>
          <p:nvPr/>
        </p:nvSpPr>
        <p:spPr>
          <a:xfrm>
            <a:off x="423581" y="1249960"/>
            <a:ext cx="5664761" cy="2128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2">
                    <a:lumMod val="50000"/>
                  </a:schemeClr>
                </a:solidFill>
              </a:rPr>
              <a:t>E</a:t>
            </a:r>
            <a:r>
              <a:rPr lang="es-MX" sz="2000" b="0" i="0" dirty="0">
                <a:solidFill>
                  <a:schemeClr val="bg2">
                    <a:lumMod val="50000"/>
                  </a:schemeClr>
                </a:solidFill>
                <a:effectLst/>
              </a:rPr>
              <a:t>s una colección no genérica de objetos cuyo tamaño aumenta de forma dinámica. Es lo mismo que Array excepto que su tamaño aumenta dinámicamente. </a:t>
            </a:r>
            <a:r>
              <a:rPr lang="es-MX" sz="2000" dirty="0">
                <a:solidFill>
                  <a:schemeClr val="bg2">
                    <a:lumMod val="50000"/>
                  </a:schemeClr>
                </a:solidFill>
              </a:rPr>
              <a:t>También se </a:t>
            </a:r>
            <a:r>
              <a:rPr lang="es-MX" sz="2000" b="0" i="0" dirty="0">
                <a:solidFill>
                  <a:schemeClr val="bg2">
                    <a:lumMod val="50000"/>
                  </a:schemeClr>
                </a:solidFill>
                <a:effectLst/>
              </a:rPr>
              <a:t>puede usar para agregar datos desconocidos en los que no conoce los tipos y el tamaño de los datos.</a:t>
            </a:r>
          </a:p>
          <a:p>
            <a:pPr algn="just"/>
            <a:endParaRPr lang="es-MX" sz="2000" i="0" dirty="0">
              <a:solidFill>
                <a:schemeClr val="bg2">
                  <a:lumMod val="50000"/>
                </a:schemeClr>
              </a:solidFill>
              <a:effectLst/>
              <a:latin typeface="Arial" panose="020B0604020202020204" pitchFamily="34" charset="0"/>
            </a:endParaRPr>
          </a:p>
        </p:txBody>
      </p:sp>
      <p:pic>
        <p:nvPicPr>
          <p:cNvPr id="5" name="Imagen 4">
            <a:extLst>
              <a:ext uri="{FF2B5EF4-FFF2-40B4-BE49-F238E27FC236}">
                <a16:creationId xmlns:a16="http://schemas.microsoft.com/office/drawing/2014/main" id="{A78FF378-4795-47A9-AEFC-FC59FDBD7A2B}"/>
              </a:ext>
            </a:extLst>
          </p:cNvPr>
          <p:cNvPicPr>
            <a:picLocks noChangeAspect="1"/>
          </p:cNvPicPr>
          <p:nvPr/>
        </p:nvPicPr>
        <p:blipFill>
          <a:blip r:embed="rId2"/>
          <a:stretch>
            <a:fillRect/>
          </a:stretch>
        </p:blipFill>
        <p:spPr>
          <a:xfrm>
            <a:off x="6162704" y="1122323"/>
            <a:ext cx="5664761" cy="2361379"/>
          </a:xfrm>
          <a:prstGeom prst="rect">
            <a:avLst/>
          </a:prstGeom>
        </p:spPr>
      </p:pic>
    </p:spTree>
    <p:extLst>
      <p:ext uri="{BB962C8B-B14F-4D97-AF65-F5344CB8AC3E}">
        <p14:creationId xmlns:p14="http://schemas.microsoft.com/office/powerpoint/2010/main" val="251938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362A4FD-CD7C-4F16-8FBF-404F8D211B97}"/>
              </a:ext>
            </a:extLst>
          </p:cNvPr>
          <p:cNvSpPr/>
          <p:nvPr/>
        </p:nvSpPr>
        <p:spPr>
          <a:xfrm>
            <a:off x="569069" y="176151"/>
            <a:ext cx="3289867"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Crear un </a:t>
            </a:r>
            <a:r>
              <a:rPr lang="es-PE" sz="3200" b="1" dirty="0" err="1">
                <a:solidFill>
                  <a:srgbClr val="0060FF"/>
                </a:solidFill>
                <a:latin typeface="+mj-lt"/>
                <a:cs typeface="Arial" panose="020B0604020202020204" pitchFamily="34" charset="0"/>
              </a:rPr>
              <a:t>ArrayList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36D666DE-C3A0-4200-AD56-6AD6CE04A1BC}"/>
              </a:ext>
            </a:extLst>
          </p:cNvPr>
          <p:cNvSpPr/>
          <p:nvPr/>
        </p:nvSpPr>
        <p:spPr>
          <a:xfrm>
            <a:off x="569069" y="1197241"/>
            <a:ext cx="5456538" cy="1300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0" i="0" dirty="0">
                <a:solidFill>
                  <a:schemeClr val="bg2">
                    <a:lumMod val="50000"/>
                  </a:schemeClr>
                </a:solidFill>
                <a:effectLst/>
              </a:rPr>
              <a:t>La ArrayList clase incluida en el System.Collections </a:t>
            </a:r>
            <a:r>
              <a:rPr lang="es-MX" sz="2000" b="0" i="0" dirty="0">
                <a:solidFill>
                  <a:schemeClr val="bg2">
                    <a:lumMod val="50000"/>
                  </a:schemeClr>
                </a:solidFill>
                <a:effectLst/>
              </a:rPr>
              <a:t>espacio de nombres. Crea un objeto ArrayList usando la new palabra clave </a:t>
            </a:r>
            <a:endParaRPr lang="es-MX" sz="2000" i="0" dirty="0">
              <a:solidFill>
                <a:schemeClr val="bg2">
                  <a:lumMod val="50000"/>
                </a:schemeClr>
              </a:solidFill>
              <a:effectLst/>
            </a:endParaRPr>
          </a:p>
        </p:txBody>
      </p:sp>
      <p:pic>
        <p:nvPicPr>
          <p:cNvPr id="5" name="Imagen 4">
            <a:extLst>
              <a:ext uri="{FF2B5EF4-FFF2-40B4-BE49-F238E27FC236}">
                <a16:creationId xmlns:a16="http://schemas.microsoft.com/office/drawing/2014/main" id="{F1B2E89E-00ED-4328-AED8-BA4F0FB39905}"/>
              </a:ext>
            </a:extLst>
          </p:cNvPr>
          <p:cNvPicPr>
            <a:picLocks noChangeAspect="1"/>
          </p:cNvPicPr>
          <p:nvPr/>
        </p:nvPicPr>
        <p:blipFill>
          <a:blip r:embed="rId2"/>
          <a:stretch>
            <a:fillRect/>
          </a:stretch>
        </p:blipFill>
        <p:spPr>
          <a:xfrm>
            <a:off x="6478914" y="1318758"/>
            <a:ext cx="5169684" cy="1057438"/>
          </a:xfrm>
          <a:prstGeom prst="rect">
            <a:avLst/>
          </a:prstGeom>
        </p:spPr>
      </p:pic>
    </p:spTree>
    <p:extLst>
      <p:ext uri="{BB962C8B-B14F-4D97-AF65-F5344CB8AC3E}">
        <p14:creationId xmlns:p14="http://schemas.microsoft.com/office/powerpoint/2010/main" val="239261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1222C79-0CEC-4C7B-8A83-2E9857D8CF80}"/>
              </a:ext>
            </a:extLst>
          </p:cNvPr>
          <p:cNvSpPr/>
          <p:nvPr/>
        </p:nvSpPr>
        <p:spPr>
          <a:xfrm>
            <a:off x="569069" y="176151"/>
            <a:ext cx="2148964"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SortedList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AFCAE098-18A3-4549-A675-DB320F2456AC}"/>
              </a:ext>
            </a:extLst>
          </p:cNvPr>
          <p:cNvSpPr/>
          <p:nvPr/>
        </p:nvSpPr>
        <p:spPr>
          <a:xfrm>
            <a:off x="484765" y="1392776"/>
            <a:ext cx="5530057" cy="1300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Representa una colección de pares clave / valor que están ordenados por claves y son accesibles por clave y por índice.</a:t>
            </a:r>
            <a:endParaRPr lang="es-MX" sz="2000" i="0" dirty="0">
              <a:solidFill>
                <a:schemeClr val="bg2">
                  <a:lumMod val="50000"/>
                </a:schemeClr>
              </a:solidFill>
              <a:effectLst/>
            </a:endParaRPr>
          </a:p>
        </p:txBody>
      </p:sp>
      <p:pic>
        <p:nvPicPr>
          <p:cNvPr id="6" name="Imagen 5">
            <a:extLst>
              <a:ext uri="{FF2B5EF4-FFF2-40B4-BE49-F238E27FC236}">
                <a16:creationId xmlns:a16="http://schemas.microsoft.com/office/drawing/2014/main" id="{228F16FE-EE20-4218-9CE0-4AD9A3D41238}"/>
              </a:ext>
            </a:extLst>
          </p:cNvPr>
          <p:cNvPicPr>
            <a:picLocks noChangeAspect="1"/>
          </p:cNvPicPr>
          <p:nvPr/>
        </p:nvPicPr>
        <p:blipFill>
          <a:blip r:embed="rId2"/>
          <a:stretch>
            <a:fillRect/>
          </a:stretch>
        </p:blipFill>
        <p:spPr>
          <a:xfrm>
            <a:off x="6226191" y="1652092"/>
            <a:ext cx="4866079" cy="652298"/>
          </a:xfrm>
          <a:prstGeom prst="rect">
            <a:avLst/>
          </a:prstGeom>
        </p:spPr>
      </p:pic>
    </p:spTree>
    <p:extLst>
      <p:ext uri="{BB962C8B-B14F-4D97-AF65-F5344CB8AC3E}">
        <p14:creationId xmlns:p14="http://schemas.microsoft.com/office/powerpoint/2010/main" val="347872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C10E9D9-E371-4948-8512-AB27EF624A88}"/>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Crear </a:t>
            </a:r>
            <a:r>
              <a:rPr lang="es-PE" sz="3200" b="1" dirty="0" err="1">
                <a:solidFill>
                  <a:srgbClr val="0060FF"/>
                </a:solidFill>
                <a:latin typeface="+mj-lt"/>
                <a:cs typeface="Arial" panose="020B0604020202020204" pitchFamily="34" charset="0"/>
              </a:rPr>
              <a:t>SortedList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E5810176-38D5-430D-ACFB-30C584D9B3AC}"/>
              </a:ext>
            </a:extLst>
          </p:cNvPr>
          <p:cNvSpPr/>
          <p:nvPr/>
        </p:nvSpPr>
        <p:spPr>
          <a:xfrm>
            <a:off x="608828" y="1389671"/>
            <a:ext cx="5658718" cy="1300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cs typeface="Mongolian Baiti" panose="03000500000000000000" pitchFamily="66" charset="0"/>
              </a:rPr>
              <a:t>La clase SortedList se define en el espacio de nombres </a:t>
            </a:r>
            <a:r>
              <a:rPr lang="es-MX" sz="2000" b="0" i="0" dirty="0" err="1">
                <a:solidFill>
                  <a:schemeClr val="bg2">
                    <a:lumMod val="50000"/>
                  </a:schemeClr>
                </a:solidFill>
                <a:effectLst/>
                <a:cs typeface="Mongolian Baiti" panose="03000500000000000000" pitchFamily="66" charset="0"/>
              </a:rPr>
              <a:t>System.Collections</a:t>
            </a:r>
            <a:r>
              <a:rPr lang="es-MX" sz="2000" b="0" i="0" dirty="0">
                <a:solidFill>
                  <a:schemeClr val="bg2">
                    <a:lumMod val="50000"/>
                  </a:schemeClr>
                </a:solidFill>
                <a:effectLst/>
                <a:cs typeface="Mongolian Baiti" panose="03000500000000000000" pitchFamily="66" charset="0"/>
              </a:rPr>
              <a:t>. Asegúrese de importar el espacio de nombres en su código antes de usarlo.</a:t>
            </a:r>
            <a:endParaRPr lang="es-MX" sz="2000" i="0" dirty="0">
              <a:solidFill>
                <a:schemeClr val="bg2">
                  <a:lumMod val="50000"/>
                </a:schemeClr>
              </a:solidFill>
              <a:effectLst/>
              <a:cs typeface="Mongolian Baiti" panose="03000500000000000000" pitchFamily="66" charset="0"/>
            </a:endParaRPr>
          </a:p>
        </p:txBody>
      </p:sp>
      <p:pic>
        <p:nvPicPr>
          <p:cNvPr id="6" name="Imagen 5">
            <a:extLst>
              <a:ext uri="{FF2B5EF4-FFF2-40B4-BE49-F238E27FC236}">
                <a16:creationId xmlns:a16="http://schemas.microsoft.com/office/drawing/2014/main" id="{270B356D-0811-4BD3-BCD4-64CA54258A89}"/>
              </a:ext>
            </a:extLst>
          </p:cNvPr>
          <p:cNvPicPr>
            <a:picLocks noChangeAspect="1"/>
          </p:cNvPicPr>
          <p:nvPr/>
        </p:nvPicPr>
        <p:blipFill>
          <a:blip r:embed="rId2"/>
          <a:stretch>
            <a:fillRect/>
          </a:stretch>
        </p:blipFill>
        <p:spPr>
          <a:xfrm>
            <a:off x="6520269" y="1520337"/>
            <a:ext cx="4874110" cy="749581"/>
          </a:xfrm>
          <a:prstGeom prst="rect">
            <a:avLst/>
          </a:prstGeom>
        </p:spPr>
      </p:pic>
    </p:spTree>
    <p:extLst>
      <p:ext uri="{BB962C8B-B14F-4D97-AF65-F5344CB8AC3E}">
        <p14:creationId xmlns:p14="http://schemas.microsoft.com/office/powerpoint/2010/main" val="299814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A0514E-171A-43EA-AD78-8FFFB8843998}"/>
              </a:ext>
            </a:extLst>
          </p:cNvPr>
          <p:cNvSpPr/>
          <p:nvPr/>
        </p:nvSpPr>
        <p:spPr>
          <a:xfrm>
            <a:off x="569069" y="176151"/>
            <a:ext cx="3273089"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Agregar </a:t>
            </a:r>
            <a:r>
              <a:rPr lang="es-PE" sz="3200" b="1" dirty="0" err="1">
                <a:solidFill>
                  <a:srgbClr val="0060FF"/>
                </a:solidFill>
                <a:latin typeface="+mj-lt"/>
                <a:cs typeface="Arial" panose="020B0604020202020204" pitchFamily="34" charset="0"/>
              </a:rPr>
              <a:t>SortedList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EDBF616F-BA17-4E88-AD98-A2518E28AA26}"/>
              </a:ext>
            </a:extLst>
          </p:cNvPr>
          <p:cNvSpPr/>
          <p:nvPr/>
        </p:nvSpPr>
        <p:spPr>
          <a:xfrm>
            <a:off x="227330" y="977693"/>
            <a:ext cx="5002994" cy="17287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El método SortedList.Add () agrega elementos a la colección. El siguiente fragmento de código agrega varios elementos a la colección. </a:t>
            </a:r>
            <a:endParaRPr lang="es-MX" sz="2000" i="0" dirty="0">
              <a:solidFill>
                <a:schemeClr val="bg2">
                  <a:lumMod val="50000"/>
                </a:schemeClr>
              </a:solidFill>
              <a:effectLst/>
            </a:endParaRPr>
          </a:p>
        </p:txBody>
      </p:sp>
      <p:pic>
        <p:nvPicPr>
          <p:cNvPr id="6" name="Imagen 5">
            <a:extLst>
              <a:ext uri="{FF2B5EF4-FFF2-40B4-BE49-F238E27FC236}">
                <a16:creationId xmlns:a16="http://schemas.microsoft.com/office/drawing/2014/main" id="{A9CD28B9-2170-4001-8DDB-38F1A889751F}"/>
              </a:ext>
            </a:extLst>
          </p:cNvPr>
          <p:cNvPicPr>
            <a:picLocks noChangeAspect="1"/>
          </p:cNvPicPr>
          <p:nvPr/>
        </p:nvPicPr>
        <p:blipFill>
          <a:blip r:embed="rId2"/>
          <a:stretch>
            <a:fillRect/>
          </a:stretch>
        </p:blipFill>
        <p:spPr>
          <a:xfrm>
            <a:off x="5456080" y="1022827"/>
            <a:ext cx="6270296" cy="4438101"/>
          </a:xfrm>
          <a:prstGeom prst="rect">
            <a:avLst/>
          </a:prstGeom>
        </p:spPr>
      </p:pic>
    </p:spTree>
    <p:extLst>
      <p:ext uri="{BB962C8B-B14F-4D97-AF65-F5344CB8AC3E}">
        <p14:creationId xmlns:p14="http://schemas.microsoft.com/office/powerpoint/2010/main" val="264057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25DDEF-DD45-4C1D-A5CB-C31422DAB968}"/>
              </a:ext>
            </a:extLst>
          </p:cNvPr>
          <p:cNvSpPr/>
          <p:nvPr/>
        </p:nvSpPr>
        <p:spPr>
          <a:xfrm>
            <a:off x="569069" y="176151"/>
            <a:ext cx="2065074"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Dictionary</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4FB9CCB3-23C3-4B66-ACB0-531E8C64D2D4}"/>
              </a:ext>
            </a:extLst>
          </p:cNvPr>
          <p:cNvSpPr/>
          <p:nvPr/>
        </p:nvSpPr>
        <p:spPr>
          <a:xfrm>
            <a:off x="957632" y="1117607"/>
            <a:ext cx="8284895" cy="8864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2">
                    <a:lumMod val="50000"/>
                  </a:schemeClr>
                </a:solidFill>
              </a:rPr>
              <a:t>E</a:t>
            </a:r>
            <a:r>
              <a:rPr lang="es-MX" sz="2000" b="0" i="0" dirty="0">
                <a:solidFill>
                  <a:schemeClr val="bg2">
                    <a:lumMod val="50000"/>
                  </a:schemeClr>
                </a:solidFill>
                <a:effectLst/>
              </a:rPr>
              <a:t>s una colección genérica que pares tiendas clave-valor en ningún orden en particular.</a:t>
            </a:r>
            <a:endParaRPr lang="es-MX" sz="2000" i="0" dirty="0">
              <a:solidFill>
                <a:schemeClr val="bg2">
                  <a:lumMod val="50000"/>
                </a:schemeClr>
              </a:solidFill>
              <a:effectLst/>
            </a:endParaRPr>
          </a:p>
        </p:txBody>
      </p:sp>
      <p:sp>
        <p:nvSpPr>
          <p:cNvPr id="4" name="Rectángulo: esquinas redondeadas 3">
            <a:extLst>
              <a:ext uri="{FF2B5EF4-FFF2-40B4-BE49-F238E27FC236}">
                <a16:creationId xmlns:a16="http://schemas.microsoft.com/office/drawing/2014/main" id="{ADACD3BE-BEDC-4E59-8399-FB2BD1A0DDED}"/>
              </a:ext>
            </a:extLst>
          </p:cNvPr>
          <p:cNvSpPr/>
          <p:nvPr/>
        </p:nvSpPr>
        <p:spPr>
          <a:xfrm>
            <a:off x="828973" y="2184188"/>
            <a:ext cx="7833059" cy="268501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800" dirty="0">
                <a:solidFill>
                  <a:schemeClr val="bg2">
                    <a:lumMod val="50000"/>
                  </a:schemeClr>
                </a:solidFill>
              </a:rPr>
              <a:t>Características:</a:t>
            </a:r>
          </a:p>
          <a:p>
            <a:pPr algn="just"/>
            <a:endParaRPr lang="es-MX" sz="500" dirty="0">
              <a:solidFill>
                <a:schemeClr val="bg2">
                  <a:lumMod val="50000"/>
                </a:schemeClr>
              </a:solidFill>
            </a:endParaRPr>
          </a:p>
          <a:p>
            <a:pPr marL="342900" indent="-342900" algn="just">
              <a:buFont typeface="Arial" panose="020B0604020202020204" pitchFamily="34" charset="0"/>
              <a:buChar char="•"/>
            </a:pPr>
            <a:r>
              <a:rPr lang="es-PE" sz="2000" dirty="0">
                <a:solidFill>
                  <a:schemeClr val="bg2">
                    <a:lumMod val="50000"/>
                  </a:schemeClr>
                </a:solidFill>
              </a:rPr>
              <a:t>A</a:t>
            </a:r>
            <a:r>
              <a:rPr lang="es-PE" sz="2000" b="0" i="0" dirty="0">
                <a:solidFill>
                  <a:schemeClr val="bg2">
                    <a:lumMod val="50000"/>
                  </a:schemeClr>
                </a:solidFill>
                <a:effectLst/>
              </a:rPr>
              <a:t>lmacena pares clave-valor.</a:t>
            </a:r>
            <a:endParaRPr lang="es-MX" sz="2000" i="0" dirty="0">
              <a:solidFill>
                <a:schemeClr val="bg2">
                  <a:lumMod val="50000"/>
                </a:schemeClr>
              </a:solidFill>
              <a:effectLst/>
            </a:endParaRPr>
          </a:p>
          <a:p>
            <a:pPr marL="342900" indent="-342900" algn="just">
              <a:buFont typeface="Arial" panose="020B0604020202020204" pitchFamily="34" charset="0"/>
              <a:buChar char="•"/>
            </a:pPr>
            <a:r>
              <a:rPr lang="es-PE" sz="2000" b="0" i="0" dirty="0">
                <a:solidFill>
                  <a:schemeClr val="bg2">
                    <a:lumMod val="50000"/>
                  </a:schemeClr>
                </a:solidFill>
                <a:effectLst/>
              </a:rPr>
              <a:t>Implementa la Interfaz IDictionary</a:t>
            </a:r>
            <a:endParaRPr lang="es-MX" sz="2000" i="0" dirty="0">
              <a:solidFill>
                <a:schemeClr val="bg2">
                  <a:lumMod val="50000"/>
                </a:schemeClr>
              </a:solidFill>
              <a:effectLst/>
            </a:endParaRPr>
          </a:p>
          <a:p>
            <a:pPr marL="342900" indent="-342900" algn="just">
              <a:buFont typeface="Arial" panose="020B0604020202020204" pitchFamily="34" charset="0"/>
              <a:buChar char="•"/>
            </a:pPr>
            <a:r>
              <a:rPr lang="es-MX" sz="2000" b="0" i="0" dirty="0">
                <a:solidFill>
                  <a:schemeClr val="bg2">
                    <a:lumMod val="50000"/>
                  </a:schemeClr>
                </a:solidFill>
                <a:effectLst/>
              </a:rPr>
              <a:t>Las claves deben ser únicas y no pueden ser nulas.</a:t>
            </a:r>
          </a:p>
          <a:p>
            <a:pPr marL="342900" indent="-342900" algn="just">
              <a:buFont typeface="Arial" panose="020B0604020202020204" pitchFamily="34" charset="0"/>
              <a:buChar char="•"/>
            </a:pPr>
            <a:r>
              <a:rPr lang="es-MX" sz="2000" b="0" i="0" dirty="0">
                <a:solidFill>
                  <a:schemeClr val="bg2">
                    <a:lumMod val="50000"/>
                  </a:schemeClr>
                </a:solidFill>
                <a:effectLst/>
              </a:rPr>
              <a:t>Los valores pueden ser nulos o duplicados.</a:t>
            </a:r>
          </a:p>
          <a:p>
            <a:pPr marL="342900" indent="-342900">
              <a:buFont typeface="Arial" panose="020B0604020202020204" pitchFamily="34" charset="0"/>
              <a:buChar char="•"/>
            </a:pPr>
            <a:r>
              <a:rPr lang="es-MX" sz="2000" b="0" i="0" dirty="0">
                <a:solidFill>
                  <a:schemeClr val="bg2">
                    <a:lumMod val="50000"/>
                  </a:schemeClr>
                </a:solidFill>
                <a:effectLst/>
              </a:rPr>
              <a:t>Los elementos se almacenan como objetos KeyValuePair</a:t>
            </a:r>
            <a:endParaRPr lang="es-MX" sz="2000" i="0" dirty="0">
              <a:solidFill>
                <a:schemeClr val="bg2">
                  <a:lumMod val="50000"/>
                </a:schemeClr>
              </a:solidFill>
              <a:effectLst/>
            </a:endParaRPr>
          </a:p>
        </p:txBody>
      </p:sp>
    </p:spTree>
    <p:extLst>
      <p:ext uri="{BB962C8B-B14F-4D97-AF65-F5344CB8AC3E}">
        <p14:creationId xmlns:p14="http://schemas.microsoft.com/office/powerpoint/2010/main" val="195960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69362A4-6816-4DF5-94FC-33429DDF5EBA}"/>
              </a:ext>
            </a:extLst>
          </p:cNvPr>
          <p:cNvSpPr/>
          <p:nvPr/>
        </p:nvSpPr>
        <p:spPr>
          <a:xfrm>
            <a:off x="569069" y="176151"/>
            <a:ext cx="3004641"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Crear </a:t>
            </a:r>
            <a:r>
              <a:rPr lang="es-PE" sz="3200" b="1" dirty="0" err="1">
                <a:solidFill>
                  <a:srgbClr val="0060FF"/>
                </a:solidFill>
                <a:latin typeface="+mj-lt"/>
                <a:cs typeface="Arial" panose="020B0604020202020204" pitchFamily="34" charset="0"/>
              </a:rPr>
              <a:t>Dictionary</a:t>
            </a:r>
            <a:endParaRPr lang="es-PE" sz="3200" b="1" dirty="0">
              <a:solidFill>
                <a:srgbClr val="0060FF"/>
              </a:solidFill>
              <a:latin typeface="+mj-lt"/>
              <a:cs typeface="Arial" panose="020B0604020202020204" pitchFamily="34" charset="0"/>
            </a:endParaRPr>
          </a:p>
        </p:txBody>
      </p:sp>
      <p:pic>
        <p:nvPicPr>
          <p:cNvPr id="6" name="Imagen 5">
            <a:extLst>
              <a:ext uri="{FF2B5EF4-FFF2-40B4-BE49-F238E27FC236}">
                <a16:creationId xmlns:a16="http://schemas.microsoft.com/office/drawing/2014/main" id="{A65AD5D8-0F1D-41D1-8BC9-AC3D856E9963}"/>
              </a:ext>
            </a:extLst>
          </p:cNvPr>
          <p:cNvPicPr>
            <a:picLocks noChangeAspect="1"/>
          </p:cNvPicPr>
          <p:nvPr/>
        </p:nvPicPr>
        <p:blipFill>
          <a:blip r:embed="rId2"/>
          <a:stretch>
            <a:fillRect/>
          </a:stretch>
        </p:blipFill>
        <p:spPr>
          <a:xfrm>
            <a:off x="5850403" y="1142216"/>
            <a:ext cx="4878863" cy="1898801"/>
          </a:xfrm>
          <a:prstGeom prst="rect">
            <a:avLst/>
          </a:prstGeom>
        </p:spPr>
      </p:pic>
      <p:sp>
        <p:nvSpPr>
          <p:cNvPr id="4" name="CuadroTexto 3"/>
          <p:cNvSpPr txBox="1"/>
          <p:nvPr/>
        </p:nvSpPr>
        <p:spPr>
          <a:xfrm>
            <a:off x="652489" y="1142216"/>
            <a:ext cx="4742012" cy="1938992"/>
          </a:xfrm>
          <a:prstGeom prst="rect">
            <a:avLst/>
          </a:prstGeom>
          <a:noFill/>
        </p:spPr>
        <p:txBody>
          <a:bodyPr wrap="square" rtlCol="0">
            <a:spAutoFit/>
          </a:bodyPr>
          <a:lstStyle/>
          <a:p>
            <a:r>
              <a:rPr lang="es-PE" sz="2000" dirty="0">
                <a:solidFill>
                  <a:schemeClr val="bg2">
                    <a:lumMod val="50000"/>
                  </a:schemeClr>
                </a:solidFill>
              </a:rPr>
              <a:t>Puede crear el Diccionario </a:t>
            </a:r>
            <a:r>
              <a:rPr lang="es-MX" sz="2000" dirty="0">
                <a:solidFill>
                  <a:schemeClr val="bg2">
                    <a:lumMod val="50000"/>
                  </a:schemeClr>
                </a:solidFill>
              </a:rPr>
              <a:t>objeto pasando el tipo de claves y valores a almacenar. </a:t>
            </a:r>
          </a:p>
          <a:p>
            <a:endParaRPr lang="es-MX" sz="2000" dirty="0">
              <a:solidFill>
                <a:schemeClr val="bg2">
                  <a:lumMod val="50000"/>
                </a:schemeClr>
              </a:solidFill>
            </a:endParaRPr>
          </a:p>
          <a:p>
            <a:r>
              <a:rPr lang="es-MX" sz="2000" dirty="0">
                <a:solidFill>
                  <a:schemeClr val="bg2">
                    <a:lumMod val="50000"/>
                  </a:schemeClr>
                </a:solidFill>
              </a:rPr>
              <a:t>El siguiente ejemplo muestra cómo crear un diccionario y agregar pares clave-valor.</a:t>
            </a:r>
          </a:p>
          <a:p>
            <a:endParaRPr lang="es-PE" sz="2000" dirty="0">
              <a:solidFill>
                <a:schemeClr val="bg2">
                  <a:lumMod val="50000"/>
                </a:schemeClr>
              </a:solidFill>
            </a:endParaRPr>
          </a:p>
        </p:txBody>
      </p:sp>
    </p:spTree>
    <p:extLst>
      <p:ext uri="{BB962C8B-B14F-4D97-AF65-F5344CB8AC3E}">
        <p14:creationId xmlns:p14="http://schemas.microsoft.com/office/powerpoint/2010/main" val="188609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36D2194-176D-4E04-8220-C845CF25577B}"/>
              </a:ext>
            </a:extLst>
          </p:cNvPr>
          <p:cNvSpPr/>
          <p:nvPr/>
        </p:nvSpPr>
        <p:spPr>
          <a:xfrm>
            <a:off x="569069" y="176151"/>
            <a:ext cx="2006351"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Hashtable</a:t>
            </a:r>
            <a:endParaRPr lang="es-PE" sz="3200" b="1" dirty="0">
              <a:solidFill>
                <a:srgbClr val="0060FF"/>
              </a:solidFill>
              <a:latin typeface="+mj-lt"/>
              <a:cs typeface="Arial" panose="020B0604020202020204" pitchFamily="34" charset="0"/>
            </a:endParaRPr>
          </a:p>
        </p:txBody>
      </p:sp>
      <p:pic>
        <p:nvPicPr>
          <p:cNvPr id="8" name="Imagen 7">
            <a:extLst>
              <a:ext uri="{FF2B5EF4-FFF2-40B4-BE49-F238E27FC236}">
                <a16:creationId xmlns:a16="http://schemas.microsoft.com/office/drawing/2014/main" id="{B13FEEBA-A36A-4EEF-A185-76078490B374}"/>
              </a:ext>
            </a:extLst>
          </p:cNvPr>
          <p:cNvPicPr>
            <a:picLocks noChangeAspect="1"/>
          </p:cNvPicPr>
          <p:nvPr/>
        </p:nvPicPr>
        <p:blipFill>
          <a:blip r:embed="rId2"/>
          <a:stretch>
            <a:fillRect/>
          </a:stretch>
        </p:blipFill>
        <p:spPr>
          <a:xfrm>
            <a:off x="6138887" y="1199288"/>
            <a:ext cx="5293411" cy="2108962"/>
          </a:xfrm>
          <a:prstGeom prst="rect">
            <a:avLst/>
          </a:prstGeom>
        </p:spPr>
      </p:pic>
      <p:sp>
        <p:nvSpPr>
          <p:cNvPr id="4" name="CuadroTexto 3"/>
          <p:cNvSpPr txBox="1"/>
          <p:nvPr/>
        </p:nvSpPr>
        <p:spPr>
          <a:xfrm>
            <a:off x="726007" y="1199288"/>
            <a:ext cx="4990142" cy="1323439"/>
          </a:xfrm>
          <a:prstGeom prst="rect">
            <a:avLst/>
          </a:prstGeom>
          <a:noFill/>
        </p:spPr>
        <p:txBody>
          <a:bodyPr wrap="square" rtlCol="0">
            <a:spAutoFit/>
          </a:bodyPr>
          <a:lstStyle/>
          <a:p>
            <a:r>
              <a:rPr lang="es-MX" sz="2000" dirty="0">
                <a:solidFill>
                  <a:schemeClr val="bg2">
                    <a:lumMod val="50000"/>
                  </a:schemeClr>
                </a:solidFill>
              </a:rPr>
              <a:t>Representa una colección de pares clave - valor que se organizan en función del código hash de la clave.</a:t>
            </a:r>
          </a:p>
          <a:p>
            <a:endParaRPr lang="es-PE" sz="2000" dirty="0">
              <a:solidFill>
                <a:schemeClr val="bg2">
                  <a:lumMod val="50000"/>
                </a:schemeClr>
              </a:solidFill>
            </a:endParaRPr>
          </a:p>
        </p:txBody>
      </p:sp>
    </p:spTree>
    <p:extLst>
      <p:ext uri="{BB962C8B-B14F-4D97-AF65-F5344CB8AC3E}">
        <p14:creationId xmlns:p14="http://schemas.microsoft.com/office/powerpoint/2010/main" val="281383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401582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CuadroTexto 5"/>
          <p:cNvSpPr txBox="1"/>
          <p:nvPr/>
        </p:nvSpPr>
        <p:spPr>
          <a:xfrm>
            <a:off x="300645" y="1870590"/>
            <a:ext cx="4420984" cy="861774"/>
          </a:xfrm>
          <a:prstGeom prst="rect">
            <a:avLst/>
          </a:prstGeom>
          <a:noFill/>
        </p:spPr>
        <p:txBody>
          <a:bodyPr wrap="square" rtlCol="0">
            <a:spAutoFit/>
          </a:bodyPr>
          <a:lstStyle/>
          <a:p>
            <a:r>
              <a:rPr lang="es-PE" sz="2500" dirty="0">
                <a:latin typeface="Arial Black" panose="020B0A04020102020204" pitchFamily="34" charset="0"/>
                <a:cs typeface="Arial" panose="020B0604020202020204" pitchFamily="34" charset="0"/>
              </a:rPr>
              <a:t>Fundamentos</a:t>
            </a:r>
          </a:p>
          <a:p>
            <a:r>
              <a:rPr lang="es-PE" sz="2500" dirty="0">
                <a:latin typeface="Arial Black" panose="020B0A04020102020204" pitchFamily="34" charset="0"/>
                <a:cs typeface="Arial" panose="020B0604020202020204" pitchFamily="34" charset="0"/>
              </a:rPr>
              <a:t>de Programación</a:t>
            </a:r>
          </a:p>
        </p:txBody>
      </p:sp>
      <p:sp>
        <p:nvSpPr>
          <p:cNvPr id="7" name="CuadroTexto 6"/>
          <p:cNvSpPr txBox="1"/>
          <p:nvPr/>
        </p:nvSpPr>
        <p:spPr>
          <a:xfrm>
            <a:off x="300645" y="5629887"/>
            <a:ext cx="2813655" cy="569387"/>
          </a:xfrm>
          <a:prstGeom prst="rect">
            <a:avLst/>
          </a:prstGeom>
          <a:noFill/>
        </p:spPr>
        <p:txBody>
          <a:bodyPr wrap="none" rtlCol="0">
            <a:spAutoFit/>
          </a:bodyPr>
          <a:lstStyle/>
          <a:p>
            <a:r>
              <a:rPr lang="es-PE" dirty="0">
                <a:solidFill>
                  <a:schemeClr val="bg1">
                    <a:lumMod val="50000"/>
                  </a:schemeClr>
                </a:solidFill>
                <a:latin typeface="Arial" panose="020B0604020202020204" pitchFamily="34" charset="0"/>
                <a:cs typeface="Arial" panose="020B0604020202020204" pitchFamily="34" charset="0"/>
              </a:rPr>
              <a:t>Instructor: Erick Aróstegui</a:t>
            </a:r>
          </a:p>
          <a:p>
            <a:r>
              <a:rPr lang="es-PE" sz="1300" dirty="0">
                <a:solidFill>
                  <a:srgbClr val="0065FF"/>
                </a:solidFill>
                <a:latin typeface="Arial" panose="020B0604020202020204" pitchFamily="34" charset="0"/>
                <a:cs typeface="Arial" panose="020B0604020202020204" pitchFamily="34" charset="0"/>
              </a:rPr>
              <a:t>earostegui@galaxy.edu.pe</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5829" y="0"/>
            <a:ext cx="8176171" cy="6858000"/>
          </a:xfrm>
          <a:prstGeom prst="rect">
            <a:avLst/>
          </a:prstGeom>
        </p:spPr>
      </p:pic>
      <p:sp>
        <p:nvSpPr>
          <p:cNvPr id="10" name="CuadroTexto 9"/>
          <p:cNvSpPr txBox="1"/>
          <p:nvPr/>
        </p:nvSpPr>
        <p:spPr>
          <a:xfrm>
            <a:off x="255919" y="2781418"/>
            <a:ext cx="4330623" cy="769441"/>
          </a:xfrm>
          <a:prstGeom prst="rect">
            <a:avLst/>
          </a:prstGeom>
          <a:noFill/>
        </p:spPr>
        <p:txBody>
          <a:bodyPr wrap="square" rtlCol="0">
            <a:spAutoFit/>
          </a:bodyPr>
          <a:lstStyle/>
          <a:p>
            <a:r>
              <a:rPr lang="es-PE" sz="2200" dirty="0">
                <a:solidFill>
                  <a:schemeClr val="bg1">
                    <a:lumMod val="50000"/>
                  </a:schemeClr>
                </a:solidFill>
                <a:latin typeface="Arial" panose="020B0604020202020204" pitchFamily="34" charset="0"/>
                <a:cs typeface="Arial" panose="020B0604020202020204" pitchFamily="34" charset="0"/>
              </a:rPr>
              <a:t>Colecciones, Programación Concurrente y archivos</a:t>
            </a:r>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5" y="959762"/>
            <a:ext cx="1929721" cy="910828"/>
          </a:xfrm>
          <a:prstGeom prst="rect">
            <a:avLst/>
          </a:prstGeom>
        </p:spPr>
      </p:pic>
    </p:spTree>
    <p:extLst>
      <p:ext uri="{BB962C8B-B14F-4D97-AF65-F5344CB8AC3E}">
        <p14:creationId xmlns:p14="http://schemas.microsoft.com/office/powerpoint/2010/main" val="282010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4C9C2F-30FE-4E0D-A5AC-73DF7EFDDA27}"/>
              </a:ext>
            </a:extLst>
          </p:cNvPr>
          <p:cNvSpPr/>
          <p:nvPr/>
        </p:nvSpPr>
        <p:spPr>
          <a:xfrm>
            <a:off x="569069" y="176151"/>
            <a:ext cx="3066673"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Crear </a:t>
            </a:r>
            <a:r>
              <a:rPr lang="es-PE" sz="3200" b="1" dirty="0" err="1">
                <a:solidFill>
                  <a:srgbClr val="0060FF"/>
                </a:solidFill>
                <a:latin typeface="+mj-lt"/>
                <a:cs typeface="Arial" panose="020B0604020202020204" pitchFamily="34" charset="0"/>
              </a:rPr>
              <a:t>Hashtable</a:t>
            </a:r>
            <a:endParaRPr lang="es-PE" sz="3200" b="1" dirty="0">
              <a:solidFill>
                <a:srgbClr val="0060FF"/>
              </a:solidFill>
              <a:latin typeface="+mj-lt"/>
              <a:cs typeface="Arial" panose="020B0604020202020204" pitchFamily="34" charset="0"/>
            </a:endParaRPr>
          </a:p>
        </p:txBody>
      </p:sp>
      <p:pic>
        <p:nvPicPr>
          <p:cNvPr id="6" name="Imagen 5">
            <a:extLst>
              <a:ext uri="{FF2B5EF4-FFF2-40B4-BE49-F238E27FC236}">
                <a16:creationId xmlns:a16="http://schemas.microsoft.com/office/drawing/2014/main" id="{81E2572C-4AB6-4F56-9D6D-F9CDDC686D00}"/>
              </a:ext>
            </a:extLst>
          </p:cNvPr>
          <p:cNvPicPr>
            <a:picLocks noChangeAspect="1"/>
          </p:cNvPicPr>
          <p:nvPr/>
        </p:nvPicPr>
        <p:blipFill>
          <a:blip r:embed="rId2"/>
          <a:stretch>
            <a:fillRect/>
          </a:stretch>
        </p:blipFill>
        <p:spPr>
          <a:xfrm>
            <a:off x="5428179" y="926759"/>
            <a:ext cx="4872353" cy="4620645"/>
          </a:xfrm>
          <a:prstGeom prst="rect">
            <a:avLst/>
          </a:prstGeom>
        </p:spPr>
      </p:pic>
      <p:sp>
        <p:nvSpPr>
          <p:cNvPr id="4" name="CuadroTexto 3">
            <a:extLst>
              <a:ext uri="{FF2B5EF4-FFF2-40B4-BE49-F238E27FC236}">
                <a16:creationId xmlns:a16="http://schemas.microsoft.com/office/drawing/2014/main" id="{7DFC3C79-AE30-4833-9588-4DCD91A98255}"/>
              </a:ext>
            </a:extLst>
          </p:cNvPr>
          <p:cNvSpPr txBox="1"/>
          <p:nvPr/>
        </p:nvSpPr>
        <p:spPr>
          <a:xfrm>
            <a:off x="687897" y="1913642"/>
            <a:ext cx="3875714" cy="1323439"/>
          </a:xfrm>
          <a:prstGeom prst="rect">
            <a:avLst/>
          </a:prstGeom>
          <a:noFill/>
        </p:spPr>
        <p:txBody>
          <a:bodyPr wrap="square" rtlCol="0">
            <a:spAutoFit/>
          </a:bodyPr>
          <a:lstStyle/>
          <a:p>
            <a:r>
              <a:rPr lang="es-MX" sz="2000" b="0" i="0" dirty="0">
                <a:solidFill>
                  <a:schemeClr val="bg2">
                    <a:lumMod val="50000"/>
                  </a:schemeClr>
                </a:solidFill>
                <a:effectLst/>
              </a:rPr>
              <a:t>El siguiente ejemplo demuestra la creación de una tabla hash y la adición de elementos.</a:t>
            </a:r>
            <a:endParaRPr lang="es-MX" sz="2000" i="0" dirty="0">
              <a:solidFill>
                <a:schemeClr val="bg2">
                  <a:lumMod val="50000"/>
                </a:schemeClr>
              </a:solidFill>
              <a:effectLst/>
            </a:endParaRPr>
          </a:p>
          <a:p>
            <a:endParaRPr lang="es-PE" sz="2000" dirty="0">
              <a:solidFill>
                <a:schemeClr val="bg2">
                  <a:lumMod val="50000"/>
                </a:schemeClr>
              </a:solidFill>
            </a:endParaRPr>
          </a:p>
        </p:txBody>
      </p:sp>
    </p:spTree>
    <p:extLst>
      <p:ext uri="{BB962C8B-B14F-4D97-AF65-F5344CB8AC3E}">
        <p14:creationId xmlns:p14="http://schemas.microsoft.com/office/powerpoint/2010/main" val="26050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296957C-68D8-454C-A447-64770F43D6CE}"/>
              </a:ext>
            </a:extLst>
          </p:cNvPr>
          <p:cNvSpPr/>
          <p:nvPr/>
        </p:nvSpPr>
        <p:spPr>
          <a:xfrm>
            <a:off x="439436" y="176169"/>
            <a:ext cx="2538656"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Stack y Queue</a:t>
            </a:r>
          </a:p>
        </p:txBody>
      </p:sp>
      <p:pic>
        <p:nvPicPr>
          <p:cNvPr id="5" name="Imagen 4">
            <a:extLst>
              <a:ext uri="{FF2B5EF4-FFF2-40B4-BE49-F238E27FC236}">
                <a16:creationId xmlns:a16="http://schemas.microsoft.com/office/drawing/2014/main" id="{7E788BCE-EEFA-4C2E-A780-5511474AAB61}"/>
              </a:ext>
            </a:extLst>
          </p:cNvPr>
          <p:cNvPicPr>
            <a:picLocks noChangeAspect="1"/>
          </p:cNvPicPr>
          <p:nvPr/>
        </p:nvPicPr>
        <p:blipFill>
          <a:blip r:embed="rId2"/>
          <a:stretch>
            <a:fillRect/>
          </a:stretch>
        </p:blipFill>
        <p:spPr>
          <a:xfrm>
            <a:off x="7323937" y="1062532"/>
            <a:ext cx="4087537" cy="2472887"/>
          </a:xfrm>
          <a:prstGeom prst="rect">
            <a:avLst/>
          </a:prstGeom>
        </p:spPr>
      </p:pic>
      <p:sp>
        <p:nvSpPr>
          <p:cNvPr id="4" name="CuadroTexto 3">
            <a:extLst>
              <a:ext uri="{FF2B5EF4-FFF2-40B4-BE49-F238E27FC236}">
                <a16:creationId xmlns:a16="http://schemas.microsoft.com/office/drawing/2014/main" id="{4EA43B17-2B07-455E-905E-B71CF985D12B}"/>
              </a:ext>
            </a:extLst>
          </p:cNvPr>
          <p:cNvSpPr txBox="1"/>
          <p:nvPr/>
        </p:nvSpPr>
        <p:spPr>
          <a:xfrm>
            <a:off x="439436" y="1166070"/>
            <a:ext cx="6149130" cy="1631216"/>
          </a:xfrm>
          <a:prstGeom prst="rect">
            <a:avLst/>
          </a:prstGeom>
          <a:noFill/>
        </p:spPr>
        <p:txBody>
          <a:bodyPr wrap="square" rtlCol="0">
            <a:spAutoFit/>
          </a:bodyPr>
          <a:lstStyle/>
          <a:p>
            <a:r>
              <a:rPr lang="es-MX" sz="2000" b="0" i="0" dirty="0" err="1">
                <a:solidFill>
                  <a:schemeClr val="bg2">
                    <a:lumMod val="50000"/>
                  </a:schemeClr>
                </a:solidFill>
                <a:effectLst/>
              </a:rPr>
              <a:t>Stack</a:t>
            </a:r>
            <a:r>
              <a:rPr lang="es-MX" sz="2000" b="0" i="0" dirty="0">
                <a:solidFill>
                  <a:schemeClr val="bg2">
                    <a:lumMod val="50000"/>
                  </a:schemeClr>
                </a:solidFill>
                <a:effectLst/>
              </a:rPr>
              <a:t> y </a:t>
            </a:r>
            <a:r>
              <a:rPr lang="es-MX" sz="2000" b="0" i="0" dirty="0" err="1">
                <a:solidFill>
                  <a:schemeClr val="bg2">
                    <a:lumMod val="50000"/>
                  </a:schemeClr>
                </a:solidFill>
                <a:effectLst/>
              </a:rPr>
              <a:t>Queue</a:t>
            </a:r>
            <a:r>
              <a:rPr lang="es-MX" sz="2000" b="0" i="0" dirty="0">
                <a:solidFill>
                  <a:schemeClr val="bg2">
                    <a:lumMod val="50000"/>
                  </a:schemeClr>
                </a:solidFill>
                <a:effectLst/>
              </a:rPr>
              <a:t> son dos colecciones muy similares entre si ya que solo varia la forma en que guardan y extraen los elementos que contienen. En ciertas cosas estas dos colecciones se parece a un </a:t>
            </a:r>
            <a:r>
              <a:rPr lang="es-MX" sz="2000" b="0" i="0" dirty="0" err="1">
                <a:solidFill>
                  <a:schemeClr val="bg2">
                    <a:lumMod val="50000"/>
                  </a:schemeClr>
                </a:solidFill>
                <a:effectLst/>
              </a:rPr>
              <a:t>ArrayList</a:t>
            </a:r>
            <a:endParaRPr lang="es-MX" sz="2000" i="0" dirty="0">
              <a:solidFill>
                <a:schemeClr val="bg2">
                  <a:lumMod val="50000"/>
                </a:schemeClr>
              </a:solidFill>
              <a:effectLst/>
            </a:endParaRPr>
          </a:p>
          <a:p>
            <a:endParaRPr lang="es-PE" sz="2000" dirty="0"/>
          </a:p>
        </p:txBody>
      </p:sp>
    </p:spTree>
    <p:extLst>
      <p:ext uri="{BB962C8B-B14F-4D97-AF65-F5344CB8AC3E}">
        <p14:creationId xmlns:p14="http://schemas.microsoft.com/office/powerpoint/2010/main" val="148319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719676B-FBBC-490B-88EA-277926BA9712}"/>
              </a:ext>
            </a:extLst>
          </p:cNvPr>
          <p:cNvSpPr/>
          <p:nvPr/>
        </p:nvSpPr>
        <p:spPr>
          <a:xfrm>
            <a:off x="380713" y="153457"/>
            <a:ext cx="1313863"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Stack</a:t>
            </a:r>
          </a:p>
        </p:txBody>
      </p:sp>
      <p:pic>
        <p:nvPicPr>
          <p:cNvPr id="6" name="Imagen 5">
            <a:extLst>
              <a:ext uri="{FF2B5EF4-FFF2-40B4-BE49-F238E27FC236}">
                <a16:creationId xmlns:a16="http://schemas.microsoft.com/office/drawing/2014/main" id="{35E0CF8E-EDFB-44D8-9A86-FEB60789C83B}"/>
              </a:ext>
            </a:extLst>
          </p:cNvPr>
          <p:cNvPicPr>
            <a:picLocks noChangeAspect="1"/>
          </p:cNvPicPr>
          <p:nvPr/>
        </p:nvPicPr>
        <p:blipFill>
          <a:blip r:embed="rId2"/>
          <a:stretch>
            <a:fillRect/>
          </a:stretch>
        </p:blipFill>
        <p:spPr>
          <a:xfrm>
            <a:off x="5740980" y="1306967"/>
            <a:ext cx="6182572" cy="2122033"/>
          </a:xfrm>
          <a:prstGeom prst="rect">
            <a:avLst/>
          </a:prstGeom>
        </p:spPr>
      </p:pic>
      <p:sp>
        <p:nvSpPr>
          <p:cNvPr id="4" name="CuadroTexto 3">
            <a:extLst>
              <a:ext uri="{FF2B5EF4-FFF2-40B4-BE49-F238E27FC236}">
                <a16:creationId xmlns:a16="http://schemas.microsoft.com/office/drawing/2014/main" id="{0FB2E324-7774-4EF9-9578-1B4EC8532C25}"/>
              </a:ext>
            </a:extLst>
          </p:cNvPr>
          <p:cNvSpPr txBox="1"/>
          <p:nvPr/>
        </p:nvSpPr>
        <p:spPr>
          <a:xfrm>
            <a:off x="380713" y="1090710"/>
            <a:ext cx="4773335" cy="2554545"/>
          </a:xfrm>
          <a:prstGeom prst="rect">
            <a:avLst/>
          </a:prstGeom>
          <a:noFill/>
        </p:spPr>
        <p:txBody>
          <a:bodyPr wrap="square" rtlCol="0">
            <a:spAutoFit/>
          </a:bodyPr>
          <a:lstStyle/>
          <a:p>
            <a:r>
              <a:rPr lang="es-MX" sz="2000" b="0" i="0" dirty="0">
                <a:solidFill>
                  <a:schemeClr val="bg2">
                    <a:lumMod val="50000"/>
                  </a:schemeClr>
                </a:solidFill>
                <a:effectLst/>
              </a:rPr>
              <a:t>Es una colección en la que todo nuevo elemento se ingresa al final de la misma, y únicamente es posible extraer el ultimo elemento de la colección. Es conocido como una colección LIFO ya que siempre el ultimo elemento ingresado a la colección, será el primero en salir</a:t>
            </a:r>
            <a:endParaRPr lang="es-MX" sz="2000" i="0" dirty="0">
              <a:solidFill>
                <a:schemeClr val="bg2">
                  <a:lumMod val="50000"/>
                </a:schemeClr>
              </a:solidFill>
              <a:effectLst/>
            </a:endParaRPr>
          </a:p>
          <a:p>
            <a:endParaRPr lang="es-PE" sz="2000" dirty="0"/>
          </a:p>
        </p:txBody>
      </p:sp>
    </p:spTree>
    <p:extLst>
      <p:ext uri="{BB962C8B-B14F-4D97-AF65-F5344CB8AC3E}">
        <p14:creationId xmlns:p14="http://schemas.microsoft.com/office/powerpoint/2010/main" val="117830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B62842F-BDAF-4CE8-9A05-F2D65B774D11}"/>
              </a:ext>
            </a:extLst>
          </p:cNvPr>
          <p:cNvSpPr/>
          <p:nvPr/>
        </p:nvSpPr>
        <p:spPr>
          <a:xfrm>
            <a:off x="405880" y="159391"/>
            <a:ext cx="1490032"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Queue</a:t>
            </a:r>
          </a:p>
        </p:txBody>
      </p:sp>
      <p:pic>
        <p:nvPicPr>
          <p:cNvPr id="6" name="Imagen 5">
            <a:extLst>
              <a:ext uri="{FF2B5EF4-FFF2-40B4-BE49-F238E27FC236}">
                <a16:creationId xmlns:a16="http://schemas.microsoft.com/office/drawing/2014/main" id="{6EF5EF17-2805-4DBA-A4CD-3E4889A4D5EF}"/>
              </a:ext>
            </a:extLst>
          </p:cNvPr>
          <p:cNvPicPr>
            <a:picLocks noChangeAspect="1"/>
          </p:cNvPicPr>
          <p:nvPr/>
        </p:nvPicPr>
        <p:blipFill>
          <a:blip r:embed="rId2"/>
          <a:stretch>
            <a:fillRect/>
          </a:stretch>
        </p:blipFill>
        <p:spPr>
          <a:xfrm>
            <a:off x="6054752" y="1010330"/>
            <a:ext cx="5961079" cy="2418670"/>
          </a:xfrm>
          <a:prstGeom prst="rect">
            <a:avLst/>
          </a:prstGeom>
        </p:spPr>
      </p:pic>
      <p:sp>
        <p:nvSpPr>
          <p:cNvPr id="4" name="CuadroTexto 3">
            <a:extLst>
              <a:ext uri="{FF2B5EF4-FFF2-40B4-BE49-F238E27FC236}">
                <a16:creationId xmlns:a16="http://schemas.microsoft.com/office/drawing/2014/main" id="{3A012171-C72B-475E-BC66-2A4192A03324}"/>
              </a:ext>
            </a:extLst>
          </p:cNvPr>
          <p:cNvSpPr txBox="1"/>
          <p:nvPr/>
        </p:nvSpPr>
        <p:spPr>
          <a:xfrm>
            <a:off x="405880" y="1115736"/>
            <a:ext cx="5251508" cy="2554545"/>
          </a:xfrm>
          <a:prstGeom prst="rect">
            <a:avLst/>
          </a:prstGeom>
          <a:noFill/>
        </p:spPr>
        <p:txBody>
          <a:bodyPr wrap="square" rtlCol="0">
            <a:spAutoFit/>
          </a:bodyPr>
          <a:lstStyle/>
          <a:p>
            <a:r>
              <a:rPr lang="es-MX" sz="2000" b="0" i="0" dirty="0" err="1">
                <a:solidFill>
                  <a:schemeClr val="bg2">
                    <a:lumMod val="50000"/>
                  </a:schemeClr>
                </a:solidFill>
                <a:effectLst/>
              </a:rPr>
              <a:t>Queue</a:t>
            </a:r>
            <a:r>
              <a:rPr lang="es-MX" sz="2000" b="0" i="0" dirty="0">
                <a:solidFill>
                  <a:schemeClr val="bg2">
                    <a:lumMod val="50000"/>
                  </a:schemeClr>
                </a:solidFill>
                <a:effectLst/>
              </a:rPr>
              <a:t>, tiene el comportamiento contrario al </a:t>
            </a:r>
            <a:r>
              <a:rPr lang="es-MX" sz="2000" b="0" i="0" dirty="0" err="1">
                <a:solidFill>
                  <a:schemeClr val="bg2">
                    <a:lumMod val="50000"/>
                  </a:schemeClr>
                </a:solidFill>
                <a:effectLst/>
              </a:rPr>
              <a:t>Stack</a:t>
            </a:r>
            <a:r>
              <a:rPr lang="es-MX" sz="2000" b="0" i="0" dirty="0">
                <a:solidFill>
                  <a:schemeClr val="bg2">
                    <a:lumMod val="50000"/>
                  </a:schemeClr>
                </a:solidFill>
                <a:effectLst/>
              </a:rPr>
              <a:t>. Todo nuevo elemento se agrega al principio de la colección y solo se puede extraer el ultimo elemento. Por esta razón, la cola se conoce como una colección FIFO ya que el primer elemento que ingresa a la cola es el primer elemento que sale</a:t>
            </a:r>
            <a:endParaRPr lang="es-MX" sz="2000" i="0" dirty="0">
              <a:solidFill>
                <a:schemeClr val="bg2">
                  <a:lumMod val="50000"/>
                </a:schemeClr>
              </a:solidFill>
              <a:effectLst/>
            </a:endParaRPr>
          </a:p>
          <a:p>
            <a:endParaRPr lang="es-PE" sz="2000" dirty="0"/>
          </a:p>
        </p:txBody>
      </p:sp>
    </p:spTree>
    <p:extLst>
      <p:ext uri="{BB962C8B-B14F-4D97-AF65-F5344CB8AC3E}">
        <p14:creationId xmlns:p14="http://schemas.microsoft.com/office/powerpoint/2010/main" val="201821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AE9349D-AEDB-4975-B156-708A4B5065F5}"/>
              </a:ext>
            </a:extLst>
          </p:cNvPr>
          <p:cNvSpPr/>
          <p:nvPr/>
        </p:nvSpPr>
        <p:spPr>
          <a:xfrm>
            <a:off x="431047" y="232785"/>
            <a:ext cx="2110817"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Tuple</a:t>
            </a:r>
          </a:p>
        </p:txBody>
      </p:sp>
      <p:sp>
        <p:nvSpPr>
          <p:cNvPr id="6" name="Rectángulo: esquinas redondeadas 5">
            <a:extLst>
              <a:ext uri="{FF2B5EF4-FFF2-40B4-BE49-F238E27FC236}">
                <a16:creationId xmlns:a16="http://schemas.microsoft.com/office/drawing/2014/main" id="{222F3EC8-5D94-469D-A291-837B5D83A3BF}"/>
              </a:ext>
            </a:extLst>
          </p:cNvPr>
          <p:cNvSpPr/>
          <p:nvPr/>
        </p:nvSpPr>
        <p:spPr>
          <a:xfrm>
            <a:off x="431047" y="3614337"/>
            <a:ext cx="5338941" cy="1464231"/>
          </a:xfrm>
          <a:prstGeom prst="roundRect">
            <a:avLst/>
          </a:prstGeom>
          <a:noFill/>
        </p:spPr>
        <p:txBody>
          <a:bodyPr wrap="square" rtlCol="0">
            <a:spAutoFit/>
          </a:bodyPr>
          <a:lstStyle/>
          <a:p>
            <a:r>
              <a:rPr lang="es-MX" sz="2000" dirty="0">
                <a:solidFill>
                  <a:schemeClr val="bg2">
                    <a:lumMod val="50000"/>
                  </a:schemeClr>
                </a:solidFill>
              </a:rPr>
              <a:t>En realidad, los constructores de Tuple nos permite crear tuplas de hasta 8 tipos de datos. Aunque nadie nos impide que usemos otro objeto Tuple dentro de otro </a:t>
            </a:r>
            <a:r>
              <a:rPr lang="es-MX" sz="2000" dirty="0" err="1">
                <a:solidFill>
                  <a:schemeClr val="bg2">
                    <a:lumMod val="50000"/>
                  </a:schemeClr>
                </a:solidFill>
              </a:rPr>
              <a:t>Tuple</a:t>
            </a:r>
            <a:endParaRPr lang="es-MX" sz="2000" dirty="0">
              <a:solidFill>
                <a:schemeClr val="bg2">
                  <a:lumMod val="50000"/>
                </a:schemeClr>
              </a:solidFill>
            </a:endParaRPr>
          </a:p>
        </p:txBody>
      </p:sp>
      <p:pic>
        <p:nvPicPr>
          <p:cNvPr id="5" name="Imagen 4">
            <a:extLst>
              <a:ext uri="{FF2B5EF4-FFF2-40B4-BE49-F238E27FC236}">
                <a16:creationId xmlns:a16="http://schemas.microsoft.com/office/drawing/2014/main" id="{0C8C5F34-F195-4FAF-B320-9C01FB0B3FFC}"/>
              </a:ext>
            </a:extLst>
          </p:cNvPr>
          <p:cNvPicPr>
            <a:picLocks noChangeAspect="1"/>
          </p:cNvPicPr>
          <p:nvPr/>
        </p:nvPicPr>
        <p:blipFill>
          <a:blip r:embed="rId2"/>
          <a:stretch>
            <a:fillRect/>
          </a:stretch>
        </p:blipFill>
        <p:spPr>
          <a:xfrm>
            <a:off x="5810250" y="1825467"/>
            <a:ext cx="6381750" cy="2062752"/>
          </a:xfrm>
          <a:prstGeom prst="rect">
            <a:avLst/>
          </a:prstGeom>
        </p:spPr>
      </p:pic>
      <p:sp>
        <p:nvSpPr>
          <p:cNvPr id="4" name="CuadroTexto 3">
            <a:extLst>
              <a:ext uri="{FF2B5EF4-FFF2-40B4-BE49-F238E27FC236}">
                <a16:creationId xmlns:a16="http://schemas.microsoft.com/office/drawing/2014/main" id="{BE5D7481-E1DB-4B84-BB5E-CF5ACE650DB2}"/>
              </a:ext>
            </a:extLst>
          </p:cNvPr>
          <p:cNvSpPr txBox="1"/>
          <p:nvPr/>
        </p:nvSpPr>
        <p:spPr>
          <a:xfrm>
            <a:off x="431047" y="1094050"/>
            <a:ext cx="4781725" cy="1938992"/>
          </a:xfrm>
          <a:prstGeom prst="rect">
            <a:avLst/>
          </a:prstGeom>
          <a:noFill/>
        </p:spPr>
        <p:txBody>
          <a:bodyPr wrap="square" rtlCol="0">
            <a:spAutoFit/>
          </a:bodyPr>
          <a:lstStyle/>
          <a:p>
            <a:r>
              <a:rPr lang="es-MX" sz="2000" i="0" dirty="0">
                <a:solidFill>
                  <a:schemeClr val="bg2">
                    <a:lumMod val="50000"/>
                  </a:schemeClr>
                </a:solidFill>
                <a:effectLst/>
              </a:rPr>
              <a:t>La clase genérica </a:t>
            </a:r>
            <a:r>
              <a:rPr lang="es-MX" sz="2000" i="0" dirty="0" err="1">
                <a:solidFill>
                  <a:schemeClr val="bg2">
                    <a:lumMod val="50000"/>
                  </a:schemeClr>
                </a:solidFill>
                <a:effectLst/>
              </a:rPr>
              <a:t>Tuple</a:t>
            </a:r>
            <a:r>
              <a:rPr lang="es-MX" sz="2000" i="0" dirty="0">
                <a:solidFill>
                  <a:schemeClr val="bg2">
                    <a:lumMod val="50000"/>
                  </a:schemeClr>
                </a:solidFill>
                <a:effectLst/>
              </a:rPr>
              <a:t> de .NET, es una clase que pertenece al nombre de espacios </a:t>
            </a:r>
            <a:r>
              <a:rPr lang="es-MX" sz="2000" i="0" dirty="0" err="1">
                <a:solidFill>
                  <a:schemeClr val="bg2">
                    <a:lumMod val="50000"/>
                  </a:schemeClr>
                </a:solidFill>
                <a:effectLst/>
              </a:rPr>
              <a:t>System</a:t>
            </a:r>
            <a:r>
              <a:rPr lang="es-MX" sz="2000" i="0" dirty="0">
                <a:solidFill>
                  <a:schemeClr val="bg2">
                    <a:lumMod val="50000"/>
                  </a:schemeClr>
                </a:solidFill>
                <a:effectLst/>
              </a:rPr>
              <a:t>.</a:t>
            </a:r>
            <a:r>
              <a:rPr lang="es-MX" sz="2000" b="0" i="0" dirty="0">
                <a:solidFill>
                  <a:schemeClr val="bg2">
                    <a:lumMod val="50000"/>
                  </a:schemeClr>
                </a:solidFill>
                <a:effectLst/>
              </a:rPr>
              <a:t> Como clase genérica, podemos crear una tupla del tipo de datos que nos parezca oportuno.</a:t>
            </a:r>
            <a:endParaRPr lang="es-MX" sz="2000" i="0" dirty="0">
              <a:solidFill>
                <a:schemeClr val="bg2">
                  <a:lumMod val="50000"/>
                </a:schemeClr>
              </a:solidFill>
              <a:effectLst/>
            </a:endParaRPr>
          </a:p>
          <a:p>
            <a:endParaRPr lang="es-PE" sz="2000" dirty="0">
              <a:solidFill>
                <a:schemeClr val="bg2">
                  <a:lumMod val="50000"/>
                </a:schemeClr>
              </a:solidFill>
            </a:endParaRPr>
          </a:p>
        </p:txBody>
      </p:sp>
    </p:spTree>
    <p:extLst>
      <p:ext uri="{BB962C8B-B14F-4D97-AF65-F5344CB8AC3E}">
        <p14:creationId xmlns:p14="http://schemas.microsoft.com/office/powerpoint/2010/main" val="421574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4E0841B-B1EB-4C89-ADD8-B6374D4A4999}"/>
              </a:ext>
            </a:extLst>
          </p:cNvPr>
          <p:cNvSpPr/>
          <p:nvPr/>
        </p:nvSpPr>
        <p:spPr>
          <a:xfrm>
            <a:off x="431047" y="163331"/>
            <a:ext cx="2396043"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ValueTuple</a:t>
            </a:r>
          </a:p>
        </p:txBody>
      </p:sp>
      <p:pic>
        <p:nvPicPr>
          <p:cNvPr id="6" name="Imagen 5">
            <a:extLst>
              <a:ext uri="{FF2B5EF4-FFF2-40B4-BE49-F238E27FC236}">
                <a16:creationId xmlns:a16="http://schemas.microsoft.com/office/drawing/2014/main" id="{E6BA731B-57AA-4329-BE45-3FEEFB545B62}"/>
              </a:ext>
            </a:extLst>
          </p:cNvPr>
          <p:cNvPicPr>
            <a:picLocks noChangeAspect="1"/>
          </p:cNvPicPr>
          <p:nvPr/>
        </p:nvPicPr>
        <p:blipFill>
          <a:blip r:embed="rId2"/>
          <a:stretch>
            <a:fillRect/>
          </a:stretch>
        </p:blipFill>
        <p:spPr>
          <a:xfrm>
            <a:off x="5779962" y="1391173"/>
            <a:ext cx="5989793" cy="1243128"/>
          </a:xfrm>
          <a:prstGeom prst="rect">
            <a:avLst/>
          </a:prstGeom>
        </p:spPr>
      </p:pic>
      <p:sp>
        <p:nvSpPr>
          <p:cNvPr id="4" name="CuadroTexto 3">
            <a:extLst>
              <a:ext uri="{FF2B5EF4-FFF2-40B4-BE49-F238E27FC236}">
                <a16:creationId xmlns:a16="http://schemas.microsoft.com/office/drawing/2014/main" id="{4A372C3F-BD56-4F36-8DD8-A34AFAF39571}"/>
              </a:ext>
            </a:extLst>
          </p:cNvPr>
          <p:cNvSpPr txBox="1"/>
          <p:nvPr/>
        </p:nvSpPr>
        <p:spPr>
          <a:xfrm>
            <a:off x="343949" y="1468073"/>
            <a:ext cx="4966282" cy="1477328"/>
          </a:xfrm>
          <a:prstGeom prst="rect">
            <a:avLst/>
          </a:prstGeom>
          <a:noFill/>
        </p:spPr>
        <p:txBody>
          <a:bodyPr wrap="square" rtlCol="0">
            <a:spAutoFit/>
          </a:bodyPr>
          <a:lstStyle/>
          <a:p>
            <a:r>
              <a:rPr lang="es-MX" sz="1800" i="0" dirty="0">
                <a:solidFill>
                  <a:schemeClr val="bg2">
                    <a:lumMod val="50000"/>
                  </a:schemeClr>
                </a:solidFill>
                <a:effectLst/>
              </a:rPr>
              <a:t>Es una estructura de datos que tiene un número y una secuencia de elementos específicos. </a:t>
            </a:r>
            <a:r>
              <a:rPr lang="es-MX" sz="1800" dirty="0">
                <a:solidFill>
                  <a:schemeClr val="bg2">
                    <a:lumMod val="50000"/>
                  </a:schemeClr>
                </a:solidFill>
              </a:rPr>
              <a:t>P</a:t>
            </a:r>
            <a:r>
              <a:rPr lang="es-MX" sz="1800" i="0" dirty="0">
                <a:solidFill>
                  <a:schemeClr val="bg2">
                    <a:lumMod val="50000"/>
                  </a:schemeClr>
                </a:solidFill>
                <a:effectLst/>
              </a:rPr>
              <a:t>osee métodos estáticos que nos permite crear tuplas por valor. </a:t>
            </a:r>
          </a:p>
          <a:p>
            <a:endParaRPr lang="es-PE" dirty="0"/>
          </a:p>
        </p:txBody>
      </p:sp>
    </p:spTree>
    <p:extLst>
      <p:ext uri="{BB962C8B-B14F-4D97-AF65-F5344CB8AC3E}">
        <p14:creationId xmlns:p14="http://schemas.microsoft.com/office/powerpoint/2010/main" val="202918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0E8F395-EB58-4D24-88AA-EC1209A5CFFC}"/>
              </a:ext>
            </a:extLst>
          </p:cNvPr>
          <p:cNvSpPr/>
          <p:nvPr/>
        </p:nvSpPr>
        <p:spPr>
          <a:xfrm>
            <a:off x="456214" y="174929"/>
            <a:ext cx="2572212"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Thread(Hilos)</a:t>
            </a:r>
          </a:p>
        </p:txBody>
      </p:sp>
      <p:sp>
        <p:nvSpPr>
          <p:cNvPr id="4" name="Rectángulo: esquinas redondeadas 3">
            <a:extLst>
              <a:ext uri="{FF2B5EF4-FFF2-40B4-BE49-F238E27FC236}">
                <a16:creationId xmlns:a16="http://schemas.microsoft.com/office/drawing/2014/main" id="{E120A30A-443E-4F25-A43C-55FBE4487BD9}"/>
              </a:ext>
            </a:extLst>
          </p:cNvPr>
          <p:cNvSpPr/>
          <p:nvPr/>
        </p:nvSpPr>
        <p:spPr>
          <a:xfrm>
            <a:off x="456214" y="2985538"/>
            <a:ext cx="6221423" cy="1464231"/>
          </a:xfrm>
          <a:prstGeom prst="roundRect">
            <a:avLst/>
          </a:prstGeom>
          <a:noFill/>
        </p:spPr>
        <p:txBody>
          <a:bodyPr wrap="square" rtlCol="0">
            <a:spAutoFit/>
          </a:bodyPr>
          <a:lstStyle/>
          <a:p>
            <a:r>
              <a:rPr lang="es-MX" sz="2000" dirty="0">
                <a:solidFill>
                  <a:schemeClr val="bg2">
                    <a:lumMod val="50000"/>
                  </a:schemeClr>
                </a:solidFill>
              </a:rPr>
              <a:t>Este parámetro se indica mediante la utilización de un delegado, que es el mecanismo que, entre otras cosas, se utiliza en .NET para utilizar punteros a funciones de forma segura. </a:t>
            </a:r>
          </a:p>
        </p:txBody>
      </p:sp>
      <p:sp>
        <p:nvSpPr>
          <p:cNvPr id="5" name="CuadroTexto 4">
            <a:extLst>
              <a:ext uri="{FF2B5EF4-FFF2-40B4-BE49-F238E27FC236}">
                <a16:creationId xmlns:a16="http://schemas.microsoft.com/office/drawing/2014/main" id="{29EF6536-EC25-4B6F-8F78-BE4149FCCAEE}"/>
              </a:ext>
            </a:extLst>
          </p:cNvPr>
          <p:cNvSpPr txBox="1"/>
          <p:nvPr/>
        </p:nvSpPr>
        <p:spPr>
          <a:xfrm>
            <a:off x="456214" y="1057013"/>
            <a:ext cx="6412398" cy="1631216"/>
          </a:xfrm>
          <a:prstGeom prst="rect">
            <a:avLst/>
          </a:prstGeom>
          <a:noFill/>
        </p:spPr>
        <p:txBody>
          <a:bodyPr wrap="square" rtlCol="0">
            <a:spAutoFit/>
          </a:bodyPr>
          <a:lstStyle/>
          <a:p>
            <a:r>
              <a:rPr lang="es-MX" sz="2000" b="0" i="0" dirty="0">
                <a:solidFill>
                  <a:schemeClr val="bg2">
                    <a:lumMod val="50000"/>
                  </a:schemeClr>
                </a:solidFill>
                <a:effectLst/>
              </a:rPr>
              <a:t>son un mecanismo mediante el cual podemos dividir una aplicación en diferentes partes que se pueden ejecutar de forma paralela, existiendo mecanismos por los que pueden compartir información.</a:t>
            </a:r>
            <a:endParaRPr lang="es-MX" sz="2000" i="0" dirty="0">
              <a:solidFill>
                <a:schemeClr val="bg2">
                  <a:lumMod val="50000"/>
                </a:schemeClr>
              </a:solidFill>
              <a:effectLst/>
            </a:endParaRPr>
          </a:p>
          <a:p>
            <a:endParaRPr lang="es-PE" sz="2000" dirty="0"/>
          </a:p>
        </p:txBody>
      </p:sp>
    </p:spTree>
    <p:extLst>
      <p:ext uri="{BB962C8B-B14F-4D97-AF65-F5344CB8AC3E}">
        <p14:creationId xmlns:p14="http://schemas.microsoft.com/office/powerpoint/2010/main" val="283890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8001601-0C91-4435-9B5A-F5AE8F658549}"/>
              </a:ext>
            </a:extLst>
          </p:cNvPr>
          <p:cNvPicPr>
            <a:picLocks noChangeAspect="1"/>
          </p:cNvPicPr>
          <p:nvPr/>
        </p:nvPicPr>
        <p:blipFill>
          <a:blip r:embed="rId2"/>
          <a:stretch>
            <a:fillRect/>
          </a:stretch>
        </p:blipFill>
        <p:spPr>
          <a:xfrm>
            <a:off x="6289475" y="921378"/>
            <a:ext cx="4385151" cy="5020566"/>
          </a:xfrm>
          <a:prstGeom prst="rect">
            <a:avLst/>
          </a:prstGeom>
        </p:spPr>
      </p:pic>
      <p:sp>
        <p:nvSpPr>
          <p:cNvPr id="2" name="CuadroTexto 1">
            <a:extLst>
              <a:ext uri="{FF2B5EF4-FFF2-40B4-BE49-F238E27FC236}">
                <a16:creationId xmlns:a16="http://schemas.microsoft.com/office/drawing/2014/main" id="{B17DF8CD-E49A-4ABF-93CC-887FA8B2275D}"/>
              </a:ext>
            </a:extLst>
          </p:cNvPr>
          <p:cNvSpPr txBox="1"/>
          <p:nvPr/>
        </p:nvSpPr>
        <p:spPr>
          <a:xfrm>
            <a:off x="268448" y="1132514"/>
            <a:ext cx="4773335" cy="2862322"/>
          </a:xfrm>
          <a:prstGeom prst="rect">
            <a:avLst/>
          </a:prstGeom>
          <a:noFill/>
        </p:spPr>
        <p:txBody>
          <a:bodyPr wrap="square" rtlCol="0">
            <a:spAutoFit/>
          </a:bodyPr>
          <a:lstStyle/>
          <a:p>
            <a:r>
              <a:rPr lang="es-MX" sz="2000" b="0" i="0" dirty="0">
                <a:solidFill>
                  <a:schemeClr val="bg2">
                    <a:lumMod val="50000"/>
                  </a:schemeClr>
                </a:solidFill>
                <a:effectLst/>
              </a:rPr>
              <a:t>La creación de cada hilo se realiza mediante las líneas </a:t>
            </a:r>
            <a:r>
              <a:rPr lang="es-MX" sz="2000" b="0" i="0" dirty="0" err="1">
                <a:solidFill>
                  <a:schemeClr val="bg2">
                    <a:lumMod val="50000"/>
                  </a:schemeClr>
                </a:solidFill>
                <a:effectLst/>
              </a:rPr>
              <a:t>Thread</a:t>
            </a:r>
            <a:r>
              <a:rPr lang="es-MX" sz="2000" b="0" i="0" dirty="0">
                <a:solidFill>
                  <a:schemeClr val="bg2">
                    <a:lumMod val="50000"/>
                  </a:schemeClr>
                </a:solidFill>
                <a:effectLst/>
              </a:rPr>
              <a:t> th1= new </a:t>
            </a:r>
            <a:r>
              <a:rPr lang="es-MX" sz="2000" b="0" i="0" dirty="0" err="1">
                <a:solidFill>
                  <a:schemeClr val="bg2">
                    <a:lumMod val="50000"/>
                  </a:schemeClr>
                </a:solidFill>
                <a:effectLst/>
              </a:rPr>
              <a:t>Thread</a:t>
            </a:r>
            <a:r>
              <a:rPr lang="es-MX" sz="2000" b="0" i="0" dirty="0">
                <a:solidFill>
                  <a:schemeClr val="bg2">
                    <a:lumMod val="50000"/>
                  </a:schemeClr>
                </a:solidFill>
                <a:effectLst/>
              </a:rPr>
              <a:t>(new </a:t>
            </a:r>
            <a:r>
              <a:rPr lang="es-MX" sz="2000" b="0" i="0" dirty="0" err="1">
                <a:solidFill>
                  <a:schemeClr val="bg2">
                    <a:lumMod val="50000"/>
                  </a:schemeClr>
                </a:solidFill>
                <a:effectLst/>
              </a:rPr>
              <a:t>ThreadStar</a:t>
            </a:r>
            <a:r>
              <a:rPr lang="es-MX" sz="2000" b="0" i="0" dirty="0">
                <a:solidFill>
                  <a:schemeClr val="bg2">
                    <a:lumMod val="50000"/>
                  </a:schemeClr>
                </a:solidFill>
                <a:effectLst/>
              </a:rPr>
              <a:t> (msg.Mostrar1)); Esto indica que se crea una instancia de la clase </a:t>
            </a:r>
            <a:r>
              <a:rPr lang="es-MX" sz="2000" b="0" i="0" dirty="0" err="1">
                <a:solidFill>
                  <a:schemeClr val="bg2">
                    <a:lumMod val="50000"/>
                  </a:schemeClr>
                </a:solidFill>
                <a:effectLst/>
              </a:rPr>
              <a:t>Thread</a:t>
            </a:r>
            <a:r>
              <a:rPr lang="es-MX" sz="2000" b="0" i="0" dirty="0">
                <a:solidFill>
                  <a:schemeClr val="bg2">
                    <a:lumMod val="50000"/>
                  </a:schemeClr>
                </a:solidFill>
                <a:effectLst/>
              </a:rPr>
              <a:t>, con nombre th1, a partir de un delegado de la clase </a:t>
            </a:r>
            <a:r>
              <a:rPr lang="es-MX" sz="2000" b="0" i="0" dirty="0" err="1">
                <a:solidFill>
                  <a:schemeClr val="bg2">
                    <a:lumMod val="50000"/>
                  </a:schemeClr>
                </a:solidFill>
                <a:effectLst/>
              </a:rPr>
              <a:t>ThreadStart</a:t>
            </a:r>
            <a:r>
              <a:rPr lang="es-MX" sz="2000" b="0" i="0" dirty="0">
                <a:solidFill>
                  <a:schemeClr val="bg2">
                    <a:lumMod val="50000"/>
                  </a:schemeClr>
                </a:solidFill>
                <a:effectLst/>
              </a:rPr>
              <a:t>, que apunta al método Mostrar1 del objeto </a:t>
            </a:r>
            <a:r>
              <a:rPr lang="es-MX" sz="2000" b="0" i="0" dirty="0" err="1">
                <a:solidFill>
                  <a:schemeClr val="bg2">
                    <a:lumMod val="50000"/>
                  </a:schemeClr>
                </a:solidFill>
                <a:effectLst/>
              </a:rPr>
              <a:t>msn</a:t>
            </a:r>
            <a:r>
              <a:rPr lang="es-MX" sz="2000" b="0" i="0" dirty="0">
                <a:solidFill>
                  <a:schemeClr val="bg2">
                    <a:lumMod val="50000"/>
                  </a:schemeClr>
                </a:solidFill>
                <a:effectLst/>
              </a:rPr>
              <a:t> creado anteriormente.</a:t>
            </a:r>
            <a:endParaRPr lang="es-MX" sz="2000" i="0" dirty="0">
              <a:solidFill>
                <a:schemeClr val="bg2">
                  <a:lumMod val="50000"/>
                </a:schemeClr>
              </a:solidFill>
              <a:effectLst/>
            </a:endParaRPr>
          </a:p>
          <a:p>
            <a:endParaRPr lang="es-PE" sz="2000" dirty="0"/>
          </a:p>
        </p:txBody>
      </p:sp>
    </p:spTree>
    <p:extLst>
      <p:ext uri="{BB962C8B-B14F-4D97-AF65-F5344CB8AC3E}">
        <p14:creationId xmlns:p14="http://schemas.microsoft.com/office/powerpoint/2010/main" val="1534508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A04231CB-019C-4699-98FD-D2CF89D3D315}"/>
              </a:ext>
            </a:extLst>
          </p:cNvPr>
          <p:cNvSpPr/>
          <p:nvPr/>
        </p:nvSpPr>
        <p:spPr>
          <a:xfrm>
            <a:off x="1756316" y="2112812"/>
            <a:ext cx="6053958" cy="2485787"/>
          </a:xfrm>
          <a:prstGeom prst="roundRect">
            <a:avLst/>
          </a:prstGeom>
          <a:noFill/>
        </p:spPr>
        <p:txBody>
          <a:bodyPr wrap="square" rtlCol="0">
            <a:spAutoFit/>
          </a:bodyPr>
          <a:lstStyle/>
          <a:p>
            <a:r>
              <a:rPr lang="es-MX" sz="2000" dirty="0">
                <a:solidFill>
                  <a:schemeClr val="bg2">
                    <a:lumMod val="50000"/>
                  </a:schemeClr>
                </a:solidFill>
              </a:rPr>
              <a:t>Una vez creados los dos hilos hay que activarlos, para lo que se llama al método Start de cada uno de ellos. Tras este punto cada hilo se ejecuta en paralelo entre si, y con el programa principal, por lo que utilizamos el método Join de ambos hilos para esperar a que terminen los hilos antes de finalizar el programa.</a:t>
            </a:r>
          </a:p>
        </p:txBody>
      </p:sp>
    </p:spTree>
    <p:extLst>
      <p:ext uri="{BB962C8B-B14F-4D97-AF65-F5344CB8AC3E}">
        <p14:creationId xmlns:p14="http://schemas.microsoft.com/office/powerpoint/2010/main" val="369715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AC13320-1A2B-4666-BA19-4AF8F3E751EC}"/>
              </a:ext>
            </a:extLst>
          </p:cNvPr>
          <p:cNvSpPr/>
          <p:nvPr/>
        </p:nvSpPr>
        <p:spPr>
          <a:xfrm>
            <a:off x="405880" y="142613"/>
            <a:ext cx="4241621"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Leer un archivo de texto</a:t>
            </a:r>
          </a:p>
        </p:txBody>
      </p:sp>
      <p:sp>
        <p:nvSpPr>
          <p:cNvPr id="3" name="Rectángulo: esquinas redondeadas 2">
            <a:extLst>
              <a:ext uri="{FF2B5EF4-FFF2-40B4-BE49-F238E27FC236}">
                <a16:creationId xmlns:a16="http://schemas.microsoft.com/office/drawing/2014/main" id="{B960F999-C42B-4ACA-BD0D-F3C2D62D326B}"/>
              </a:ext>
            </a:extLst>
          </p:cNvPr>
          <p:cNvSpPr/>
          <p:nvPr/>
        </p:nvSpPr>
        <p:spPr>
          <a:xfrm>
            <a:off x="267229" y="1166108"/>
            <a:ext cx="5320145" cy="1804749"/>
          </a:xfrm>
          <a:prstGeom prst="roundRect">
            <a:avLst/>
          </a:prstGeom>
          <a:noFill/>
        </p:spPr>
        <p:txBody>
          <a:bodyPr wrap="square" rtlCol="0">
            <a:spAutoFit/>
          </a:bodyPr>
          <a:lstStyle/>
          <a:p>
            <a:r>
              <a:rPr lang="es-MX" sz="2000" dirty="0">
                <a:solidFill>
                  <a:schemeClr val="bg2">
                    <a:lumMod val="50000"/>
                  </a:schemeClr>
                </a:solidFill>
              </a:rPr>
              <a:t>El siguiente código usa la StreamReader clase para abrir, leer y cerrar el archivo de texto.  Puede pasar la ruta de acceso de un archivo de texto al StreamReader constructor para abrir el archivo automáticamente.</a:t>
            </a:r>
          </a:p>
        </p:txBody>
      </p:sp>
      <p:sp>
        <p:nvSpPr>
          <p:cNvPr id="4" name="Rectángulo: esquinas redondeadas 3">
            <a:extLst>
              <a:ext uri="{FF2B5EF4-FFF2-40B4-BE49-F238E27FC236}">
                <a16:creationId xmlns:a16="http://schemas.microsoft.com/office/drawing/2014/main" id="{180B1E02-8446-40BD-BCDF-290EA003AC03}"/>
              </a:ext>
            </a:extLst>
          </p:cNvPr>
          <p:cNvSpPr/>
          <p:nvPr/>
        </p:nvSpPr>
        <p:spPr>
          <a:xfrm>
            <a:off x="267229" y="3424258"/>
            <a:ext cx="5342417" cy="1804749"/>
          </a:xfrm>
          <a:prstGeom prst="roundRect">
            <a:avLst/>
          </a:prstGeom>
          <a:noFill/>
        </p:spPr>
        <p:txBody>
          <a:bodyPr wrap="square" rtlCol="0">
            <a:spAutoFit/>
          </a:bodyPr>
          <a:lstStyle/>
          <a:p>
            <a:r>
              <a:rPr lang="es-MX" sz="2000" dirty="0">
                <a:solidFill>
                  <a:schemeClr val="bg2">
                    <a:lumMod val="50000"/>
                  </a:schemeClr>
                </a:solidFill>
              </a:rPr>
              <a:t>El ReadLine es un método que lee cada línea de texto e incrementa el puntero de archivo a la siguiente línea al leer. Cuando el RedLine método alcanza el final del archivo, devuelve una referencia </a:t>
            </a:r>
            <a:r>
              <a:rPr lang="es-MX" sz="2000">
                <a:solidFill>
                  <a:schemeClr val="bg2">
                    <a:lumMod val="50000"/>
                  </a:schemeClr>
                </a:solidFill>
              </a:rPr>
              <a:t>nula.</a:t>
            </a:r>
            <a:endParaRPr lang="es-MX" sz="2000" dirty="0">
              <a:solidFill>
                <a:schemeClr val="bg2">
                  <a:lumMod val="50000"/>
                </a:schemeClr>
              </a:solidFill>
            </a:endParaRPr>
          </a:p>
        </p:txBody>
      </p:sp>
      <p:pic>
        <p:nvPicPr>
          <p:cNvPr id="5" name="Imagen 4">
            <a:extLst>
              <a:ext uri="{FF2B5EF4-FFF2-40B4-BE49-F238E27FC236}">
                <a16:creationId xmlns:a16="http://schemas.microsoft.com/office/drawing/2014/main" id="{CDB2083F-A336-4258-A1A5-F3187BA52E82}"/>
              </a:ext>
            </a:extLst>
          </p:cNvPr>
          <p:cNvPicPr>
            <a:picLocks noChangeAspect="1"/>
          </p:cNvPicPr>
          <p:nvPr/>
        </p:nvPicPr>
        <p:blipFill>
          <a:blip r:embed="rId2"/>
          <a:stretch>
            <a:fillRect/>
          </a:stretch>
        </p:blipFill>
        <p:spPr>
          <a:xfrm>
            <a:off x="6324745" y="1275126"/>
            <a:ext cx="5424520" cy="4013605"/>
          </a:xfrm>
          <a:prstGeom prst="rect">
            <a:avLst/>
          </a:prstGeom>
        </p:spPr>
      </p:pic>
    </p:spTree>
    <p:extLst>
      <p:ext uri="{BB962C8B-B14F-4D97-AF65-F5344CB8AC3E}">
        <p14:creationId xmlns:p14="http://schemas.microsoft.com/office/powerpoint/2010/main" val="90889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3616"/>
          </a:xfrm>
          <a:prstGeom prst="rect">
            <a:avLst/>
          </a:prstGeom>
        </p:spPr>
      </p:pic>
      <p:pic>
        <p:nvPicPr>
          <p:cNvPr id="28" name="Imagen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383"/>
            <a:ext cx="12192000" cy="841248"/>
          </a:xfrm>
          <a:prstGeom prst="rect">
            <a:avLst/>
          </a:prstGeom>
        </p:spPr>
      </p:pic>
      <p:pic>
        <p:nvPicPr>
          <p:cNvPr id="29" name="Imagen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0877"/>
            <a:ext cx="12192000" cy="841248"/>
          </a:xfrm>
          <a:prstGeom prst="rect">
            <a:avLst/>
          </a:prstGeom>
        </p:spPr>
      </p:pic>
      <p:pic>
        <p:nvPicPr>
          <p:cNvPr id="30" name="Imagen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75371"/>
            <a:ext cx="12192000" cy="841248"/>
          </a:xfrm>
          <a:prstGeom prst="rect">
            <a:avLst/>
          </a:prstGeom>
        </p:spPr>
      </p:pic>
      <p:pic>
        <p:nvPicPr>
          <p:cNvPr id="31" name="Imagen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779865"/>
            <a:ext cx="12192000" cy="841248"/>
          </a:xfrm>
          <a:prstGeom prst="rect">
            <a:avLst/>
          </a:prstGeom>
        </p:spPr>
      </p:pic>
      <p:pic>
        <p:nvPicPr>
          <p:cNvPr id="32" name="Imagen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684359"/>
            <a:ext cx="12192000" cy="841248"/>
          </a:xfrm>
          <a:prstGeom prst="rect">
            <a:avLst/>
          </a:prstGeom>
        </p:spPr>
      </p:pic>
      <p:sp>
        <p:nvSpPr>
          <p:cNvPr id="22" name="Rectángulo 21"/>
          <p:cNvSpPr/>
          <p:nvPr/>
        </p:nvSpPr>
        <p:spPr>
          <a:xfrm>
            <a:off x="1598055" y="58191"/>
            <a:ext cx="2403478" cy="830997"/>
          </a:xfrm>
          <a:prstGeom prst="rect">
            <a:avLst/>
          </a:prstGeom>
        </p:spPr>
        <p:txBody>
          <a:bodyPr wrap="none">
            <a:spAutoFit/>
          </a:bodyPr>
          <a:lstStyle/>
          <a:p>
            <a:r>
              <a:rPr lang="es-PE" sz="4800" dirty="0">
                <a:solidFill>
                  <a:srgbClr val="0065FF"/>
                </a:solidFill>
                <a:latin typeface="Gotham Bold" pitchFamily="50" charset="0"/>
                <a:cs typeface="Gotham Bold" pitchFamily="50" charset="0"/>
              </a:rPr>
              <a:t>TEMAS</a:t>
            </a:r>
            <a:endParaRPr lang="es-PE" sz="4800" dirty="0">
              <a:solidFill>
                <a:srgbClr val="0065FF"/>
              </a:solidFill>
            </a:endParaRPr>
          </a:p>
        </p:txBody>
      </p:sp>
      <p:sp>
        <p:nvSpPr>
          <p:cNvPr id="8" name="CuadroTexto 7">
            <a:extLst>
              <a:ext uri="{FF2B5EF4-FFF2-40B4-BE49-F238E27FC236}">
                <a16:creationId xmlns:a16="http://schemas.microsoft.com/office/drawing/2014/main" id="{0A92B067-98DD-4CA0-A45C-7580D108191B}"/>
              </a:ext>
            </a:extLst>
          </p:cNvPr>
          <p:cNvSpPr txBox="1"/>
          <p:nvPr/>
        </p:nvSpPr>
        <p:spPr>
          <a:xfrm>
            <a:off x="2951927" y="1263411"/>
            <a:ext cx="6019653" cy="523220"/>
          </a:xfrm>
          <a:prstGeom prst="rect">
            <a:avLst/>
          </a:prstGeom>
          <a:noFill/>
        </p:spPr>
        <p:txBody>
          <a:bodyPr wrap="square" rtlCol="0">
            <a:spAutoFit/>
          </a:bodyPr>
          <a:lstStyle/>
          <a:p>
            <a:r>
              <a:rPr lang="es-PE" sz="2800" dirty="0">
                <a:solidFill>
                  <a:schemeClr val="bg1">
                    <a:lumMod val="50000"/>
                  </a:schemeClr>
                </a:solidFill>
              </a:rPr>
              <a:t>Arreglos(1,2 y n dimensiones)</a:t>
            </a:r>
          </a:p>
        </p:txBody>
      </p:sp>
      <p:sp>
        <p:nvSpPr>
          <p:cNvPr id="9" name="CuadroTexto 8">
            <a:extLst>
              <a:ext uri="{FF2B5EF4-FFF2-40B4-BE49-F238E27FC236}">
                <a16:creationId xmlns:a16="http://schemas.microsoft.com/office/drawing/2014/main" id="{C596AB12-069C-4A2F-B5CB-8FBA2DA5A4D3}"/>
              </a:ext>
            </a:extLst>
          </p:cNvPr>
          <p:cNvSpPr txBox="1"/>
          <p:nvPr/>
        </p:nvSpPr>
        <p:spPr>
          <a:xfrm>
            <a:off x="2951927" y="2131995"/>
            <a:ext cx="7605237" cy="523220"/>
          </a:xfrm>
          <a:prstGeom prst="rect">
            <a:avLst/>
          </a:prstGeom>
          <a:noFill/>
        </p:spPr>
        <p:txBody>
          <a:bodyPr wrap="square" rtlCol="0">
            <a:spAutoFit/>
          </a:bodyPr>
          <a:lstStyle/>
          <a:p>
            <a:r>
              <a:rPr lang="es-PE" sz="2800" dirty="0">
                <a:solidFill>
                  <a:schemeClr val="bg1">
                    <a:lumMod val="50000"/>
                  </a:schemeClr>
                </a:solidFill>
              </a:rPr>
              <a:t>List, ArrayList, SortedList, Dictionary y HashTable</a:t>
            </a:r>
          </a:p>
        </p:txBody>
      </p:sp>
      <p:sp>
        <p:nvSpPr>
          <p:cNvPr id="10" name="CuadroTexto 9">
            <a:extLst>
              <a:ext uri="{FF2B5EF4-FFF2-40B4-BE49-F238E27FC236}">
                <a16:creationId xmlns:a16="http://schemas.microsoft.com/office/drawing/2014/main" id="{C5090638-3117-4E4D-86A7-FFB89B7C38FC}"/>
              </a:ext>
            </a:extLst>
          </p:cNvPr>
          <p:cNvSpPr txBox="1"/>
          <p:nvPr/>
        </p:nvSpPr>
        <p:spPr>
          <a:xfrm>
            <a:off x="2979492" y="3023912"/>
            <a:ext cx="5296807" cy="523220"/>
          </a:xfrm>
          <a:prstGeom prst="rect">
            <a:avLst/>
          </a:prstGeom>
          <a:noFill/>
        </p:spPr>
        <p:txBody>
          <a:bodyPr wrap="square" rtlCol="0">
            <a:spAutoFit/>
          </a:bodyPr>
          <a:lstStyle/>
          <a:p>
            <a:r>
              <a:rPr lang="es-PE" sz="2800" dirty="0">
                <a:solidFill>
                  <a:schemeClr val="bg1">
                    <a:lumMod val="50000"/>
                  </a:schemeClr>
                </a:solidFill>
              </a:rPr>
              <a:t>Stack y Queue, Tuple y ValueTuple</a:t>
            </a:r>
          </a:p>
        </p:txBody>
      </p:sp>
      <p:sp>
        <p:nvSpPr>
          <p:cNvPr id="13" name="CuadroTexto 12">
            <a:extLst>
              <a:ext uri="{FF2B5EF4-FFF2-40B4-BE49-F238E27FC236}">
                <a16:creationId xmlns:a16="http://schemas.microsoft.com/office/drawing/2014/main" id="{BBD9A5AA-DFC3-40F3-B2AD-916C2DC26B9F}"/>
              </a:ext>
            </a:extLst>
          </p:cNvPr>
          <p:cNvSpPr txBox="1"/>
          <p:nvPr/>
        </p:nvSpPr>
        <p:spPr>
          <a:xfrm>
            <a:off x="2979492" y="3938879"/>
            <a:ext cx="6663272" cy="523220"/>
          </a:xfrm>
          <a:prstGeom prst="rect">
            <a:avLst/>
          </a:prstGeom>
          <a:noFill/>
        </p:spPr>
        <p:txBody>
          <a:bodyPr wrap="square" rtlCol="0">
            <a:spAutoFit/>
          </a:bodyPr>
          <a:lstStyle/>
          <a:p>
            <a:r>
              <a:rPr lang="es-PE" sz="2800" dirty="0">
                <a:solidFill>
                  <a:schemeClr val="bg1">
                    <a:lumMod val="50000"/>
                  </a:schemeClr>
                </a:solidFill>
              </a:rPr>
              <a:t>Programación concurrente e Hilos(Thread)</a:t>
            </a:r>
            <a:endParaRPr lang="es-PE" sz="2400" dirty="0">
              <a:solidFill>
                <a:schemeClr val="bg1">
                  <a:lumMod val="50000"/>
                </a:schemeClr>
              </a:solidFill>
              <a:latin typeface="Arial"/>
              <a:ea typeface="Arial"/>
              <a:cs typeface="Arial"/>
            </a:endParaRPr>
          </a:p>
        </p:txBody>
      </p:sp>
      <p:sp>
        <p:nvSpPr>
          <p:cNvPr id="16" name="CuadroTexto 15">
            <a:extLst>
              <a:ext uri="{FF2B5EF4-FFF2-40B4-BE49-F238E27FC236}">
                <a16:creationId xmlns:a16="http://schemas.microsoft.com/office/drawing/2014/main" id="{2585D761-B331-4433-BD57-1BD97F646EDA}"/>
              </a:ext>
            </a:extLst>
          </p:cNvPr>
          <p:cNvSpPr txBox="1"/>
          <p:nvPr/>
        </p:nvSpPr>
        <p:spPr>
          <a:xfrm>
            <a:off x="2791325" y="4843373"/>
            <a:ext cx="8580485" cy="523220"/>
          </a:xfrm>
          <a:prstGeom prst="rect">
            <a:avLst/>
          </a:prstGeom>
          <a:noFill/>
        </p:spPr>
        <p:txBody>
          <a:bodyPr wrap="square" rtlCol="0">
            <a:spAutoFit/>
          </a:bodyPr>
          <a:lstStyle/>
          <a:p>
            <a:r>
              <a:rPr lang="en-US" sz="2800" dirty="0">
                <a:solidFill>
                  <a:schemeClr val="bg1">
                    <a:lumMod val="50000"/>
                  </a:schemeClr>
                </a:solidFill>
              </a:rPr>
              <a:t>Lectura y escritura de archivos(Stream I/O, File y FiloInfo)</a:t>
            </a:r>
            <a:endParaRPr lang="es-PE" sz="2800" dirty="0">
              <a:solidFill>
                <a:schemeClr val="bg1">
                  <a:lumMod val="50000"/>
                </a:schemeClr>
              </a:solidFill>
            </a:endParaRPr>
          </a:p>
        </p:txBody>
      </p:sp>
    </p:spTree>
    <p:extLst>
      <p:ext uri="{BB962C8B-B14F-4D97-AF65-F5344CB8AC3E}">
        <p14:creationId xmlns:p14="http://schemas.microsoft.com/office/powerpoint/2010/main" val="114878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FD04EFE-C798-4E2E-88F6-6A49DD60C174}"/>
              </a:ext>
            </a:extLst>
          </p:cNvPr>
          <p:cNvSpPr/>
          <p:nvPr/>
        </p:nvSpPr>
        <p:spPr>
          <a:xfrm>
            <a:off x="217038" y="1409970"/>
            <a:ext cx="5537810" cy="2145268"/>
          </a:xfrm>
          <a:prstGeom prst="roundRect">
            <a:avLst/>
          </a:prstGeom>
          <a:noFill/>
        </p:spPr>
        <p:txBody>
          <a:bodyPr wrap="square" rtlCol="0">
            <a:spAutoFit/>
          </a:bodyPr>
          <a:lstStyle/>
          <a:p>
            <a:r>
              <a:rPr lang="es-MX" sz="2000" dirty="0">
                <a:solidFill>
                  <a:schemeClr val="bg2">
                    <a:lumMod val="50000"/>
                  </a:schemeClr>
                </a:solidFill>
              </a:rPr>
              <a:t>El siguiente código usa la StreamWriter clase para abrir, escribir y cerrar el archivo de texto. De forma similar a la StreamReader clase, puede pasar la ruta de acceso de un archivo de texto al  StreamWriter constructor para abrir el archivo automáticamente.</a:t>
            </a:r>
          </a:p>
        </p:txBody>
      </p:sp>
      <p:sp>
        <p:nvSpPr>
          <p:cNvPr id="3" name="Rectángulo 2">
            <a:extLst>
              <a:ext uri="{FF2B5EF4-FFF2-40B4-BE49-F238E27FC236}">
                <a16:creationId xmlns:a16="http://schemas.microsoft.com/office/drawing/2014/main" id="{626ED843-47C5-455B-BFC0-37D0A59960BC}"/>
              </a:ext>
            </a:extLst>
          </p:cNvPr>
          <p:cNvSpPr/>
          <p:nvPr/>
        </p:nvSpPr>
        <p:spPr>
          <a:xfrm>
            <a:off x="453926" y="154559"/>
            <a:ext cx="4654969"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Escribir un archivo de texto</a:t>
            </a:r>
          </a:p>
        </p:txBody>
      </p:sp>
      <p:pic>
        <p:nvPicPr>
          <p:cNvPr id="6" name="Imagen 5">
            <a:extLst>
              <a:ext uri="{FF2B5EF4-FFF2-40B4-BE49-F238E27FC236}">
                <a16:creationId xmlns:a16="http://schemas.microsoft.com/office/drawing/2014/main" id="{3AE614D5-5FB2-43C8-8839-469BCC926E19}"/>
              </a:ext>
            </a:extLst>
          </p:cNvPr>
          <p:cNvPicPr>
            <a:picLocks noChangeAspect="1"/>
          </p:cNvPicPr>
          <p:nvPr/>
        </p:nvPicPr>
        <p:blipFill>
          <a:blip r:embed="rId2"/>
          <a:stretch>
            <a:fillRect/>
          </a:stretch>
        </p:blipFill>
        <p:spPr>
          <a:xfrm>
            <a:off x="6336485" y="1409970"/>
            <a:ext cx="4904986" cy="2391399"/>
          </a:xfrm>
          <a:prstGeom prst="rect">
            <a:avLst/>
          </a:prstGeom>
        </p:spPr>
      </p:pic>
    </p:spTree>
    <p:extLst>
      <p:ext uri="{BB962C8B-B14F-4D97-AF65-F5344CB8AC3E}">
        <p14:creationId xmlns:p14="http://schemas.microsoft.com/office/powerpoint/2010/main" val="134026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DA757DF-1333-4969-96C6-D9B5E9420761}"/>
              </a:ext>
            </a:extLst>
          </p:cNvPr>
          <p:cNvSpPr/>
          <p:nvPr/>
        </p:nvSpPr>
        <p:spPr>
          <a:xfrm>
            <a:off x="464603" y="142613"/>
            <a:ext cx="1095749"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File</a:t>
            </a:r>
          </a:p>
        </p:txBody>
      </p:sp>
      <p:sp>
        <p:nvSpPr>
          <p:cNvPr id="3" name="Rectángulo: esquinas redondeadas 2">
            <a:extLst>
              <a:ext uri="{FF2B5EF4-FFF2-40B4-BE49-F238E27FC236}">
                <a16:creationId xmlns:a16="http://schemas.microsoft.com/office/drawing/2014/main" id="{D4057996-EA34-45F3-A62B-5FE0AB2689AB}"/>
              </a:ext>
            </a:extLst>
          </p:cNvPr>
          <p:cNvSpPr/>
          <p:nvPr/>
        </p:nvSpPr>
        <p:spPr>
          <a:xfrm>
            <a:off x="600525" y="2040092"/>
            <a:ext cx="5495475" cy="2171562"/>
          </a:xfrm>
          <a:prstGeom prst="roundRect">
            <a:avLst/>
          </a:prstGeom>
          <a:noFill/>
        </p:spPr>
        <p:txBody>
          <a:bodyPr wrap="square" rtlCol="0">
            <a:spAutoFit/>
          </a:bodyPr>
          <a:lstStyle/>
          <a:p>
            <a:r>
              <a:rPr lang="es-MX" sz="2000" dirty="0">
                <a:solidFill>
                  <a:schemeClr val="bg2">
                    <a:lumMod val="50000"/>
                  </a:schemeClr>
                </a:solidFill>
              </a:rPr>
              <a:t>Proporciona métodos estáticos para la creación, copia, eliminación, movimiento y apertura de un solo archivo, y ayuda en la creación de objetos </a:t>
            </a:r>
            <a:r>
              <a:rPr lang="es-MX" sz="2000" dirty="0" err="1">
                <a:solidFill>
                  <a:schemeClr val="bg2">
                    <a:lumMod val="50000"/>
                  </a:schemeClr>
                </a:solidFill>
              </a:rPr>
              <a:t>FileStream</a:t>
            </a:r>
            <a:r>
              <a:rPr lang="es-MX" sz="2000" dirty="0">
                <a:solidFill>
                  <a:schemeClr val="bg2">
                    <a:lumMod val="50000"/>
                  </a:schemeClr>
                </a:solidFill>
              </a:rPr>
              <a:t> .</a:t>
            </a:r>
          </a:p>
        </p:txBody>
      </p:sp>
      <p:pic>
        <p:nvPicPr>
          <p:cNvPr id="6" name="Imagen 5">
            <a:extLst>
              <a:ext uri="{FF2B5EF4-FFF2-40B4-BE49-F238E27FC236}">
                <a16:creationId xmlns:a16="http://schemas.microsoft.com/office/drawing/2014/main" id="{FB06AB1C-E32D-4B80-A987-7D4B346CF91D}"/>
              </a:ext>
            </a:extLst>
          </p:cNvPr>
          <p:cNvPicPr>
            <a:picLocks noChangeAspect="1"/>
          </p:cNvPicPr>
          <p:nvPr/>
        </p:nvPicPr>
        <p:blipFill>
          <a:blip r:embed="rId2"/>
          <a:stretch>
            <a:fillRect/>
          </a:stretch>
        </p:blipFill>
        <p:spPr>
          <a:xfrm>
            <a:off x="6583056" y="2226922"/>
            <a:ext cx="5008419" cy="865425"/>
          </a:xfrm>
          <a:prstGeom prst="rect">
            <a:avLst/>
          </a:prstGeom>
        </p:spPr>
      </p:pic>
    </p:spTree>
    <p:extLst>
      <p:ext uri="{BB962C8B-B14F-4D97-AF65-F5344CB8AC3E}">
        <p14:creationId xmlns:p14="http://schemas.microsoft.com/office/powerpoint/2010/main" val="975621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8454E00-C30F-48A8-90A8-5C8094B54207}"/>
              </a:ext>
            </a:extLst>
          </p:cNvPr>
          <p:cNvSpPr/>
          <p:nvPr/>
        </p:nvSpPr>
        <p:spPr>
          <a:xfrm>
            <a:off x="683874" y="1071872"/>
            <a:ext cx="4010374" cy="2485787"/>
          </a:xfrm>
          <a:prstGeom prst="roundRect">
            <a:avLst/>
          </a:prstGeom>
          <a:noFill/>
        </p:spPr>
        <p:txBody>
          <a:bodyPr wrap="square" rtlCol="0">
            <a:spAutoFit/>
          </a:bodyPr>
          <a:lstStyle/>
          <a:p>
            <a:r>
              <a:rPr lang="es-MX" sz="2000" dirty="0">
                <a:solidFill>
                  <a:schemeClr val="bg2">
                    <a:lumMod val="50000"/>
                  </a:schemeClr>
                </a:solidFill>
              </a:rPr>
              <a:t>El siguiente ejemplo demuestra cómo usar la clase File para verificar si un archivo existe y, según el resultado, cree un nuevo archivo y escriba en él, o abra el archivo existente y lea de él. </a:t>
            </a:r>
          </a:p>
        </p:txBody>
      </p:sp>
      <p:pic>
        <p:nvPicPr>
          <p:cNvPr id="5" name="Imagen 4">
            <a:extLst>
              <a:ext uri="{FF2B5EF4-FFF2-40B4-BE49-F238E27FC236}">
                <a16:creationId xmlns:a16="http://schemas.microsoft.com/office/drawing/2014/main" id="{7A711550-5DA5-460B-8905-473693B2BC54}"/>
              </a:ext>
            </a:extLst>
          </p:cNvPr>
          <p:cNvPicPr>
            <a:picLocks noChangeAspect="1"/>
          </p:cNvPicPr>
          <p:nvPr/>
        </p:nvPicPr>
        <p:blipFill>
          <a:blip r:embed="rId2"/>
          <a:stretch>
            <a:fillRect/>
          </a:stretch>
        </p:blipFill>
        <p:spPr>
          <a:xfrm>
            <a:off x="5984757" y="1322804"/>
            <a:ext cx="4595337" cy="4212392"/>
          </a:xfrm>
          <a:prstGeom prst="rect">
            <a:avLst/>
          </a:prstGeom>
        </p:spPr>
      </p:pic>
      <p:sp>
        <p:nvSpPr>
          <p:cNvPr id="6" name="Rectángulo 5">
            <a:extLst>
              <a:ext uri="{FF2B5EF4-FFF2-40B4-BE49-F238E27FC236}">
                <a16:creationId xmlns:a16="http://schemas.microsoft.com/office/drawing/2014/main" id="{5DA757DF-1333-4969-96C6-D9B5E9420761}"/>
              </a:ext>
            </a:extLst>
          </p:cNvPr>
          <p:cNvSpPr/>
          <p:nvPr/>
        </p:nvSpPr>
        <p:spPr>
          <a:xfrm>
            <a:off x="464603" y="142613"/>
            <a:ext cx="1095749"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File</a:t>
            </a:r>
          </a:p>
        </p:txBody>
      </p:sp>
    </p:spTree>
    <p:extLst>
      <p:ext uri="{BB962C8B-B14F-4D97-AF65-F5344CB8AC3E}">
        <p14:creationId xmlns:p14="http://schemas.microsoft.com/office/powerpoint/2010/main" val="165718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2E9130-1F17-4024-B358-01D9ABF18F65}"/>
              </a:ext>
            </a:extLst>
          </p:cNvPr>
          <p:cNvSpPr/>
          <p:nvPr/>
        </p:nvSpPr>
        <p:spPr>
          <a:xfrm>
            <a:off x="566816" y="151002"/>
            <a:ext cx="1523588"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FileInfo</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B075B5E8-7A2E-44AF-86B1-755AD3A1A80E}"/>
              </a:ext>
            </a:extLst>
          </p:cNvPr>
          <p:cNvSpPr/>
          <p:nvPr/>
        </p:nvSpPr>
        <p:spPr>
          <a:xfrm>
            <a:off x="566816" y="1019550"/>
            <a:ext cx="5288286" cy="1804749"/>
          </a:xfrm>
          <a:prstGeom prst="roundRect">
            <a:avLst/>
          </a:prstGeom>
          <a:noFill/>
        </p:spPr>
        <p:txBody>
          <a:bodyPr wrap="square" rtlCol="0">
            <a:spAutoFit/>
          </a:bodyPr>
          <a:lstStyle/>
          <a:p>
            <a:pPr algn="just"/>
            <a:r>
              <a:rPr lang="es-MX" sz="2000" dirty="0">
                <a:solidFill>
                  <a:schemeClr val="bg2">
                    <a:lumMod val="50000"/>
                  </a:schemeClr>
                </a:solidFill>
              </a:rPr>
              <a:t>Proporciona propiedades y métodos de instancia para la creación, copia, eliminación, movimiento y apertura de archivos, y ayuda en la creación de objetos FileStream, esta clase no puede heredarse  </a:t>
            </a:r>
          </a:p>
        </p:txBody>
      </p:sp>
      <p:pic>
        <p:nvPicPr>
          <p:cNvPr id="6" name="Imagen 5">
            <a:extLst>
              <a:ext uri="{FF2B5EF4-FFF2-40B4-BE49-F238E27FC236}">
                <a16:creationId xmlns:a16="http://schemas.microsoft.com/office/drawing/2014/main" id="{7034EE61-0E89-491B-B023-63C1D29C00B0}"/>
              </a:ext>
            </a:extLst>
          </p:cNvPr>
          <p:cNvPicPr>
            <a:picLocks noChangeAspect="1"/>
          </p:cNvPicPr>
          <p:nvPr/>
        </p:nvPicPr>
        <p:blipFill>
          <a:blip r:embed="rId2"/>
          <a:stretch>
            <a:fillRect/>
          </a:stretch>
        </p:blipFill>
        <p:spPr>
          <a:xfrm>
            <a:off x="6065367" y="1278969"/>
            <a:ext cx="5481805" cy="379010"/>
          </a:xfrm>
          <a:prstGeom prst="rect">
            <a:avLst/>
          </a:prstGeom>
        </p:spPr>
      </p:pic>
    </p:spTree>
    <p:extLst>
      <p:ext uri="{BB962C8B-B14F-4D97-AF65-F5344CB8AC3E}">
        <p14:creationId xmlns:p14="http://schemas.microsoft.com/office/powerpoint/2010/main" val="3613958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B14023A-7066-48B1-A8C1-7D28DE2BDCFF}"/>
              </a:ext>
            </a:extLst>
          </p:cNvPr>
          <p:cNvSpPr/>
          <p:nvPr/>
        </p:nvSpPr>
        <p:spPr>
          <a:xfrm>
            <a:off x="597877" y="1148209"/>
            <a:ext cx="4923692" cy="3476545"/>
          </a:xfrm>
          <a:prstGeom prst="roundRect">
            <a:avLst/>
          </a:prstGeom>
          <a:noFill/>
          <a:ln>
            <a:noFill/>
          </a:ln>
        </p:spPr>
        <p:txBody>
          <a:bodyPr wrap="square" rtlCol="0">
            <a:spAutoFit/>
          </a:bodyPr>
          <a:lstStyle/>
          <a:p>
            <a:r>
              <a:rPr lang="es-MX" sz="2000" dirty="0">
                <a:solidFill>
                  <a:schemeClr val="bg2">
                    <a:lumMod val="50000"/>
                  </a:schemeClr>
                </a:solidFill>
              </a:rPr>
              <a:t>Cuando se recuperan las propiedades por primera vez, FileInfo llama al método Refresh y almacena en caché la información sobre el archivo. En llamadas posteriores, debe llamar a  Refresh  para obtener la última copia de la información.</a:t>
            </a:r>
          </a:p>
        </p:txBody>
      </p:sp>
      <p:pic>
        <p:nvPicPr>
          <p:cNvPr id="9" name="Imagen 8">
            <a:extLst>
              <a:ext uri="{FF2B5EF4-FFF2-40B4-BE49-F238E27FC236}">
                <a16:creationId xmlns:a16="http://schemas.microsoft.com/office/drawing/2014/main" id="{E045C1D8-EE14-4831-829C-994C4A99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623" y="893220"/>
            <a:ext cx="4272898" cy="5073095"/>
          </a:xfrm>
          <a:prstGeom prst="rect">
            <a:avLst/>
          </a:prstGeom>
        </p:spPr>
      </p:pic>
      <p:sp>
        <p:nvSpPr>
          <p:cNvPr id="4" name="Rectángulo 3">
            <a:extLst>
              <a:ext uri="{FF2B5EF4-FFF2-40B4-BE49-F238E27FC236}">
                <a16:creationId xmlns:a16="http://schemas.microsoft.com/office/drawing/2014/main" id="{832E9130-1F17-4024-B358-01D9ABF18F65}"/>
              </a:ext>
            </a:extLst>
          </p:cNvPr>
          <p:cNvSpPr/>
          <p:nvPr/>
        </p:nvSpPr>
        <p:spPr>
          <a:xfrm>
            <a:off x="566816" y="151002"/>
            <a:ext cx="1523588" cy="584775"/>
          </a:xfrm>
          <a:prstGeom prst="rect">
            <a:avLst/>
          </a:prstGeom>
        </p:spPr>
        <p:txBody>
          <a:bodyPr wrap="square">
            <a:spAutoFit/>
          </a:bodyPr>
          <a:lstStyle/>
          <a:p>
            <a:r>
              <a:rPr lang="es-PE" sz="3200" b="1" dirty="0" err="1">
                <a:solidFill>
                  <a:srgbClr val="0060FF"/>
                </a:solidFill>
                <a:latin typeface="+mj-lt"/>
                <a:cs typeface="Arial" panose="020B0604020202020204" pitchFamily="34" charset="0"/>
              </a:rPr>
              <a:t>FileInfo</a:t>
            </a:r>
            <a:endParaRPr lang="es-PE" sz="3200" b="1" dirty="0">
              <a:solidFill>
                <a:srgbClr val="0060FF"/>
              </a:solidFill>
              <a:latin typeface="+mj-lt"/>
              <a:cs typeface="Arial" panose="020B0604020202020204" pitchFamily="34" charset="0"/>
            </a:endParaRPr>
          </a:p>
        </p:txBody>
      </p:sp>
    </p:spTree>
    <p:extLst>
      <p:ext uri="{BB962C8B-B14F-4D97-AF65-F5344CB8AC3E}">
        <p14:creationId xmlns:p14="http://schemas.microsoft.com/office/powerpoint/2010/main" val="799623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854"/>
            <a:ext cx="12183686" cy="6850291"/>
          </a:xfrm>
          <a:prstGeom prst="rect">
            <a:avLst/>
          </a:prstGeom>
        </p:spPr>
      </p:pic>
    </p:spTree>
    <p:extLst>
      <p:ext uri="{BB962C8B-B14F-4D97-AF65-F5344CB8AC3E}">
        <p14:creationId xmlns:p14="http://schemas.microsoft.com/office/powerpoint/2010/main" val="2562343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414099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3616"/>
          </a:xfrm>
          <a:prstGeom prst="rect">
            <a:avLst/>
          </a:prstGeom>
        </p:spPr>
      </p:pic>
    </p:spTree>
    <p:extLst>
      <p:ext uri="{BB962C8B-B14F-4D97-AF65-F5344CB8AC3E}">
        <p14:creationId xmlns:p14="http://schemas.microsoft.com/office/powerpoint/2010/main" val="17691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423024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316C975-90CD-4F34-929B-62E3B8D23B3A}"/>
              </a:ext>
            </a:extLst>
          </p:cNvPr>
          <p:cNvSpPr/>
          <p:nvPr/>
        </p:nvSpPr>
        <p:spPr>
          <a:xfrm>
            <a:off x="569071" y="176153"/>
            <a:ext cx="1712735"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Arreglos</a:t>
            </a:r>
          </a:p>
        </p:txBody>
      </p:sp>
      <p:sp>
        <p:nvSpPr>
          <p:cNvPr id="3" name="Rectángulo: esquinas redondeadas 2">
            <a:extLst>
              <a:ext uri="{FF2B5EF4-FFF2-40B4-BE49-F238E27FC236}">
                <a16:creationId xmlns:a16="http://schemas.microsoft.com/office/drawing/2014/main" id="{6F9E3CCD-EA41-4321-9B3E-3915B8F757C3}"/>
              </a:ext>
            </a:extLst>
          </p:cNvPr>
          <p:cNvSpPr/>
          <p:nvPr/>
        </p:nvSpPr>
        <p:spPr>
          <a:xfrm>
            <a:off x="620971" y="958655"/>
            <a:ext cx="5475029" cy="12187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dirty="0">
                <a:solidFill>
                  <a:schemeClr val="bg1">
                    <a:lumMod val="50000"/>
                  </a:schemeClr>
                </a:solidFill>
              </a:rPr>
              <a:t>Se puede almacenar varias variables del mismo tipo en una estructura de datos de matriz. Se declara la matriz especificando el tipo de sus elementos </a:t>
            </a:r>
            <a:endParaRPr lang="es-MX" sz="2000" b="0" i="0" dirty="0">
              <a:solidFill>
                <a:schemeClr val="bg1">
                  <a:lumMod val="50000"/>
                </a:schemeClr>
              </a:solidFill>
              <a:effectLst/>
            </a:endParaRPr>
          </a:p>
        </p:txBody>
      </p:sp>
      <p:sp>
        <p:nvSpPr>
          <p:cNvPr id="6" name="Rectángulo: esquinas redondeadas 5">
            <a:extLst>
              <a:ext uri="{FF2B5EF4-FFF2-40B4-BE49-F238E27FC236}">
                <a16:creationId xmlns:a16="http://schemas.microsoft.com/office/drawing/2014/main" id="{9EE8D982-DDB0-41FE-AC5D-EAAF0CD8FBCF}"/>
              </a:ext>
            </a:extLst>
          </p:cNvPr>
          <p:cNvSpPr/>
          <p:nvPr/>
        </p:nvSpPr>
        <p:spPr>
          <a:xfrm>
            <a:off x="620971" y="2249843"/>
            <a:ext cx="5303520" cy="12187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Si desea que la matriz almacene elementos de cualquier tipo, puede especificar object </a:t>
            </a:r>
            <a:r>
              <a:rPr lang="es-PE" sz="2000" dirty="0">
                <a:solidFill>
                  <a:schemeClr val="bg1">
                    <a:lumMod val="50000"/>
                  </a:schemeClr>
                </a:solidFill>
              </a:rPr>
              <a:t>como su tipo.</a:t>
            </a:r>
            <a:endParaRPr lang="es-MX" sz="2000" dirty="0">
              <a:solidFill>
                <a:schemeClr val="bg1">
                  <a:lumMod val="50000"/>
                </a:schemeClr>
              </a:solidFill>
            </a:endParaRPr>
          </a:p>
        </p:txBody>
      </p:sp>
      <p:pic>
        <p:nvPicPr>
          <p:cNvPr id="5" name="Imagen 4">
            <a:extLst>
              <a:ext uri="{FF2B5EF4-FFF2-40B4-BE49-F238E27FC236}">
                <a16:creationId xmlns:a16="http://schemas.microsoft.com/office/drawing/2014/main" id="{CBBDB8E3-255F-4EA4-9E19-52D3DBB678F4}"/>
              </a:ext>
            </a:extLst>
          </p:cNvPr>
          <p:cNvPicPr>
            <a:picLocks noChangeAspect="1"/>
          </p:cNvPicPr>
          <p:nvPr/>
        </p:nvPicPr>
        <p:blipFill>
          <a:blip r:embed="rId2"/>
          <a:stretch>
            <a:fillRect/>
          </a:stretch>
        </p:blipFill>
        <p:spPr>
          <a:xfrm>
            <a:off x="6364040" y="1076967"/>
            <a:ext cx="5302314" cy="3564492"/>
          </a:xfrm>
          <a:prstGeom prst="rect">
            <a:avLst/>
          </a:prstGeom>
        </p:spPr>
      </p:pic>
    </p:spTree>
    <p:extLst>
      <p:ext uri="{BB962C8B-B14F-4D97-AF65-F5344CB8AC3E}">
        <p14:creationId xmlns:p14="http://schemas.microsoft.com/office/powerpoint/2010/main" val="299425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97FB337-F378-4242-9198-A794C6D6EC59}"/>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Descripción general de la matriz</a:t>
            </a:r>
          </a:p>
        </p:txBody>
      </p:sp>
      <p:sp>
        <p:nvSpPr>
          <p:cNvPr id="3" name="Rectángulo: esquinas redondeadas 2">
            <a:extLst>
              <a:ext uri="{FF2B5EF4-FFF2-40B4-BE49-F238E27FC236}">
                <a16:creationId xmlns:a16="http://schemas.microsoft.com/office/drawing/2014/main" id="{3B603E10-6984-4ADA-8DAC-28339785459A}"/>
              </a:ext>
            </a:extLst>
          </p:cNvPr>
          <p:cNvSpPr/>
          <p:nvPr/>
        </p:nvSpPr>
        <p:spPr>
          <a:xfrm>
            <a:off x="871034" y="1138495"/>
            <a:ext cx="8479741" cy="35341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spcBef>
                <a:spcPts val="600"/>
              </a:spcBef>
              <a:spcAft>
                <a:spcPts val="600"/>
              </a:spcAft>
              <a:buFont typeface="Arial" panose="020B0604020202020204" pitchFamily="34" charset="0"/>
              <a:buChar char="•"/>
            </a:pPr>
            <a:r>
              <a:rPr lang="es-PE" sz="2000" dirty="0">
                <a:solidFill>
                  <a:schemeClr val="bg2">
                    <a:lumMod val="50000"/>
                  </a:schemeClr>
                </a:solidFill>
              </a:rPr>
              <a:t>Una matriz puede ser unidimensional, multidimensional o irregular</a:t>
            </a:r>
          </a:p>
          <a:p>
            <a:pPr marL="342900" indent="-342900" algn="just">
              <a:spcBef>
                <a:spcPts val="600"/>
              </a:spcBef>
              <a:spcAft>
                <a:spcPts val="600"/>
              </a:spcAft>
              <a:buFont typeface="Arial" panose="020B0604020202020204" pitchFamily="34" charset="0"/>
              <a:buChar char="•"/>
            </a:pPr>
            <a:r>
              <a:rPr lang="es-MX" sz="2000" dirty="0">
                <a:solidFill>
                  <a:schemeClr val="bg2">
                    <a:lumMod val="50000"/>
                  </a:schemeClr>
                </a:solidFill>
              </a:rPr>
              <a:t>El número de dimensiones y la longitud de cada dimensión se establecen cuando se crea la instancia de matriz.</a:t>
            </a:r>
            <a:endParaRPr lang="es-PE" sz="2000" dirty="0">
              <a:solidFill>
                <a:schemeClr val="bg2">
                  <a:lumMod val="50000"/>
                </a:schemeClr>
              </a:solidFill>
            </a:endParaRPr>
          </a:p>
          <a:p>
            <a:pPr marL="342900" indent="-342900" algn="just">
              <a:spcBef>
                <a:spcPts val="600"/>
              </a:spcBef>
              <a:spcAft>
                <a:spcPts val="600"/>
              </a:spcAft>
              <a:buFont typeface="Arial" panose="020B0604020202020204" pitchFamily="34" charset="0"/>
              <a:buChar char="•"/>
            </a:pPr>
            <a:r>
              <a:rPr lang="es-MX" sz="2000" dirty="0">
                <a:solidFill>
                  <a:schemeClr val="bg2">
                    <a:lumMod val="50000"/>
                  </a:schemeClr>
                </a:solidFill>
              </a:rPr>
              <a:t>Una matriz dentada es una matriz de matrices y, por lo tanto, sus elementos son tipos de referencia y se inicializan en null</a:t>
            </a:r>
          </a:p>
          <a:p>
            <a:pPr marL="342900" indent="-342900" algn="just">
              <a:spcBef>
                <a:spcPts val="600"/>
              </a:spcBef>
              <a:spcAft>
                <a:spcPts val="600"/>
              </a:spcAft>
              <a:buFont typeface="Arial" panose="020B0604020202020204" pitchFamily="34" charset="0"/>
              <a:buChar char="•"/>
            </a:pPr>
            <a:r>
              <a:rPr lang="es-MX" sz="2000" dirty="0">
                <a:solidFill>
                  <a:schemeClr val="bg2">
                    <a:lumMod val="50000"/>
                  </a:schemeClr>
                </a:solidFill>
              </a:rPr>
              <a:t>Los elementos de matriz pueden ser de cualquier tipo, incluido un tipo de matriz.</a:t>
            </a:r>
          </a:p>
          <a:p>
            <a:pPr algn="just"/>
            <a:endParaRPr lang="es-MX" sz="2000" dirty="0">
              <a:solidFill>
                <a:schemeClr val="bg2">
                  <a:lumMod val="50000"/>
                </a:schemeClr>
              </a:solidFill>
            </a:endParaRPr>
          </a:p>
        </p:txBody>
      </p:sp>
    </p:spTree>
    <p:extLst>
      <p:ext uri="{BB962C8B-B14F-4D97-AF65-F5344CB8AC3E}">
        <p14:creationId xmlns:p14="http://schemas.microsoft.com/office/powerpoint/2010/main" val="40258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71B82F7-7403-4E38-9F51-F6951C265182}"/>
              </a:ext>
            </a:extLst>
          </p:cNvPr>
          <p:cNvSpPr/>
          <p:nvPr/>
        </p:nvSpPr>
        <p:spPr>
          <a:xfrm>
            <a:off x="569069" y="176151"/>
            <a:ext cx="9572458" cy="584775"/>
          </a:xfrm>
          <a:prstGeom prst="rect">
            <a:avLst/>
          </a:prstGeom>
          <a:ln>
            <a:noFill/>
          </a:ln>
        </p:spPr>
        <p:txBody>
          <a:bodyPr wrap="square">
            <a:spAutoFit/>
          </a:bodyPr>
          <a:lstStyle/>
          <a:p>
            <a:r>
              <a:rPr lang="es-PE" sz="3200" b="1" dirty="0">
                <a:solidFill>
                  <a:srgbClr val="0060FF"/>
                </a:solidFill>
                <a:latin typeface="+mj-lt"/>
                <a:cs typeface="Arial" panose="020B0604020202020204" pitchFamily="34" charset="0"/>
              </a:rPr>
              <a:t>Matrices unidimensionales</a:t>
            </a:r>
          </a:p>
        </p:txBody>
      </p:sp>
      <p:sp>
        <p:nvSpPr>
          <p:cNvPr id="3" name="Rectángulo: esquinas redondeadas 2">
            <a:extLst>
              <a:ext uri="{FF2B5EF4-FFF2-40B4-BE49-F238E27FC236}">
                <a16:creationId xmlns:a16="http://schemas.microsoft.com/office/drawing/2014/main" id="{487E75DB-CAB4-4862-AB3F-84E0F30AE7C9}"/>
              </a:ext>
            </a:extLst>
          </p:cNvPr>
          <p:cNvSpPr/>
          <p:nvPr/>
        </p:nvSpPr>
        <p:spPr>
          <a:xfrm>
            <a:off x="609987" y="1066140"/>
            <a:ext cx="5244011" cy="1788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2">
                    <a:lumMod val="50000"/>
                  </a:schemeClr>
                </a:solidFill>
              </a:rPr>
              <a:t>Un matriz unidimensional es un tipo de datos estructurado que está formado por una colección finita y ordenada de datos del mismo tipo. </a:t>
            </a:r>
          </a:p>
        </p:txBody>
      </p:sp>
      <p:sp>
        <p:nvSpPr>
          <p:cNvPr id="6" name="Rectángulo: esquinas redondeadas 5">
            <a:extLst>
              <a:ext uri="{FF2B5EF4-FFF2-40B4-BE49-F238E27FC236}">
                <a16:creationId xmlns:a16="http://schemas.microsoft.com/office/drawing/2014/main" id="{C421B2EA-A934-4D06-B91B-E2A6A5AAE0BB}"/>
              </a:ext>
            </a:extLst>
          </p:cNvPr>
          <p:cNvSpPr/>
          <p:nvPr/>
        </p:nvSpPr>
        <p:spPr>
          <a:xfrm>
            <a:off x="609987" y="2592715"/>
            <a:ext cx="5207251" cy="1788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2000" dirty="0">
              <a:solidFill>
                <a:srgbClr val="7030A0"/>
              </a:solidFill>
            </a:endParaRPr>
          </a:p>
        </p:txBody>
      </p:sp>
      <p:pic>
        <p:nvPicPr>
          <p:cNvPr id="7" name="Imagen 6">
            <a:extLst>
              <a:ext uri="{FF2B5EF4-FFF2-40B4-BE49-F238E27FC236}">
                <a16:creationId xmlns:a16="http://schemas.microsoft.com/office/drawing/2014/main" id="{3101F53A-1084-4411-9C85-586FCDC3903C}"/>
              </a:ext>
            </a:extLst>
          </p:cNvPr>
          <p:cNvPicPr>
            <a:picLocks noChangeAspect="1"/>
          </p:cNvPicPr>
          <p:nvPr/>
        </p:nvPicPr>
        <p:blipFill>
          <a:blip r:embed="rId2"/>
          <a:stretch>
            <a:fillRect/>
          </a:stretch>
        </p:blipFill>
        <p:spPr>
          <a:xfrm>
            <a:off x="6121658" y="1454214"/>
            <a:ext cx="5466870" cy="865721"/>
          </a:xfrm>
          <a:prstGeom prst="rect">
            <a:avLst/>
          </a:prstGeom>
        </p:spPr>
      </p:pic>
      <p:pic>
        <p:nvPicPr>
          <p:cNvPr id="10" name="Imagen 9">
            <a:extLst>
              <a:ext uri="{FF2B5EF4-FFF2-40B4-BE49-F238E27FC236}">
                <a16:creationId xmlns:a16="http://schemas.microsoft.com/office/drawing/2014/main" id="{EE8BDA0E-ABE8-4C90-9EE2-3D916922F426}"/>
              </a:ext>
            </a:extLst>
          </p:cNvPr>
          <p:cNvPicPr>
            <a:picLocks noChangeAspect="1"/>
          </p:cNvPicPr>
          <p:nvPr/>
        </p:nvPicPr>
        <p:blipFill>
          <a:blip r:embed="rId3"/>
          <a:stretch>
            <a:fillRect/>
          </a:stretch>
        </p:blipFill>
        <p:spPr>
          <a:xfrm>
            <a:off x="6153823" y="3302716"/>
            <a:ext cx="5508223" cy="693683"/>
          </a:xfrm>
          <a:prstGeom prst="rect">
            <a:avLst/>
          </a:prstGeom>
        </p:spPr>
      </p:pic>
      <p:sp>
        <p:nvSpPr>
          <p:cNvPr id="8" name="CuadroTexto 7"/>
          <p:cNvSpPr txBox="1"/>
          <p:nvPr/>
        </p:nvSpPr>
        <p:spPr>
          <a:xfrm>
            <a:off x="651913" y="2748295"/>
            <a:ext cx="5160157" cy="1938992"/>
          </a:xfrm>
          <a:prstGeom prst="rect">
            <a:avLst/>
          </a:prstGeom>
          <a:noFill/>
        </p:spPr>
        <p:txBody>
          <a:bodyPr wrap="square" rtlCol="0">
            <a:spAutoFit/>
          </a:bodyPr>
          <a:lstStyle/>
          <a:p>
            <a:r>
              <a:rPr lang="es-MX" sz="2000" dirty="0">
                <a:solidFill>
                  <a:schemeClr val="bg2">
                    <a:lumMod val="50000"/>
                  </a:schemeClr>
                </a:solidFill>
              </a:rPr>
              <a:t>Puede inicializar los elementos de una matriz cuando declara la matriz. El especificador de longitud no es necesario porque se infiere por el número de elementos en la lista de inicialización.</a:t>
            </a:r>
          </a:p>
          <a:p>
            <a:endParaRPr lang="es-PE" sz="2000" dirty="0">
              <a:solidFill>
                <a:schemeClr val="bg2">
                  <a:lumMod val="50000"/>
                </a:schemeClr>
              </a:solidFill>
            </a:endParaRPr>
          </a:p>
        </p:txBody>
      </p:sp>
    </p:spTree>
    <p:extLst>
      <p:ext uri="{BB962C8B-B14F-4D97-AF65-F5344CB8AC3E}">
        <p14:creationId xmlns:p14="http://schemas.microsoft.com/office/powerpoint/2010/main" val="341831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53CF34B-D2B8-4DFE-BA3D-3CE482A4086C}"/>
              </a:ext>
            </a:extLst>
          </p:cNvPr>
          <p:cNvSpPr/>
          <p:nvPr/>
        </p:nvSpPr>
        <p:spPr>
          <a:xfrm>
            <a:off x="471607" y="1229459"/>
            <a:ext cx="5519292" cy="14422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El siguiente código muestra una declaración de una matriz de cadenas donde cada elemento de la matriz se inicializa con el nombre de un día:</a:t>
            </a:r>
          </a:p>
        </p:txBody>
      </p:sp>
      <p:sp>
        <p:nvSpPr>
          <p:cNvPr id="3" name="Rectángulo: esquinas redondeadas 2">
            <a:extLst>
              <a:ext uri="{FF2B5EF4-FFF2-40B4-BE49-F238E27FC236}">
                <a16:creationId xmlns:a16="http://schemas.microsoft.com/office/drawing/2014/main" id="{5F7C5A92-09CA-4C03-A370-E1C0F7FB234A}"/>
              </a:ext>
            </a:extLst>
          </p:cNvPr>
          <p:cNvSpPr/>
          <p:nvPr/>
        </p:nvSpPr>
        <p:spPr>
          <a:xfrm>
            <a:off x="471607" y="2956177"/>
            <a:ext cx="5670040" cy="17706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0" i="0" dirty="0">
                <a:solidFill>
                  <a:schemeClr val="bg2">
                    <a:lumMod val="50000"/>
                  </a:schemeClr>
                </a:solidFill>
                <a:effectLst/>
              </a:rPr>
              <a:t>Puede evitar la new </a:t>
            </a:r>
            <a:r>
              <a:rPr lang="es-MX" sz="2000" b="0" i="0" dirty="0">
                <a:solidFill>
                  <a:schemeClr val="bg2">
                    <a:lumMod val="50000"/>
                  </a:schemeClr>
                </a:solidFill>
                <a:effectLst/>
              </a:rPr>
              <a:t>expresión y el tipo de matriz cuando inicializa una matriz tras la declaración, como se muestra en el siguiente código. </a:t>
            </a:r>
          </a:p>
        </p:txBody>
      </p:sp>
      <p:pic>
        <p:nvPicPr>
          <p:cNvPr id="5" name="Imagen 4">
            <a:extLst>
              <a:ext uri="{FF2B5EF4-FFF2-40B4-BE49-F238E27FC236}">
                <a16:creationId xmlns:a16="http://schemas.microsoft.com/office/drawing/2014/main" id="{5FB0F212-C7D3-4685-8F2E-4337F6E3FA01}"/>
              </a:ext>
            </a:extLst>
          </p:cNvPr>
          <p:cNvPicPr>
            <a:picLocks noChangeAspect="1"/>
          </p:cNvPicPr>
          <p:nvPr/>
        </p:nvPicPr>
        <p:blipFill>
          <a:blip r:embed="rId2"/>
          <a:stretch>
            <a:fillRect/>
          </a:stretch>
        </p:blipFill>
        <p:spPr>
          <a:xfrm>
            <a:off x="6249166" y="1571773"/>
            <a:ext cx="5380715" cy="501583"/>
          </a:xfrm>
          <a:prstGeom prst="rect">
            <a:avLst/>
          </a:prstGeom>
        </p:spPr>
      </p:pic>
      <p:pic>
        <p:nvPicPr>
          <p:cNvPr id="8" name="Imagen 7">
            <a:extLst>
              <a:ext uri="{FF2B5EF4-FFF2-40B4-BE49-F238E27FC236}">
                <a16:creationId xmlns:a16="http://schemas.microsoft.com/office/drawing/2014/main" id="{D78D448B-4345-4F8E-9D8F-26DB5E55B054}"/>
              </a:ext>
            </a:extLst>
          </p:cNvPr>
          <p:cNvPicPr>
            <a:picLocks noChangeAspect="1"/>
          </p:cNvPicPr>
          <p:nvPr/>
        </p:nvPicPr>
        <p:blipFill>
          <a:blip r:embed="rId3"/>
          <a:stretch>
            <a:fillRect/>
          </a:stretch>
        </p:blipFill>
        <p:spPr>
          <a:xfrm>
            <a:off x="6249166" y="3353986"/>
            <a:ext cx="5380715" cy="747920"/>
          </a:xfrm>
          <a:prstGeom prst="rect">
            <a:avLst/>
          </a:prstGeom>
        </p:spPr>
      </p:pic>
      <p:sp>
        <p:nvSpPr>
          <p:cNvPr id="9" name="Rectángulo 8">
            <a:extLst>
              <a:ext uri="{FF2B5EF4-FFF2-40B4-BE49-F238E27FC236}">
                <a16:creationId xmlns:a16="http://schemas.microsoft.com/office/drawing/2014/main" id="{071B82F7-7403-4E38-9F51-F6951C265182}"/>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Matrices unidimensionales</a:t>
            </a:r>
          </a:p>
        </p:txBody>
      </p:sp>
    </p:spTree>
    <p:extLst>
      <p:ext uri="{BB962C8B-B14F-4D97-AF65-F5344CB8AC3E}">
        <p14:creationId xmlns:p14="http://schemas.microsoft.com/office/powerpoint/2010/main" val="121704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83644D5-1383-4931-B56C-7738CCA35FC6}"/>
              </a:ext>
            </a:extLst>
          </p:cNvPr>
          <p:cNvSpPr/>
          <p:nvPr/>
        </p:nvSpPr>
        <p:spPr>
          <a:xfrm>
            <a:off x="569069" y="176151"/>
            <a:ext cx="9572458"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Matrices Multidimensionales</a:t>
            </a:r>
          </a:p>
        </p:txBody>
      </p:sp>
      <p:sp>
        <p:nvSpPr>
          <p:cNvPr id="3" name="Rectángulo: esquinas redondeadas 2">
            <a:extLst>
              <a:ext uri="{FF2B5EF4-FFF2-40B4-BE49-F238E27FC236}">
                <a16:creationId xmlns:a16="http://schemas.microsoft.com/office/drawing/2014/main" id="{69FB6786-8D2B-4105-BE6C-D28651573BD2}"/>
              </a:ext>
            </a:extLst>
          </p:cNvPr>
          <p:cNvSpPr/>
          <p:nvPr/>
        </p:nvSpPr>
        <p:spPr>
          <a:xfrm>
            <a:off x="656634" y="3119247"/>
            <a:ext cx="5298714" cy="1788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Este también es un tipo de dato estructurado, que está compuesto por n dimensiones. </a:t>
            </a:r>
            <a:endParaRPr lang="es-MX" sz="2000" i="0" dirty="0">
              <a:solidFill>
                <a:schemeClr val="bg2">
                  <a:lumMod val="50000"/>
                </a:schemeClr>
              </a:solidFill>
              <a:effectLst/>
            </a:endParaRPr>
          </a:p>
        </p:txBody>
      </p:sp>
      <p:pic>
        <p:nvPicPr>
          <p:cNvPr id="6" name="Imagen 5">
            <a:extLst>
              <a:ext uri="{FF2B5EF4-FFF2-40B4-BE49-F238E27FC236}">
                <a16:creationId xmlns:a16="http://schemas.microsoft.com/office/drawing/2014/main" id="{B26D0109-24FD-4C2C-8191-19211F69DEAB}"/>
              </a:ext>
            </a:extLst>
          </p:cNvPr>
          <p:cNvPicPr>
            <a:picLocks noChangeAspect="1"/>
          </p:cNvPicPr>
          <p:nvPr/>
        </p:nvPicPr>
        <p:blipFill>
          <a:blip r:embed="rId2"/>
          <a:stretch>
            <a:fillRect/>
          </a:stretch>
        </p:blipFill>
        <p:spPr>
          <a:xfrm>
            <a:off x="6534054" y="3605968"/>
            <a:ext cx="5131042" cy="815045"/>
          </a:xfrm>
          <a:prstGeom prst="rect">
            <a:avLst/>
          </a:prstGeom>
        </p:spPr>
      </p:pic>
      <p:sp>
        <p:nvSpPr>
          <p:cNvPr id="5" name="Rectángulo: esquinas redondeadas 6">
            <a:extLst>
              <a:ext uri="{FF2B5EF4-FFF2-40B4-BE49-F238E27FC236}">
                <a16:creationId xmlns:a16="http://schemas.microsoft.com/office/drawing/2014/main" id="{01103FFD-5085-4C27-8455-CD2FBE420B7B}"/>
              </a:ext>
            </a:extLst>
          </p:cNvPr>
          <p:cNvSpPr/>
          <p:nvPr/>
        </p:nvSpPr>
        <p:spPr>
          <a:xfrm>
            <a:off x="720443" y="1575697"/>
            <a:ext cx="5234905" cy="14422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Puede declarar una variable de matriz sin crearla, pero debe usar el new operador cuando asigne una nueva matriz a esta variable.</a:t>
            </a:r>
          </a:p>
        </p:txBody>
      </p:sp>
      <p:pic>
        <p:nvPicPr>
          <p:cNvPr id="7" name="Imagen 6">
            <a:extLst>
              <a:ext uri="{FF2B5EF4-FFF2-40B4-BE49-F238E27FC236}">
                <a16:creationId xmlns:a16="http://schemas.microsoft.com/office/drawing/2014/main" id="{66B51A56-90E5-40C2-B9DF-B7ACDDAFE2F9}"/>
              </a:ext>
            </a:extLst>
          </p:cNvPr>
          <p:cNvPicPr>
            <a:picLocks noChangeAspect="1"/>
          </p:cNvPicPr>
          <p:nvPr/>
        </p:nvPicPr>
        <p:blipFill>
          <a:blip r:embed="rId3"/>
          <a:stretch>
            <a:fillRect/>
          </a:stretch>
        </p:blipFill>
        <p:spPr>
          <a:xfrm>
            <a:off x="6478916" y="1715883"/>
            <a:ext cx="5186180" cy="1161889"/>
          </a:xfrm>
          <a:prstGeom prst="rect">
            <a:avLst/>
          </a:prstGeom>
        </p:spPr>
      </p:pic>
    </p:spTree>
    <p:extLst>
      <p:ext uri="{BB962C8B-B14F-4D97-AF65-F5344CB8AC3E}">
        <p14:creationId xmlns:p14="http://schemas.microsoft.com/office/powerpoint/2010/main" val="122314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21C1075-3FCB-4E25-A66C-823DF0434782}"/>
              </a:ext>
            </a:extLst>
          </p:cNvPr>
          <p:cNvSpPr/>
          <p:nvPr/>
        </p:nvSpPr>
        <p:spPr>
          <a:xfrm>
            <a:off x="472956" y="2772485"/>
            <a:ext cx="5558704" cy="13130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Si elige declarar una variable de matriz sin inicialización, debe usar el new operador para asignar una matriz a la variable.</a:t>
            </a:r>
            <a:endParaRPr lang="es-MX" sz="2000" i="0" dirty="0">
              <a:solidFill>
                <a:schemeClr val="bg2">
                  <a:lumMod val="50000"/>
                </a:schemeClr>
              </a:solidFill>
              <a:effectLst/>
            </a:endParaRPr>
          </a:p>
        </p:txBody>
      </p:sp>
      <p:sp>
        <p:nvSpPr>
          <p:cNvPr id="9" name="Rectángulo: esquinas redondeadas 8">
            <a:extLst>
              <a:ext uri="{FF2B5EF4-FFF2-40B4-BE49-F238E27FC236}">
                <a16:creationId xmlns:a16="http://schemas.microsoft.com/office/drawing/2014/main" id="{E4809E1A-987E-49C3-A93D-E58EAB245D52}"/>
              </a:ext>
            </a:extLst>
          </p:cNvPr>
          <p:cNvSpPr/>
          <p:nvPr/>
        </p:nvSpPr>
        <p:spPr>
          <a:xfrm>
            <a:off x="472956" y="1091871"/>
            <a:ext cx="5449346" cy="1788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b="0" i="0" dirty="0">
                <a:solidFill>
                  <a:schemeClr val="bg2">
                    <a:lumMod val="50000"/>
                  </a:schemeClr>
                </a:solidFill>
                <a:effectLst/>
              </a:rPr>
              <a:t>Se puede inicializar la matriz sin especificar el rango.</a:t>
            </a:r>
            <a:endParaRPr lang="es-MX" sz="2000" i="0" dirty="0">
              <a:solidFill>
                <a:schemeClr val="bg2">
                  <a:lumMod val="50000"/>
                </a:schemeClr>
              </a:solidFill>
              <a:effectLst/>
            </a:endParaRPr>
          </a:p>
        </p:txBody>
      </p:sp>
      <p:pic>
        <p:nvPicPr>
          <p:cNvPr id="4" name="Imagen 3">
            <a:extLst>
              <a:ext uri="{FF2B5EF4-FFF2-40B4-BE49-F238E27FC236}">
                <a16:creationId xmlns:a16="http://schemas.microsoft.com/office/drawing/2014/main" id="{B249B7CA-31EA-412B-8A84-E58158E3FAC3}"/>
              </a:ext>
            </a:extLst>
          </p:cNvPr>
          <p:cNvPicPr>
            <a:picLocks noChangeAspect="1"/>
          </p:cNvPicPr>
          <p:nvPr/>
        </p:nvPicPr>
        <p:blipFill>
          <a:blip r:embed="rId2"/>
          <a:stretch>
            <a:fillRect/>
          </a:stretch>
        </p:blipFill>
        <p:spPr>
          <a:xfrm>
            <a:off x="6394674" y="1590242"/>
            <a:ext cx="5313323" cy="579817"/>
          </a:xfrm>
          <a:prstGeom prst="rect">
            <a:avLst/>
          </a:prstGeom>
        </p:spPr>
      </p:pic>
      <p:pic>
        <p:nvPicPr>
          <p:cNvPr id="6" name="Imagen 5">
            <a:extLst>
              <a:ext uri="{FF2B5EF4-FFF2-40B4-BE49-F238E27FC236}">
                <a16:creationId xmlns:a16="http://schemas.microsoft.com/office/drawing/2014/main" id="{9BD7E6D7-DF5F-43BC-B779-C0A0BD28F24B}"/>
              </a:ext>
            </a:extLst>
          </p:cNvPr>
          <p:cNvPicPr>
            <a:picLocks noChangeAspect="1"/>
          </p:cNvPicPr>
          <p:nvPr/>
        </p:nvPicPr>
        <p:blipFill>
          <a:blip r:embed="rId3"/>
          <a:stretch>
            <a:fillRect/>
          </a:stretch>
        </p:blipFill>
        <p:spPr>
          <a:xfrm>
            <a:off x="6394674" y="2642667"/>
            <a:ext cx="5313323" cy="1128889"/>
          </a:xfrm>
          <a:prstGeom prst="rect">
            <a:avLst/>
          </a:prstGeom>
        </p:spPr>
      </p:pic>
      <p:sp>
        <p:nvSpPr>
          <p:cNvPr id="7" name="Rectángulo 6">
            <a:extLst>
              <a:ext uri="{FF2B5EF4-FFF2-40B4-BE49-F238E27FC236}">
                <a16:creationId xmlns:a16="http://schemas.microsoft.com/office/drawing/2014/main" id="{183644D5-1383-4931-B56C-7738CCA35FC6}"/>
              </a:ext>
            </a:extLst>
          </p:cNvPr>
          <p:cNvSpPr/>
          <p:nvPr/>
        </p:nvSpPr>
        <p:spPr>
          <a:xfrm>
            <a:off x="569069" y="176151"/>
            <a:ext cx="5244502"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Matrices Multidimensionales</a:t>
            </a:r>
          </a:p>
        </p:txBody>
      </p:sp>
    </p:spTree>
    <p:extLst>
      <p:ext uri="{BB962C8B-B14F-4D97-AF65-F5344CB8AC3E}">
        <p14:creationId xmlns:p14="http://schemas.microsoft.com/office/powerpoint/2010/main" val="15044741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1089</Words>
  <Application>Microsoft Office PowerPoint</Application>
  <PresentationFormat>Panorámica</PresentationFormat>
  <Paragraphs>91</Paragraphs>
  <Slides>38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Arial Black</vt:lpstr>
      <vt:lpstr>Calibri</vt:lpstr>
      <vt:lpstr>Calibri Light</vt:lpstr>
      <vt:lpstr>Gotham Bold</vt:lpstr>
      <vt:lpstr>Gotham Book</vt:lpstr>
      <vt:lpstr>Mongolian Baiti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pinto montilla</dc:creator>
  <cp:lastModifiedBy>ARISTEDES</cp:lastModifiedBy>
  <cp:revision>92</cp:revision>
  <dcterms:created xsi:type="dcterms:W3CDTF">2021-01-24T22:50:16Z</dcterms:created>
  <dcterms:modified xsi:type="dcterms:W3CDTF">2021-02-04T03:13:36Z</dcterms:modified>
</cp:coreProperties>
</file>