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5FF53-66EB-4A14-9E06-4C31D5004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725EA8-3D8D-4DFC-9DC3-3222D437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32BE05-82F8-4CD4-BD5F-E29356FC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09016-C434-40B3-9D56-66BB1EA1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6C7C6-BBDB-402D-A793-605AB831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3180-1722-4FFF-A7A9-305F1751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E83A18-797D-4C2A-8180-C95C3C63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0B441-DEDF-43C5-8DE4-0AAEE195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8AC55-9345-4E79-A5C8-A2DF579F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1ABEC-3730-453C-89D1-C21BF435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8D32B-71DC-4715-BA58-6FAC1EDA6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BB1863-48D1-4203-9C2C-4CEE4624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5D4F5-4DD2-4FB6-B209-A88E2C95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722FE7-124E-4754-A10E-A7F2A368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02036-D14D-47E6-A4E1-D3E8A6E1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A2C14-653F-4A2E-87A9-D233E57D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D831D8-4ADA-4891-BB20-303CF366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15073D-FCAD-4AEA-BA2C-C9532182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8A68C-7232-44A1-B4C6-FB64E863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001EC-D613-4C29-9455-319869FA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8EE06-82F8-4C1F-8297-1C5644B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FA470-5341-4461-B468-79C068AD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762FF-BD65-46F6-9A5A-332FBE26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EBF39-6882-49DB-B2E8-9978DF96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B2975B-7B9C-4534-9792-1569F1C1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00E6A-2223-4F54-A6F3-C3BDA39B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1CC95-6324-4638-AF13-E83692FE3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F8C0A0-CCFE-44D6-85A9-A3B6E26C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6EC9A-AF82-448B-8FE5-5DFB9E06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B824B-FE7C-43A6-A8E2-34224ADD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71AD3-753B-423C-BC84-A5D2C22B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0B1-94DC-424C-8531-BF90F24A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1D1E82-BBB5-407E-BBF3-67ED12DA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7CC08-BB7E-4DB9-9F3C-B9E81BE4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CBC3F3-4068-43B9-88C3-E3992E6F9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F877E4-D8EF-4B29-ADAC-DE1935474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09F03C-B9A3-42DB-9A5F-E1668104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EE567F-52D8-45AE-9B2A-46037C1F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9E2CDE-A1E5-41D5-8A73-DAB8A565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8007D-A191-44E9-B25C-FB90A106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1414A6-B269-47A7-9B80-1AEE3D1C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A3143D-A756-4DE7-B7A9-71DFAE9F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5ACF3-66A0-473C-80E2-5BF4AEDA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7E2A94-CB51-47B7-9F0E-091964DC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4223CD-70E3-453C-9362-DFBBA267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5B69-B6CA-4126-9CEE-CE542125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C5CCD-3C37-4EFC-82A5-2BA3092A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7A0A0-E702-4F9F-9F68-DA69F2B2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F77951-C09B-470A-94B0-F084F655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3D4264-9E1D-4173-AF3D-4EA4767F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5D3F6C-ACA3-46A9-9658-EC166E7A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B1BD5-4AFB-44A2-A4C3-802E47FA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FAFF-6589-4EFF-893C-9AE306F3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EA5F97-56AD-4E08-80DB-764895E39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77C1B2-B4E2-4543-8776-FE8B3B4BD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5C82B4-A626-4CA4-B72C-0AFBC047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30F3C7-7107-4631-84CA-303C4EDB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B4D2D-888A-4B9D-BAAC-6B31DECF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7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2CAB1E-6FB7-4A20-915D-0F9A7617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A5F73-4A2D-49D4-BE04-4CED3DF8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13EF0-0AC5-40FC-A775-D37093E26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DAF1-BBD3-4791-BD25-9671C4D90F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55361-D3C0-4291-801D-68FA52112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1E8E8-6C95-45F3-90C0-4E5F7A711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0D1-4867-4972-8F14-71B394F600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135A5276-6688-443D-BC8B-9CF185D6528D}"/>
              </a:ext>
            </a:extLst>
          </p:cNvPr>
          <p:cNvSpPr/>
          <p:nvPr/>
        </p:nvSpPr>
        <p:spPr>
          <a:xfrm>
            <a:off x="579461" y="4226840"/>
            <a:ext cx="3434725" cy="71801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A2FC2C-D820-40E1-8627-3B66C4A52D9C}"/>
              </a:ext>
            </a:extLst>
          </p:cNvPr>
          <p:cNvSpPr txBox="1"/>
          <p:nvPr/>
        </p:nvSpPr>
        <p:spPr>
          <a:xfrm>
            <a:off x="929897" y="212096"/>
            <a:ext cx="288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Anmeldungen</a:t>
            </a:r>
            <a:endParaRPr lang="en-US" sz="3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CA0F17-D247-4902-B2F8-EE4B850C955D}"/>
              </a:ext>
            </a:extLst>
          </p:cNvPr>
          <p:cNvSpPr txBox="1"/>
          <p:nvPr/>
        </p:nvSpPr>
        <p:spPr>
          <a:xfrm>
            <a:off x="4830932" y="212095"/>
            <a:ext cx="25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Algorithmus</a:t>
            </a:r>
            <a:endParaRPr lang="en-US" sz="3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5EE3A8-1E1E-4683-8F35-099CC8F6B482}"/>
              </a:ext>
            </a:extLst>
          </p:cNvPr>
          <p:cNvSpPr txBox="1"/>
          <p:nvPr/>
        </p:nvSpPr>
        <p:spPr>
          <a:xfrm>
            <a:off x="8376861" y="228739"/>
            <a:ext cx="25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Finalisieren</a:t>
            </a:r>
            <a:endParaRPr lang="en-US" sz="3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DA6663A-94C9-4340-903C-505469D36262}"/>
              </a:ext>
            </a:extLst>
          </p:cNvPr>
          <p:cNvGrpSpPr/>
          <p:nvPr/>
        </p:nvGrpSpPr>
        <p:grpSpPr>
          <a:xfrm>
            <a:off x="579462" y="1206246"/>
            <a:ext cx="3434725" cy="2424779"/>
            <a:chOff x="276141" y="1570236"/>
            <a:chExt cx="3434725" cy="2424779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79B2BEE-464B-481B-A507-243C22C43C0C}"/>
                </a:ext>
              </a:extLst>
            </p:cNvPr>
            <p:cNvSpPr/>
            <p:nvPr/>
          </p:nvSpPr>
          <p:spPr>
            <a:xfrm>
              <a:off x="276141" y="2183906"/>
              <a:ext cx="3434725" cy="409521"/>
            </a:xfrm>
            <a:prstGeom prst="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62ABEED-17C0-40E0-8559-3ECE888A6B23}"/>
                </a:ext>
              </a:extLst>
            </p:cNvPr>
            <p:cNvGrpSpPr/>
            <p:nvPr/>
          </p:nvGrpSpPr>
          <p:grpSpPr>
            <a:xfrm>
              <a:off x="1430787" y="1570237"/>
              <a:ext cx="1134861" cy="1014184"/>
              <a:chOff x="942513" y="2076262"/>
              <a:chExt cx="1134861" cy="1014184"/>
            </a:xfrm>
          </p:grpSpPr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2CB13-B4DF-414C-9822-A713BD0B1FD9}"/>
                  </a:ext>
                </a:extLst>
              </p:cNvPr>
              <p:cNvSpPr txBox="1"/>
              <p:nvPr/>
            </p:nvSpPr>
            <p:spPr>
              <a:xfrm>
                <a:off x="942513" y="2782669"/>
                <a:ext cx="1134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400" b="1"/>
                  <a:t>Max Muster</a:t>
                </a:r>
                <a:endParaRPr lang="en-US" sz="1400" b="1"/>
              </a:p>
            </p:txBody>
          </p:sp>
          <p:pic>
            <p:nvPicPr>
              <p:cNvPr id="1028" name="Picture 4" descr="https://cdn3.iconfinder.com/data/icons/users/100/user_male-256.png">
                <a:extLst>
                  <a:ext uri="{FF2B5EF4-FFF2-40B4-BE49-F238E27FC236}">
                    <a16:creationId xmlns:a16="http://schemas.microsoft.com/office/drawing/2014/main" id="{3DD44DC8-DA7F-476E-8831-0F2E95C34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4848" y="2076262"/>
                <a:ext cx="730189" cy="730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FF2CE24-A20B-4117-9AE0-B71C1EF15F92}"/>
                </a:ext>
              </a:extLst>
            </p:cNvPr>
            <p:cNvGrpSpPr/>
            <p:nvPr/>
          </p:nvGrpSpPr>
          <p:grpSpPr>
            <a:xfrm>
              <a:off x="2396971" y="1570236"/>
              <a:ext cx="1134861" cy="1014185"/>
              <a:chOff x="2077374" y="2076261"/>
              <a:chExt cx="1134861" cy="1014185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B4FB93D-19E2-4535-AD42-109876EC1C49}"/>
                  </a:ext>
                </a:extLst>
              </p:cNvPr>
              <p:cNvSpPr txBox="1"/>
              <p:nvPr/>
            </p:nvSpPr>
            <p:spPr>
              <a:xfrm>
                <a:off x="2077374" y="2782669"/>
                <a:ext cx="1134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400" b="1"/>
                  <a:t>Anna Meier</a:t>
                </a:r>
                <a:endParaRPr lang="en-US" sz="1400" b="1"/>
              </a:p>
            </p:txBody>
          </p:sp>
          <p:pic>
            <p:nvPicPr>
              <p:cNvPr id="1030" name="Picture 6" descr="https://cdn3.iconfinder.com/data/icons/users/100/user_female-256.png">
                <a:extLst>
                  <a:ext uri="{FF2B5EF4-FFF2-40B4-BE49-F238E27FC236}">
                    <a16:creationId xmlns:a16="http://schemas.microsoft.com/office/drawing/2014/main" id="{B7BC27EE-5F1A-4B73-BFD9-4B2921FD3D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0831" y="2076261"/>
                <a:ext cx="730190" cy="730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61DA420-D8DF-42BA-82BA-D94F8B290DA1}"/>
                </a:ext>
              </a:extLst>
            </p:cNvPr>
            <p:cNvCxnSpPr>
              <a:cxnSpLocks/>
            </p:cNvCxnSpPr>
            <p:nvPr/>
          </p:nvCxnSpPr>
          <p:spPr>
            <a:xfrm>
              <a:off x="1555077" y="2653308"/>
              <a:ext cx="0" cy="1330087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EE2F3E2-ACC9-48B4-9FDC-DC75D1121A92}"/>
                </a:ext>
              </a:extLst>
            </p:cNvPr>
            <p:cNvSpPr txBox="1"/>
            <p:nvPr/>
          </p:nvSpPr>
          <p:spPr>
            <a:xfrm>
              <a:off x="576303" y="2696101"/>
              <a:ext cx="754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Jahrgang</a:t>
              </a:r>
              <a:endParaRPr lang="en-US" sz="1200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0D59C6C-2E42-44CD-9DD6-379503CFCFA8}"/>
                </a:ext>
              </a:extLst>
            </p:cNvPr>
            <p:cNvSpPr txBox="1"/>
            <p:nvPr/>
          </p:nvSpPr>
          <p:spPr>
            <a:xfrm>
              <a:off x="480331" y="2897403"/>
              <a:ext cx="941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Spielstärke</a:t>
              </a:r>
              <a:endParaRPr lang="en-US" sz="1200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B5EAF20-ABE2-4CC5-A3D3-838DBB35DC5D}"/>
                </a:ext>
              </a:extLst>
            </p:cNvPr>
            <p:cNvSpPr txBox="1"/>
            <p:nvPr/>
          </p:nvSpPr>
          <p:spPr>
            <a:xfrm>
              <a:off x="276141" y="3093340"/>
              <a:ext cx="1307602" cy="27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Gruppengrösse</a:t>
              </a:r>
              <a:endParaRPr lang="en-US" sz="1200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0BE8CEE-CC92-48FA-BF59-7C965DDEE9A0}"/>
                </a:ext>
              </a:extLst>
            </p:cNvPr>
            <p:cNvSpPr txBox="1"/>
            <p:nvPr/>
          </p:nvSpPr>
          <p:spPr>
            <a:xfrm>
              <a:off x="293897" y="3294642"/>
              <a:ext cx="1287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Terminwünsche</a:t>
              </a:r>
              <a:endParaRPr lang="en-US" sz="1200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B6588C3-BD25-432C-BCC8-92C62EB4C31F}"/>
                </a:ext>
              </a:extLst>
            </p:cNvPr>
            <p:cNvSpPr txBox="1"/>
            <p:nvPr/>
          </p:nvSpPr>
          <p:spPr>
            <a:xfrm>
              <a:off x="296479" y="3706396"/>
              <a:ext cx="1287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Wunschspieler</a:t>
              </a:r>
              <a:endParaRPr lang="en-US" sz="1200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CD3AD28-F022-4BE1-AB8B-F419CA6763A7}"/>
                </a:ext>
              </a:extLst>
            </p:cNvPr>
            <p:cNvSpPr txBox="1"/>
            <p:nvPr/>
          </p:nvSpPr>
          <p:spPr>
            <a:xfrm>
              <a:off x="1551538" y="2696101"/>
              <a:ext cx="1857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i="1"/>
                <a:t>2003	 2002</a:t>
              </a:r>
              <a:endParaRPr lang="en-US" sz="1200" i="1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0B4215E-F51A-42E6-9CAB-4730CBE353A0}"/>
                </a:ext>
              </a:extLst>
            </p:cNvPr>
            <p:cNvSpPr txBox="1"/>
            <p:nvPr/>
          </p:nvSpPr>
          <p:spPr>
            <a:xfrm>
              <a:off x="1551538" y="2901044"/>
              <a:ext cx="1857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i="1"/>
                <a:t>R7	 R6</a:t>
              </a:r>
              <a:endParaRPr lang="en-US" sz="1200" i="1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834B665-58DF-40EE-A43C-104E3A2CD2E0}"/>
                </a:ext>
              </a:extLst>
            </p:cNvPr>
            <p:cNvSpPr txBox="1"/>
            <p:nvPr/>
          </p:nvSpPr>
          <p:spPr>
            <a:xfrm>
              <a:off x="1605454" y="3105987"/>
              <a:ext cx="1510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i="1"/>
                <a:t>1 (Privat)                  4</a:t>
              </a:r>
              <a:endParaRPr lang="en-US" sz="1200" i="1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5360EDF-249F-410A-8B3F-7DBB85DB05FB}"/>
                </a:ext>
              </a:extLst>
            </p:cNvPr>
            <p:cNvSpPr txBox="1"/>
            <p:nvPr/>
          </p:nvSpPr>
          <p:spPr>
            <a:xfrm>
              <a:off x="1543309" y="3311399"/>
              <a:ext cx="1857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i="1"/>
                <a:t>Di 16-20h         Mi 13-17h</a:t>
              </a:r>
              <a:endParaRPr lang="en-US" sz="1200" i="1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D480559-631B-4391-B7B8-66B51393234E}"/>
                </a:ext>
              </a:extLst>
            </p:cNvPr>
            <p:cNvSpPr txBox="1"/>
            <p:nvPr/>
          </p:nvSpPr>
          <p:spPr>
            <a:xfrm>
              <a:off x="1525553" y="3482019"/>
              <a:ext cx="1857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i="1"/>
                <a:t>Mi 17-20h        Fr 16-19h</a:t>
              </a:r>
              <a:endParaRPr lang="en-US" sz="1200" i="1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DFC07C8-91EE-490A-935A-914DA16998A1}"/>
                </a:ext>
              </a:extLst>
            </p:cNvPr>
            <p:cNvSpPr txBox="1"/>
            <p:nvPr/>
          </p:nvSpPr>
          <p:spPr>
            <a:xfrm>
              <a:off x="1682316" y="3718016"/>
              <a:ext cx="1742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i="1"/>
                <a:t>   egal           mit L. Müller</a:t>
              </a:r>
              <a:endParaRPr lang="en-US" sz="1200" i="1"/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000FDFFB-BCFC-4BEE-91DE-815D4C35E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00" y="4752164"/>
            <a:ext cx="3175045" cy="169471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36204B40-3FAA-42B2-B53E-A2CDA9FA4F8C}"/>
              </a:ext>
            </a:extLst>
          </p:cNvPr>
          <p:cNvSpPr txBox="1"/>
          <p:nvPr/>
        </p:nvSpPr>
        <p:spPr>
          <a:xfrm>
            <a:off x="722248" y="4265627"/>
            <a:ext cx="33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/>
              <a:t>Entwicklungsphase: Lehrer füllt Excel-Liste aus</a:t>
            </a:r>
          </a:p>
          <a:p>
            <a:r>
              <a:rPr lang="de-CH" sz="1200" b="1">
                <a:sym typeface="Wingdings" panose="05000000000000000000" pitchFamily="2" charset="2"/>
              </a:rPr>
              <a:t> </a:t>
            </a:r>
            <a:r>
              <a:rPr lang="de-CH" sz="1200" b="1"/>
              <a:t>Endversion: Direktanmeldung über Internet</a:t>
            </a:r>
            <a:endParaRPr lang="en-US" sz="1200" b="1"/>
          </a:p>
        </p:txBody>
      </p:sp>
      <p:sp>
        <p:nvSpPr>
          <p:cNvPr id="34" name="Pfeil: nach unten 33">
            <a:extLst>
              <a:ext uri="{FF2B5EF4-FFF2-40B4-BE49-F238E27FC236}">
                <a16:creationId xmlns:a16="http://schemas.microsoft.com/office/drawing/2014/main" id="{A80EA481-BF4A-4340-B5D0-76B6A048FF09}"/>
              </a:ext>
            </a:extLst>
          </p:cNvPr>
          <p:cNvSpPr/>
          <p:nvPr/>
        </p:nvSpPr>
        <p:spPr>
          <a:xfrm>
            <a:off x="2194731" y="3729774"/>
            <a:ext cx="326061" cy="38669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6F05469-01D3-496B-AD2E-63B428C571B9}"/>
              </a:ext>
            </a:extLst>
          </p:cNvPr>
          <p:cNvGrpSpPr/>
          <p:nvPr/>
        </p:nvGrpSpPr>
        <p:grpSpPr>
          <a:xfrm>
            <a:off x="4776363" y="1073722"/>
            <a:ext cx="2387329" cy="2516777"/>
            <a:chOff x="4869738" y="1351122"/>
            <a:chExt cx="2387329" cy="2516777"/>
          </a:xfrm>
        </p:grpSpPr>
        <p:pic>
          <p:nvPicPr>
            <p:cNvPr id="41" name="Picture 4" descr="https://cdn3.iconfinder.com/data/icons/users/100/user_male-256.png">
              <a:extLst>
                <a:ext uri="{FF2B5EF4-FFF2-40B4-BE49-F238E27FC236}">
                  <a16:creationId xmlns:a16="http://schemas.microsoft.com/office/drawing/2014/main" id="{0EA02E2C-2112-4763-860F-3008B3431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738" y="2296267"/>
              <a:ext cx="409522" cy="409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https://cdn3.iconfinder.com/data/icons/users/100/user_female-256.png">
              <a:extLst>
                <a:ext uri="{FF2B5EF4-FFF2-40B4-BE49-F238E27FC236}">
                  <a16:creationId xmlns:a16="http://schemas.microsoft.com/office/drawing/2014/main" id="{33408735-3F70-4F4F-8DAE-1EA564A61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2048" y="2382615"/>
              <a:ext cx="359737" cy="410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1E4CD74-A697-4659-839D-1F07779821C7}"/>
                </a:ext>
              </a:extLst>
            </p:cNvPr>
            <p:cNvGrpSpPr/>
            <p:nvPr/>
          </p:nvGrpSpPr>
          <p:grpSpPr>
            <a:xfrm>
              <a:off x="5794159" y="3132531"/>
              <a:ext cx="1462908" cy="735368"/>
              <a:chOff x="5714471" y="3639636"/>
              <a:chExt cx="1462908" cy="735368"/>
            </a:xfrm>
          </p:grpSpPr>
          <p:pic>
            <p:nvPicPr>
              <p:cNvPr id="1032" name="Picture 8" descr="https://cdn4.iconfinder.com/data/icons/social-messaging-productivity-7/64/x-18-256.png">
                <a:extLst>
                  <a:ext uri="{FF2B5EF4-FFF2-40B4-BE49-F238E27FC236}">
                    <a16:creationId xmlns:a16="http://schemas.microsoft.com/office/drawing/2014/main" id="{535ABEE5-820C-4CAD-89EB-C620B8A7CA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012" y="3639636"/>
                <a:ext cx="735367" cy="735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8" descr="https://cdn4.iconfinder.com/data/icons/social-messaging-productivity-7/64/x-18-256.png">
                <a:extLst>
                  <a:ext uri="{FF2B5EF4-FFF2-40B4-BE49-F238E27FC236}">
                    <a16:creationId xmlns:a16="http://schemas.microsoft.com/office/drawing/2014/main" id="{7F1120C3-C69C-4D34-BD23-D3F1B2CB0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714471" y="3639637"/>
                <a:ext cx="735367" cy="735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91B95BB-8760-4110-BB64-E02B2333EEE8}"/>
                </a:ext>
              </a:extLst>
            </p:cNvPr>
            <p:cNvGrpSpPr/>
            <p:nvPr/>
          </p:nvGrpSpPr>
          <p:grpSpPr>
            <a:xfrm>
              <a:off x="5980707" y="1351122"/>
              <a:ext cx="1056488" cy="735367"/>
              <a:chOff x="6193766" y="1759498"/>
              <a:chExt cx="1056488" cy="735367"/>
            </a:xfrm>
          </p:grpSpPr>
          <p:pic>
            <p:nvPicPr>
              <p:cNvPr id="44" name="Picture 4" descr="https://cdn3.iconfinder.com/data/icons/users/100/user_male-256.png">
                <a:extLst>
                  <a:ext uri="{FF2B5EF4-FFF2-40B4-BE49-F238E27FC236}">
                    <a16:creationId xmlns:a16="http://schemas.microsoft.com/office/drawing/2014/main" id="{63CC4EFC-D62B-4662-98C3-24C5180832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0732" y="1970713"/>
                <a:ext cx="409522" cy="409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https://cdn4.iconfinder.com/data/icons/social-messaging-productivity-7/64/x-18-256.png">
                <a:extLst>
                  <a:ext uri="{FF2B5EF4-FFF2-40B4-BE49-F238E27FC236}">
                    <a16:creationId xmlns:a16="http://schemas.microsoft.com/office/drawing/2014/main" id="{B28CEFA7-5268-4F8B-9326-07823B7DF3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3766" y="1759498"/>
                <a:ext cx="735367" cy="735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Pfeil: nach unten 48">
              <a:extLst>
                <a:ext uri="{FF2B5EF4-FFF2-40B4-BE49-F238E27FC236}">
                  <a16:creationId xmlns:a16="http://schemas.microsoft.com/office/drawing/2014/main" id="{6C390352-253A-42EA-ABA0-0E8FACD2A5BF}"/>
                </a:ext>
              </a:extLst>
            </p:cNvPr>
            <p:cNvSpPr/>
            <p:nvPr/>
          </p:nvSpPr>
          <p:spPr>
            <a:xfrm rot="12989817">
              <a:off x="5951792" y="2043867"/>
              <a:ext cx="79985" cy="334767"/>
            </a:xfrm>
            <a:prstGeom prst="downArrow">
              <a:avLst>
                <a:gd name="adj1" fmla="val 16296"/>
                <a:gd name="adj2" fmla="val 668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631E920C-563E-4A1B-858A-00FD9123976D}"/>
                </a:ext>
              </a:extLst>
            </p:cNvPr>
            <p:cNvSpPr/>
            <p:nvPr/>
          </p:nvSpPr>
          <p:spPr>
            <a:xfrm rot="8182992">
              <a:off x="5498440" y="2699087"/>
              <a:ext cx="45719" cy="898883"/>
            </a:xfrm>
            <a:prstGeom prst="downArrow">
              <a:avLst>
                <a:gd name="adj1" fmla="val 41570"/>
                <a:gd name="adj2" fmla="val 10977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feil: nach oben und unten 39">
              <a:extLst>
                <a:ext uri="{FF2B5EF4-FFF2-40B4-BE49-F238E27FC236}">
                  <a16:creationId xmlns:a16="http://schemas.microsoft.com/office/drawing/2014/main" id="{84E24695-7BFC-49BF-A612-8ED1BA691560}"/>
                </a:ext>
              </a:extLst>
            </p:cNvPr>
            <p:cNvSpPr/>
            <p:nvPr/>
          </p:nvSpPr>
          <p:spPr>
            <a:xfrm rot="202322">
              <a:off x="6764736" y="2042212"/>
              <a:ext cx="82380" cy="1104903"/>
            </a:xfrm>
            <a:prstGeom prst="upDownArrow">
              <a:avLst>
                <a:gd name="adj1" fmla="val 15315"/>
                <a:gd name="adj2" fmla="val 6951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DD6768AF-5527-4B0B-BE6A-D1CE91F6C390}"/>
              </a:ext>
            </a:extLst>
          </p:cNvPr>
          <p:cNvSpPr/>
          <p:nvPr/>
        </p:nvSpPr>
        <p:spPr>
          <a:xfrm>
            <a:off x="6167640" y="3729774"/>
            <a:ext cx="326061" cy="38669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EF4D562-3CBC-40E4-8B30-EE8BDF1A7AEA}"/>
              </a:ext>
            </a:extLst>
          </p:cNvPr>
          <p:cNvSpPr/>
          <p:nvPr/>
        </p:nvSpPr>
        <p:spPr>
          <a:xfrm>
            <a:off x="4445729" y="4226840"/>
            <a:ext cx="3300541" cy="71801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EB99B7A-AD0F-4C77-ACC2-B8771BB25FEA}"/>
              </a:ext>
            </a:extLst>
          </p:cNvPr>
          <p:cNvSpPr txBox="1"/>
          <p:nvPr/>
        </p:nvSpPr>
        <p:spPr>
          <a:xfrm>
            <a:off x="4634959" y="4265627"/>
            <a:ext cx="292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/>
              <a:t>Optimierung nach allen Spielerfaktoren</a:t>
            </a:r>
          </a:p>
          <a:p>
            <a:r>
              <a:rPr lang="de-CH" sz="1200" b="1">
                <a:sym typeface="Wingdings" panose="05000000000000000000" pitchFamily="2" charset="2"/>
              </a:rPr>
              <a:t> </a:t>
            </a:r>
            <a:r>
              <a:rPr lang="de-CH" sz="1200" b="1"/>
              <a:t>Bearbeitbarer Spielplan als Excel-Tabelle</a:t>
            </a:r>
            <a:endParaRPr lang="en-US" sz="1200" b="1"/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8EC24F6D-D9C7-4CCD-861F-AD3EEC4C0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850" y="4751170"/>
            <a:ext cx="3164400" cy="1695714"/>
          </a:xfrm>
          <a:prstGeom prst="rect">
            <a:avLst/>
          </a:prstGeom>
        </p:spPr>
      </p:pic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927A33C1-D020-4981-8EB5-13849BD01AB1}"/>
              </a:ext>
            </a:extLst>
          </p:cNvPr>
          <p:cNvSpPr/>
          <p:nvPr/>
        </p:nvSpPr>
        <p:spPr>
          <a:xfrm rot="16200000">
            <a:off x="4160005" y="358555"/>
            <a:ext cx="326061" cy="38669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feil: nach unten 59">
            <a:extLst>
              <a:ext uri="{FF2B5EF4-FFF2-40B4-BE49-F238E27FC236}">
                <a16:creationId xmlns:a16="http://schemas.microsoft.com/office/drawing/2014/main" id="{90037329-9F19-4B66-859C-A8BD109C352C}"/>
              </a:ext>
            </a:extLst>
          </p:cNvPr>
          <p:cNvSpPr/>
          <p:nvPr/>
        </p:nvSpPr>
        <p:spPr>
          <a:xfrm rot="16200000">
            <a:off x="7705934" y="358555"/>
            <a:ext cx="326061" cy="38669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012486A-9C5C-4E93-8308-EA780FF9BE4D}"/>
              </a:ext>
            </a:extLst>
          </p:cNvPr>
          <p:cNvSpPr/>
          <p:nvPr/>
        </p:nvSpPr>
        <p:spPr>
          <a:xfrm>
            <a:off x="8169210" y="4226840"/>
            <a:ext cx="3300541" cy="71801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2EA042E-CCE8-4962-854C-EC26FEC55F7B}"/>
              </a:ext>
            </a:extLst>
          </p:cNvPr>
          <p:cNvSpPr/>
          <p:nvPr/>
        </p:nvSpPr>
        <p:spPr>
          <a:xfrm>
            <a:off x="8540318" y="4758402"/>
            <a:ext cx="2636668" cy="1730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93D6A98-94CD-4C47-9B7C-4490A95AD0FE}"/>
              </a:ext>
            </a:extLst>
          </p:cNvPr>
          <p:cNvCxnSpPr>
            <a:cxnSpLocks/>
            <a:stCxn id="1036" idx="3"/>
            <a:endCxn id="67" idx="1"/>
          </p:cNvCxnSpPr>
          <p:nvPr/>
        </p:nvCxnSpPr>
        <p:spPr>
          <a:xfrm>
            <a:off x="8883654" y="1335451"/>
            <a:ext cx="962381" cy="3101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10EBFF02-15A5-4F27-86E7-3B3820EEB6FF}"/>
              </a:ext>
            </a:extLst>
          </p:cNvPr>
          <p:cNvSpPr txBox="1"/>
          <p:nvPr/>
        </p:nvSpPr>
        <p:spPr>
          <a:xfrm>
            <a:off x="8358440" y="4265627"/>
            <a:ext cx="292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>
                <a:sym typeface="Wingdings" panose="05000000000000000000" pitchFamily="2" charset="2"/>
              </a:rPr>
              <a:t>Anruf für Nachbesserung einzelner Spieler</a:t>
            </a:r>
          </a:p>
          <a:p>
            <a:r>
              <a:rPr lang="de-CH" sz="1200" b="1">
                <a:sym typeface="Wingdings" panose="05000000000000000000" pitchFamily="2" charset="2"/>
              </a:rPr>
              <a:t> Software macht gezielte Vorschläge</a:t>
            </a:r>
            <a:endParaRPr lang="en-US" sz="1200" b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A036E59F-6A1A-4266-8FBB-F06C07D90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871" y="4758402"/>
            <a:ext cx="2430970" cy="1730691"/>
          </a:xfrm>
          <a:prstGeom prst="rect">
            <a:avLst/>
          </a:prstGeom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C272437-85D7-47FB-A8B7-29B8A334F14A}"/>
              </a:ext>
            </a:extLst>
          </p:cNvPr>
          <p:cNvGrpSpPr/>
          <p:nvPr/>
        </p:nvGrpSpPr>
        <p:grpSpPr>
          <a:xfrm>
            <a:off x="8267523" y="1440830"/>
            <a:ext cx="3140825" cy="2262402"/>
            <a:chOff x="8267523" y="1396448"/>
            <a:chExt cx="3140825" cy="2262402"/>
          </a:xfrm>
        </p:grpSpPr>
        <p:pic>
          <p:nvPicPr>
            <p:cNvPr id="63" name="Picture 8" descr="https://cdn4.iconfinder.com/data/icons/social-messaging-productivity-7/64/x-18-256.png">
              <a:extLst>
                <a:ext uri="{FF2B5EF4-FFF2-40B4-BE49-F238E27FC236}">
                  <a16:creationId xmlns:a16="http://schemas.microsoft.com/office/drawing/2014/main" id="{B883FB51-EC2F-4CEE-92E0-DCD45F124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064" y="2491915"/>
              <a:ext cx="735367" cy="735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https://cdn4.iconfinder.com/data/icons/social-messaging-productivity-7/64/x-18-256.png">
              <a:extLst>
                <a:ext uri="{FF2B5EF4-FFF2-40B4-BE49-F238E27FC236}">
                  <a16:creationId xmlns:a16="http://schemas.microsoft.com/office/drawing/2014/main" id="{D7EAE277-52F9-4ADA-BA07-FA68B883F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67523" y="2491916"/>
              <a:ext cx="735367" cy="735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https://cdn4.iconfinder.com/data/icons/social-messaging-productivity-7/64/x-18-256.png">
              <a:extLst>
                <a:ext uri="{FF2B5EF4-FFF2-40B4-BE49-F238E27FC236}">
                  <a16:creationId xmlns:a16="http://schemas.microsoft.com/office/drawing/2014/main" id="{C3B154E0-F516-4454-98D0-BDDB25FBE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2981" y="2923482"/>
              <a:ext cx="735367" cy="735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 descr="https://cdn4.iconfinder.com/data/icons/social-messaging-productivity-7/64/x-18-256.png">
              <a:extLst>
                <a:ext uri="{FF2B5EF4-FFF2-40B4-BE49-F238E27FC236}">
                  <a16:creationId xmlns:a16="http://schemas.microsoft.com/office/drawing/2014/main" id="{9055B16D-2248-4D3E-96EB-03F7E337D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45440" y="2923483"/>
              <a:ext cx="735367" cy="735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s://cdn3.iconfinder.com/data/icons/users/100/user_male-256.png">
              <a:extLst>
                <a:ext uri="{FF2B5EF4-FFF2-40B4-BE49-F238E27FC236}">
                  <a16:creationId xmlns:a16="http://schemas.microsoft.com/office/drawing/2014/main" id="{74B735C8-3CD0-4DED-A048-ABAB9225B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6035" y="1396448"/>
              <a:ext cx="409522" cy="409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Pfeil: nach oben und unten 67">
              <a:extLst>
                <a:ext uri="{FF2B5EF4-FFF2-40B4-BE49-F238E27FC236}">
                  <a16:creationId xmlns:a16="http://schemas.microsoft.com/office/drawing/2014/main" id="{F916A4A5-7F6C-4AD1-88CC-C77256245874}"/>
                </a:ext>
              </a:extLst>
            </p:cNvPr>
            <p:cNvSpPr/>
            <p:nvPr/>
          </p:nvSpPr>
          <p:spPr>
            <a:xfrm rot="2566249">
              <a:off x="9601179" y="1843611"/>
              <a:ext cx="45719" cy="743774"/>
            </a:xfrm>
            <a:prstGeom prst="upDownArrow">
              <a:avLst>
                <a:gd name="adj1" fmla="val 15315"/>
                <a:gd name="adj2" fmla="val 6951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Pfeil: nach oben und unten 68">
              <a:extLst>
                <a:ext uri="{FF2B5EF4-FFF2-40B4-BE49-F238E27FC236}">
                  <a16:creationId xmlns:a16="http://schemas.microsoft.com/office/drawing/2014/main" id="{2B78C720-EB54-4C7F-B29E-F97761F9F5D6}"/>
                </a:ext>
              </a:extLst>
            </p:cNvPr>
            <p:cNvSpPr/>
            <p:nvPr/>
          </p:nvSpPr>
          <p:spPr>
            <a:xfrm rot="9177069">
              <a:off x="10397253" y="1859303"/>
              <a:ext cx="45719" cy="1124255"/>
            </a:xfrm>
            <a:prstGeom prst="upDownArrow">
              <a:avLst>
                <a:gd name="adj1" fmla="val 15315"/>
                <a:gd name="adj2" fmla="val 6951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B91F58CC-186D-49A9-8F93-7ACFA6D7AC69}"/>
                </a:ext>
              </a:extLst>
            </p:cNvPr>
            <p:cNvSpPr txBox="1"/>
            <p:nvPr/>
          </p:nvSpPr>
          <p:spPr>
            <a:xfrm>
              <a:off x="10333602" y="1948029"/>
              <a:ext cx="366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600">
                  <a:solidFill>
                    <a:schemeClr val="accent1">
                      <a:lumMod val="75000"/>
                    </a:schemeClr>
                  </a:solidFill>
                </a:rPr>
                <a:t>?</a:t>
              </a:r>
              <a:endParaRPr lang="en-US" sz="36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B7B46886-226D-4296-8705-44EA8D82C606}"/>
                </a:ext>
              </a:extLst>
            </p:cNvPr>
            <p:cNvSpPr txBox="1"/>
            <p:nvPr/>
          </p:nvSpPr>
          <p:spPr>
            <a:xfrm>
              <a:off x="9562592" y="2066075"/>
              <a:ext cx="366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600">
                  <a:solidFill>
                    <a:schemeClr val="accent1">
                      <a:lumMod val="75000"/>
                    </a:schemeClr>
                  </a:solidFill>
                </a:rPr>
                <a:t>?</a:t>
              </a:r>
              <a:endParaRPr lang="en-US" sz="36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034" name="Picture 10" descr="https://cdn0.iconfinder.com/data/icons/technology-business-and-industry/1000/file_light-70-256.png">
            <a:extLst>
              <a:ext uri="{FF2B5EF4-FFF2-40B4-BE49-F238E27FC236}">
                <a16:creationId xmlns:a16="http://schemas.microsoft.com/office/drawing/2014/main" id="{90492A57-2AFB-4132-85B0-5C8316E92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368" y="1312499"/>
            <a:ext cx="348794" cy="34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3.iconfinder.com/data/icons/education-set2/32/edu32px052-256.png">
            <a:extLst>
              <a:ext uri="{FF2B5EF4-FFF2-40B4-BE49-F238E27FC236}">
                <a16:creationId xmlns:a16="http://schemas.microsoft.com/office/drawing/2014/main" id="{2ECEF977-C4EB-4832-A796-9CFF3B6A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38" y="976443"/>
            <a:ext cx="718016" cy="71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20886796-B238-4440-9E56-F3736D7A6F89}"/>
              </a:ext>
            </a:extLst>
          </p:cNvPr>
          <p:cNvSpPr txBox="1"/>
          <p:nvPr/>
        </p:nvSpPr>
        <p:spPr>
          <a:xfrm>
            <a:off x="7868964" y="1641698"/>
            <a:ext cx="113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/>
              <a:t>Tennisschule</a:t>
            </a:r>
            <a:endParaRPr lang="en-US" sz="1400" b="1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1751266-1E87-4AE7-B631-1A4CE95DE072}"/>
              </a:ext>
            </a:extLst>
          </p:cNvPr>
          <p:cNvSpPr txBox="1"/>
          <p:nvPr/>
        </p:nvSpPr>
        <p:spPr>
          <a:xfrm>
            <a:off x="9492128" y="1226328"/>
            <a:ext cx="36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7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Mark</dc:creator>
  <cp:lastModifiedBy>RF0LqiLgLx@student.ethz.ch</cp:lastModifiedBy>
  <cp:revision>12</cp:revision>
  <dcterms:created xsi:type="dcterms:W3CDTF">2019-03-15T19:03:52Z</dcterms:created>
  <dcterms:modified xsi:type="dcterms:W3CDTF">2019-03-15T20:29:34Z</dcterms:modified>
</cp:coreProperties>
</file>