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3" r:id="rId7"/>
    <p:sldId id="293" r:id="rId8"/>
    <p:sldId id="257" r:id="rId9"/>
    <p:sldId id="294" r:id="rId10"/>
    <p:sldId id="258" r:id="rId11"/>
    <p:sldId id="259" r:id="rId12"/>
    <p:sldId id="261" r:id="rId13"/>
    <p:sldId id="260" r:id="rId14"/>
    <p:sldId id="296" r:id="rId15"/>
    <p:sldId id="262" r:id="rId16"/>
    <p:sldId id="264" r:id="rId17"/>
    <p:sldId id="295" r:id="rId18"/>
    <p:sldId id="265" r:id="rId19"/>
    <p:sldId id="266" r:id="rId20"/>
    <p:sldId id="269" r:id="rId21"/>
    <p:sldId id="290" r:id="rId22"/>
    <p:sldId id="286" r:id="rId23"/>
    <p:sldId id="289" r:id="rId24"/>
    <p:sldId id="288" r:id="rId25"/>
    <p:sldId id="287" r:id="rId26"/>
    <p:sldId id="270" r:id="rId27"/>
    <p:sldId id="271" r:id="rId28"/>
    <p:sldId id="291" r:id="rId29"/>
    <p:sldId id="297" r:id="rId30"/>
    <p:sldId id="298" r:id="rId31"/>
    <p:sldId id="299" r:id="rId32"/>
    <p:sldId id="292" r:id="rId33"/>
    <p:sldId id="272" r:id="rId34"/>
    <p:sldId id="300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 I (Iris)" initials="OI(" lastIdx="1" clrIdx="0">
    <p:extLst>
      <p:ext uri="{19B8F6BF-5375-455C-9EA6-DF929625EA0E}">
        <p15:presenceInfo xmlns:p15="http://schemas.microsoft.com/office/powerpoint/2012/main" userId="S-1-5-21-765483983-692928010-316617838-423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0" y="66"/>
      </p:cViewPr>
      <p:guideLst>
        <p:guide orient="horz" pos="2455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1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9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3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0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35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0473-0D5E-43B7-85DD-0C119EC839B6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BA514-1742-4ADE-AC99-378B678AB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2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is.oren@gov.sco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ystutorials.com/how-to-revert-changes-in-gi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re-repositories-in-git/" TargetMode="External"/><Relationship Id="rId2" Type="http://schemas.openxmlformats.org/officeDocument/2006/relationships/hyperlink" Target="https://www.freecodecamp.org/news/gitignore-what-is-it-and-how-to-add-to-rep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git/tutorials/merging-vs-rebas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version-control" TargetMode="External"/><Relationship Id="rId7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git-scm.com/docs/user-man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tutorials/using-branches/merge-conflicts" TargetMode="External"/><Relationship Id="rId5" Type="http://schemas.openxmlformats.org/officeDocument/2006/relationships/hyperlink" Target="https://www.atlassian.com/git/tutorials/comparing-workflows" TargetMode="External"/><Relationship Id="rId4" Type="http://schemas.openxmlformats.org/officeDocument/2006/relationships/hyperlink" Target="https://www.atlassian.com/git/tutorials/using-branch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introduction to Git version control</a:t>
            </a:r>
            <a:br>
              <a:rPr lang="en-GB" dirty="0" smtClean="0"/>
            </a:b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R-user day</a:t>
            </a:r>
          </a:p>
          <a:p>
            <a:r>
              <a:rPr lang="en-GB" dirty="0" smtClean="0"/>
              <a:t>December 2021</a:t>
            </a:r>
          </a:p>
          <a:p>
            <a:r>
              <a:rPr lang="en-GB" dirty="0" smtClean="0"/>
              <a:t>Iris Oren</a:t>
            </a:r>
          </a:p>
          <a:p>
            <a:r>
              <a:rPr lang="en-GB" dirty="0" err="1" smtClean="0">
                <a:hlinkClick r:id="rId2"/>
              </a:rPr>
              <a:t>iris.oren@gov.scot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70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Reverting to a previous commit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4089400" y="3058488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1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313159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9700" y="2684229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working directory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2374012" y="3198461"/>
            <a:ext cx="54231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92405" y="3665333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Initialise git repo</a:t>
            </a:r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6692572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2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425815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3</a:t>
            </a:r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>
            <a:off x="6203398" y="3215000"/>
            <a:ext cx="485104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8819941" y="3215000"/>
            <a:ext cx="485104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rved Left Arrow 7"/>
          <p:cNvSpPr/>
          <p:nvPr/>
        </p:nvSpPr>
        <p:spPr>
          <a:xfrm rot="5400000">
            <a:off x="8765794" y="3444322"/>
            <a:ext cx="593397" cy="1683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5400000">
            <a:off x="5776901" y="3421922"/>
            <a:ext cx="638197" cy="16835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61237" y="315110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47" name="Right Arrow 46"/>
          <p:cNvSpPr/>
          <p:nvPr/>
        </p:nvSpPr>
        <p:spPr>
          <a:xfrm>
            <a:off x="3621965" y="3210074"/>
            <a:ext cx="54231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7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Reverting to previous commits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r>
              <a:rPr lang="en-GB" sz="2000" dirty="0" smtClean="0"/>
              <a:t>Each commit has a reference. To find out the reference, type “</a:t>
            </a:r>
            <a:r>
              <a:rPr lang="en-GB" sz="2000" i="1" dirty="0" smtClean="0"/>
              <a:t>git log”</a:t>
            </a:r>
          </a:p>
          <a:p>
            <a:r>
              <a:rPr lang="en-GB" sz="2000" dirty="0" smtClean="0"/>
              <a:t>Moving between commits is called “checkout”</a:t>
            </a:r>
          </a:p>
          <a:p>
            <a:r>
              <a:rPr lang="en-GB" sz="2000" dirty="0" smtClean="0"/>
              <a:t>To checkout the previous version of the repo, type “</a:t>
            </a:r>
            <a:r>
              <a:rPr lang="en-GB" sz="2000" i="1" dirty="0" smtClean="0"/>
              <a:t>git checkout &lt;commit reference&gt;” </a:t>
            </a:r>
            <a:r>
              <a:rPr lang="en-GB" sz="2000" dirty="0" smtClean="0"/>
              <a:t>where the commit reference is the reference number of the commit of interest. Here, use your first commit.</a:t>
            </a:r>
          </a:p>
          <a:p>
            <a:r>
              <a:rPr lang="en-GB" sz="2000" dirty="0" smtClean="0"/>
              <a:t>Inspect file1.txt and confirm that the change has been reverted</a:t>
            </a:r>
          </a:p>
          <a:p>
            <a:r>
              <a:rPr lang="en-GB" sz="2000" dirty="0" smtClean="0"/>
              <a:t>For other ways to revert to previous versions, see </a:t>
            </a:r>
            <a:r>
              <a:rPr lang="en-GB" sz="2000" dirty="0" smtClean="0">
                <a:hlinkClick r:id="rId2"/>
              </a:rPr>
              <a:t>https://www.systutorials.com/how-to-revert-changes-in-git/</a:t>
            </a:r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45" y="1376363"/>
            <a:ext cx="5667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Git branching and merging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38487"/>
            <a:ext cx="5715000" cy="2853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42867" y="3961364"/>
            <a:ext cx="23423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smtClean="0"/>
              <a:t>https://buddy.works/blog/5-types-of-git-workflows</a:t>
            </a:r>
            <a:endParaRPr lang="en-GB" sz="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r>
              <a:rPr lang="en-GB" sz="2000" dirty="0" smtClean="0"/>
              <a:t>Master is the ground truth</a:t>
            </a:r>
          </a:p>
          <a:p>
            <a:r>
              <a:rPr lang="en-GB" sz="2000" dirty="0" smtClean="0"/>
              <a:t>If we want to make changes without affecting master, we create a “branch” from a commit</a:t>
            </a:r>
          </a:p>
          <a:p>
            <a:r>
              <a:rPr lang="en-GB" sz="2000" dirty="0" smtClean="0"/>
              <a:t>Different features should be added in different branches</a:t>
            </a:r>
          </a:p>
          <a:p>
            <a:r>
              <a:rPr lang="en-GB" sz="2000" dirty="0" smtClean="0"/>
              <a:t>Branches can be created from branches</a:t>
            </a:r>
          </a:p>
          <a:p>
            <a:r>
              <a:rPr lang="en-GB" sz="2000" dirty="0" smtClean="0"/>
              <a:t>Branches are “merged” to combine changes (conflicts need to be resolved)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9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Git branching &amp; merging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894882" y="2870726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Bent Arrow 5"/>
          <p:cNvSpPr/>
          <p:nvPr/>
        </p:nvSpPr>
        <p:spPr>
          <a:xfrm flipV="1">
            <a:off x="1898182" y="3530818"/>
            <a:ext cx="789233" cy="5942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8" y="3001728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687415" y="3780809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branch_1</a:t>
            </a:r>
            <a:endParaRPr lang="en-GB" dirty="0"/>
          </a:p>
        </p:txBody>
      </p:sp>
      <p:sp>
        <p:nvSpPr>
          <p:cNvPr id="19" name="Rounded Rectangle 18"/>
          <p:cNvSpPr/>
          <p:nvPr/>
        </p:nvSpPr>
        <p:spPr>
          <a:xfrm>
            <a:off x="8822311" y="2868894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/>
          <p:cNvCxnSpPr>
            <a:stCxn id="18" idx="3"/>
            <a:endCxn id="19" idx="1"/>
          </p:cNvCxnSpPr>
          <p:nvPr/>
        </p:nvCxnSpPr>
        <p:spPr>
          <a:xfrm flipV="1">
            <a:off x="2901482" y="3186394"/>
            <a:ext cx="5920829" cy="1832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753797" y="3664808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6241811" y="3664809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</a:t>
            </a:r>
            <a:endParaRPr lang="en-GB" dirty="0"/>
          </a:p>
        </p:txBody>
      </p:sp>
      <p:sp>
        <p:nvSpPr>
          <p:cNvPr id="24" name="Right Arrow 23"/>
          <p:cNvSpPr/>
          <p:nvPr/>
        </p:nvSpPr>
        <p:spPr>
          <a:xfrm>
            <a:off x="5756707" y="3827933"/>
            <a:ext cx="485104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Bent Arrow 25"/>
          <p:cNvSpPr/>
          <p:nvPr/>
        </p:nvSpPr>
        <p:spPr>
          <a:xfrm rot="16200000" flipV="1">
            <a:off x="8512767" y="3351989"/>
            <a:ext cx="619088" cy="9270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1423" y="3612090"/>
            <a:ext cx="11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 branch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8729825" y="3639080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git merge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1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Git branching and merging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r>
              <a:rPr lang="en-GB" sz="2000" dirty="0" smtClean="0"/>
              <a:t>Checkout the latest change to </a:t>
            </a:r>
            <a:r>
              <a:rPr lang="en-GB" sz="2000" dirty="0" err="1" smtClean="0"/>
              <a:t>project_simple</a:t>
            </a:r>
            <a:endParaRPr lang="en-GB" sz="2000" dirty="0" smtClean="0"/>
          </a:p>
          <a:p>
            <a:r>
              <a:rPr lang="en-GB" sz="2000" dirty="0" smtClean="0"/>
              <a:t>Now we will create a branch called “</a:t>
            </a:r>
            <a:r>
              <a:rPr lang="en-GB" sz="2000" dirty="0" err="1" smtClean="0"/>
              <a:t>branch_1</a:t>
            </a:r>
            <a:r>
              <a:rPr lang="en-GB" sz="2000" dirty="0" smtClean="0"/>
              <a:t>” and work on this branch. </a:t>
            </a:r>
          </a:p>
          <a:p>
            <a:r>
              <a:rPr lang="en-GB" sz="2000" dirty="0" smtClean="0"/>
              <a:t>“</a:t>
            </a:r>
            <a:r>
              <a:rPr lang="en-GB" sz="2000" i="1" dirty="0" smtClean="0"/>
              <a:t>git branch </a:t>
            </a:r>
            <a:r>
              <a:rPr lang="en-GB" sz="2000" i="1" dirty="0" err="1" smtClean="0"/>
              <a:t>branch_1</a:t>
            </a:r>
            <a:r>
              <a:rPr lang="en-GB" sz="2000" i="1" dirty="0" smtClean="0"/>
              <a:t>”</a:t>
            </a:r>
          </a:p>
          <a:p>
            <a:r>
              <a:rPr lang="en-GB" sz="2000" dirty="0" smtClean="0"/>
              <a:t>Checkout the branch: “</a:t>
            </a:r>
            <a:r>
              <a:rPr lang="en-GB" sz="2000" i="1" dirty="0" smtClean="0"/>
              <a:t>git checkout </a:t>
            </a:r>
            <a:r>
              <a:rPr lang="en-GB" sz="2000" i="1" dirty="0" err="1" smtClean="0"/>
              <a:t>branch_1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(The above commands can be combined with “</a:t>
            </a:r>
            <a:r>
              <a:rPr lang="en-GB" sz="2000" i="1" dirty="0" smtClean="0"/>
              <a:t>git checkout –b </a:t>
            </a:r>
            <a:r>
              <a:rPr lang="en-GB" sz="2000" i="1" dirty="0" err="1" smtClean="0"/>
              <a:t>branch_1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Make changes to </a:t>
            </a:r>
            <a:r>
              <a:rPr lang="en-GB" sz="2000" dirty="0" err="1" smtClean="0"/>
              <a:t>branch_1</a:t>
            </a:r>
            <a:r>
              <a:rPr lang="en-GB" sz="2000" dirty="0" smtClean="0"/>
              <a:t>, add, and commit</a:t>
            </a:r>
          </a:p>
          <a:p>
            <a:r>
              <a:rPr lang="en-GB" sz="2000" dirty="0" smtClean="0"/>
              <a:t>Checkout Master to see that Master has not been affected. “</a:t>
            </a:r>
            <a:r>
              <a:rPr lang="en-GB" sz="2000" i="1" dirty="0" smtClean="0"/>
              <a:t>git checkout master</a:t>
            </a:r>
            <a:r>
              <a:rPr lang="en-GB" sz="2000" dirty="0" smtClean="0"/>
              <a:t>”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09" y="1457325"/>
            <a:ext cx="5657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Git branching and merging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r>
              <a:rPr lang="en-GB" sz="2000" dirty="0" smtClean="0"/>
              <a:t>When ready to add the changes to master, we merge</a:t>
            </a:r>
          </a:p>
          <a:p>
            <a:r>
              <a:rPr lang="en-GB" sz="2000" dirty="0" smtClean="0"/>
              <a:t>First checkout master</a:t>
            </a:r>
          </a:p>
          <a:p>
            <a:r>
              <a:rPr lang="en-GB" sz="2000" dirty="0" smtClean="0"/>
              <a:t>To merge: “</a:t>
            </a:r>
            <a:r>
              <a:rPr lang="en-GB" sz="2000" i="1" dirty="0" smtClean="0"/>
              <a:t>git merge </a:t>
            </a:r>
            <a:r>
              <a:rPr lang="en-GB" sz="2000" i="1" dirty="0" err="1" smtClean="0"/>
              <a:t>branch_1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After merging, </a:t>
            </a:r>
            <a:r>
              <a:rPr lang="en-GB" sz="2000" dirty="0"/>
              <a:t>y</a:t>
            </a:r>
            <a:r>
              <a:rPr lang="en-GB" sz="2000" dirty="0" smtClean="0"/>
              <a:t>ou can delete the branch with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smtClean="0"/>
              <a:t>“</a:t>
            </a:r>
            <a:r>
              <a:rPr lang="en-GB" sz="2000" i="1" dirty="0" smtClean="0"/>
              <a:t>git branch -d </a:t>
            </a:r>
            <a:r>
              <a:rPr lang="en-GB" sz="2000" i="1" dirty="0" err="1" smtClean="0"/>
              <a:t>branch_1</a:t>
            </a:r>
            <a:r>
              <a:rPr lang="en-GB" sz="2000" dirty="0" smtClean="0"/>
              <a:t>”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187017" y="2000250"/>
            <a:ext cx="5676900" cy="3255433"/>
            <a:chOff x="3409950" y="2288117"/>
            <a:chExt cx="5676900" cy="32554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46979"/>
            <a:stretch/>
          </p:blipFill>
          <p:spPr>
            <a:xfrm>
              <a:off x="3409950" y="2288117"/>
              <a:ext cx="5676900" cy="20806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70065"/>
            <a:stretch/>
          </p:blipFill>
          <p:spPr>
            <a:xfrm>
              <a:off x="3409950" y="4368800"/>
              <a:ext cx="5676900" cy="1174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5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159" y="1937094"/>
            <a:ext cx="9508067" cy="331523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If collaborating, it is advantageous to have a master repo on a shared location, e.g. GitHub or a shared network drive. </a:t>
            </a:r>
          </a:p>
          <a:p>
            <a:r>
              <a:rPr lang="en-GB" sz="2000" dirty="0" smtClean="0"/>
              <a:t>This is the “remote” repo</a:t>
            </a:r>
          </a:p>
          <a:p>
            <a:r>
              <a:rPr lang="en-GB" sz="2000" dirty="0" smtClean="0"/>
              <a:t>Local copy of repo = “clone”</a:t>
            </a:r>
          </a:p>
          <a:p>
            <a:r>
              <a:rPr lang="en-GB" sz="2000" dirty="0" smtClean="0"/>
              <a:t>Local branches are “</a:t>
            </a:r>
            <a:r>
              <a:rPr lang="en-GB" sz="2000" dirty="0" err="1" smtClean="0"/>
              <a:t>push”ed</a:t>
            </a:r>
            <a:r>
              <a:rPr lang="en-GB" sz="2000" dirty="0" smtClean="0"/>
              <a:t> to the remote</a:t>
            </a:r>
          </a:p>
          <a:p>
            <a:r>
              <a:rPr lang="en-GB" sz="2000" dirty="0" smtClean="0"/>
              <a:t>Changes are “</a:t>
            </a:r>
            <a:r>
              <a:rPr lang="en-GB" sz="2000" dirty="0" err="1" smtClean="0"/>
              <a:t>pull”ed</a:t>
            </a:r>
            <a:r>
              <a:rPr lang="en-GB" sz="2000" dirty="0" smtClean="0"/>
              <a:t> from the remote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873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567" y="2595476"/>
            <a:ext cx="2006601" cy="2041524"/>
            <a:chOff x="3365137" y="2393936"/>
            <a:chExt cx="2006601" cy="2041524"/>
          </a:xfrm>
        </p:grpSpPr>
        <p:sp>
          <p:nvSpPr>
            <p:cNvPr id="17" name="Rounded Rectangle 16"/>
            <p:cNvSpPr/>
            <p:nvPr/>
          </p:nvSpPr>
          <p:spPr>
            <a:xfrm>
              <a:off x="3365138" y="2393936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5137" y="380046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79537" y="3116248"/>
              <a:ext cx="177801" cy="5969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5137" y="323003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8200" y="27283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567" y="2595476"/>
            <a:ext cx="5858933" cy="3006754"/>
            <a:chOff x="3365137" y="2393936"/>
            <a:chExt cx="5858933" cy="3006754"/>
          </a:xfrm>
        </p:grpSpPr>
        <p:sp>
          <p:nvSpPr>
            <p:cNvPr id="17" name="Rounded Rectangle 16"/>
            <p:cNvSpPr/>
            <p:nvPr/>
          </p:nvSpPr>
          <p:spPr>
            <a:xfrm>
              <a:off x="3365138" y="2393936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5137" y="380046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79537" y="3116248"/>
              <a:ext cx="177801" cy="5969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53871" y="476569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Local/branch</a:t>
              </a:r>
              <a:endParaRPr lang="en-GB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17470" y="3798344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21" name="Bent Arrow 20"/>
            <p:cNvSpPr/>
            <p:nvPr/>
          </p:nvSpPr>
          <p:spPr>
            <a:xfrm flipV="1">
              <a:off x="4247617" y="4705249"/>
              <a:ext cx="612704" cy="37794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200000" flipV="1">
              <a:off x="7178913" y="4702853"/>
              <a:ext cx="524339" cy="3741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5137" y="4705249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Branch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21694" y="4889914"/>
              <a:ext cx="79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Merge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5137" y="323003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27283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567" y="1690688"/>
            <a:ext cx="5858933" cy="3911542"/>
            <a:chOff x="3365137" y="1489148"/>
            <a:chExt cx="5858933" cy="3911542"/>
          </a:xfrm>
        </p:grpSpPr>
        <p:sp>
          <p:nvSpPr>
            <p:cNvPr id="17" name="Rounded Rectangle 16"/>
            <p:cNvSpPr/>
            <p:nvPr/>
          </p:nvSpPr>
          <p:spPr>
            <a:xfrm>
              <a:off x="3365138" y="2393936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5137" y="380046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79537" y="3116248"/>
              <a:ext cx="177801" cy="5969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53871" y="476569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Local/branch</a:t>
              </a:r>
              <a:endParaRPr lang="en-GB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17470" y="3798344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21" name="Bent Arrow 20"/>
            <p:cNvSpPr/>
            <p:nvPr/>
          </p:nvSpPr>
          <p:spPr>
            <a:xfrm flipV="1">
              <a:off x="4247617" y="4705249"/>
              <a:ext cx="612704" cy="37794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200000" flipV="1">
              <a:off x="7178913" y="4702853"/>
              <a:ext cx="524339" cy="3741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60321" y="1489148"/>
              <a:ext cx="2006600" cy="63499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Remote/branch</a:t>
              </a:r>
              <a:endParaRPr lang="en-GB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5137" y="4705249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Branch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21694" y="4889914"/>
              <a:ext cx="79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Merge</a:t>
              </a:r>
              <a:endParaRPr lang="en-GB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4368438" y="1806648"/>
              <a:ext cx="491883" cy="58728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Up Arrow 25"/>
            <p:cNvSpPr/>
            <p:nvPr/>
          </p:nvSpPr>
          <p:spPr>
            <a:xfrm>
              <a:off x="5863621" y="2393936"/>
              <a:ext cx="272191" cy="1963176"/>
            </a:xfrm>
            <a:prstGeom prst="upArrow">
              <a:avLst/>
            </a:prstGeom>
            <a:gradFill>
              <a:gsLst>
                <a:gs pos="97000">
                  <a:srgbClr val="7030A0"/>
                </a:gs>
                <a:gs pos="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310678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Push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5137" y="323003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38200" y="27283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0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89" y="97561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0.   Prerequisites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Git basic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Simple Git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Reverting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Git branching and merging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Git remotes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Git through </a:t>
            </a:r>
            <a:r>
              <a:rPr lang="en-GB" dirty="0" err="1" smtClean="0"/>
              <a:t>RStudio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Command reference and tips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Resources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0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567" y="1690688"/>
            <a:ext cx="5858933" cy="3911542"/>
            <a:chOff x="3365137" y="1489148"/>
            <a:chExt cx="5858933" cy="3911542"/>
          </a:xfrm>
        </p:grpSpPr>
        <p:sp>
          <p:nvSpPr>
            <p:cNvPr id="17" name="Rounded Rectangle 16"/>
            <p:cNvSpPr/>
            <p:nvPr/>
          </p:nvSpPr>
          <p:spPr>
            <a:xfrm>
              <a:off x="3365138" y="2393936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5137" y="380046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79537" y="3116248"/>
              <a:ext cx="177801" cy="5969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53871" y="476569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Local/branch</a:t>
              </a:r>
              <a:endParaRPr lang="en-GB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17470" y="3798344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21" name="Bent Arrow 20"/>
            <p:cNvSpPr/>
            <p:nvPr/>
          </p:nvSpPr>
          <p:spPr>
            <a:xfrm flipV="1">
              <a:off x="4247617" y="4705249"/>
              <a:ext cx="612704" cy="37794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200000" flipV="1">
              <a:off x="7178913" y="4702853"/>
              <a:ext cx="524339" cy="3741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60321" y="1489148"/>
              <a:ext cx="2006600" cy="63499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Remote/branch</a:t>
              </a:r>
              <a:endParaRPr lang="en-GB" dirty="0"/>
            </a:p>
          </p:txBody>
        </p:sp>
        <p:sp>
          <p:nvSpPr>
            <p:cNvPr id="24" name="Bent Arrow 23"/>
            <p:cNvSpPr/>
            <p:nvPr/>
          </p:nvSpPr>
          <p:spPr>
            <a:xfrm rot="5400000">
              <a:off x="7027758" y="1779774"/>
              <a:ext cx="524339" cy="45891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5137" y="4705249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Branch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21694" y="4889914"/>
              <a:ext cx="79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Merge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17470" y="2393935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4368438" y="1806648"/>
              <a:ext cx="491883" cy="58728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Up Arrow 25"/>
            <p:cNvSpPr/>
            <p:nvPr/>
          </p:nvSpPr>
          <p:spPr>
            <a:xfrm>
              <a:off x="5863621" y="2393936"/>
              <a:ext cx="272191" cy="1963176"/>
            </a:xfrm>
            <a:prstGeom prst="upArrow">
              <a:avLst/>
            </a:prstGeom>
            <a:gradFill>
              <a:gsLst>
                <a:gs pos="97000">
                  <a:srgbClr val="7030A0"/>
                </a:gs>
                <a:gs pos="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310678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Push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5137" y="323003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38200" y="27283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5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951567" y="1690688"/>
            <a:ext cx="8288866" cy="3911542"/>
            <a:chOff x="3365137" y="1489148"/>
            <a:chExt cx="8288866" cy="3911542"/>
          </a:xfrm>
        </p:grpSpPr>
        <p:sp>
          <p:nvSpPr>
            <p:cNvPr id="17" name="Rounded Rectangle 16"/>
            <p:cNvSpPr/>
            <p:nvPr/>
          </p:nvSpPr>
          <p:spPr>
            <a:xfrm>
              <a:off x="3365138" y="2393936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365137" y="380046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279537" y="3116248"/>
              <a:ext cx="177801" cy="5969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053871" y="4765691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Local/branch</a:t>
              </a:r>
              <a:endParaRPr lang="en-GB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17470" y="3798344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21" name="Bent Arrow 20"/>
            <p:cNvSpPr/>
            <p:nvPr/>
          </p:nvSpPr>
          <p:spPr>
            <a:xfrm flipV="1">
              <a:off x="4247617" y="4705249"/>
              <a:ext cx="612704" cy="37794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200000" flipV="1">
              <a:off x="7178913" y="4702853"/>
              <a:ext cx="524339" cy="37412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60321" y="1489148"/>
              <a:ext cx="2006600" cy="63499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Remote/branch</a:t>
              </a:r>
              <a:endParaRPr lang="en-GB" dirty="0"/>
            </a:p>
          </p:txBody>
        </p:sp>
        <p:sp>
          <p:nvSpPr>
            <p:cNvPr id="24" name="Bent Arrow 23"/>
            <p:cNvSpPr/>
            <p:nvPr/>
          </p:nvSpPr>
          <p:spPr>
            <a:xfrm rot="5400000">
              <a:off x="7027758" y="1779774"/>
              <a:ext cx="524339" cy="45891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65137" y="4705249"/>
              <a:ext cx="83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Branch</a:t>
              </a:r>
              <a:endParaRPr lang="en-GB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21694" y="4889914"/>
              <a:ext cx="796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Merge</a:t>
              </a:r>
              <a:endParaRPr lang="en-GB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217470" y="2393935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4368438" y="1806648"/>
              <a:ext cx="491883" cy="587288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Up Arrow 25"/>
            <p:cNvSpPr/>
            <p:nvPr/>
          </p:nvSpPr>
          <p:spPr>
            <a:xfrm>
              <a:off x="5863621" y="2393936"/>
              <a:ext cx="272191" cy="1963176"/>
            </a:xfrm>
            <a:prstGeom prst="upArrow">
              <a:avLst/>
            </a:prstGeom>
            <a:gradFill>
              <a:gsLst>
                <a:gs pos="97000">
                  <a:srgbClr val="7030A0"/>
                </a:gs>
                <a:gs pos="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3106780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Push</a:t>
              </a:r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65137" y="323003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Clone</a:t>
              </a:r>
              <a:endParaRPr lang="en-GB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647403" y="3798344"/>
              <a:ext cx="2006600" cy="6349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Local/master</a:t>
              </a:r>
              <a:endParaRPr lang="en-GB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47403" y="2393935"/>
              <a:ext cx="2006600" cy="634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Remote/master</a:t>
              </a:r>
              <a:endParaRPr lang="en-GB" dirty="0"/>
            </a:p>
          </p:txBody>
        </p:sp>
        <p:sp>
          <p:nvSpPr>
            <p:cNvPr id="31" name="Up Arrow 30"/>
            <p:cNvSpPr/>
            <p:nvPr/>
          </p:nvSpPr>
          <p:spPr>
            <a:xfrm rot="10800000">
              <a:off x="10549525" y="3106779"/>
              <a:ext cx="272191" cy="559656"/>
            </a:xfrm>
            <a:prstGeom prst="upArrow">
              <a:avLst/>
            </a:prstGeom>
            <a:gradFill>
              <a:gsLst>
                <a:gs pos="0">
                  <a:srgbClr val="7030A0"/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828069" y="317444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Pull</a:t>
              </a:r>
              <a:endParaRPr lang="en-GB" dirty="0"/>
            </a:p>
          </p:txBody>
        </p:sp>
        <p:cxnSp>
          <p:nvCxnSpPr>
            <p:cNvPr id="36" name="Straight Connector 35"/>
            <p:cNvCxnSpPr>
              <a:stCxn id="16" idx="3"/>
              <a:endCxn id="30" idx="1"/>
            </p:cNvCxnSpPr>
            <p:nvPr/>
          </p:nvCxnSpPr>
          <p:spPr>
            <a:xfrm>
              <a:off x="9224070" y="2711435"/>
              <a:ext cx="423333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232271" y="4126476"/>
              <a:ext cx="423333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838200" y="27283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Origin =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7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Create a new folder with two subfolders “remote” and “local”</a:t>
            </a:r>
          </a:p>
          <a:p>
            <a:r>
              <a:rPr lang="en-GB" sz="2000" dirty="0" smtClean="0"/>
              <a:t>We will treat “remote” as the shared network location.</a:t>
            </a:r>
          </a:p>
          <a:p>
            <a:r>
              <a:rPr lang="en-GB" sz="2000" dirty="0" smtClean="0"/>
              <a:t>In remote/, create a folder called “project”, and initialise it as a git repo. Add </a:t>
            </a:r>
            <a:r>
              <a:rPr lang="en-GB" sz="2000" dirty="0" smtClean="0"/>
              <a:t>file1.txt </a:t>
            </a:r>
            <a:r>
              <a:rPr lang="en-GB" sz="2000" dirty="0" smtClean="0"/>
              <a:t>and commit the change. </a:t>
            </a:r>
          </a:p>
          <a:p>
            <a:r>
              <a:rPr lang="en-GB" sz="2000" dirty="0" smtClean="0"/>
              <a:t>We will need remote path information so highlight and copy the information in yellow at the git bash prompt</a:t>
            </a:r>
          </a:p>
          <a:p>
            <a:r>
              <a:rPr lang="en-GB" sz="2000" dirty="0" smtClean="0"/>
              <a:t>We will “clone” the remote repo to local. Navigate to local, open a “</a:t>
            </a:r>
            <a:r>
              <a:rPr lang="en-GB" sz="2000" dirty="0"/>
              <a:t>G</a:t>
            </a:r>
            <a:r>
              <a:rPr lang="en-GB" sz="2000" dirty="0" smtClean="0"/>
              <a:t>it Bash Here”. Type “</a:t>
            </a:r>
            <a:r>
              <a:rPr lang="en-GB" sz="2000" i="1" dirty="0" smtClean="0"/>
              <a:t>git clone &lt;remote path&gt;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The remote repo is the “origin” (see next slide)</a:t>
            </a:r>
          </a:p>
          <a:p>
            <a:r>
              <a:rPr lang="en-GB" sz="2000" dirty="0" smtClean="0"/>
              <a:t>Change directory into the “project” subfolder by typing “</a:t>
            </a:r>
            <a:r>
              <a:rPr lang="en-GB" sz="2000" i="1" dirty="0" smtClean="0"/>
              <a:t>cd project</a:t>
            </a:r>
            <a:r>
              <a:rPr lang="en-GB" sz="2000" dirty="0" smtClean="0"/>
              <a:t>”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4480"/>
            <a:ext cx="5862309" cy="31743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6733" y="619962"/>
            <a:ext cx="88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</a:t>
            </a:r>
            <a:r>
              <a:rPr lang="en-GB" b="1" dirty="0" smtClean="0"/>
              <a:t>emote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036733" y="4298683"/>
            <a:ext cx="62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local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33" y="4827867"/>
            <a:ext cx="6031401" cy="16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On the local clone, create a branch called “</a:t>
            </a:r>
            <a:r>
              <a:rPr lang="en-GB" sz="2000" dirty="0" err="1" smtClean="0"/>
              <a:t>branch1</a:t>
            </a:r>
            <a:r>
              <a:rPr lang="en-GB" sz="2000" dirty="0" smtClean="0"/>
              <a:t>” from master and commit a change then merge to local master.</a:t>
            </a:r>
          </a:p>
          <a:p>
            <a:r>
              <a:rPr lang="en-GB" sz="2000" dirty="0" smtClean="0"/>
              <a:t>Check the branches by typing “</a:t>
            </a:r>
            <a:r>
              <a:rPr lang="en-GB" sz="2000" i="1" dirty="0" smtClean="0"/>
              <a:t>git branch -a</a:t>
            </a:r>
            <a:r>
              <a:rPr lang="en-GB" sz="2000" dirty="0" smtClean="0"/>
              <a:t>”. This returns the branch information for local and remote repos. </a:t>
            </a:r>
          </a:p>
          <a:p>
            <a:r>
              <a:rPr lang="en-GB" sz="2000" dirty="0" smtClean="0"/>
              <a:t>The local branch can then be “</a:t>
            </a:r>
            <a:r>
              <a:rPr lang="en-GB" sz="2000" dirty="0" err="1" smtClean="0"/>
              <a:t>push”ed</a:t>
            </a:r>
            <a:r>
              <a:rPr lang="en-GB" sz="2000" dirty="0" smtClean="0"/>
              <a:t> to master. “</a:t>
            </a:r>
            <a:r>
              <a:rPr lang="en-GB" sz="2000" i="1" dirty="0" smtClean="0"/>
              <a:t>git push -u origin </a:t>
            </a:r>
            <a:r>
              <a:rPr lang="en-GB" sz="2000" i="1" dirty="0" err="1" smtClean="0"/>
              <a:t>branch1</a:t>
            </a:r>
            <a:r>
              <a:rPr lang="en-GB" sz="2000" dirty="0" smtClean="0"/>
              <a:t>” (-u sets up the upstream tracking information, branch can be replaced with the name of your branch)</a:t>
            </a:r>
          </a:p>
          <a:p>
            <a:r>
              <a:rPr lang="en-GB" sz="2000" dirty="0" smtClean="0"/>
              <a:t>Get the branch information on the remote to confirm that the remote has the new branch</a:t>
            </a:r>
          </a:p>
          <a:p>
            <a:r>
              <a:rPr lang="en-GB" sz="2000" dirty="0" smtClean="0"/>
              <a:t>Merge the changes on the remote</a:t>
            </a:r>
          </a:p>
          <a:p>
            <a:endParaRPr lang="en-GB" sz="2000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848727" y="428665"/>
            <a:ext cx="62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local</a:t>
            </a:r>
            <a:endParaRPr lang="en-GB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436" y="482546"/>
            <a:ext cx="5381095" cy="3188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1838" y="3603646"/>
            <a:ext cx="88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remote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436" y="3972978"/>
            <a:ext cx="5349519" cy="274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Git remotes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 smtClean="0"/>
              <a:t>The next time you start working on local, you should get the latest version of the remote repo.</a:t>
            </a:r>
          </a:p>
          <a:p>
            <a:r>
              <a:rPr lang="en-GB" sz="2000" dirty="0" smtClean="0"/>
              <a:t>Git can either fetch the meta-info of the changes only (git fetch), or update local with the changes (git pull)</a:t>
            </a:r>
          </a:p>
          <a:p>
            <a:r>
              <a:rPr lang="en-GB" sz="2000" dirty="0" smtClean="0"/>
              <a:t>Here we will “pull” the changes.</a:t>
            </a:r>
          </a:p>
          <a:p>
            <a:r>
              <a:rPr lang="en-GB" sz="2000" dirty="0" smtClean="0"/>
              <a:t>Add file2.txt to remote/master and commit the change</a:t>
            </a:r>
          </a:p>
          <a:p>
            <a:r>
              <a:rPr lang="en-GB" sz="2000" dirty="0" smtClean="0"/>
              <a:t>In local, type “</a:t>
            </a:r>
            <a:r>
              <a:rPr lang="en-GB" sz="2000" i="1" dirty="0" smtClean="0"/>
              <a:t>git pull origin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Confirm the update on local by looking at the log</a:t>
            </a:r>
          </a:p>
          <a:p>
            <a:r>
              <a:rPr lang="en-GB" sz="2000" dirty="0" smtClean="0"/>
              <a:t>If you will work on </a:t>
            </a:r>
            <a:r>
              <a:rPr lang="en-GB" sz="2000" dirty="0" err="1" smtClean="0"/>
              <a:t>branch1</a:t>
            </a:r>
            <a:r>
              <a:rPr lang="en-GB" sz="2000" dirty="0" smtClean="0"/>
              <a:t> again, you should rebase the branch (see “Tips”)</a:t>
            </a:r>
          </a:p>
          <a:p>
            <a:r>
              <a:rPr lang="en-GB" sz="2000" dirty="0" smtClean="0"/>
              <a:t>Learn about resolving merge conflicts (see “Resources”)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011333" y="779489"/>
            <a:ext cx="62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local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32" y="1148821"/>
            <a:ext cx="5746448" cy="502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Git through </a:t>
            </a:r>
            <a:r>
              <a:rPr lang="en-GB" dirty="0" err="1" smtClean="0"/>
              <a:t>RStudio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1670848"/>
            <a:ext cx="7559899" cy="4452929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14145145">
            <a:off x="6316797" y="1099772"/>
            <a:ext cx="466697" cy="1410776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461420" y="1983346"/>
            <a:ext cx="3116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Using working directory in git repo adds Git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Good to have project directory as repo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 a .</a:t>
            </a:r>
            <a:r>
              <a:rPr lang="en-GB" dirty="0" err="1" smtClean="0"/>
              <a:t>gitignore</a:t>
            </a:r>
            <a:r>
              <a:rPr lang="en-GB" dirty="0" smtClean="0"/>
              <a:t> to ignore R project file changes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Git through </a:t>
            </a:r>
            <a:r>
              <a:rPr lang="en-GB" dirty="0" err="1" smtClean="0"/>
              <a:t>RStudio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>
            <a:normAutofit/>
          </a:bodyPr>
          <a:lstStyle/>
          <a:p>
            <a:r>
              <a:rPr lang="en-GB" dirty="0" smtClean="0"/>
              <a:t>Initialise git repo</a:t>
            </a:r>
          </a:p>
          <a:p>
            <a:r>
              <a:rPr lang="en-GB" dirty="0" smtClean="0"/>
              <a:t>Add + commit .</a:t>
            </a:r>
            <a:r>
              <a:rPr lang="en-GB" dirty="0" err="1" smtClean="0"/>
              <a:t>gitignore</a:t>
            </a:r>
            <a:endParaRPr lang="en-GB" dirty="0" smtClean="0"/>
          </a:p>
          <a:p>
            <a:r>
              <a:rPr lang="en-GB" dirty="0" smtClean="0"/>
              <a:t>Initialise </a:t>
            </a:r>
            <a:r>
              <a:rPr lang="en-GB" dirty="0" err="1" smtClean="0"/>
              <a:t>RProject</a:t>
            </a:r>
            <a:r>
              <a:rPr lang="en-GB" dirty="0" smtClean="0"/>
              <a:t> </a:t>
            </a:r>
          </a:p>
          <a:p>
            <a:r>
              <a:rPr lang="en-GB" dirty="0" smtClean="0"/>
              <a:t>Add + commit project</a:t>
            </a:r>
          </a:p>
          <a:p>
            <a:r>
              <a:rPr lang="en-GB" dirty="0" smtClean="0"/>
              <a:t>Continue with workflow through </a:t>
            </a:r>
            <a:r>
              <a:rPr lang="en-GB" dirty="0" err="1" smtClean="0"/>
              <a:t>Rstudio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56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Git through </a:t>
            </a:r>
            <a:r>
              <a:rPr lang="en-GB" dirty="0" err="1" smtClean="0"/>
              <a:t>RStudio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>
            <a:normAutofit/>
          </a:bodyPr>
          <a:lstStyle/>
          <a:p>
            <a:r>
              <a:rPr lang="en-GB" dirty="0" smtClean="0"/>
              <a:t>View repo history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2" y="2591874"/>
            <a:ext cx="3528811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34" y="1121576"/>
            <a:ext cx="5576388" cy="547581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 rot="2533038">
            <a:off x="714675" y="2785464"/>
            <a:ext cx="463639" cy="94084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2533038">
            <a:off x="6031503" y="1340883"/>
            <a:ext cx="463639" cy="940847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Command reference &amp; tips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93294"/>
              </p:ext>
            </p:extLst>
          </p:nvPr>
        </p:nvGraphicFramePr>
        <p:xfrm>
          <a:off x="1634066" y="1267175"/>
          <a:ext cx="7543801" cy="51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067">
                  <a:extLst>
                    <a:ext uri="{9D8B030D-6E8A-4147-A177-3AD203B41FA5}">
                      <a16:colId xmlns:a16="http://schemas.microsoft.com/office/drawing/2014/main" val="2492597397"/>
                    </a:ext>
                  </a:extLst>
                </a:gridCol>
                <a:gridCol w="4258734">
                  <a:extLst>
                    <a:ext uri="{9D8B030D-6E8A-4147-A177-3AD203B41FA5}">
                      <a16:colId xmlns:a16="http://schemas.microsoft.com/office/drawing/2014/main" val="3165632719"/>
                    </a:ext>
                  </a:extLst>
                </a:gridCol>
              </a:tblGrid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What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command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3502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Initialise a repo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</a:t>
                      </a:r>
                      <a:r>
                        <a:rPr lang="en-GB" sz="1100" dirty="0" err="1" smtClean="0"/>
                        <a:t>init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80260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</a:t>
                      </a:r>
                      <a:r>
                        <a:rPr lang="en-GB" sz="1100" baseline="0" dirty="0" smtClean="0"/>
                        <a:t> the status of the repo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status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0083"/>
                  </a:ext>
                </a:extLst>
              </a:tr>
              <a:tr h="44893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Add a file to staging area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add .    </a:t>
                      </a:r>
                    </a:p>
                    <a:p>
                      <a:r>
                        <a:rPr lang="en-GB" sz="1100" dirty="0" smtClean="0"/>
                        <a:t>git add </a:t>
                      </a:r>
                      <a:r>
                        <a:rPr lang="en-GB" sz="1100" i="1" dirty="0" smtClean="0"/>
                        <a:t>filename</a:t>
                      </a:r>
                      <a:r>
                        <a:rPr lang="en-GB" sz="1100" i="1" baseline="0" dirty="0" smtClean="0"/>
                        <a:t>  </a:t>
                      </a:r>
                      <a:r>
                        <a:rPr lang="en-GB" sz="1100" i="0" baseline="0" dirty="0" smtClean="0"/>
                        <a:t>(wildcards * accepted)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0900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Remove an</a:t>
                      </a:r>
                      <a:r>
                        <a:rPr lang="en-GB" sz="1100" baseline="0" dirty="0" smtClean="0"/>
                        <a:t> added file from staging area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</a:t>
                      </a:r>
                      <a:r>
                        <a:rPr lang="en-GB" sz="1100" baseline="0" dirty="0" smtClean="0"/>
                        <a:t> reset </a:t>
                      </a:r>
                      <a:r>
                        <a:rPr lang="en-GB" sz="1100" i="1" baseline="0" dirty="0" smtClean="0"/>
                        <a:t>filename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08115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Commit</a:t>
                      </a:r>
                      <a:r>
                        <a:rPr lang="en-GB" sz="1100" baseline="0" dirty="0" smtClean="0"/>
                        <a:t> to repo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commit -m</a:t>
                      </a:r>
                      <a:r>
                        <a:rPr lang="en-GB" sz="1100" baseline="0" dirty="0" smtClean="0"/>
                        <a:t> “</a:t>
                      </a:r>
                      <a:r>
                        <a:rPr lang="en-GB" sz="1100" i="1" baseline="0" dirty="0" smtClean="0"/>
                        <a:t>message</a:t>
                      </a:r>
                      <a:r>
                        <a:rPr lang="en-GB" sz="1100" baseline="0" dirty="0" smtClean="0"/>
                        <a:t>”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741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Find a commit reference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log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35837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Checkout a</a:t>
                      </a:r>
                      <a:r>
                        <a:rPr lang="en-GB" sz="1100" baseline="0" dirty="0" smtClean="0"/>
                        <a:t> previous commit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checkout </a:t>
                      </a:r>
                      <a:r>
                        <a:rPr lang="en-GB" sz="1100" i="1" dirty="0" err="1" smtClean="0"/>
                        <a:t>commit_reference_num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8014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Create</a:t>
                      </a:r>
                      <a:r>
                        <a:rPr lang="en-GB" sz="1100" baseline="0" dirty="0" smtClean="0"/>
                        <a:t> a branch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branch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i="1" baseline="0" dirty="0" err="1" smtClean="0"/>
                        <a:t>branchname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75941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Checkout a previously</a:t>
                      </a:r>
                      <a:r>
                        <a:rPr lang="en-GB" sz="1100" baseline="0" dirty="0" smtClean="0"/>
                        <a:t> created branch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checkout </a:t>
                      </a:r>
                      <a:r>
                        <a:rPr lang="en-GB" sz="1100" i="1" dirty="0" err="1" smtClean="0"/>
                        <a:t>branchname</a:t>
                      </a:r>
                      <a:endParaRPr lang="en-GB" sz="11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1099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Create</a:t>
                      </a:r>
                      <a:r>
                        <a:rPr lang="en-GB" sz="1100" baseline="0" dirty="0" smtClean="0"/>
                        <a:t> and checkout a branch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checkout -b </a:t>
                      </a:r>
                      <a:r>
                        <a:rPr lang="en-GB" sz="1100" i="1" baseline="0" dirty="0" err="1" smtClean="0"/>
                        <a:t>branchname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06730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Merge a branch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merge </a:t>
                      </a:r>
                      <a:r>
                        <a:rPr lang="en-GB" sz="1100" i="1" baseline="0" dirty="0" err="1" smtClean="0"/>
                        <a:t>branchname</a:t>
                      </a:r>
                      <a:r>
                        <a:rPr lang="en-GB" sz="1100" i="1" baseline="0" dirty="0" smtClean="0"/>
                        <a:t> </a:t>
                      </a:r>
                      <a:r>
                        <a:rPr lang="en-GB" sz="1100" i="0" baseline="0" dirty="0" smtClean="0"/>
                        <a:t>(after checkout of parent branch)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78789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Delete a branch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 branch</a:t>
                      </a:r>
                      <a:r>
                        <a:rPr lang="en-GB" sz="1100" i="0" baseline="0" dirty="0" smtClean="0"/>
                        <a:t> -d </a:t>
                      </a:r>
                      <a:r>
                        <a:rPr lang="en-GB" sz="1100" i="1" baseline="0" dirty="0" err="1" smtClean="0"/>
                        <a:t>branchname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75357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Clone a remote repository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clone </a:t>
                      </a:r>
                      <a:r>
                        <a:rPr lang="en-GB" sz="1100" i="1" baseline="0" dirty="0" smtClean="0"/>
                        <a:t>remote address or path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8972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Push a branch to a remote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push -u origin </a:t>
                      </a:r>
                      <a:r>
                        <a:rPr lang="en-GB" sz="1100" i="1" baseline="0" dirty="0" err="1" smtClean="0"/>
                        <a:t>branchname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70532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Push master to a 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push –u origin master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60567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Integrate</a:t>
                      </a:r>
                      <a:r>
                        <a:rPr lang="en-GB" sz="1100" baseline="0" dirty="0" smtClean="0"/>
                        <a:t> latest version of remote to your local repo</a:t>
                      </a:r>
                      <a:endParaRPr lang="en-GB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pull origin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58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Command reference &amp;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135" y="1390511"/>
            <a:ext cx="9626798" cy="5197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b="1" dirty="0" smtClean="0"/>
              <a:t>Tips</a:t>
            </a:r>
          </a:p>
          <a:p>
            <a:r>
              <a:rPr lang="en-GB" sz="2000" dirty="0" smtClean="0"/>
              <a:t>You can tell git to ignore particular files in the working directory by including a .</a:t>
            </a:r>
            <a:r>
              <a:rPr lang="en-GB" sz="2000" dirty="0" err="1" smtClean="0"/>
              <a:t>gitignore</a:t>
            </a:r>
            <a:r>
              <a:rPr lang="en-GB" sz="2000" dirty="0" smtClean="0"/>
              <a:t> file </a:t>
            </a:r>
            <a:r>
              <a:rPr lang="en-GB" sz="2000" dirty="0" err="1">
                <a:hlinkClick r:id="rId2"/>
              </a:rPr>
              <a:t>Gitignore</a:t>
            </a:r>
            <a:r>
              <a:rPr lang="en-GB" sz="2000" dirty="0">
                <a:hlinkClick r:id="rId2"/>
              </a:rPr>
              <a:t> Explained: What is </a:t>
            </a:r>
            <a:r>
              <a:rPr lang="en-GB" sz="2000" dirty="0" err="1">
                <a:hlinkClick r:id="rId2"/>
              </a:rPr>
              <a:t>Gitignore</a:t>
            </a:r>
            <a:r>
              <a:rPr lang="en-GB" sz="2000" dirty="0">
                <a:hlinkClick r:id="rId2"/>
              </a:rPr>
              <a:t> and How to Add it to Your Repo (freecodecamp.org)</a:t>
            </a:r>
            <a:endParaRPr lang="en-GB" sz="2000" dirty="0" smtClean="0"/>
          </a:p>
          <a:p>
            <a:r>
              <a:rPr lang="en-GB" sz="2000" dirty="0" smtClean="0"/>
              <a:t>Git is good for scripts. Big files make the repo heavy. Think about how to keep big files out of the repo.</a:t>
            </a:r>
          </a:p>
          <a:p>
            <a:r>
              <a:rPr lang="en-GB" sz="2000" dirty="0" smtClean="0"/>
              <a:t>Agree git workflow with team. Who is responsible for merges on remote?</a:t>
            </a:r>
          </a:p>
          <a:p>
            <a:r>
              <a:rPr lang="en-GB" sz="2000" dirty="0" smtClean="0"/>
              <a:t>git commands on network location are slow</a:t>
            </a:r>
          </a:p>
          <a:p>
            <a:r>
              <a:rPr lang="en-GB" sz="2000" dirty="0" smtClean="0"/>
              <a:t>Where do you want remote? GitHub (non-sensitive) or network location (sensitive)</a:t>
            </a:r>
          </a:p>
          <a:p>
            <a:r>
              <a:rPr lang="en-GB" sz="2000" dirty="0" smtClean="0"/>
              <a:t>Consider using a “bare repository” as your remote. Non-bare repositories only allow you to push branches, which you then need to merge on the remote. </a:t>
            </a:r>
            <a:r>
              <a:rPr lang="en-GB" sz="2000" dirty="0"/>
              <a:t>Bare repositories allow pushing </a:t>
            </a:r>
            <a:r>
              <a:rPr lang="en-GB" sz="2000" dirty="0" smtClean="0"/>
              <a:t>master, however, the directory structure on the remote is not easily interpreted (but will be on your local). See </a:t>
            </a:r>
            <a:r>
              <a:rPr lang="en-GB" sz="2000" dirty="0">
                <a:hlinkClick r:id="rId3"/>
              </a:rPr>
              <a:t>Bare Repositories in Git </a:t>
            </a:r>
            <a:r>
              <a:rPr lang="en-GB" sz="2000" dirty="0" smtClean="0">
                <a:hlinkClick r:id="rId3"/>
              </a:rPr>
              <a:t>– </a:t>
            </a:r>
            <a:r>
              <a:rPr lang="en-GB" sz="2000" dirty="0" err="1" smtClean="0">
                <a:hlinkClick r:id="rId3"/>
              </a:rPr>
              <a:t>GeeksforGeeks</a:t>
            </a:r>
            <a:endParaRPr lang="en-GB" sz="2000" dirty="0" smtClean="0"/>
          </a:p>
          <a:p>
            <a:r>
              <a:rPr lang="en-GB" sz="2000" dirty="0" smtClean="0"/>
              <a:t>Learn about rebasing branches after a pull: </a:t>
            </a:r>
            <a:r>
              <a:rPr lang="en-GB" sz="2000" dirty="0">
                <a:hlinkClick r:id="rId4"/>
              </a:rPr>
              <a:t>Merging vs. Rebasing | </a:t>
            </a:r>
            <a:r>
              <a:rPr lang="en-GB" sz="2000" dirty="0" err="1">
                <a:hlinkClick r:id="rId4"/>
              </a:rPr>
              <a:t>Atlassian</a:t>
            </a:r>
            <a:r>
              <a:rPr lang="en-GB" sz="2000" dirty="0">
                <a:hlinkClick r:id="rId4"/>
              </a:rPr>
              <a:t> Git Tutorial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246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0. 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Installation of Git on your local machine </a:t>
            </a:r>
          </a:p>
          <a:p>
            <a:pPr marL="457200" lvl="1" indent="0">
              <a:buNone/>
            </a:pPr>
            <a:r>
              <a:rPr lang="en-GB" dirty="0" smtClean="0"/>
              <a:t>(on SCOTS, iFix for “Git </a:t>
            </a:r>
            <a:r>
              <a:rPr lang="en-GB" dirty="0"/>
              <a:t>version </a:t>
            </a:r>
            <a:r>
              <a:rPr lang="en-GB" dirty="0" err="1" smtClean="0"/>
              <a:t>2.21.0.windows.1</a:t>
            </a:r>
            <a:r>
              <a:rPr lang="en-GB" dirty="0" smtClean="0"/>
              <a:t>”)</a:t>
            </a:r>
          </a:p>
          <a:p>
            <a:r>
              <a:rPr lang="en-GB" dirty="0" smtClean="0"/>
              <a:t>A way to interact with Git:</a:t>
            </a:r>
          </a:p>
          <a:p>
            <a:pPr lvl="1"/>
            <a:r>
              <a:rPr lang="en-GB" dirty="0" smtClean="0"/>
              <a:t>Git bash (used here – part of above iFix)</a:t>
            </a:r>
          </a:p>
          <a:p>
            <a:pPr lvl="1"/>
            <a:r>
              <a:rPr lang="en-GB" dirty="0" smtClean="0"/>
              <a:t>A Git GUI (various, included in </a:t>
            </a:r>
            <a:r>
              <a:rPr lang="en-GB" dirty="0" err="1" smtClean="0"/>
              <a:t>Rstudio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If working collaboratively, a shared location that all team members can access</a:t>
            </a:r>
          </a:p>
        </p:txBody>
      </p:sp>
    </p:spTree>
    <p:extLst>
      <p:ext uri="{BB962C8B-B14F-4D97-AF65-F5344CB8AC3E}">
        <p14:creationId xmlns:p14="http://schemas.microsoft.com/office/powerpoint/2010/main" val="8787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dirty="0"/>
              <a:t>Command reference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242" y="1575918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Other useful commands</a:t>
            </a:r>
            <a:endParaRPr lang="en-GB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83114"/>
              </p:ext>
            </p:extLst>
          </p:nvPr>
        </p:nvGraphicFramePr>
        <p:xfrm>
          <a:off x="1062746" y="1934737"/>
          <a:ext cx="9406466" cy="343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364">
                  <a:extLst>
                    <a:ext uri="{9D8B030D-6E8A-4147-A177-3AD203B41FA5}">
                      <a16:colId xmlns:a16="http://schemas.microsoft.com/office/drawing/2014/main" val="2492597397"/>
                    </a:ext>
                  </a:extLst>
                </a:gridCol>
                <a:gridCol w="4809102">
                  <a:extLst>
                    <a:ext uri="{9D8B030D-6E8A-4147-A177-3AD203B41FA5}">
                      <a16:colId xmlns:a16="http://schemas.microsoft.com/office/drawing/2014/main" val="3165632719"/>
                    </a:ext>
                  </a:extLst>
                </a:gridCol>
              </a:tblGrid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What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command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3502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Put on</a:t>
                      </a:r>
                      <a:r>
                        <a:rPr lang="en-GB" sz="1100" baseline="0" dirty="0" smtClean="0"/>
                        <a:t> hold changes in a branch without committing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stash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80260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Readjust</a:t>
                      </a:r>
                      <a:r>
                        <a:rPr lang="en-GB" sz="1100" baseline="0" dirty="0" smtClean="0"/>
                        <a:t> the base of a branch to the latest version of master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rebase master (after pulling</a:t>
                      </a:r>
                      <a:r>
                        <a:rPr lang="en-GB" sz="1100" baseline="0" dirty="0" smtClean="0"/>
                        <a:t> the latest master and checking out branch)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1289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Compare branches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 diff </a:t>
                      </a:r>
                      <a:r>
                        <a:rPr lang="en-GB" sz="1100" i="1" dirty="0" err="1" smtClean="0"/>
                        <a:t>branchname1</a:t>
                      </a:r>
                      <a:r>
                        <a:rPr lang="en-GB" sz="1100" i="1" dirty="0" smtClean="0"/>
                        <a:t>..</a:t>
                      </a:r>
                      <a:r>
                        <a:rPr lang="en-GB" sz="1100" i="1" dirty="0" err="1" smtClean="0"/>
                        <a:t>branchname2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008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Compare a</a:t>
                      </a:r>
                      <a:r>
                        <a:rPr lang="en-GB" sz="1100" baseline="0" dirty="0" smtClean="0"/>
                        <a:t> single file between current version and last commit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git</a:t>
                      </a:r>
                      <a:r>
                        <a:rPr lang="en-GB" sz="1100" baseline="0" dirty="0" smtClean="0"/>
                        <a:t> diff </a:t>
                      </a:r>
                      <a:r>
                        <a:rPr lang="en-GB" sz="1100" i="1" baseline="0" dirty="0" smtClean="0"/>
                        <a:t>filename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54083"/>
                  </a:ext>
                </a:extLst>
              </a:tr>
              <a:tr h="267009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Get</a:t>
                      </a:r>
                      <a:r>
                        <a:rPr lang="en-GB" sz="1100" baseline="0" dirty="0" smtClean="0"/>
                        <a:t> the branch diagram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log --all --decorate --</a:t>
                      </a:r>
                      <a:r>
                        <a:rPr lang="en-GB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oneline</a:t>
                      </a:r>
                      <a:r>
                        <a:rPr lang="en-GB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--graph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129338"/>
                  </a:ext>
                </a:extLst>
              </a:tr>
              <a:tr h="236126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Escape from the editor that is</a:t>
                      </a:r>
                      <a:r>
                        <a:rPr lang="en-GB" sz="1100" baseline="0" dirty="0" smtClean="0"/>
                        <a:t> instantiated by some git commands without saving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Esc :q!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0900"/>
                  </a:ext>
                </a:extLst>
              </a:tr>
              <a:tr h="236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Escape from the editor that is</a:t>
                      </a:r>
                      <a:r>
                        <a:rPr lang="en-GB" sz="1100" baseline="0" dirty="0" smtClean="0"/>
                        <a:t> instantiated by some git commands with saving</a:t>
                      </a:r>
                      <a:endParaRPr lang="en-GB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Esc :</a:t>
                      </a:r>
                      <a:r>
                        <a:rPr lang="en-GB" sz="1100" dirty="0" err="1" smtClean="0"/>
                        <a:t>wq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98283"/>
                  </a:ext>
                </a:extLst>
              </a:tr>
              <a:tr h="271500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Switch</a:t>
                      </a:r>
                      <a:r>
                        <a:rPr lang="en-GB" sz="1100" baseline="0" dirty="0" smtClean="0"/>
                        <a:t> to insert text mode in the editor that is instantiated by some git commands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08115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Get the metadata for latest version of remote without</a:t>
                      </a:r>
                      <a:r>
                        <a:rPr lang="en-GB" sz="1100" baseline="0" dirty="0" smtClean="0"/>
                        <a:t> integrating them</a:t>
                      </a:r>
                      <a:endParaRPr lang="en-GB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i="0" dirty="0" smtClean="0"/>
                        <a:t>git</a:t>
                      </a:r>
                      <a:r>
                        <a:rPr lang="en-GB" sz="1100" i="0" baseline="0" dirty="0" smtClean="0"/>
                        <a:t> fetch origin</a:t>
                      </a:r>
                      <a:endParaRPr lang="en-GB" sz="11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7741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Terminate any process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Ctrl-C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3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66825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>
                <a:hlinkClick r:id="rId2"/>
              </a:rPr>
              <a:t>Git - user-manual Documentation (git-scm.com)</a:t>
            </a:r>
            <a:endParaRPr lang="en-GB" sz="2000" dirty="0"/>
          </a:p>
          <a:p>
            <a:r>
              <a:rPr lang="en-GB" sz="2000" dirty="0"/>
              <a:t>Help for any git command from the terminal “</a:t>
            </a:r>
            <a:r>
              <a:rPr lang="en-GB" sz="2000" i="1" dirty="0"/>
              <a:t>git help &lt;command&gt;”</a:t>
            </a:r>
          </a:p>
          <a:p>
            <a:r>
              <a:rPr lang="en-GB" sz="2000" dirty="0"/>
              <a:t>Good tutorials: </a:t>
            </a:r>
            <a:r>
              <a:rPr lang="en-GB" sz="2000" dirty="0">
                <a:hlinkClick r:id="rId3"/>
              </a:rPr>
              <a:t>What is version control | </a:t>
            </a:r>
            <a:r>
              <a:rPr lang="en-GB" sz="2000" dirty="0" err="1">
                <a:hlinkClick r:id="rId3"/>
              </a:rPr>
              <a:t>Atlassian</a:t>
            </a:r>
            <a:r>
              <a:rPr lang="en-GB" sz="2000" dirty="0">
                <a:hlinkClick r:id="rId3"/>
              </a:rPr>
              <a:t> Git Tutorial</a:t>
            </a:r>
            <a:endParaRPr lang="en-GB" sz="2000" dirty="0"/>
          </a:p>
          <a:p>
            <a:r>
              <a:rPr lang="en-GB" sz="2000" dirty="0"/>
              <a:t>Git </a:t>
            </a:r>
            <a:r>
              <a:rPr lang="en-GB" sz="2000" dirty="0">
                <a:hlinkClick r:id="rId4"/>
              </a:rPr>
              <a:t>branches</a:t>
            </a:r>
            <a:r>
              <a:rPr lang="en-GB" sz="2000" dirty="0"/>
              <a:t> and </a:t>
            </a:r>
            <a:r>
              <a:rPr lang="en-GB" sz="2000" dirty="0">
                <a:hlinkClick r:id="rId5"/>
              </a:rPr>
              <a:t>workflows</a:t>
            </a:r>
            <a:endParaRPr lang="en-GB" sz="2000" dirty="0"/>
          </a:p>
          <a:p>
            <a:r>
              <a:rPr lang="en-GB" sz="2000" dirty="0"/>
              <a:t>Understanding merge conflicts: </a:t>
            </a:r>
            <a:r>
              <a:rPr lang="en-GB" sz="2000" dirty="0">
                <a:hlinkClick r:id="rId6"/>
              </a:rPr>
              <a:t>Git merge conflicts | </a:t>
            </a:r>
            <a:r>
              <a:rPr lang="en-GB" sz="2000" dirty="0" err="1">
                <a:hlinkClick r:id="rId6"/>
              </a:rPr>
              <a:t>Atlassian</a:t>
            </a:r>
            <a:r>
              <a:rPr lang="en-GB" sz="2000" dirty="0">
                <a:hlinkClick r:id="rId6"/>
              </a:rPr>
              <a:t> Git Tutorial</a:t>
            </a:r>
            <a:endParaRPr lang="en-GB" sz="2000" dirty="0"/>
          </a:p>
          <a:p>
            <a:r>
              <a:rPr lang="en-GB" sz="2000" dirty="0"/>
              <a:t>Cheat sheet: </a:t>
            </a:r>
            <a:r>
              <a:rPr lang="en-GB" sz="2000" dirty="0">
                <a:hlinkClick r:id="rId7"/>
              </a:rPr>
              <a:t>git-cheat-sheet-education (github.com)</a:t>
            </a:r>
            <a:endParaRPr lang="en-GB" sz="2000" dirty="0"/>
          </a:p>
          <a:p>
            <a:r>
              <a:rPr lang="en-GB" sz="2000" dirty="0"/>
              <a:t>SG RAP Yammer. </a:t>
            </a:r>
            <a:endParaRPr lang="en-GB" sz="2000" dirty="0">
              <a:hlinkClick r:id="rId2"/>
            </a:endParaRPr>
          </a:p>
          <a:p>
            <a:r>
              <a:rPr lang="en-GB" sz="2000" dirty="0"/>
              <a:t>In the pipeline: SG Git guidance</a:t>
            </a:r>
            <a:endParaRPr lang="en-GB" sz="20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7111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Git – basic concepts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Version control system</a:t>
            </a:r>
          </a:p>
          <a:p>
            <a:r>
              <a:rPr lang="en-GB" dirty="0" smtClean="0"/>
              <a:t>Changes are tracked as snapshots aka. “commits”</a:t>
            </a:r>
          </a:p>
          <a:p>
            <a:r>
              <a:rPr lang="en-GB" dirty="0" smtClean="0"/>
              <a:t>Project history is tracked in a “repository”/ “repo”</a:t>
            </a:r>
          </a:p>
          <a:p>
            <a:r>
              <a:rPr lang="en-GB" dirty="0" smtClean="0"/>
              <a:t>“Master” = main repository</a:t>
            </a:r>
          </a:p>
          <a:p>
            <a:r>
              <a:rPr lang="en-GB" dirty="0" smtClean="0"/>
              <a:t>Writing a change to the history is a two stage process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507066" y="4504267"/>
            <a:ext cx="2006600" cy="1794933"/>
            <a:chOff x="1879600" y="4495800"/>
            <a:chExt cx="2006600" cy="1794933"/>
          </a:xfrm>
        </p:grpSpPr>
        <p:sp>
          <p:nvSpPr>
            <p:cNvPr id="4" name="Rectangle 3"/>
            <p:cNvSpPr/>
            <p:nvPr/>
          </p:nvSpPr>
          <p:spPr>
            <a:xfrm>
              <a:off x="1879600" y="4495800"/>
              <a:ext cx="2006600" cy="1794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47868" y="4495800"/>
              <a:ext cx="184519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Working directory</a:t>
              </a:r>
            </a:p>
            <a:p>
              <a:r>
                <a:rPr lang="en-GB" dirty="0" smtClean="0"/>
                <a:t>Work here and update project as normal</a:t>
              </a:r>
              <a:endParaRPr lang="en-GB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19133" y="4495800"/>
            <a:ext cx="2006600" cy="1794933"/>
            <a:chOff x="4673600" y="4495800"/>
            <a:chExt cx="2006600" cy="1794933"/>
          </a:xfrm>
        </p:grpSpPr>
        <p:sp>
          <p:nvSpPr>
            <p:cNvPr id="5" name="Rectangle 4"/>
            <p:cNvSpPr/>
            <p:nvPr/>
          </p:nvSpPr>
          <p:spPr>
            <a:xfrm>
              <a:off x="4673600" y="4495800"/>
              <a:ext cx="2006600" cy="1794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73600" y="4504267"/>
              <a:ext cx="2006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Staging area</a:t>
              </a:r>
            </a:p>
            <a:p>
              <a:r>
                <a:rPr lang="en-GB" dirty="0" smtClean="0"/>
                <a:t>Changes to be written to project history are “</a:t>
              </a:r>
              <a:r>
                <a:rPr lang="en-GB" dirty="0" err="1" smtClean="0"/>
                <a:t>add”ed</a:t>
              </a:r>
              <a:r>
                <a:rPr lang="en-GB" dirty="0" smtClean="0"/>
                <a:t>  here</a:t>
              </a:r>
            </a:p>
            <a:p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31200" y="4495800"/>
            <a:ext cx="2006601" cy="1794933"/>
            <a:chOff x="7467600" y="4495800"/>
            <a:chExt cx="2006601" cy="1794933"/>
          </a:xfrm>
        </p:grpSpPr>
        <p:sp>
          <p:nvSpPr>
            <p:cNvPr id="6" name="Rectangle 5"/>
            <p:cNvSpPr/>
            <p:nvPr/>
          </p:nvSpPr>
          <p:spPr>
            <a:xfrm>
              <a:off x="7467600" y="4495800"/>
              <a:ext cx="2006600" cy="1794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1" y="4504267"/>
              <a:ext cx="2006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Project history</a:t>
              </a:r>
            </a:p>
            <a:p>
              <a:r>
                <a:rPr lang="en-GB" dirty="0" smtClean="0"/>
                <a:t>Changes to be kept are committed to here</a:t>
              </a:r>
              <a:endParaRPr lang="en-GB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33800" y="5242931"/>
            <a:ext cx="1058333" cy="31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7099300" y="5242931"/>
            <a:ext cx="1058333" cy="31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930904" y="491976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Add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57825" y="49197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Commit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1919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Simple Git workflow</a:t>
            </a:r>
            <a:endParaRPr lang="en-GB" dirty="0"/>
          </a:p>
        </p:txBody>
      </p:sp>
      <p:sp>
        <p:nvSpPr>
          <p:cNvPr id="18" name="Rounded Rectangle 17"/>
          <p:cNvSpPr/>
          <p:nvPr/>
        </p:nvSpPr>
        <p:spPr>
          <a:xfrm>
            <a:off x="4089400" y="3058488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1</a:t>
            </a:r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313159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9700" y="2684229"/>
            <a:ext cx="255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Project working directory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2374012" y="3198461"/>
            <a:ext cx="54231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92405" y="3665333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Initialise git repo</a:t>
            </a:r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6692572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2</a:t>
            </a:r>
            <a:endParaRPr lang="en-GB" dirty="0"/>
          </a:p>
        </p:txBody>
      </p:sp>
      <p:sp>
        <p:nvSpPr>
          <p:cNvPr id="42" name="Rounded Rectangle 41"/>
          <p:cNvSpPr/>
          <p:nvPr/>
        </p:nvSpPr>
        <p:spPr>
          <a:xfrm>
            <a:off x="9425815" y="3053561"/>
            <a:ext cx="2006600" cy="6349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Commit 3</a:t>
            </a:r>
            <a:endParaRPr lang="en-GB" dirty="0"/>
          </a:p>
        </p:txBody>
      </p:sp>
      <p:sp>
        <p:nvSpPr>
          <p:cNvPr id="44" name="Right Arrow 43"/>
          <p:cNvSpPr/>
          <p:nvPr/>
        </p:nvSpPr>
        <p:spPr>
          <a:xfrm>
            <a:off x="6203398" y="3215000"/>
            <a:ext cx="485104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8819941" y="3215000"/>
            <a:ext cx="485104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861237" y="3151101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47" name="Right Arrow 46"/>
          <p:cNvSpPr/>
          <p:nvPr/>
        </p:nvSpPr>
        <p:spPr>
          <a:xfrm>
            <a:off x="3621965" y="3210074"/>
            <a:ext cx="542319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7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Simple Git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520267" cy="4576763"/>
          </a:xfrm>
        </p:spPr>
        <p:txBody>
          <a:bodyPr/>
          <a:lstStyle/>
          <a:p>
            <a:r>
              <a:rPr lang="en-GB" sz="2000" dirty="0" smtClean="0"/>
              <a:t>Create folder in windows explorer called “</a:t>
            </a:r>
            <a:r>
              <a:rPr lang="en-GB" sz="2000" dirty="0" err="1" smtClean="0"/>
              <a:t>project_simple</a:t>
            </a:r>
            <a:r>
              <a:rPr lang="en-GB" sz="2000" dirty="0" smtClean="0"/>
              <a:t>” (preferably on C, as this will speed up performance)</a:t>
            </a:r>
          </a:p>
          <a:p>
            <a:r>
              <a:rPr lang="en-GB" sz="2000" dirty="0" smtClean="0"/>
              <a:t>“</a:t>
            </a:r>
            <a:r>
              <a:rPr lang="en-GB" sz="2000" dirty="0" err="1" smtClean="0"/>
              <a:t>project_simple</a:t>
            </a:r>
            <a:r>
              <a:rPr lang="en-GB" sz="2000" dirty="0" smtClean="0"/>
              <a:t>” will be the repo. </a:t>
            </a:r>
          </a:p>
          <a:p>
            <a:r>
              <a:rPr lang="en-GB" sz="2000" dirty="0" smtClean="0"/>
              <a:t>Need to initialise it. Right click, and choose “Git Bash here” (it might take a few seconds to open the bash terminal)</a:t>
            </a:r>
          </a:p>
          <a:p>
            <a:r>
              <a:rPr lang="en-GB" sz="2000" dirty="0" smtClean="0"/>
              <a:t>Type “</a:t>
            </a:r>
            <a:r>
              <a:rPr lang="en-GB" sz="2000" i="1" dirty="0" smtClean="0"/>
              <a:t>git </a:t>
            </a:r>
            <a:r>
              <a:rPr lang="en-GB" sz="2000" i="1" dirty="0" err="1" smtClean="0"/>
              <a:t>init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This should create a .git folder in “</a:t>
            </a:r>
            <a:r>
              <a:rPr lang="en-GB" sz="2000" dirty="0" err="1" smtClean="0"/>
              <a:t>project_simple</a:t>
            </a:r>
            <a:r>
              <a:rPr lang="en-GB" sz="2000" dirty="0" smtClean="0"/>
              <a:t>”. The .git folder will contain the project history information that Git uses.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65" y="1927754"/>
            <a:ext cx="4612635" cy="3002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133" y="5366808"/>
            <a:ext cx="7780867" cy="8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Simple Git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Tracking sequential changes</a:t>
            </a:r>
          </a:p>
          <a:p>
            <a:r>
              <a:rPr lang="en-GB" sz="2000" dirty="0" smtClean="0"/>
              <a:t>Add a file to </a:t>
            </a:r>
            <a:r>
              <a:rPr lang="en-GB" sz="2000" dirty="0" err="1" smtClean="0"/>
              <a:t>project_simple</a:t>
            </a:r>
            <a:r>
              <a:rPr lang="en-GB" sz="2000" dirty="0" smtClean="0"/>
              <a:t>: in windows explorer, right click, New, Text Document. Name it file1.txt. Add some text to the file.</a:t>
            </a:r>
          </a:p>
          <a:p>
            <a:r>
              <a:rPr lang="en-GB" sz="2000" dirty="0" smtClean="0"/>
              <a:t>Does git know about the change? Type “</a:t>
            </a:r>
            <a:r>
              <a:rPr lang="en-GB" sz="2000" i="1" dirty="0" smtClean="0"/>
              <a:t>git status</a:t>
            </a:r>
            <a:r>
              <a:rPr lang="en-GB" sz="2000" dirty="0" smtClean="0"/>
              <a:t>”</a:t>
            </a:r>
          </a:p>
          <a:p>
            <a:r>
              <a:rPr lang="en-GB" sz="2000" dirty="0" smtClean="0"/>
              <a:t>It sees a change, but changes to file1.txt are not being “tracked”. </a:t>
            </a:r>
          </a:p>
          <a:p>
            <a:r>
              <a:rPr lang="en-GB" sz="2000" dirty="0" smtClean="0"/>
              <a:t>Changes need to be added to the staging area</a:t>
            </a:r>
          </a:p>
          <a:p>
            <a:endParaRPr lang="en-GB" sz="2000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7753"/>
            <a:ext cx="5657850" cy="37814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14165" y="697706"/>
            <a:ext cx="4466167" cy="718969"/>
            <a:chOff x="6614165" y="697706"/>
            <a:chExt cx="4466167" cy="718969"/>
          </a:xfrm>
        </p:grpSpPr>
        <p:pic>
          <p:nvPicPr>
            <p:cNvPr id="9" name="Picture 2" descr="Basic workflow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919" b="36470"/>
            <a:stretch/>
          </p:blipFill>
          <p:spPr bwMode="auto">
            <a:xfrm>
              <a:off x="6614165" y="697706"/>
              <a:ext cx="4466167" cy="66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555566" y="1201231"/>
              <a:ext cx="23423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smtClean="0"/>
                <a:t>https://buddy.works/blog/5-types-of-git-workflows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52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Simple Git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Tracking sequential changes</a:t>
            </a:r>
          </a:p>
          <a:p>
            <a:r>
              <a:rPr lang="en-GB" sz="2000" dirty="0" smtClean="0"/>
              <a:t>Type “</a:t>
            </a:r>
            <a:r>
              <a:rPr lang="en-GB" sz="2000" i="1" dirty="0" smtClean="0"/>
              <a:t>git add file1.txt” </a:t>
            </a:r>
            <a:r>
              <a:rPr lang="en-GB" sz="2000" dirty="0" smtClean="0"/>
              <a:t>or “</a:t>
            </a:r>
            <a:r>
              <a:rPr lang="en-GB" sz="2000" i="1" dirty="0" smtClean="0"/>
              <a:t>git add .</a:t>
            </a:r>
            <a:r>
              <a:rPr lang="en-GB" sz="2000" dirty="0" smtClean="0"/>
              <a:t>” (the latter is used to add all changes to staging area).</a:t>
            </a:r>
          </a:p>
          <a:p>
            <a:r>
              <a:rPr lang="en-GB" sz="2000" dirty="0" smtClean="0"/>
              <a:t>Check the status</a:t>
            </a:r>
          </a:p>
          <a:p>
            <a:r>
              <a:rPr lang="en-GB" sz="2000" dirty="0" smtClean="0"/>
              <a:t>Files in the staging area, ready for commit are shown</a:t>
            </a:r>
          </a:p>
          <a:p>
            <a:r>
              <a:rPr lang="en-GB" sz="2000" dirty="0" smtClean="0"/>
              <a:t>All commits need a commit message. This can be added with </a:t>
            </a:r>
            <a:r>
              <a:rPr lang="en-GB" sz="2000" i="1" dirty="0" smtClean="0"/>
              <a:t>“ –m `</a:t>
            </a:r>
            <a:r>
              <a:rPr lang="en-GB" sz="2000" i="1" dirty="0" err="1" smtClean="0"/>
              <a:t>xxxxxx</a:t>
            </a:r>
            <a:r>
              <a:rPr lang="en-GB" sz="2000" i="1" dirty="0" smtClean="0"/>
              <a:t>` “</a:t>
            </a:r>
            <a:r>
              <a:rPr lang="en-GB" sz="2000" dirty="0" smtClean="0"/>
              <a:t> appended to the commit command. Type “</a:t>
            </a:r>
            <a:r>
              <a:rPr lang="en-GB" sz="2000" i="1" dirty="0" smtClean="0"/>
              <a:t>git commit –m `add file1.txt’ ”. </a:t>
            </a:r>
          </a:p>
          <a:p>
            <a:r>
              <a:rPr lang="en-GB" sz="2000" dirty="0" smtClean="0"/>
              <a:t>Check the status. You should have a clean working tree</a:t>
            </a:r>
          </a:p>
          <a:p>
            <a:endParaRPr lang="en-GB" sz="2000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1690688"/>
            <a:ext cx="5676900" cy="3667125"/>
          </a:xfrm>
          <a:prstGeom prst="rect">
            <a:avLst/>
          </a:prstGeom>
        </p:spPr>
      </p:pic>
      <p:pic>
        <p:nvPicPr>
          <p:cNvPr id="7" name="Picture 2" descr="Basic work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9" b="36470"/>
          <a:stretch/>
        </p:blipFill>
        <p:spPr bwMode="auto">
          <a:xfrm>
            <a:off x="6614165" y="697706"/>
            <a:ext cx="446616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9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Simple Git workflow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5198533" cy="4576763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Tracking sequential changes</a:t>
            </a:r>
          </a:p>
          <a:p>
            <a:r>
              <a:rPr lang="en-GB" sz="2000" dirty="0" smtClean="0"/>
              <a:t>Now change the text in file1.txt</a:t>
            </a:r>
          </a:p>
          <a:p>
            <a:r>
              <a:rPr lang="en-GB" sz="2000" dirty="0" smtClean="0"/>
              <a:t>Add the change to staging area and commit the change</a:t>
            </a:r>
          </a:p>
          <a:p>
            <a:endParaRPr lang="en-GB" sz="2000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1406436"/>
            <a:ext cx="5170486" cy="5318214"/>
          </a:xfrm>
          <a:prstGeom prst="rect">
            <a:avLst/>
          </a:prstGeom>
        </p:spPr>
      </p:pic>
      <p:pic>
        <p:nvPicPr>
          <p:cNvPr id="10" name="Picture 2" descr="Basic workflo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9" b="36470"/>
          <a:stretch/>
        </p:blipFill>
        <p:spPr bwMode="auto">
          <a:xfrm>
            <a:off x="6614165" y="697706"/>
            <a:ext cx="4466167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metadata xmlns="http://www.objective.com/ecm/document/metadata/53D26341A57B383EE0540010E0463CCA" version="1.0.0">
  <systemFields>
    <field name="Objective-Id">
      <value order="0">A31416251</value>
    </field>
    <field name="Objective-Title">
      <value order="0">Git version control tutorial</value>
    </field>
    <field name="Objective-Description">
      <value order="0"/>
    </field>
    <field name="Objective-CreationStamp">
      <value order="0">2020-12-23T15:57:29Z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2021-06-29T14:40:44Z</value>
    </field>
    <field name="Objective-Owner">
      <value order="0">Oren, Iris I (U446122)</value>
    </field>
    <field name="Objective-Path">
      <value order="0">Objective Global Folder:SG File Plan:People, communities and living:Social inclusion:Poverty:Research and analysis: Social inclusion - poverty:CAD Social Security: Operational Research Information eg regarding GORS: 2016-2021</value>
    </field>
    <field name="Objective-Parent">
      <value order="0">CAD Social Security: Operational Research Information eg regarding GORS: 2016-2021</value>
    </field>
    <field name="Objective-State">
      <value order="0">Being Drafted</value>
    </field>
    <field name="Objective-VersionId">
      <value order="0">vA49530564</value>
    </field>
    <field name="Objective-Version">
      <value order="0">0.17</value>
    </field>
    <field name="Objective-VersionNumber">
      <value order="0">17</value>
    </field>
    <field name="Objective-VersionComment">
      <value order="0"/>
    </field>
    <field name="Objective-FileNumber">
      <value order="0">PROJ/11976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516807E258D748982BB8C7CFD42265" ma:contentTypeVersion="9" ma:contentTypeDescription="Create a new document." ma:contentTypeScope="" ma:versionID="fdfc303054e5a36c444d43106edabd7d">
  <xsd:schema xmlns:xsd="http://www.w3.org/2001/XMLSchema" xmlns:xs="http://www.w3.org/2001/XMLSchema" xmlns:p="http://schemas.microsoft.com/office/2006/metadata/properties" xmlns:ns2="eccd3454-af42-458e-8cdc-8a70fb1e778e" targetNamespace="http://schemas.microsoft.com/office/2006/metadata/properties" ma:root="true" ma:fieldsID="32275902bfe3f2cb5b6ff78b39970957" ns2:_="">
    <xsd:import namespace="eccd3454-af42-458e-8cdc-8a70fb1e77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cd3454-af42-458e-8cdc-8a70fb1e7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7ECA65-A840-4667-A7A8-FE7E88DD15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71AB3-AAB8-4CC2-B6A5-95A0B1AA314F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ccd3454-af42-458e-8cdc-8a70fb1e778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customXml/itemProps4.xml><?xml version="1.0" encoding="utf-8"?>
<ds:datastoreItem xmlns:ds="http://schemas.openxmlformats.org/officeDocument/2006/customXml" ds:itemID="{2251F99B-828A-45E2-93AB-F7ABD578C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cd3454-af42-458e-8cdc-8a70fb1e7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1917</Words>
  <Application>Microsoft Office PowerPoint</Application>
  <PresentationFormat>Widescreen</PresentationFormat>
  <Paragraphs>301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An introduction to Git version control </vt:lpstr>
      <vt:lpstr>PowerPoint Presentation</vt:lpstr>
      <vt:lpstr>0. Prerequisites</vt:lpstr>
      <vt:lpstr>1. Git – basic concepts</vt:lpstr>
      <vt:lpstr>2. Simple Git workflow</vt:lpstr>
      <vt:lpstr>2. Simple Git workflow</vt:lpstr>
      <vt:lpstr>2. Simple Git workflow</vt:lpstr>
      <vt:lpstr>2. Simple Git workflow</vt:lpstr>
      <vt:lpstr>2. Simple Git workflow</vt:lpstr>
      <vt:lpstr>3. Reverting to a previous commit</vt:lpstr>
      <vt:lpstr>3. Reverting to previous commits</vt:lpstr>
      <vt:lpstr>4. Git branching and merging</vt:lpstr>
      <vt:lpstr>4. Git branching &amp; merging</vt:lpstr>
      <vt:lpstr>4. Git branching and merging</vt:lpstr>
      <vt:lpstr>4. Git branching and merging</vt:lpstr>
      <vt:lpstr>5. Git remotes</vt:lpstr>
      <vt:lpstr>5. Git remotes</vt:lpstr>
      <vt:lpstr>5. Git remotes</vt:lpstr>
      <vt:lpstr>5. Git remotes</vt:lpstr>
      <vt:lpstr>5. Git remotes</vt:lpstr>
      <vt:lpstr>5. Git remotes</vt:lpstr>
      <vt:lpstr>5. Git remotes</vt:lpstr>
      <vt:lpstr>5. Git remotes</vt:lpstr>
      <vt:lpstr>5. Git remotes</vt:lpstr>
      <vt:lpstr>6. Git through RStudio</vt:lpstr>
      <vt:lpstr>6. Git through RStudio</vt:lpstr>
      <vt:lpstr>6. Git through RStudio</vt:lpstr>
      <vt:lpstr>7. Command reference &amp; tips</vt:lpstr>
      <vt:lpstr>7. Command reference &amp; tips</vt:lpstr>
      <vt:lpstr>7. Command reference &amp; tips</vt:lpstr>
      <vt:lpstr>8.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Oren I (Iris)</dc:creator>
  <cp:lastModifiedBy>Oren I (Iris)</cp:lastModifiedBy>
  <cp:revision>69</cp:revision>
  <dcterms:created xsi:type="dcterms:W3CDTF">2020-12-23T13:02:57Z</dcterms:created>
  <dcterms:modified xsi:type="dcterms:W3CDTF">2021-12-01T16:50:21Z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A31416251</vt:lpwstr>
  </property>
  <property fmtid="{D5CDD505-2E9C-101B-9397-08002B2CF9AE}" pid="4" name="Objective-Title">
    <vt:lpwstr>Git version control tutorial</vt:lpwstr>
  </property>
  <property fmtid="{D5CDD505-2E9C-101B-9397-08002B2CF9AE}" pid="5" name="Objective-Description">
    <vt:lpwstr/>
  </property>
  <property fmtid="{D5CDD505-2E9C-101B-9397-08002B2CF9AE}" pid="6" name="Objective-CreationStamp">
    <vt:filetime>2020-12-23T15:57:29Z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2021-06-29T14:40:44Z</vt:filetime>
  </property>
  <property fmtid="{D5CDD505-2E9C-101B-9397-08002B2CF9AE}" pid="11" name="Objective-Owner">
    <vt:lpwstr>Oren, Iris I (U446122)</vt:lpwstr>
  </property>
  <property fmtid="{D5CDD505-2E9C-101B-9397-08002B2CF9AE}" pid="12" name="Objective-Path">
    <vt:lpwstr>Objective Global Folder:SG File Plan:People, communities and living:Social inclusion:Poverty:Research and analysis: Social inclusion - poverty:CAD Social Security: Operational Research Information eg regarding GORS: 2016-2021</vt:lpwstr>
  </property>
  <property fmtid="{D5CDD505-2E9C-101B-9397-08002B2CF9AE}" pid="13" name="Objective-Parent">
    <vt:lpwstr>CAD Social Security: Operational Research Information eg regarding GORS: 2016-2021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vA49530564</vt:lpwstr>
  </property>
  <property fmtid="{D5CDD505-2E9C-101B-9397-08002B2CF9AE}" pid="16" name="Objective-Version">
    <vt:lpwstr>0.17</vt:lpwstr>
  </property>
  <property fmtid="{D5CDD505-2E9C-101B-9397-08002B2CF9AE}" pid="17" name="Objective-VersionNumber">
    <vt:r8>17</vt:r8>
  </property>
  <property fmtid="{D5CDD505-2E9C-101B-9397-08002B2CF9AE}" pid="18" name="Objective-VersionComment">
    <vt:lpwstr/>
  </property>
  <property fmtid="{D5CDD505-2E9C-101B-9397-08002B2CF9AE}" pid="19" name="Objective-FileNumber">
    <vt:lpwstr>PROJ/11976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Required Redaction">
    <vt:lpwstr/>
  </property>
  <property fmtid="{D5CDD505-2E9C-101B-9397-08002B2CF9AE}" pid="28" name="ContentTypeId">
    <vt:lpwstr>0x010100BA516807E258D748982BB8C7CFD42265</vt:lpwstr>
  </property>
</Properties>
</file>