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65" r:id="rId5"/>
    <p:sldId id="266" r:id="rId6"/>
    <p:sldId id="256" r:id="rId7"/>
    <p:sldId id="257" r:id="rId8"/>
    <p:sldId id="258" r:id="rId9"/>
    <p:sldId id="267" r:id="rId10"/>
    <p:sldId id="259" r:id="rId11"/>
    <p:sldId id="269" r:id="rId12"/>
    <p:sldId id="268" r:id="rId13"/>
    <p:sldId id="260" r:id="rId14"/>
    <p:sldId id="272" r:id="rId15"/>
    <p:sldId id="270" r:id="rId16"/>
    <p:sldId id="273" r:id="rId17"/>
    <p:sldId id="274" r:id="rId18"/>
    <p:sldId id="275" r:id="rId19"/>
    <p:sldId id="276" r:id="rId20"/>
    <p:sldId id="262" r:id="rId21"/>
    <p:sldId id="263" r:id="rId22"/>
    <p:sldId id="26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5139" autoAdjust="0"/>
  </p:normalViewPr>
  <p:slideViewPr>
    <p:cSldViewPr snapToGrid="0" snapToObjects="1">
      <p:cViewPr>
        <p:scale>
          <a:sx n="70" d="100"/>
          <a:sy n="70" d="100"/>
        </p:scale>
        <p:origin x="1410" y="-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79B4E-6610-4B0B-8AC8-613C32FF528D}" type="datetimeFigureOut">
              <a:rPr lang="en-GB" smtClean="0"/>
              <a:t>08/12/2021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CEB25-4781-47FA-BA47-A0CC9CFAEF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823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CEB25-4781-47FA-BA47-A0CC9CFAEFE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141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-small case study/pilot</a:t>
            </a:r>
          </a:p>
          <a:p>
            <a:r>
              <a:rPr lang="en-GB" dirty="0"/>
              <a:t>-This process vs Excel – maybe took a while to set up, but on a weekly basis can save hours</a:t>
            </a:r>
          </a:p>
          <a:p>
            <a:r>
              <a:rPr lang="en-GB" dirty="0"/>
              <a:t>-Previously get all LAs in the world and filter etc.</a:t>
            </a:r>
          </a:p>
          <a:p>
            <a:r>
              <a:rPr lang="en-GB" dirty="0"/>
              <a:t>-Access through the static </a:t>
            </a:r>
            <a:r>
              <a:rPr lang="en-GB" dirty="0" err="1"/>
              <a:t>url</a:t>
            </a:r>
            <a:r>
              <a:rPr lang="en-GB" dirty="0"/>
              <a:t> to read into R -&gt; filter and tidy to select the right  places, aggregate, save to csv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CEB25-4781-47FA-BA47-A0CC9CFAEFE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419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-800 lines of code, so brief summary </a:t>
            </a:r>
          </a:p>
          <a:p>
            <a:r>
              <a:rPr lang="en-GB" dirty="0"/>
              <a:t>-A lot of the data is actually in one Excel sheet and R can loop through and read these one at a time </a:t>
            </a:r>
          </a:p>
          <a:p>
            <a:r>
              <a:rPr lang="en-GB" dirty="0"/>
              <a:t>–28 different Excel sheets and files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CEB25-4781-47FA-BA47-A0CC9CFAEFE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154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-Creating a temporary file linked from </a:t>
            </a:r>
            <a:r>
              <a:rPr lang="en-GB" dirty="0" err="1"/>
              <a:t>sharepoint</a:t>
            </a:r>
            <a:r>
              <a:rPr lang="en-GB" dirty="0"/>
              <a:t> and running through each sheet</a:t>
            </a:r>
          </a:p>
          <a:p>
            <a:r>
              <a:rPr lang="en-GB" dirty="0"/>
              <a:t>-Still is quite manual – but data is (usually!) in same format, so doesn’t change</a:t>
            </a:r>
          </a:p>
          <a:p>
            <a:r>
              <a:rPr lang="en-GB" dirty="0"/>
              <a:t>-Tidy into long format and group by time range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CEB25-4781-47FA-BA47-A0CC9CFAEFE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920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-Created a custom formula to do this</a:t>
            </a:r>
          </a:p>
          <a:p>
            <a:r>
              <a:rPr lang="en-GB" dirty="0"/>
              <a:t>-Again a bit manual because we need to let R know which standardisation should apply to which column,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CEB25-4781-47FA-BA47-A0CC9CFAEFE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959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plyr</a:t>
            </a:r>
            <a:r>
              <a:rPr lang="en-GB" dirty="0"/>
              <a:t> </a:t>
            </a:r>
            <a:r>
              <a:rPr lang="en-GB" dirty="0" err="1"/>
              <a:t>ddply</a:t>
            </a:r>
            <a:r>
              <a:rPr lang="en-GB" dirty="0"/>
              <a:t> to group and average across data, grouping variable, and indicator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CEB25-4781-47FA-BA47-A0CC9CFAEFE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808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CEB25-4781-47FA-BA47-A0CC9CFAEFE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071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bit of tidying then use </a:t>
            </a:r>
            <a:r>
              <a:rPr lang="en-GB" dirty="0" err="1"/>
              <a:t>openxlsx</a:t>
            </a:r>
            <a:r>
              <a:rPr lang="en-GB" dirty="0"/>
              <a:t> to write to Excel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CEB25-4781-47FA-BA47-A0CC9CFAEFE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484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Time – took around 8 days to set up, but saves hours every week – we did this around week 40 and we’re into week 75 now</a:t>
            </a:r>
          </a:p>
          <a:p>
            <a:r>
              <a:rPr lang="en-GB" dirty="0"/>
              <a:t>Reduce human error</a:t>
            </a:r>
          </a:p>
          <a:p>
            <a:r>
              <a:rPr lang="en-GB" dirty="0"/>
              <a:t>Didn’t have to learn Dax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CEB25-4781-47FA-BA47-A0CC9CFAEFE5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879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These are almost always to do with the data entered – solution (which we haven’t implemented) is to convert data types when they are read in: so often a comma is entered instead of a decimal point so R reads it as a character instead of float and everything breaks.</a:t>
            </a:r>
          </a:p>
          <a:p>
            <a:r>
              <a:rPr lang="en-GB" dirty="0"/>
              <a:t>Only issue is it might not be clear where a catastrophic error has occurred, also limited R knowledge.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CEB25-4781-47FA-BA47-A0CC9CFAEFE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011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CEB25-4781-47FA-BA47-A0CC9CFAEFE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53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14D86-9E35-40D5-8254-02872BBC370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712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Improvement Service (IS) is the ‘go-to’ organisation for Local Government improvement in Scotland. national improvement body for local government  -work with la and COSLA, PHS, SG</a:t>
            </a:r>
          </a:p>
          <a:p>
            <a:r>
              <a:rPr lang="en-GB" dirty="0"/>
              <a:t>3 teams with different functions – DPS includes MyAccount, NEC and </a:t>
            </a:r>
            <a:r>
              <a:rPr lang="en-GB" dirty="0" err="1"/>
              <a:t>ParentsPortal</a:t>
            </a:r>
            <a:r>
              <a:rPr lang="en-GB" dirty="0"/>
              <a:t>, TPI includes e.g. economic development, child poverty, planning, and money/welfare advice services, transformation support</a:t>
            </a:r>
          </a:p>
          <a:p>
            <a:r>
              <a:rPr lang="en-GB" dirty="0"/>
              <a:t>D&amp;I team – spatial data, LGBF research and evaluation</a:t>
            </a:r>
          </a:p>
          <a:p>
            <a:r>
              <a:rPr lang="en-GB" dirty="0"/>
              <a:t>R users – a small number – Python users in D&amp;I team</a:t>
            </a:r>
          </a:p>
          <a:p>
            <a:r>
              <a:rPr lang="en-GB" dirty="0"/>
              <a:t>Have been using R for a while and work a lot with Shiny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CEB25-4781-47FA-BA47-A0CC9CFAEFE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277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-Final product - range of areas about LG’s response to the pandemic </a:t>
            </a:r>
          </a:p>
          <a:p>
            <a:r>
              <a:rPr lang="en-GB" dirty="0"/>
              <a:t>-Power BI (vs shiny)</a:t>
            </a:r>
          </a:p>
          <a:p>
            <a:r>
              <a:rPr lang="en-GB" dirty="0"/>
              <a:t>-many pages and datasets</a:t>
            </a:r>
          </a:p>
          <a:p>
            <a:r>
              <a:rPr lang="en-GB" dirty="0"/>
              <a:t>-homelessness, shielding, child protection registrations, rent arrears, staff and pupil school absence, delayed discharges from hospitals, deaths, Scottish Welfare Fund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CEB25-4781-47FA-BA47-A0CC9CFAEFE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310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started in March and April 2020: 22 indicators to be gathered from local authorities – 1 spreadsheet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CEB25-4781-47FA-BA47-A0CC9CFAEFE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030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-Even more from other sources – LGBF, NRS, Scottish Government, PHS, Housing Regulator, Google, </a:t>
            </a:r>
          </a:p>
          <a:p>
            <a:r>
              <a:rPr lang="en-GB" dirty="0"/>
              <a:t>-more about new areas e.g. school attendance and absence, test and protect, vaccinations, </a:t>
            </a:r>
          </a:p>
          <a:p>
            <a:r>
              <a:rPr lang="en-GB" dirty="0"/>
              <a:t>-Newly accessing some data sources - Scottish Welfare Fund stats, Discretionary housing payments, </a:t>
            </a:r>
          </a:p>
          <a:p>
            <a:r>
              <a:rPr lang="en-GB" dirty="0"/>
              <a:t>-other indicators dropped out such as shielding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CEB25-4781-47FA-BA47-A0CC9CFAEFE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75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-Really standardisation and aggregation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-aggregate this by family group (from LGBF), rurality, vulnerability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-Convert some to percentage, some per 1000, some per 10,000, 100,000 (per under 15s, 16-64s, 65+)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CEB25-4781-47FA-BA47-A0CC9CFAEFE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900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-Excel sheet</a:t>
            </a:r>
          </a:p>
          <a:p>
            <a:r>
              <a:rPr lang="en-GB" dirty="0"/>
              <a:t>-Copying and pasting sections, changing this huge formula, linking to new sheets</a:t>
            </a:r>
          </a:p>
          <a:p>
            <a:r>
              <a:rPr lang="en-GB" dirty="0"/>
              <a:t>-Very slow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CEB25-4781-47FA-BA47-A0CC9CFAEFE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046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CEB25-4781-47FA-BA47-A0CC9CFAEFE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791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A554-AE14-CB41-AE8E-78E7B10B9E2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1056-3B3C-EB44-975C-54A882B7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4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A554-AE14-CB41-AE8E-78E7B10B9E2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1056-3B3C-EB44-975C-54A882B7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9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A554-AE14-CB41-AE8E-78E7B10B9E2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1056-3B3C-EB44-975C-54A882B7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5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A554-AE14-CB41-AE8E-78E7B10B9E2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1056-3B3C-EB44-975C-54A882B7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9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A554-AE14-CB41-AE8E-78E7B10B9E2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1056-3B3C-EB44-975C-54A882B7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9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A554-AE14-CB41-AE8E-78E7B10B9E2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1056-3B3C-EB44-975C-54A882B7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7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A554-AE14-CB41-AE8E-78E7B10B9E2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1056-3B3C-EB44-975C-54A882B7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A554-AE14-CB41-AE8E-78E7B10B9E2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1056-3B3C-EB44-975C-54A882B7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6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2A554-AE14-CB41-AE8E-78E7B10B9E2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B1056-3B3C-EB44-975C-54A882B7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1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1.emf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reepngimg.com/png/49411-angry-person-free-clipart-hq" TargetMode="External"/><Relationship Id="rId5" Type="http://schemas.openxmlformats.org/officeDocument/2006/relationships/image" Target="../media/image39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jpeg"/><Relationship Id="rId5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3" Type="http://schemas.openxmlformats.org/officeDocument/2006/relationships/image" Target="../media/image1.emf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urses.lumenlearning.com/suny-mcc-cos2master/chapter/time-management-theory/" TargetMode="External"/><Relationship Id="rId5" Type="http://schemas.openxmlformats.org/officeDocument/2006/relationships/image" Target="../media/image43.jp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eg"/><Relationship Id="rId3" Type="http://schemas.openxmlformats.org/officeDocument/2006/relationships/image" Target="../media/image1.emf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1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.emf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10" Type="http://schemas.openxmlformats.org/officeDocument/2006/relationships/image" Target="../media/image21.jpe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em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8">
            <a:extLst>
              <a:ext uri="{FF2B5EF4-FFF2-40B4-BE49-F238E27FC236}">
                <a16:creationId xmlns:a16="http://schemas.microsoft.com/office/drawing/2014/main" id="{97915D97-B1D3-1C4F-AB15-DB7B1C539A03}"/>
              </a:ext>
            </a:extLst>
          </p:cNvPr>
          <p:cNvSpPr/>
          <p:nvPr/>
        </p:nvSpPr>
        <p:spPr>
          <a:xfrm rot="5400000">
            <a:off x="488230" y="2749232"/>
            <a:ext cx="6877052" cy="1340481"/>
          </a:xfrm>
          <a:prstGeom prst="triangle">
            <a:avLst/>
          </a:prstGeom>
          <a:solidFill>
            <a:srgbClr val="D1222B"/>
          </a:solidFill>
          <a:ln w="28575">
            <a:solidFill>
              <a:srgbClr val="D1222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A96C94-5274-3F4D-9C67-9934585AB39F}"/>
              </a:ext>
            </a:extLst>
          </p:cNvPr>
          <p:cNvSpPr/>
          <p:nvPr/>
        </p:nvSpPr>
        <p:spPr>
          <a:xfrm>
            <a:off x="1" y="0"/>
            <a:ext cx="3269398" cy="6858000"/>
          </a:xfrm>
          <a:prstGeom prst="rect">
            <a:avLst/>
          </a:prstGeom>
          <a:solidFill>
            <a:srgbClr val="0032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B4CDC7-F157-EE43-81A7-294E11535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66" y="2616462"/>
            <a:ext cx="2609075" cy="13130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936AEF-BA07-9443-8793-A9A49485A72C}"/>
              </a:ext>
            </a:extLst>
          </p:cNvPr>
          <p:cNvSpPr txBox="1"/>
          <p:nvPr/>
        </p:nvSpPr>
        <p:spPr>
          <a:xfrm>
            <a:off x="461912" y="4405384"/>
            <a:ext cx="289528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i="1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The ‘go to’ </a:t>
            </a:r>
            <a:r>
              <a:rPr lang="en-US" sz="1700" i="1" err="1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organisation</a:t>
            </a:r>
            <a:r>
              <a:rPr lang="en-US" sz="1700" i="1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 for Local Government improvement in Scotland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EED639-697D-B04A-AD5F-D244687083BB}"/>
              </a:ext>
            </a:extLst>
          </p:cNvPr>
          <p:cNvCxnSpPr>
            <a:cxnSpLocks/>
          </p:cNvCxnSpPr>
          <p:nvPr/>
        </p:nvCxnSpPr>
        <p:spPr>
          <a:xfrm>
            <a:off x="461912" y="4163407"/>
            <a:ext cx="260907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riangle 24">
            <a:extLst>
              <a:ext uri="{FF2B5EF4-FFF2-40B4-BE49-F238E27FC236}">
                <a16:creationId xmlns:a16="http://schemas.microsoft.com/office/drawing/2014/main" id="{9A6DEA15-8065-4B49-A09D-A22E57EDB3C0}"/>
              </a:ext>
            </a:extLst>
          </p:cNvPr>
          <p:cNvSpPr/>
          <p:nvPr/>
        </p:nvSpPr>
        <p:spPr>
          <a:xfrm rot="5400000">
            <a:off x="390099" y="2847363"/>
            <a:ext cx="6877053" cy="1144220"/>
          </a:xfrm>
          <a:prstGeom prst="triangle">
            <a:avLst/>
          </a:prstGeom>
          <a:solidFill>
            <a:srgbClr val="00324F"/>
          </a:solidFill>
          <a:ln w="28575">
            <a:solidFill>
              <a:srgbClr val="00324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88169E-8ABB-4882-9F3F-D3CCD27DDD95}"/>
              </a:ext>
            </a:extLst>
          </p:cNvPr>
          <p:cNvSpPr txBox="1"/>
          <p:nvPr/>
        </p:nvSpPr>
        <p:spPr>
          <a:xfrm>
            <a:off x="4763671" y="2963078"/>
            <a:ext cx="39184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IS Covid-19 Dashboard</a:t>
            </a:r>
          </a:p>
          <a:p>
            <a:endParaRPr lang="en-GB" dirty="0"/>
          </a:p>
          <a:p>
            <a:r>
              <a:rPr lang="en-GB" i="1" dirty="0"/>
              <a:t>Using R to save our time and our sanity</a:t>
            </a:r>
          </a:p>
        </p:txBody>
      </p:sp>
    </p:spTree>
    <p:extLst>
      <p:ext uri="{BB962C8B-B14F-4D97-AF65-F5344CB8AC3E}">
        <p14:creationId xmlns:p14="http://schemas.microsoft.com/office/powerpoint/2010/main" val="3185331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EE36F7-ADB3-3246-BD78-C41E4F77BEBF}"/>
              </a:ext>
            </a:extLst>
          </p:cNvPr>
          <p:cNvCxnSpPr>
            <a:cxnSpLocks/>
          </p:cNvCxnSpPr>
          <p:nvPr/>
        </p:nvCxnSpPr>
        <p:spPr>
          <a:xfrm flipV="1">
            <a:off x="0" y="1010313"/>
            <a:ext cx="9144000" cy="1"/>
          </a:xfrm>
          <a:prstGeom prst="line">
            <a:avLst/>
          </a:prstGeom>
          <a:ln w="19050">
            <a:solidFill>
              <a:srgbClr val="0324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3B88B8-9994-574D-86F4-A852A4AB9BB8}"/>
              </a:ext>
            </a:extLst>
          </p:cNvPr>
          <p:cNvSpPr/>
          <p:nvPr/>
        </p:nvSpPr>
        <p:spPr>
          <a:xfrm>
            <a:off x="0" y="6251099"/>
            <a:ext cx="9144000" cy="606902"/>
          </a:xfrm>
          <a:prstGeom prst="rect">
            <a:avLst/>
          </a:prstGeom>
          <a:solidFill>
            <a:srgbClr val="0324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A67A80-745E-8448-802F-9E7B53867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551" y="6311576"/>
            <a:ext cx="887817" cy="45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58462B-C2E9-FE42-A135-5F19261B15F5}"/>
              </a:ext>
            </a:extLst>
          </p:cNvPr>
          <p:cNvSpPr txBox="1"/>
          <p:nvPr/>
        </p:nvSpPr>
        <p:spPr>
          <a:xfrm>
            <a:off x="257908" y="288368"/>
            <a:ext cx="6096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Quick note on Google Mobility 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E5FA05-9651-8645-B889-1816F28272B8}"/>
              </a:ext>
            </a:extLst>
          </p:cNvPr>
          <p:cNvSpPr txBox="1"/>
          <p:nvPr/>
        </p:nvSpPr>
        <p:spPr>
          <a:xfrm>
            <a:off x="653896" y="6438382"/>
            <a:ext cx="8141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chemeClr val="bg1"/>
                </a:solidFill>
                <a:latin typeface="+mj-lt"/>
              </a:rPr>
              <a:t>We work closely with local government partners to better align policy, improvement and delivery</a:t>
            </a:r>
            <a:endParaRPr lang="en-US" sz="140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B1AA6B-9235-1446-B56C-BA827E309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32" y="6371279"/>
            <a:ext cx="405264" cy="39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6247CA-D964-4123-AE26-7F60575BD7B5}"/>
              </a:ext>
            </a:extLst>
          </p:cNvPr>
          <p:cNvSpPr txBox="1"/>
          <p:nvPr/>
        </p:nvSpPr>
        <p:spPr>
          <a:xfrm>
            <a:off x="2652798" y="2271424"/>
            <a:ext cx="1488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Filter and tidy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2B6F9A-0B80-4A30-A523-2665200F6AF8}"/>
              </a:ext>
            </a:extLst>
          </p:cNvPr>
          <p:cNvSpPr txBox="1"/>
          <p:nvPr/>
        </p:nvSpPr>
        <p:spPr>
          <a:xfrm>
            <a:off x="3182471" y="3482922"/>
            <a:ext cx="2779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Create family group and weekly averages etc.</a:t>
            </a:r>
          </a:p>
        </p:txBody>
      </p:sp>
      <p:pic>
        <p:nvPicPr>
          <p:cNvPr id="1026" name="Picture 2" descr="CSV file extension What are and how do you open this type of file? -  Computing Mania">
            <a:extLst>
              <a:ext uri="{FF2B5EF4-FFF2-40B4-BE49-F238E27FC236}">
                <a16:creationId xmlns:a16="http://schemas.microsoft.com/office/drawing/2014/main" id="{944B4375-3851-4E64-8303-DB19FA1E0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853" y="4780783"/>
            <a:ext cx="1194702" cy="149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ED767C4-2BB4-4420-8245-3E4344D303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018" y="1205382"/>
            <a:ext cx="5515450" cy="494256"/>
          </a:xfrm>
          <a:prstGeom prst="rect">
            <a:avLst/>
          </a:prstGeom>
        </p:spPr>
      </p:pic>
      <p:pic>
        <p:nvPicPr>
          <p:cNvPr id="17" name="Graphic 16" descr="Filter">
            <a:extLst>
              <a:ext uri="{FF2B5EF4-FFF2-40B4-BE49-F238E27FC236}">
                <a16:creationId xmlns:a16="http://schemas.microsoft.com/office/drawing/2014/main" id="{E317BCDA-7412-45A4-9EA6-3D90B22244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71210" y="2201004"/>
            <a:ext cx="914400" cy="914400"/>
          </a:xfrm>
          <a:prstGeom prst="rect">
            <a:avLst/>
          </a:prstGeom>
        </p:spPr>
      </p:pic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80B8CEE5-D65E-4617-8F36-0161D24505A1}"/>
              </a:ext>
            </a:extLst>
          </p:cNvPr>
          <p:cNvSpPr/>
          <p:nvPr/>
        </p:nvSpPr>
        <p:spPr>
          <a:xfrm>
            <a:off x="1147482" y="2480630"/>
            <a:ext cx="1275045" cy="183035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Arrow: Curved Left 19">
            <a:extLst>
              <a:ext uri="{FF2B5EF4-FFF2-40B4-BE49-F238E27FC236}">
                <a16:creationId xmlns:a16="http://schemas.microsoft.com/office/drawing/2014/main" id="{AFFB2E24-BA53-41D9-BCC5-8CCA90B32B3D}"/>
              </a:ext>
            </a:extLst>
          </p:cNvPr>
          <p:cNvSpPr/>
          <p:nvPr/>
        </p:nvSpPr>
        <p:spPr>
          <a:xfrm>
            <a:off x="5878591" y="1284965"/>
            <a:ext cx="1194702" cy="16393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id="{EC9275B6-C25D-4C07-AEB4-43347EDEC261}"/>
              </a:ext>
            </a:extLst>
          </p:cNvPr>
          <p:cNvSpPr/>
          <p:nvPr/>
        </p:nvSpPr>
        <p:spPr>
          <a:xfrm>
            <a:off x="6377142" y="3930097"/>
            <a:ext cx="1341282" cy="200313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989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EE36F7-ADB3-3246-BD78-C41E4F77BEBF}"/>
              </a:ext>
            </a:extLst>
          </p:cNvPr>
          <p:cNvCxnSpPr>
            <a:cxnSpLocks/>
          </p:cNvCxnSpPr>
          <p:nvPr/>
        </p:nvCxnSpPr>
        <p:spPr>
          <a:xfrm flipV="1">
            <a:off x="0" y="1010313"/>
            <a:ext cx="9144000" cy="1"/>
          </a:xfrm>
          <a:prstGeom prst="line">
            <a:avLst/>
          </a:prstGeom>
          <a:ln w="19050">
            <a:solidFill>
              <a:srgbClr val="0324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3B88B8-9994-574D-86F4-A852A4AB9BB8}"/>
              </a:ext>
            </a:extLst>
          </p:cNvPr>
          <p:cNvSpPr/>
          <p:nvPr/>
        </p:nvSpPr>
        <p:spPr>
          <a:xfrm>
            <a:off x="0" y="6251099"/>
            <a:ext cx="9144000" cy="606902"/>
          </a:xfrm>
          <a:prstGeom prst="rect">
            <a:avLst/>
          </a:prstGeom>
          <a:solidFill>
            <a:srgbClr val="0324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A67A80-745E-8448-802F-9E7B53867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551" y="6311576"/>
            <a:ext cx="887817" cy="45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58462B-C2E9-FE42-A135-5F19261B15F5}"/>
              </a:ext>
            </a:extLst>
          </p:cNvPr>
          <p:cNvSpPr txBox="1"/>
          <p:nvPr/>
        </p:nvSpPr>
        <p:spPr>
          <a:xfrm>
            <a:off x="257908" y="288368"/>
            <a:ext cx="2104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The Process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2C1E97-6A3B-494F-8941-258F09083A99}"/>
              </a:ext>
            </a:extLst>
          </p:cNvPr>
          <p:cNvSpPr txBox="1"/>
          <p:nvPr/>
        </p:nvSpPr>
        <p:spPr>
          <a:xfrm>
            <a:off x="577639" y="6390828"/>
            <a:ext cx="6222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bg1"/>
                </a:solidFill>
                <a:latin typeface="+mj-lt"/>
              </a:rPr>
              <a:t>We help support and develop effective and informed local political leaders 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A09246-D548-364D-BE75-1ED72539B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32" y="6347436"/>
            <a:ext cx="332661" cy="43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C62616-2403-4FA6-933F-FF93161280B5}"/>
              </a:ext>
            </a:extLst>
          </p:cNvPr>
          <p:cNvSpPr txBox="1"/>
          <p:nvPr/>
        </p:nvSpPr>
        <p:spPr>
          <a:xfrm>
            <a:off x="257908" y="1470212"/>
            <a:ext cx="4134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Step 0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– we still receive some data in Excel and save these in a folder.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315067-14A3-44BA-8267-C7AA9BFF5786}"/>
              </a:ext>
            </a:extLst>
          </p:cNvPr>
          <p:cNvSpPr txBox="1"/>
          <p:nvPr/>
        </p:nvSpPr>
        <p:spPr>
          <a:xfrm>
            <a:off x="4572000" y="1418099"/>
            <a:ext cx="41440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–and read into R – merge into daily, weekly, monthly  datasets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C888E2-7FF1-44D7-A340-E9A47C3CBCCF}"/>
              </a:ext>
            </a:extLst>
          </p:cNvPr>
          <p:cNvSpPr txBox="1"/>
          <p:nvPr/>
        </p:nvSpPr>
        <p:spPr>
          <a:xfrm>
            <a:off x="248632" y="2437941"/>
            <a:ext cx="4144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 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standardising measures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6940CE-16B9-4A30-A4F9-28A6F1571AD1}"/>
              </a:ext>
            </a:extLst>
          </p:cNvPr>
          <p:cNvSpPr txBox="1"/>
          <p:nvPr/>
        </p:nvSpPr>
        <p:spPr>
          <a:xfrm>
            <a:off x="4427465" y="2459623"/>
            <a:ext cx="4744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creating family group, vulnerability index and rurality averages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9DAFE3-F098-427F-97C1-73182C9ED521}"/>
              </a:ext>
            </a:extLst>
          </p:cNvPr>
          <p:cNvSpPr txBox="1"/>
          <p:nvPr/>
        </p:nvSpPr>
        <p:spPr>
          <a:xfrm>
            <a:off x="235668" y="3075057"/>
            <a:ext cx="4157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 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write to Excel documents that are then read into Power BI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0D4F997-AD7B-45C6-BB35-F2E17AA2D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296" y="2994806"/>
            <a:ext cx="3492497" cy="342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24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EE36F7-ADB3-3246-BD78-C41E4F77BEBF}"/>
              </a:ext>
            </a:extLst>
          </p:cNvPr>
          <p:cNvCxnSpPr>
            <a:cxnSpLocks/>
          </p:cNvCxnSpPr>
          <p:nvPr/>
        </p:nvCxnSpPr>
        <p:spPr>
          <a:xfrm flipV="1">
            <a:off x="0" y="1010313"/>
            <a:ext cx="9144000" cy="1"/>
          </a:xfrm>
          <a:prstGeom prst="line">
            <a:avLst/>
          </a:prstGeom>
          <a:ln w="19050">
            <a:solidFill>
              <a:srgbClr val="0324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3B88B8-9994-574D-86F4-A852A4AB9BB8}"/>
              </a:ext>
            </a:extLst>
          </p:cNvPr>
          <p:cNvSpPr/>
          <p:nvPr/>
        </p:nvSpPr>
        <p:spPr>
          <a:xfrm>
            <a:off x="0" y="6251099"/>
            <a:ext cx="9144000" cy="606902"/>
          </a:xfrm>
          <a:prstGeom prst="rect">
            <a:avLst/>
          </a:prstGeom>
          <a:solidFill>
            <a:srgbClr val="0324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A67A80-745E-8448-802F-9E7B53867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551" y="6311576"/>
            <a:ext cx="887817" cy="45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58462B-C2E9-FE42-A135-5F19261B15F5}"/>
              </a:ext>
            </a:extLst>
          </p:cNvPr>
          <p:cNvSpPr txBox="1"/>
          <p:nvPr/>
        </p:nvSpPr>
        <p:spPr>
          <a:xfrm>
            <a:off x="257908" y="288368"/>
            <a:ext cx="2104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The Process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2C1E97-6A3B-494F-8941-258F09083A99}"/>
              </a:ext>
            </a:extLst>
          </p:cNvPr>
          <p:cNvSpPr txBox="1"/>
          <p:nvPr/>
        </p:nvSpPr>
        <p:spPr>
          <a:xfrm>
            <a:off x="577639" y="6390828"/>
            <a:ext cx="6222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bg1"/>
                </a:solidFill>
                <a:latin typeface="+mj-lt"/>
              </a:rPr>
              <a:t>We help support and develop effective and informed local political leaders 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A09246-D548-364D-BE75-1ED72539B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32" y="6347436"/>
            <a:ext cx="332661" cy="43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C62616-2403-4FA6-933F-FF93161280B5}"/>
              </a:ext>
            </a:extLst>
          </p:cNvPr>
          <p:cNvSpPr txBox="1"/>
          <p:nvPr/>
        </p:nvSpPr>
        <p:spPr>
          <a:xfrm>
            <a:off x="257908" y="1470212"/>
            <a:ext cx="4134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0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we still receive some data in Excel and save these in a folder.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315067-14A3-44BA-8267-C7AA9BFF5786}"/>
              </a:ext>
            </a:extLst>
          </p:cNvPr>
          <p:cNvSpPr txBox="1"/>
          <p:nvPr/>
        </p:nvSpPr>
        <p:spPr>
          <a:xfrm>
            <a:off x="4572000" y="1418099"/>
            <a:ext cx="41440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–and read into R – merge into daily, weekly, monthly  datasets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C888E2-7FF1-44D7-A340-E9A47C3CBCCF}"/>
              </a:ext>
            </a:extLst>
          </p:cNvPr>
          <p:cNvSpPr txBox="1"/>
          <p:nvPr/>
        </p:nvSpPr>
        <p:spPr>
          <a:xfrm>
            <a:off x="248632" y="2437941"/>
            <a:ext cx="4144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 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standardising measures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6940CE-16B9-4A30-A4F9-28A6F1571AD1}"/>
              </a:ext>
            </a:extLst>
          </p:cNvPr>
          <p:cNvSpPr txBox="1"/>
          <p:nvPr/>
        </p:nvSpPr>
        <p:spPr>
          <a:xfrm>
            <a:off x="4427465" y="2459623"/>
            <a:ext cx="4744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creating family group, vulnerability index and rurality averages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9DAFE3-F098-427F-97C1-73182C9ED521}"/>
              </a:ext>
            </a:extLst>
          </p:cNvPr>
          <p:cNvSpPr txBox="1"/>
          <p:nvPr/>
        </p:nvSpPr>
        <p:spPr>
          <a:xfrm>
            <a:off x="235668" y="3075057"/>
            <a:ext cx="4157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 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write to Excel documents that are then read into Power BI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FB73A52-654E-4947-B29A-EA44ACE01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962" y="3792507"/>
            <a:ext cx="7673363" cy="211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00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EE36F7-ADB3-3246-BD78-C41E4F77BEBF}"/>
              </a:ext>
            </a:extLst>
          </p:cNvPr>
          <p:cNvCxnSpPr>
            <a:cxnSpLocks/>
          </p:cNvCxnSpPr>
          <p:nvPr/>
        </p:nvCxnSpPr>
        <p:spPr>
          <a:xfrm flipV="1">
            <a:off x="0" y="1010313"/>
            <a:ext cx="9144000" cy="1"/>
          </a:xfrm>
          <a:prstGeom prst="line">
            <a:avLst/>
          </a:prstGeom>
          <a:ln w="19050">
            <a:solidFill>
              <a:srgbClr val="0324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3B88B8-9994-574D-86F4-A852A4AB9BB8}"/>
              </a:ext>
            </a:extLst>
          </p:cNvPr>
          <p:cNvSpPr/>
          <p:nvPr/>
        </p:nvSpPr>
        <p:spPr>
          <a:xfrm>
            <a:off x="0" y="6251099"/>
            <a:ext cx="9144000" cy="606902"/>
          </a:xfrm>
          <a:prstGeom prst="rect">
            <a:avLst/>
          </a:prstGeom>
          <a:solidFill>
            <a:srgbClr val="0324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A67A80-745E-8448-802F-9E7B53867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551" y="6311576"/>
            <a:ext cx="887817" cy="45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58462B-C2E9-FE42-A135-5F19261B15F5}"/>
              </a:ext>
            </a:extLst>
          </p:cNvPr>
          <p:cNvSpPr txBox="1"/>
          <p:nvPr/>
        </p:nvSpPr>
        <p:spPr>
          <a:xfrm>
            <a:off x="257908" y="288368"/>
            <a:ext cx="2104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The Process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2C1E97-6A3B-494F-8941-258F09083A99}"/>
              </a:ext>
            </a:extLst>
          </p:cNvPr>
          <p:cNvSpPr txBox="1"/>
          <p:nvPr/>
        </p:nvSpPr>
        <p:spPr>
          <a:xfrm>
            <a:off x="577639" y="6390828"/>
            <a:ext cx="6222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bg1"/>
                </a:solidFill>
                <a:latin typeface="+mj-lt"/>
              </a:rPr>
              <a:t>We help support and develop effective and informed local political leaders 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A09246-D548-364D-BE75-1ED72539B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32" y="6347436"/>
            <a:ext cx="332661" cy="43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C62616-2403-4FA6-933F-FF93161280B5}"/>
              </a:ext>
            </a:extLst>
          </p:cNvPr>
          <p:cNvSpPr txBox="1"/>
          <p:nvPr/>
        </p:nvSpPr>
        <p:spPr>
          <a:xfrm>
            <a:off x="257908" y="1470212"/>
            <a:ext cx="4134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0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we still receive some data in Excel and save these in a folder.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315067-14A3-44BA-8267-C7AA9BFF5786}"/>
              </a:ext>
            </a:extLst>
          </p:cNvPr>
          <p:cNvSpPr txBox="1"/>
          <p:nvPr/>
        </p:nvSpPr>
        <p:spPr>
          <a:xfrm>
            <a:off x="4572000" y="1418099"/>
            <a:ext cx="41440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–and read into R – merge into daily, weekly, monthly  datasets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C888E2-7FF1-44D7-A340-E9A47C3CBCCF}"/>
              </a:ext>
            </a:extLst>
          </p:cNvPr>
          <p:cNvSpPr txBox="1"/>
          <p:nvPr/>
        </p:nvSpPr>
        <p:spPr>
          <a:xfrm>
            <a:off x="248632" y="2437941"/>
            <a:ext cx="4144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Step 2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– standardising measures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6940CE-16B9-4A30-A4F9-28A6F1571AD1}"/>
              </a:ext>
            </a:extLst>
          </p:cNvPr>
          <p:cNvSpPr txBox="1"/>
          <p:nvPr/>
        </p:nvSpPr>
        <p:spPr>
          <a:xfrm>
            <a:off x="4427465" y="2459623"/>
            <a:ext cx="4744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creating family group, vulnerability index and rurality averages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9DAFE3-F098-427F-97C1-73182C9ED521}"/>
              </a:ext>
            </a:extLst>
          </p:cNvPr>
          <p:cNvSpPr txBox="1"/>
          <p:nvPr/>
        </p:nvSpPr>
        <p:spPr>
          <a:xfrm>
            <a:off x="235668" y="3075057"/>
            <a:ext cx="4157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 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write to Excel documents that are then read into Power BI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574231-D9AB-4DF8-9800-49075A711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962" y="3830721"/>
            <a:ext cx="7817224" cy="23418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5786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EE36F7-ADB3-3246-BD78-C41E4F77BEBF}"/>
              </a:ext>
            </a:extLst>
          </p:cNvPr>
          <p:cNvCxnSpPr>
            <a:cxnSpLocks/>
          </p:cNvCxnSpPr>
          <p:nvPr/>
        </p:nvCxnSpPr>
        <p:spPr>
          <a:xfrm flipV="1">
            <a:off x="0" y="1010313"/>
            <a:ext cx="9144000" cy="1"/>
          </a:xfrm>
          <a:prstGeom prst="line">
            <a:avLst/>
          </a:prstGeom>
          <a:ln w="19050">
            <a:solidFill>
              <a:srgbClr val="0324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3B88B8-9994-574D-86F4-A852A4AB9BB8}"/>
              </a:ext>
            </a:extLst>
          </p:cNvPr>
          <p:cNvSpPr/>
          <p:nvPr/>
        </p:nvSpPr>
        <p:spPr>
          <a:xfrm>
            <a:off x="0" y="6251099"/>
            <a:ext cx="9144000" cy="606902"/>
          </a:xfrm>
          <a:prstGeom prst="rect">
            <a:avLst/>
          </a:prstGeom>
          <a:solidFill>
            <a:srgbClr val="0324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A67A80-745E-8448-802F-9E7B53867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551" y="6311576"/>
            <a:ext cx="887817" cy="45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58462B-C2E9-FE42-A135-5F19261B15F5}"/>
              </a:ext>
            </a:extLst>
          </p:cNvPr>
          <p:cNvSpPr txBox="1"/>
          <p:nvPr/>
        </p:nvSpPr>
        <p:spPr>
          <a:xfrm>
            <a:off x="257908" y="288368"/>
            <a:ext cx="2104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The Process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2C1E97-6A3B-494F-8941-258F09083A99}"/>
              </a:ext>
            </a:extLst>
          </p:cNvPr>
          <p:cNvSpPr txBox="1"/>
          <p:nvPr/>
        </p:nvSpPr>
        <p:spPr>
          <a:xfrm>
            <a:off x="577639" y="6390828"/>
            <a:ext cx="6222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bg1"/>
                </a:solidFill>
                <a:latin typeface="+mj-lt"/>
              </a:rPr>
              <a:t>We help support and develop effective and informed local political leaders 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A09246-D548-364D-BE75-1ED72539B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32" y="6347436"/>
            <a:ext cx="332661" cy="43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C62616-2403-4FA6-933F-FF93161280B5}"/>
              </a:ext>
            </a:extLst>
          </p:cNvPr>
          <p:cNvSpPr txBox="1"/>
          <p:nvPr/>
        </p:nvSpPr>
        <p:spPr>
          <a:xfrm>
            <a:off x="257908" y="1470212"/>
            <a:ext cx="4134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0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we still receive some data in Excel and save these in a folder.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315067-14A3-44BA-8267-C7AA9BFF5786}"/>
              </a:ext>
            </a:extLst>
          </p:cNvPr>
          <p:cNvSpPr txBox="1"/>
          <p:nvPr/>
        </p:nvSpPr>
        <p:spPr>
          <a:xfrm>
            <a:off x="4572000" y="1418099"/>
            <a:ext cx="41440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–and read into R – merge into daily, weekly, monthly  datasets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C888E2-7FF1-44D7-A340-E9A47C3CBCCF}"/>
              </a:ext>
            </a:extLst>
          </p:cNvPr>
          <p:cNvSpPr txBox="1"/>
          <p:nvPr/>
        </p:nvSpPr>
        <p:spPr>
          <a:xfrm>
            <a:off x="248632" y="2437941"/>
            <a:ext cx="4144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 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standardising measures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6940CE-16B9-4A30-A4F9-28A6F1571AD1}"/>
              </a:ext>
            </a:extLst>
          </p:cNvPr>
          <p:cNvSpPr txBox="1"/>
          <p:nvPr/>
        </p:nvSpPr>
        <p:spPr>
          <a:xfrm>
            <a:off x="4427465" y="2459623"/>
            <a:ext cx="4744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– creating family group, vulnerability index and rurality averages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9DAFE3-F098-427F-97C1-73182C9ED521}"/>
              </a:ext>
            </a:extLst>
          </p:cNvPr>
          <p:cNvSpPr txBox="1"/>
          <p:nvPr/>
        </p:nvSpPr>
        <p:spPr>
          <a:xfrm>
            <a:off x="235668" y="3075057"/>
            <a:ext cx="4157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 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write to Excel documents that are then read into Power BI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B00F7A-2C0F-4A07-84D8-50EB97703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293" y="4019950"/>
            <a:ext cx="7834346" cy="18949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6538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D3B88B8-9994-574D-86F4-A852A4AB9BB8}"/>
              </a:ext>
            </a:extLst>
          </p:cNvPr>
          <p:cNvSpPr/>
          <p:nvPr/>
        </p:nvSpPr>
        <p:spPr>
          <a:xfrm>
            <a:off x="0" y="6251099"/>
            <a:ext cx="9144000" cy="606902"/>
          </a:xfrm>
          <a:prstGeom prst="rect">
            <a:avLst/>
          </a:prstGeom>
          <a:solidFill>
            <a:srgbClr val="0324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A67A80-745E-8448-802F-9E7B53867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551" y="6311576"/>
            <a:ext cx="887817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2C1E97-6A3B-494F-8941-258F09083A99}"/>
              </a:ext>
            </a:extLst>
          </p:cNvPr>
          <p:cNvSpPr txBox="1"/>
          <p:nvPr/>
        </p:nvSpPr>
        <p:spPr>
          <a:xfrm>
            <a:off x="577639" y="6390828"/>
            <a:ext cx="6222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bg1"/>
                </a:solidFill>
                <a:latin typeface="+mj-lt"/>
              </a:rPr>
              <a:t>We help support and develop effective and informed local political leaders 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A09246-D548-364D-BE75-1ED72539B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32" y="6347436"/>
            <a:ext cx="332661" cy="432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8C5184-39D1-4EFA-B682-120261D11D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-106537" y="-39951"/>
            <a:ext cx="9250537" cy="693790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9DEE53E-58FA-4909-95A1-F96A8BF26AAB}"/>
              </a:ext>
            </a:extLst>
          </p:cNvPr>
          <p:cNvSpPr/>
          <p:nvPr/>
        </p:nvSpPr>
        <p:spPr>
          <a:xfrm>
            <a:off x="414962" y="1297969"/>
            <a:ext cx="8307607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PLYR!?!</a:t>
            </a:r>
          </a:p>
          <a:p>
            <a:pPr algn="ctr"/>
            <a:r>
              <a:rPr lang="en-US" sz="5400" b="0" cap="none" spc="0" dirty="0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Haven’t you heard of </a:t>
            </a:r>
            <a:r>
              <a:rPr lang="en-US" sz="5400" b="0" cap="none" spc="0" dirty="0" err="1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dplyr</a:t>
            </a:r>
            <a:r>
              <a:rPr lang="en-US" sz="5400" dirty="0">
                <a:ln w="3175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</a:t>
            </a:r>
            <a:r>
              <a:rPr lang="en-US" sz="5400" b="0" cap="none" spc="0" dirty="0" err="1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group_by</a:t>
            </a:r>
            <a:r>
              <a:rPr lang="en-US" sz="5400" b="0" cap="none" spc="0" dirty="0">
                <a:ln w="3175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/DT ??!?</a:t>
            </a:r>
          </a:p>
        </p:txBody>
      </p:sp>
    </p:spTree>
    <p:extLst>
      <p:ext uri="{BB962C8B-B14F-4D97-AF65-F5344CB8AC3E}">
        <p14:creationId xmlns:p14="http://schemas.microsoft.com/office/powerpoint/2010/main" val="713782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EE36F7-ADB3-3246-BD78-C41E4F77BEBF}"/>
              </a:ext>
            </a:extLst>
          </p:cNvPr>
          <p:cNvCxnSpPr>
            <a:cxnSpLocks/>
          </p:cNvCxnSpPr>
          <p:nvPr/>
        </p:nvCxnSpPr>
        <p:spPr>
          <a:xfrm flipV="1">
            <a:off x="0" y="1010313"/>
            <a:ext cx="9144000" cy="1"/>
          </a:xfrm>
          <a:prstGeom prst="line">
            <a:avLst/>
          </a:prstGeom>
          <a:ln w="19050">
            <a:solidFill>
              <a:srgbClr val="0324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3B88B8-9994-574D-86F4-A852A4AB9BB8}"/>
              </a:ext>
            </a:extLst>
          </p:cNvPr>
          <p:cNvSpPr/>
          <p:nvPr/>
        </p:nvSpPr>
        <p:spPr>
          <a:xfrm>
            <a:off x="0" y="6251099"/>
            <a:ext cx="9144000" cy="606902"/>
          </a:xfrm>
          <a:prstGeom prst="rect">
            <a:avLst/>
          </a:prstGeom>
          <a:solidFill>
            <a:srgbClr val="0324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A67A80-745E-8448-802F-9E7B53867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551" y="6311576"/>
            <a:ext cx="887817" cy="45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58462B-C2E9-FE42-A135-5F19261B15F5}"/>
              </a:ext>
            </a:extLst>
          </p:cNvPr>
          <p:cNvSpPr txBox="1"/>
          <p:nvPr/>
        </p:nvSpPr>
        <p:spPr>
          <a:xfrm>
            <a:off x="257908" y="288368"/>
            <a:ext cx="2104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The Process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2C1E97-6A3B-494F-8941-258F09083A99}"/>
              </a:ext>
            </a:extLst>
          </p:cNvPr>
          <p:cNvSpPr txBox="1"/>
          <p:nvPr/>
        </p:nvSpPr>
        <p:spPr>
          <a:xfrm>
            <a:off x="577639" y="6390828"/>
            <a:ext cx="6222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bg1"/>
                </a:solidFill>
                <a:latin typeface="+mj-lt"/>
              </a:rPr>
              <a:t>We help support and develop effective and informed local political leaders 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A09246-D548-364D-BE75-1ED72539B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32" y="6347436"/>
            <a:ext cx="332661" cy="43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C62616-2403-4FA6-933F-FF93161280B5}"/>
              </a:ext>
            </a:extLst>
          </p:cNvPr>
          <p:cNvSpPr txBox="1"/>
          <p:nvPr/>
        </p:nvSpPr>
        <p:spPr>
          <a:xfrm>
            <a:off x="257908" y="1470212"/>
            <a:ext cx="4134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0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we still receive some data in Excel and save these in a folder.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315067-14A3-44BA-8267-C7AA9BFF5786}"/>
              </a:ext>
            </a:extLst>
          </p:cNvPr>
          <p:cNvSpPr txBox="1"/>
          <p:nvPr/>
        </p:nvSpPr>
        <p:spPr>
          <a:xfrm>
            <a:off x="4572000" y="1418099"/>
            <a:ext cx="41440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–and read into R – merge into daily, weekly, monthly  datasets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C888E2-7FF1-44D7-A340-E9A47C3CBCCF}"/>
              </a:ext>
            </a:extLst>
          </p:cNvPr>
          <p:cNvSpPr txBox="1"/>
          <p:nvPr/>
        </p:nvSpPr>
        <p:spPr>
          <a:xfrm>
            <a:off x="248632" y="2437941"/>
            <a:ext cx="4144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 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standardising measures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6940CE-16B9-4A30-A4F9-28A6F1571AD1}"/>
              </a:ext>
            </a:extLst>
          </p:cNvPr>
          <p:cNvSpPr txBox="1"/>
          <p:nvPr/>
        </p:nvSpPr>
        <p:spPr>
          <a:xfrm>
            <a:off x="4427465" y="2459623"/>
            <a:ext cx="4744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creating family group, vulnerability index and rurality averages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9DAFE3-F098-427F-97C1-73182C9ED521}"/>
              </a:ext>
            </a:extLst>
          </p:cNvPr>
          <p:cNvSpPr txBox="1"/>
          <p:nvPr/>
        </p:nvSpPr>
        <p:spPr>
          <a:xfrm>
            <a:off x="235668" y="3075057"/>
            <a:ext cx="4157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Step 4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– write to Excel documents that are then read into Power BI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1F099F7-AF40-437A-94DC-5E8D8FB47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44" y="4093904"/>
            <a:ext cx="8725095" cy="1931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 descr="Pointing Rick Dalton | Know Your Meme">
            <a:extLst>
              <a:ext uri="{FF2B5EF4-FFF2-40B4-BE49-F238E27FC236}">
                <a16:creationId xmlns:a16="http://schemas.microsoft.com/office/drawing/2014/main" id="{A9809D39-661C-48EA-86C0-AB720B1A2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85875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3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EE36F7-ADB3-3246-BD78-C41E4F77BEBF}"/>
              </a:ext>
            </a:extLst>
          </p:cNvPr>
          <p:cNvCxnSpPr>
            <a:cxnSpLocks/>
          </p:cNvCxnSpPr>
          <p:nvPr/>
        </p:nvCxnSpPr>
        <p:spPr>
          <a:xfrm flipV="1">
            <a:off x="0" y="1010313"/>
            <a:ext cx="9144000" cy="1"/>
          </a:xfrm>
          <a:prstGeom prst="line">
            <a:avLst/>
          </a:prstGeom>
          <a:ln w="19050">
            <a:solidFill>
              <a:srgbClr val="0324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3B88B8-9994-574D-86F4-A852A4AB9BB8}"/>
              </a:ext>
            </a:extLst>
          </p:cNvPr>
          <p:cNvSpPr/>
          <p:nvPr/>
        </p:nvSpPr>
        <p:spPr>
          <a:xfrm>
            <a:off x="0" y="6251099"/>
            <a:ext cx="9144000" cy="606902"/>
          </a:xfrm>
          <a:prstGeom prst="rect">
            <a:avLst/>
          </a:prstGeom>
          <a:solidFill>
            <a:srgbClr val="0324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A67A80-745E-8448-802F-9E7B53867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551" y="6311576"/>
            <a:ext cx="887817" cy="45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58462B-C2E9-FE42-A135-5F19261B15F5}"/>
              </a:ext>
            </a:extLst>
          </p:cNvPr>
          <p:cNvSpPr txBox="1"/>
          <p:nvPr/>
        </p:nvSpPr>
        <p:spPr>
          <a:xfrm>
            <a:off x="257908" y="288368"/>
            <a:ext cx="213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Advantages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DA8F6D-D9D5-D14B-B1B0-08EA094241B1}"/>
              </a:ext>
            </a:extLst>
          </p:cNvPr>
          <p:cNvSpPr txBox="1"/>
          <p:nvPr/>
        </p:nvSpPr>
        <p:spPr>
          <a:xfrm>
            <a:off x="591919" y="6394216"/>
            <a:ext cx="6368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600" i="1" dirty="0">
                <a:solidFill>
                  <a:schemeClr val="bg1"/>
                </a:solidFill>
                <a:latin typeface="+mj-lt"/>
              </a:rPr>
              <a:t>We make innovative use of data and intelligence to support decision making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176AE9-9AF4-B84D-A706-8A951D7F2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32" y="6371632"/>
            <a:ext cx="345714" cy="396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7FBB1E-8BCC-43E2-98CC-B9ADDC7163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23618" r="-22183"/>
          <a:stretch/>
        </p:blipFill>
        <p:spPr>
          <a:xfrm>
            <a:off x="9524" y="1035808"/>
            <a:ext cx="11787403" cy="5180425"/>
          </a:xfrm>
          <a:prstGeom prst="rect">
            <a:avLst/>
          </a:prstGeom>
        </p:spPr>
      </p:pic>
      <p:pic>
        <p:nvPicPr>
          <p:cNvPr id="2050" name="Picture 2" descr="Dax Wax Red Wave and Groom 99g : Amazon.co.uk: Beauty">
            <a:extLst>
              <a:ext uri="{FF2B5EF4-FFF2-40B4-BE49-F238E27FC236}">
                <a16:creationId xmlns:a16="http://schemas.microsoft.com/office/drawing/2014/main" id="{E9045C49-F5C8-470D-8703-0CD145EDF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374" y="2702929"/>
            <a:ext cx="3428994" cy="342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Using Software Can Reduce Human Errors">
            <a:extLst>
              <a:ext uri="{FF2B5EF4-FFF2-40B4-BE49-F238E27FC236}">
                <a16:creationId xmlns:a16="http://schemas.microsoft.com/office/drawing/2014/main" id="{57F4EB00-F034-4AEF-A07B-6D74A2D20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" y="2147170"/>
            <a:ext cx="5456849" cy="409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70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EE36F7-ADB3-3246-BD78-C41E4F77BEBF}"/>
              </a:ext>
            </a:extLst>
          </p:cNvPr>
          <p:cNvCxnSpPr>
            <a:cxnSpLocks/>
          </p:cNvCxnSpPr>
          <p:nvPr/>
        </p:nvCxnSpPr>
        <p:spPr>
          <a:xfrm flipV="1">
            <a:off x="0" y="1010313"/>
            <a:ext cx="9144000" cy="1"/>
          </a:xfrm>
          <a:prstGeom prst="line">
            <a:avLst/>
          </a:prstGeom>
          <a:ln w="19050">
            <a:solidFill>
              <a:srgbClr val="0324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3B88B8-9994-574D-86F4-A852A4AB9BB8}"/>
              </a:ext>
            </a:extLst>
          </p:cNvPr>
          <p:cNvSpPr/>
          <p:nvPr/>
        </p:nvSpPr>
        <p:spPr>
          <a:xfrm>
            <a:off x="0" y="6251099"/>
            <a:ext cx="9144000" cy="606902"/>
          </a:xfrm>
          <a:prstGeom prst="rect">
            <a:avLst/>
          </a:prstGeom>
          <a:solidFill>
            <a:srgbClr val="0324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A67A80-745E-8448-802F-9E7B53867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551" y="6311576"/>
            <a:ext cx="887817" cy="45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58462B-C2E9-FE42-A135-5F19261B15F5}"/>
              </a:ext>
            </a:extLst>
          </p:cNvPr>
          <p:cNvSpPr txBox="1"/>
          <p:nvPr/>
        </p:nvSpPr>
        <p:spPr>
          <a:xfrm>
            <a:off x="257908" y="288368"/>
            <a:ext cx="6904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Some Stumbling Blocks – Error After 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F30136-AB50-1042-BFC2-D20F202B8553}"/>
              </a:ext>
            </a:extLst>
          </p:cNvPr>
          <p:cNvSpPr txBox="1"/>
          <p:nvPr/>
        </p:nvSpPr>
        <p:spPr>
          <a:xfrm>
            <a:off x="617494" y="6429909"/>
            <a:ext cx="7825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chemeClr val="bg1"/>
                </a:solidFill>
                <a:latin typeface="+mj-lt"/>
              </a:rPr>
              <a:t>We are innovators for local government and help councils to identify and share good practice</a:t>
            </a:r>
            <a:endParaRPr lang="en-US" sz="140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D98A50-F059-9544-BC43-6AB5F9BC5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32" y="6372776"/>
            <a:ext cx="376734" cy="39600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923EACC9-73E8-4F94-833B-5DA2C888E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08" y="1400316"/>
            <a:ext cx="5880661" cy="40573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D125398-94C0-43F4-8322-B8DA5D32C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677" y="1712708"/>
            <a:ext cx="6714758" cy="17185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DED3B7E-E2B1-4ECF-9007-38F75D0B81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2111" y="2234624"/>
            <a:ext cx="5729348" cy="3845575"/>
          </a:xfrm>
          <a:prstGeom prst="rect">
            <a:avLst/>
          </a:prstGeom>
        </p:spPr>
      </p:pic>
      <p:pic>
        <p:nvPicPr>
          <p:cNvPr id="4102" name="Picture 6" descr="The Tragic Life of Keanu Reeves | Snopes.com">
            <a:extLst>
              <a:ext uri="{FF2B5EF4-FFF2-40B4-BE49-F238E27FC236}">
                <a16:creationId xmlns:a16="http://schemas.microsoft.com/office/drawing/2014/main" id="{5E367B0B-E387-4346-8FB4-E313382B0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85" y="1051953"/>
            <a:ext cx="7966963" cy="502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4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D3B88B8-9994-574D-86F4-A852A4AB9BB8}"/>
              </a:ext>
            </a:extLst>
          </p:cNvPr>
          <p:cNvSpPr/>
          <p:nvPr/>
        </p:nvSpPr>
        <p:spPr>
          <a:xfrm>
            <a:off x="0" y="6251099"/>
            <a:ext cx="9144000" cy="606902"/>
          </a:xfrm>
          <a:prstGeom prst="rect">
            <a:avLst/>
          </a:prstGeom>
          <a:solidFill>
            <a:srgbClr val="0324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A67A80-745E-8448-802F-9E7B53867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551" y="6311576"/>
            <a:ext cx="887817" cy="45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58462B-C2E9-FE42-A135-5F19261B15F5}"/>
              </a:ext>
            </a:extLst>
          </p:cNvPr>
          <p:cNvSpPr txBox="1"/>
          <p:nvPr/>
        </p:nvSpPr>
        <p:spPr>
          <a:xfrm>
            <a:off x="2601468" y="2321004"/>
            <a:ext cx="39410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+mj-lt"/>
              </a:rPr>
              <a:t>Thank you!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439D7-AE77-8042-8EB5-7C294B131F83}"/>
              </a:ext>
            </a:extLst>
          </p:cNvPr>
          <p:cNvSpPr txBox="1"/>
          <p:nvPr/>
        </p:nvSpPr>
        <p:spPr>
          <a:xfrm>
            <a:off x="708006" y="6376299"/>
            <a:ext cx="5852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bg1"/>
                </a:solidFill>
                <a:latin typeface="+mj-lt"/>
              </a:rPr>
              <a:t>We facilitate the sharing of skills, capacity, knowledge and expertise 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1B61FA-F4BF-D34E-B1C4-EEFC702E0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08" y="6311576"/>
            <a:ext cx="450098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4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EE36F7-ADB3-3246-BD78-C41E4F77BEBF}"/>
              </a:ext>
            </a:extLst>
          </p:cNvPr>
          <p:cNvCxnSpPr>
            <a:cxnSpLocks/>
          </p:cNvCxnSpPr>
          <p:nvPr/>
        </p:nvCxnSpPr>
        <p:spPr>
          <a:xfrm>
            <a:off x="2124075" y="3429000"/>
            <a:ext cx="7019925" cy="0"/>
          </a:xfrm>
          <a:prstGeom prst="line">
            <a:avLst/>
          </a:prstGeom>
          <a:ln w="19050">
            <a:solidFill>
              <a:srgbClr val="D12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3B88B8-9994-574D-86F4-A852A4AB9BB8}"/>
              </a:ext>
            </a:extLst>
          </p:cNvPr>
          <p:cNvSpPr/>
          <p:nvPr/>
        </p:nvSpPr>
        <p:spPr>
          <a:xfrm>
            <a:off x="-29153" y="0"/>
            <a:ext cx="1335387" cy="6858001"/>
          </a:xfrm>
          <a:prstGeom prst="rect">
            <a:avLst/>
          </a:prstGeom>
          <a:solidFill>
            <a:srgbClr val="D1222B"/>
          </a:solidFill>
          <a:ln w="3175">
            <a:solidFill>
              <a:srgbClr val="2F528F">
                <a:alpha val="3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58462B-C2E9-FE42-A135-5F19261B15F5}"/>
              </a:ext>
            </a:extLst>
          </p:cNvPr>
          <p:cNvSpPr txBox="1"/>
          <p:nvPr/>
        </p:nvSpPr>
        <p:spPr>
          <a:xfrm>
            <a:off x="2452757" y="2785868"/>
            <a:ext cx="1378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00324F"/>
                </a:solidFill>
                <a:latin typeface="+mj-lt"/>
              </a:rPr>
              <a:t>Outline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5C0C2F3-0451-0047-8D1D-321A0A23C3E5}"/>
              </a:ext>
            </a:extLst>
          </p:cNvPr>
          <p:cNvSpPr/>
          <p:nvPr/>
        </p:nvSpPr>
        <p:spPr>
          <a:xfrm rot="5400000">
            <a:off x="-1632884" y="2939120"/>
            <a:ext cx="6858001" cy="979764"/>
          </a:xfrm>
          <a:prstGeom prst="triangle">
            <a:avLst>
              <a:gd name="adj" fmla="val 50000"/>
            </a:avLst>
          </a:prstGeom>
          <a:solidFill>
            <a:srgbClr val="00324F"/>
          </a:solidFill>
          <a:ln w="28575">
            <a:solidFill>
              <a:srgbClr val="D1222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5A269819-98EA-9244-9E1A-5950CF001F5C}"/>
              </a:ext>
            </a:extLst>
          </p:cNvPr>
          <p:cNvSpPr/>
          <p:nvPr/>
        </p:nvSpPr>
        <p:spPr>
          <a:xfrm rot="5400000">
            <a:off x="-1807000" y="3093270"/>
            <a:ext cx="6877054" cy="690515"/>
          </a:xfrm>
          <a:prstGeom prst="triangle">
            <a:avLst>
              <a:gd name="adj" fmla="val 50271"/>
            </a:avLst>
          </a:prstGeom>
          <a:solidFill>
            <a:srgbClr val="D1222B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3406E-80AC-D847-A030-7B1B0BA27B64}"/>
              </a:ext>
            </a:extLst>
          </p:cNvPr>
          <p:cNvSpPr txBox="1"/>
          <p:nvPr/>
        </p:nvSpPr>
        <p:spPr>
          <a:xfrm>
            <a:off x="51501" y="5930630"/>
            <a:ext cx="13353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000" i="1">
                <a:solidFill>
                  <a:schemeClr val="bg1"/>
                </a:solidFill>
                <a:latin typeface="Helvetica" pitchFamily="2" charset="0"/>
              </a:rPr>
              <a:t>The ‘go to’ organisation for Local Government improvement in Scotland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72F0D3-43E6-254C-9836-9B9B7C1C9732}"/>
              </a:ext>
            </a:extLst>
          </p:cNvPr>
          <p:cNvCxnSpPr>
            <a:cxnSpLocks/>
          </p:cNvCxnSpPr>
          <p:nvPr/>
        </p:nvCxnSpPr>
        <p:spPr>
          <a:xfrm>
            <a:off x="149075" y="5836742"/>
            <a:ext cx="115715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AEBA492-A313-BC40-9CB3-F8F6A6CD7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75" y="5115459"/>
            <a:ext cx="1166488" cy="60070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C21CB26-EBB8-427A-B606-C8FC05BB7454}"/>
              </a:ext>
            </a:extLst>
          </p:cNvPr>
          <p:cNvSpPr/>
          <p:nvPr/>
        </p:nvSpPr>
        <p:spPr>
          <a:xfrm>
            <a:off x="2285999" y="1383699"/>
            <a:ext cx="66411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765622-06C4-467A-A7F9-83082114D246}"/>
              </a:ext>
            </a:extLst>
          </p:cNvPr>
          <p:cNvSpPr txBox="1"/>
          <p:nvPr/>
        </p:nvSpPr>
        <p:spPr>
          <a:xfrm>
            <a:off x="2621656" y="4320140"/>
            <a:ext cx="55401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Who we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dashboard and its many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How we used R to help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07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EE36F7-ADB3-3246-BD78-C41E4F77BEBF}"/>
              </a:ext>
            </a:extLst>
          </p:cNvPr>
          <p:cNvCxnSpPr>
            <a:cxnSpLocks/>
          </p:cNvCxnSpPr>
          <p:nvPr/>
        </p:nvCxnSpPr>
        <p:spPr>
          <a:xfrm flipV="1">
            <a:off x="0" y="1010313"/>
            <a:ext cx="9144000" cy="1"/>
          </a:xfrm>
          <a:prstGeom prst="line">
            <a:avLst/>
          </a:prstGeom>
          <a:ln w="19050">
            <a:solidFill>
              <a:srgbClr val="0324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B3406E-80AC-D847-A030-7B1B0BA27B64}"/>
              </a:ext>
            </a:extLst>
          </p:cNvPr>
          <p:cNvSpPr txBox="1"/>
          <p:nvPr/>
        </p:nvSpPr>
        <p:spPr>
          <a:xfrm>
            <a:off x="468826" y="6403902"/>
            <a:ext cx="6183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600" i="1" dirty="0">
                <a:solidFill>
                  <a:schemeClr val="bg1"/>
                </a:solidFill>
                <a:latin typeface="+mj-lt"/>
              </a:rPr>
              <a:t>The ‘come to’ organisation for local government improvement in Scotland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A67A80-745E-8448-802F-9E7B53867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551" y="6311576"/>
            <a:ext cx="887817" cy="45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58462B-C2E9-FE42-A135-5F19261B15F5}"/>
              </a:ext>
            </a:extLst>
          </p:cNvPr>
          <p:cNvSpPr txBox="1"/>
          <p:nvPr/>
        </p:nvSpPr>
        <p:spPr>
          <a:xfrm>
            <a:off x="257908" y="288368"/>
            <a:ext cx="2139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Who we are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6936F7-6EEF-5140-B082-6E7E1DB4A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41" y="6356550"/>
            <a:ext cx="252585" cy="396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6CA82F-29D4-4CD3-B8AB-EF8BCE832C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232231"/>
            <a:ext cx="9144000" cy="65227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CC1FCBD-0A7F-4D73-AD1D-22D46FA25B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434" y="1044814"/>
            <a:ext cx="7063117" cy="502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2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EE36F7-ADB3-3246-BD78-C41E4F77BEBF}"/>
              </a:ext>
            </a:extLst>
          </p:cNvPr>
          <p:cNvCxnSpPr>
            <a:cxnSpLocks/>
          </p:cNvCxnSpPr>
          <p:nvPr/>
        </p:nvCxnSpPr>
        <p:spPr>
          <a:xfrm flipV="1">
            <a:off x="0" y="1010313"/>
            <a:ext cx="9144000" cy="1"/>
          </a:xfrm>
          <a:prstGeom prst="line">
            <a:avLst/>
          </a:prstGeom>
          <a:ln w="19050">
            <a:solidFill>
              <a:srgbClr val="0324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3B88B8-9994-574D-86F4-A852A4AB9BB8}"/>
              </a:ext>
            </a:extLst>
          </p:cNvPr>
          <p:cNvSpPr/>
          <p:nvPr/>
        </p:nvSpPr>
        <p:spPr>
          <a:xfrm>
            <a:off x="0" y="6251099"/>
            <a:ext cx="9144000" cy="606902"/>
          </a:xfrm>
          <a:prstGeom prst="rect">
            <a:avLst/>
          </a:prstGeom>
          <a:solidFill>
            <a:srgbClr val="0324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A67A80-745E-8448-802F-9E7B53867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551" y="6311576"/>
            <a:ext cx="887817" cy="45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58462B-C2E9-FE42-A135-5F19261B15F5}"/>
              </a:ext>
            </a:extLst>
          </p:cNvPr>
          <p:cNvSpPr txBox="1"/>
          <p:nvPr/>
        </p:nvSpPr>
        <p:spPr>
          <a:xfrm>
            <a:off x="257908" y="288368"/>
            <a:ext cx="3461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Covid-19 Dashboard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6283D2-D568-564F-A1E2-717346E6594D}"/>
              </a:ext>
            </a:extLst>
          </p:cNvPr>
          <p:cNvSpPr txBox="1"/>
          <p:nvPr/>
        </p:nvSpPr>
        <p:spPr>
          <a:xfrm>
            <a:off x="735985" y="6400355"/>
            <a:ext cx="6626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chemeClr val="bg1"/>
                </a:solidFill>
                <a:latin typeface="+mj-lt"/>
              </a:rPr>
              <a:t>We broker additional resources for local government to support improvement 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5FC4D2-8F56-304A-9479-2C511B106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08" y="6391562"/>
            <a:ext cx="457317" cy="34424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4C32C9B-656F-45D5-8256-488D345AB9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044"/>
          <a:stretch/>
        </p:blipFill>
        <p:spPr>
          <a:xfrm>
            <a:off x="715225" y="1018509"/>
            <a:ext cx="7501011" cy="521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7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EE36F7-ADB3-3246-BD78-C41E4F77BEBF}"/>
              </a:ext>
            </a:extLst>
          </p:cNvPr>
          <p:cNvCxnSpPr>
            <a:cxnSpLocks/>
          </p:cNvCxnSpPr>
          <p:nvPr/>
        </p:nvCxnSpPr>
        <p:spPr>
          <a:xfrm flipV="1">
            <a:off x="0" y="1010313"/>
            <a:ext cx="9144000" cy="1"/>
          </a:xfrm>
          <a:prstGeom prst="line">
            <a:avLst/>
          </a:prstGeom>
          <a:ln w="19050">
            <a:solidFill>
              <a:srgbClr val="0324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3B88B8-9994-574D-86F4-A852A4AB9BB8}"/>
              </a:ext>
            </a:extLst>
          </p:cNvPr>
          <p:cNvSpPr/>
          <p:nvPr/>
        </p:nvSpPr>
        <p:spPr>
          <a:xfrm>
            <a:off x="0" y="6251099"/>
            <a:ext cx="9144000" cy="606902"/>
          </a:xfrm>
          <a:prstGeom prst="rect">
            <a:avLst/>
          </a:prstGeom>
          <a:solidFill>
            <a:srgbClr val="0324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A67A80-745E-8448-802F-9E7B53867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551" y="6311576"/>
            <a:ext cx="887817" cy="45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58462B-C2E9-FE42-A135-5F19261B15F5}"/>
              </a:ext>
            </a:extLst>
          </p:cNvPr>
          <p:cNvSpPr txBox="1"/>
          <p:nvPr/>
        </p:nvSpPr>
        <p:spPr>
          <a:xfrm>
            <a:off x="257908" y="288368"/>
            <a:ext cx="1626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The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456021-85EB-DB43-BFA0-21CB8BB25ECC}"/>
              </a:ext>
            </a:extLst>
          </p:cNvPr>
          <p:cNvSpPr txBox="1"/>
          <p:nvPr/>
        </p:nvSpPr>
        <p:spPr>
          <a:xfrm>
            <a:off x="682872" y="6394877"/>
            <a:ext cx="5037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600" i="1" dirty="0">
                <a:solidFill>
                  <a:schemeClr val="bg1"/>
                </a:solidFill>
                <a:latin typeface="+mj-lt"/>
              </a:rPr>
              <a:t>We help councils deliver against local and national priorities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2389DA-5F34-6D42-A074-B2275FB57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32" y="6336776"/>
            <a:ext cx="432000" cy="432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B591E70-DA77-4386-A2A7-9378DD277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084" y="1206466"/>
            <a:ext cx="7249537" cy="33151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 descr="Glasgow City Council - Home | Facebook">
            <a:extLst>
              <a:ext uri="{FF2B5EF4-FFF2-40B4-BE49-F238E27FC236}">
                <a16:creationId xmlns:a16="http://schemas.microsoft.com/office/drawing/2014/main" id="{9976A894-CFEE-45BD-AA0D-02C3D7106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928" y="1206466"/>
            <a:ext cx="1249440" cy="124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me – The City of Edinburgh Council">
            <a:extLst>
              <a:ext uri="{FF2B5EF4-FFF2-40B4-BE49-F238E27FC236}">
                <a16:creationId xmlns:a16="http://schemas.microsoft.com/office/drawing/2014/main" id="{6DDA3E14-3C55-480F-A779-605541B7B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812" y="4697609"/>
            <a:ext cx="2492188" cy="46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ottish Borders Council - Enghouse Interactive">
            <a:extLst>
              <a:ext uri="{FF2B5EF4-FFF2-40B4-BE49-F238E27FC236}">
                <a16:creationId xmlns:a16="http://schemas.microsoft.com/office/drawing/2014/main" id="{D7FC86A7-4B8F-4079-B1CD-6CEA0E9D0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32" y="4579730"/>
            <a:ext cx="1859402" cy="124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lackmannanshire Council - Home | Facebook">
            <a:extLst>
              <a:ext uri="{FF2B5EF4-FFF2-40B4-BE49-F238E27FC236}">
                <a16:creationId xmlns:a16="http://schemas.microsoft.com/office/drawing/2014/main" id="{7B02DFBE-21D0-4547-B2DE-5DDC6B550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360" y="2610680"/>
            <a:ext cx="1322575" cy="132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Highland Council Homepage">
            <a:extLst>
              <a:ext uri="{FF2B5EF4-FFF2-40B4-BE49-F238E27FC236}">
                <a16:creationId xmlns:a16="http://schemas.microsoft.com/office/drawing/2014/main" id="{8C3CDB4F-756C-45A0-A830-F43D9438F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187" y="4740193"/>
            <a:ext cx="2340349" cy="118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undee-City-Council-logo - COES Caledonia">
            <a:extLst>
              <a:ext uri="{FF2B5EF4-FFF2-40B4-BE49-F238E27FC236}">
                <a16:creationId xmlns:a16="http://schemas.microsoft.com/office/drawing/2014/main" id="{48A61552-2FBD-4822-A5F4-5C343E3A3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89" y="4877226"/>
            <a:ext cx="1876985" cy="125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869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EE36F7-ADB3-3246-BD78-C41E4F77BEBF}"/>
              </a:ext>
            </a:extLst>
          </p:cNvPr>
          <p:cNvCxnSpPr>
            <a:cxnSpLocks/>
          </p:cNvCxnSpPr>
          <p:nvPr/>
        </p:nvCxnSpPr>
        <p:spPr>
          <a:xfrm flipV="1">
            <a:off x="0" y="1010313"/>
            <a:ext cx="9144000" cy="1"/>
          </a:xfrm>
          <a:prstGeom prst="line">
            <a:avLst/>
          </a:prstGeom>
          <a:ln w="19050">
            <a:solidFill>
              <a:srgbClr val="0324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3B88B8-9994-574D-86F4-A852A4AB9BB8}"/>
              </a:ext>
            </a:extLst>
          </p:cNvPr>
          <p:cNvSpPr/>
          <p:nvPr/>
        </p:nvSpPr>
        <p:spPr>
          <a:xfrm>
            <a:off x="0" y="6251099"/>
            <a:ext cx="9144000" cy="606902"/>
          </a:xfrm>
          <a:prstGeom prst="rect">
            <a:avLst/>
          </a:prstGeom>
          <a:solidFill>
            <a:srgbClr val="0324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A67A80-745E-8448-802F-9E7B53867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551" y="6311576"/>
            <a:ext cx="887817" cy="45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58462B-C2E9-FE42-A135-5F19261B15F5}"/>
              </a:ext>
            </a:extLst>
          </p:cNvPr>
          <p:cNvSpPr txBox="1"/>
          <p:nvPr/>
        </p:nvSpPr>
        <p:spPr>
          <a:xfrm>
            <a:off x="257908" y="288368"/>
            <a:ext cx="1626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The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456021-85EB-DB43-BFA0-21CB8BB25ECC}"/>
              </a:ext>
            </a:extLst>
          </p:cNvPr>
          <p:cNvSpPr txBox="1"/>
          <p:nvPr/>
        </p:nvSpPr>
        <p:spPr>
          <a:xfrm>
            <a:off x="682872" y="6394877"/>
            <a:ext cx="5037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600" i="1" dirty="0">
                <a:solidFill>
                  <a:schemeClr val="bg1"/>
                </a:solidFill>
                <a:latin typeface="+mj-lt"/>
              </a:rPr>
              <a:t>We help councils deliver against local and national priorities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2389DA-5F34-6D42-A074-B2275FB57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32" y="6336776"/>
            <a:ext cx="432000" cy="432000"/>
          </a:xfrm>
          <a:prstGeom prst="rect">
            <a:avLst/>
          </a:prstGeom>
        </p:spPr>
      </p:pic>
      <p:pic>
        <p:nvPicPr>
          <p:cNvPr id="2050" name="Picture 2" descr="Scottish Government - mygov.scot">
            <a:extLst>
              <a:ext uri="{FF2B5EF4-FFF2-40B4-BE49-F238E27FC236}">
                <a16:creationId xmlns:a16="http://schemas.microsoft.com/office/drawing/2014/main" id="{C51AF95B-D14C-4891-A718-D53C66454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856" y="3757996"/>
            <a:ext cx="2601512" cy="258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ational Records of Scotland | LinkedIn">
            <a:extLst>
              <a:ext uri="{FF2B5EF4-FFF2-40B4-BE49-F238E27FC236}">
                <a16:creationId xmlns:a16="http://schemas.microsoft.com/office/drawing/2014/main" id="{327E4BD3-28E2-4F12-BC64-35FA94DF5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32" y="389360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enchmarking | Benchmarking">
            <a:extLst>
              <a:ext uri="{FF2B5EF4-FFF2-40B4-BE49-F238E27FC236}">
                <a16:creationId xmlns:a16="http://schemas.microsoft.com/office/drawing/2014/main" id="{AA3FED86-D41D-43DD-9A92-64B479E8D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7" y="4090776"/>
            <a:ext cx="307657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CHA">
            <a:extLst>
              <a:ext uri="{FF2B5EF4-FFF2-40B4-BE49-F238E27FC236}">
                <a16:creationId xmlns:a16="http://schemas.microsoft.com/office/drawing/2014/main" id="{59B3DD79-0609-46D7-8FA3-B03989E97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32" y="1071928"/>
            <a:ext cx="6418868" cy="164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1FF274-6637-494C-BACA-03C19FCCF9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908" y="3146978"/>
            <a:ext cx="6772338" cy="606889"/>
          </a:xfrm>
          <a:prstGeom prst="rect">
            <a:avLst/>
          </a:prstGeom>
        </p:spPr>
      </p:pic>
      <p:pic>
        <p:nvPicPr>
          <p:cNvPr id="5122" name="Picture 2" descr="Public Health Scotland - Wikipedia">
            <a:extLst>
              <a:ext uri="{FF2B5EF4-FFF2-40B4-BE49-F238E27FC236}">
                <a16:creationId xmlns:a16="http://schemas.microsoft.com/office/drawing/2014/main" id="{65DD19B3-A9A6-491F-9640-61C3EC41E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021" y="2178480"/>
            <a:ext cx="3125182" cy="113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81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EE36F7-ADB3-3246-BD78-C41E4F77BEBF}"/>
              </a:ext>
            </a:extLst>
          </p:cNvPr>
          <p:cNvCxnSpPr>
            <a:cxnSpLocks/>
          </p:cNvCxnSpPr>
          <p:nvPr/>
        </p:nvCxnSpPr>
        <p:spPr>
          <a:xfrm flipV="1">
            <a:off x="0" y="1010313"/>
            <a:ext cx="9144000" cy="1"/>
          </a:xfrm>
          <a:prstGeom prst="line">
            <a:avLst/>
          </a:prstGeom>
          <a:ln w="19050">
            <a:solidFill>
              <a:srgbClr val="0324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3B88B8-9994-574D-86F4-A852A4AB9BB8}"/>
              </a:ext>
            </a:extLst>
          </p:cNvPr>
          <p:cNvSpPr/>
          <p:nvPr/>
        </p:nvSpPr>
        <p:spPr>
          <a:xfrm>
            <a:off x="0" y="6251099"/>
            <a:ext cx="9144000" cy="606902"/>
          </a:xfrm>
          <a:prstGeom prst="rect">
            <a:avLst/>
          </a:prstGeom>
          <a:solidFill>
            <a:srgbClr val="0324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A67A80-745E-8448-802F-9E7B53867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551" y="6311576"/>
            <a:ext cx="887817" cy="45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58462B-C2E9-FE42-A135-5F19261B15F5}"/>
              </a:ext>
            </a:extLst>
          </p:cNvPr>
          <p:cNvSpPr txBox="1"/>
          <p:nvPr/>
        </p:nvSpPr>
        <p:spPr>
          <a:xfrm>
            <a:off x="257908" y="288368"/>
            <a:ext cx="1474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0C4B3F-7DD9-B847-B53A-C082DBB1823B}"/>
              </a:ext>
            </a:extLst>
          </p:cNvPr>
          <p:cNvSpPr txBox="1"/>
          <p:nvPr/>
        </p:nvSpPr>
        <p:spPr>
          <a:xfrm>
            <a:off x="517824" y="6417980"/>
            <a:ext cx="5035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600" i="1" dirty="0">
                <a:solidFill>
                  <a:schemeClr val="bg1"/>
                </a:solidFill>
                <a:latin typeface="+mj-lt"/>
              </a:rPr>
              <a:t>We provide a wide range of practical improvement support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B93EA5-654D-FD40-8B4C-5E2555240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65" y="6403321"/>
            <a:ext cx="402749" cy="3532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E30494-32DB-4FD9-B49C-CDE8E4B26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613" y="1091642"/>
            <a:ext cx="3429668" cy="25043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E78C60-4B91-4524-8CE5-8F949749A7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8440" y="1078993"/>
            <a:ext cx="3449111" cy="24654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83CA6D-C913-4978-99DC-A315F7117F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849" y="3697507"/>
            <a:ext cx="3444432" cy="25084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02B0E9-8ADE-4309-8DB9-CEB9423E62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3666544"/>
            <a:ext cx="3449111" cy="25084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5109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EE36F7-ADB3-3246-BD78-C41E4F77BEBF}"/>
              </a:ext>
            </a:extLst>
          </p:cNvPr>
          <p:cNvCxnSpPr>
            <a:cxnSpLocks/>
          </p:cNvCxnSpPr>
          <p:nvPr/>
        </p:nvCxnSpPr>
        <p:spPr>
          <a:xfrm flipV="1">
            <a:off x="0" y="1010313"/>
            <a:ext cx="9144000" cy="1"/>
          </a:xfrm>
          <a:prstGeom prst="line">
            <a:avLst/>
          </a:prstGeom>
          <a:ln w="19050">
            <a:solidFill>
              <a:srgbClr val="0324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3B88B8-9994-574D-86F4-A852A4AB9BB8}"/>
              </a:ext>
            </a:extLst>
          </p:cNvPr>
          <p:cNvSpPr/>
          <p:nvPr/>
        </p:nvSpPr>
        <p:spPr>
          <a:xfrm>
            <a:off x="0" y="6251099"/>
            <a:ext cx="9144000" cy="606902"/>
          </a:xfrm>
          <a:prstGeom prst="rect">
            <a:avLst/>
          </a:prstGeom>
          <a:solidFill>
            <a:srgbClr val="0324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A67A80-745E-8448-802F-9E7B53867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551" y="6311576"/>
            <a:ext cx="887817" cy="45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58462B-C2E9-FE42-A135-5F19261B15F5}"/>
              </a:ext>
            </a:extLst>
          </p:cNvPr>
          <p:cNvSpPr txBox="1"/>
          <p:nvPr/>
        </p:nvSpPr>
        <p:spPr>
          <a:xfrm>
            <a:off x="257908" y="288368"/>
            <a:ext cx="1474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0C4B3F-7DD9-B847-B53A-C082DBB1823B}"/>
              </a:ext>
            </a:extLst>
          </p:cNvPr>
          <p:cNvSpPr txBox="1"/>
          <p:nvPr/>
        </p:nvSpPr>
        <p:spPr>
          <a:xfrm>
            <a:off x="517824" y="6417980"/>
            <a:ext cx="5035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600" i="1" dirty="0">
                <a:solidFill>
                  <a:schemeClr val="bg1"/>
                </a:solidFill>
                <a:latin typeface="+mj-lt"/>
              </a:rPr>
              <a:t>We provide a wide range of practical improvement support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B93EA5-654D-FD40-8B4C-5E2555240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65" y="6403321"/>
            <a:ext cx="402749" cy="3532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4787AC-3AB0-46E4-A1E6-7813FFF75B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956" y="1353173"/>
            <a:ext cx="8886087" cy="442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49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EE36F7-ADB3-3246-BD78-C41E4F77BEBF}"/>
              </a:ext>
            </a:extLst>
          </p:cNvPr>
          <p:cNvCxnSpPr>
            <a:cxnSpLocks/>
          </p:cNvCxnSpPr>
          <p:nvPr/>
        </p:nvCxnSpPr>
        <p:spPr>
          <a:xfrm flipV="1">
            <a:off x="0" y="1010313"/>
            <a:ext cx="9144000" cy="1"/>
          </a:xfrm>
          <a:prstGeom prst="line">
            <a:avLst/>
          </a:prstGeom>
          <a:ln w="19050">
            <a:solidFill>
              <a:srgbClr val="0324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3B88B8-9994-574D-86F4-A852A4AB9BB8}"/>
              </a:ext>
            </a:extLst>
          </p:cNvPr>
          <p:cNvSpPr/>
          <p:nvPr/>
        </p:nvSpPr>
        <p:spPr>
          <a:xfrm>
            <a:off x="0" y="6251099"/>
            <a:ext cx="9144000" cy="606902"/>
          </a:xfrm>
          <a:prstGeom prst="rect">
            <a:avLst/>
          </a:prstGeom>
          <a:solidFill>
            <a:srgbClr val="0324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A67A80-745E-8448-802F-9E7B53867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551" y="6311576"/>
            <a:ext cx="887817" cy="45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58462B-C2E9-FE42-A135-5F19261B15F5}"/>
              </a:ext>
            </a:extLst>
          </p:cNvPr>
          <p:cNvSpPr txBox="1"/>
          <p:nvPr/>
        </p:nvSpPr>
        <p:spPr>
          <a:xfrm>
            <a:off x="257908" y="288368"/>
            <a:ext cx="2227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Our </a:t>
            </a:r>
            <a:r>
              <a:rPr lang="en-US" sz="3200" b="1" dirty="0" err="1">
                <a:latin typeface="+mj-lt"/>
              </a:rPr>
              <a:t>Saviours</a:t>
            </a:r>
            <a:endParaRPr lang="en-US" sz="32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0C4B3F-7DD9-B847-B53A-C082DBB1823B}"/>
              </a:ext>
            </a:extLst>
          </p:cNvPr>
          <p:cNvSpPr txBox="1"/>
          <p:nvPr/>
        </p:nvSpPr>
        <p:spPr>
          <a:xfrm>
            <a:off x="517824" y="6417980"/>
            <a:ext cx="5035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600" i="1" dirty="0">
                <a:solidFill>
                  <a:schemeClr val="bg1"/>
                </a:solidFill>
                <a:latin typeface="+mj-lt"/>
              </a:rPr>
              <a:t>We provide a wide range of practical improvement support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B93EA5-654D-FD40-8B4C-5E2555240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65" y="6403321"/>
            <a:ext cx="402749" cy="353213"/>
          </a:xfrm>
          <a:prstGeom prst="rect">
            <a:avLst/>
          </a:prstGeom>
        </p:spPr>
      </p:pic>
      <p:pic>
        <p:nvPicPr>
          <p:cNvPr id="3076" name="Picture 4" descr="Hadley Wickham">
            <a:extLst>
              <a:ext uri="{FF2B5EF4-FFF2-40B4-BE49-F238E27FC236}">
                <a16:creationId xmlns:a16="http://schemas.microsoft.com/office/drawing/2014/main" id="{B8B8F7F8-CF38-4E0B-BABB-78FD2D54E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39" y="2013009"/>
            <a:ext cx="4969279" cy="323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 (programming language) - Wikipedia">
            <a:extLst>
              <a:ext uri="{FF2B5EF4-FFF2-40B4-BE49-F238E27FC236}">
                <a16:creationId xmlns:a16="http://schemas.microsoft.com/office/drawing/2014/main" id="{2C3CD8B5-284A-41B9-993D-5A69FC8D3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083" y="1272726"/>
            <a:ext cx="5751139" cy="445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047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 Powerpoint template.potx" id="{FD1DF5E5-CC1E-4F68-B94C-66471AF1D530}" vid="{65A843DF-FA0E-4D21-AA2B-5E55A3D72E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FAC630D54E9140B4AB806285961C20" ma:contentTypeVersion="12" ma:contentTypeDescription="Create a new document." ma:contentTypeScope="" ma:versionID="4b1ff426f6ab44433fa90133b41c6530">
  <xsd:schema xmlns:xsd="http://www.w3.org/2001/XMLSchema" xmlns:xs="http://www.w3.org/2001/XMLSchema" xmlns:p="http://schemas.microsoft.com/office/2006/metadata/properties" xmlns:ns3="0ffb6a14-689f-42ef-a067-675c51ff5d7a" xmlns:ns4="a011b53f-306d-4901-9018-6d427f6237fb" targetNamespace="http://schemas.microsoft.com/office/2006/metadata/properties" ma:root="true" ma:fieldsID="945afaefde5cbe62288d729dbeb08812" ns3:_="" ns4:_="">
    <xsd:import namespace="0ffb6a14-689f-42ef-a067-675c51ff5d7a"/>
    <xsd:import namespace="a011b53f-306d-4901-9018-6d427f6237f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b6a14-689f-42ef-a067-675c51ff5d7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11b53f-306d-4901-9018-6d427f6237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BC1B3B-0AFE-4E17-BC2B-BD4EEA6D2B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fb6a14-689f-42ef-a067-675c51ff5d7a"/>
    <ds:schemaRef ds:uri="a011b53f-306d-4901-9018-6d427f6237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A9E6DA-B8EF-433B-8208-1854483D0A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4ADB06-4DD6-4E23-9DAD-163FD2C842A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IS Powerpoint Template</Template>
  <TotalTime>711</TotalTime>
  <Words>1267</Words>
  <Application>Microsoft Office PowerPoint</Application>
  <PresentationFormat>On-screen Show (4:3)</PresentationFormat>
  <Paragraphs>129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Cassidy</dc:creator>
  <cp:lastModifiedBy>Nick Cassidy</cp:lastModifiedBy>
  <cp:revision>22</cp:revision>
  <dcterms:created xsi:type="dcterms:W3CDTF">2021-11-26T10:08:24Z</dcterms:created>
  <dcterms:modified xsi:type="dcterms:W3CDTF">2021-12-08T10:19:08Z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0x01010081FAC630D54E9140B4AB806285961C20</vt:lpwstr>
  </property>
  <property fmtid="{D5CDD505-2E9C-101B-9397-08002B2CF9AE}" pid="3" name="Order">
    <vt:r8>18747600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</Properties>
</file>