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2" r:id="rId3"/>
  </p:sldMasterIdLst>
  <p:notesMasterIdLst>
    <p:notesMasterId r:id="rId11"/>
  </p:notesMasterIdLst>
  <p:sldIdLst>
    <p:sldId id="257" r:id="rId4"/>
    <p:sldId id="258" r:id="rId5"/>
    <p:sldId id="260" r:id="rId6"/>
    <p:sldId id="259" r:id="rId7"/>
    <p:sldId id="265" r:id="rId8"/>
    <p:sldId id="263" r:id="rId9"/>
    <p:sldId id="262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A4C13-6118-4EDC-AAB3-122A09EB379B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43EF-F180-4BB3-851B-628FAA685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8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1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1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2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7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43EF-F180-4BB3-851B-628FAA685A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solidFill>
                  <a:srgbClr val="70398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98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1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1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2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2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93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2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4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6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3336"/>
            <a:ext cx="8543925" cy="8275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81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1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24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93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3092"/>
            <a:ext cx="8543925" cy="734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84624"/>
            <a:ext cx="1778199" cy="50858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132938" y="6467965"/>
            <a:ext cx="2383988" cy="338554"/>
            <a:chOff x="6839605" y="6580864"/>
            <a:chExt cx="2383988" cy="338554"/>
          </a:xfrm>
        </p:grpSpPr>
        <p:sp>
          <p:nvSpPr>
            <p:cNvPr id="10" name="TextBox 11"/>
            <p:cNvSpPr txBox="1"/>
            <p:nvPr userDrawn="1"/>
          </p:nvSpPr>
          <p:spPr>
            <a:xfrm>
              <a:off x="7164288" y="6580864"/>
              <a:ext cx="205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ts val="385"/>
                </a:spcBef>
                <a:spcAft>
                  <a:spcPts val="0"/>
                </a:spcAft>
              </a:pPr>
              <a:r>
                <a:rPr lang="en-GB" sz="1600" kern="1200" dirty="0">
                  <a:solidFill>
                    <a:srgbClr val="703989"/>
                  </a:solidFill>
                  <a:effectLst/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@NatRecordsScot</a:t>
              </a:r>
              <a:endParaRPr lang="en-GB" sz="1200" dirty="0">
                <a:solidFill>
                  <a:srgbClr val="703989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05" y="6609219"/>
              <a:ext cx="346883" cy="28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7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65" r:id="rId6"/>
    <p:sldLayoutId id="2147483666" r:id="rId7"/>
    <p:sldLayoutId id="214748368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98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70" y="6502844"/>
            <a:ext cx="360000" cy="2922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53466" y="6479690"/>
            <a:ext cx="1885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NatRecordsScot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93269"/>
            <a:ext cx="1722562" cy="4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7" r:id="rId5"/>
    <p:sldLayoutId id="2147483677" r:id="rId6"/>
    <p:sldLayoutId id="2147483678" r:id="rId7"/>
    <p:sldLayoutId id="2147483685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scotland.gov.uk/statistics-and-data/statistics/stats-at-a-glance/registrar-generals-annual-review/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ytics.ofqual.gov.uk/apps/Alevel/CentreTyp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_U3hQ6mm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highcharts.com/" TargetMode="External"/><Relationship Id="rId4" Type="http://schemas.openxmlformats.org/officeDocument/2006/relationships/hyperlink" Target="https://jkunst.com/highchar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Highcharter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err="1" smtClean="0"/>
              <a:t>Highcharts</a:t>
            </a:r>
            <a:r>
              <a:rPr lang="en-GB" sz="3600" dirty="0" smtClean="0"/>
              <a:t> for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Rhi Batstone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51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0" y="-203016"/>
            <a:ext cx="4923695" cy="24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charting library</a:t>
            </a:r>
          </a:p>
          <a:p>
            <a:r>
              <a:rPr lang="en-GB" dirty="0" smtClean="0"/>
              <a:t>Easy to </a:t>
            </a:r>
            <a:r>
              <a:rPr lang="en-GB" dirty="0"/>
              <a:t>create 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ccessible </a:t>
            </a:r>
          </a:p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Free </a:t>
            </a:r>
            <a:r>
              <a:rPr lang="en-GB" dirty="0"/>
              <a:t>to download and try </a:t>
            </a:r>
            <a:endParaRPr lang="en-GB" dirty="0" smtClean="0"/>
          </a:p>
          <a:p>
            <a:r>
              <a:rPr lang="en-GB" dirty="0" smtClean="0"/>
              <a:t>Requires a </a:t>
            </a:r>
            <a:r>
              <a:rPr lang="en-GB" dirty="0"/>
              <a:t>licence to use </a:t>
            </a:r>
            <a:r>
              <a:rPr lang="en-GB" dirty="0" smtClean="0"/>
              <a:t>commercially </a:t>
            </a:r>
          </a:p>
          <a:p>
            <a:pPr lvl="1"/>
            <a:r>
              <a:rPr lang="en-GB" dirty="0"/>
              <a:t>OCS can offer licences in Scottish </a:t>
            </a:r>
            <a:r>
              <a:rPr lang="en-GB" dirty="0" smtClean="0"/>
              <a:t>Government. For </a:t>
            </a:r>
            <a:r>
              <a:rPr lang="en-GB" dirty="0"/>
              <a:t>more </a:t>
            </a:r>
            <a:r>
              <a:rPr lang="en-GB" dirty="0" smtClean="0"/>
              <a:t>info email: </a:t>
            </a:r>
            <a:r>
              <a:rPr lang="en-GB" dirty="0" err="1" smtClean="0"/>
              <a:t>statistics.enquiries@gov.scot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15" y="1617048"/>
            <a:ext cx="1054389" cy="10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Highcharter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</a:t>
            </a:r>
            <a:r>
              <a:rPr lang="en-GB" dirty="0"/>
              <a:t>wrapper </a:t>
            </a:r>
            <a:r>
              <a:rPr lang="en-GB" dirty="0" smtClean="0"/>
              <a:t>for </a:t>
            </a:r>
            <a:r>
              <a:rPr lang="en-GB" dirty="0" err="1" smtClean="0"/>
              <a:t>highcharts</a:t>
            </a:r>
            <a:endParaRPr lang="en-GB" dirty="0" smtClean="0"/>
          </a:p>
          <a:p>
            <a:r>
              <a:rPr lang="en-GB" dirty="0" smtClean="0"/>
              <a:t>Created by Joshua </a:t>
            </a:r>
            <a:r>
              <a:rPr lang="en-GB" dirty="0" err="1" smtClean="0"/>
              <a:t>Kunst</a:t>
            </a:r>
            <a:endParaRPr lang="en-GB" dirty="0" smtClean="0"/>
          </a:p>
          <a:p>
            <a:r>
              <a:rPr lang="en-GB" dirty="0" smtClean="0"/>
              <a:t>Familiar methods e.g. </a:t>
            </a:r>
            <a:r>
              <a:rPr lang="en-GB" dirty="0" err="1" smtClean="0"/>
              <a:t>ggplot2</a:t>
            </a:r>
            <a:r>
              <a:rPr lang="en-GB" dirty="0" smtClean="0"/>
              <a:t> &amp; </a:t>
            </a:r>
            <a:r>
              <a:rPr lang="en-GB" dirty="0" err="1" smtClean="0"/>
              <a:t>Tidyverse</a:t>
            </a:r>
            <a:endParaRPr lang="en-GB" dirty="0" smtClean="0"/>
          </a:p>
          <a:p>
            <a:r>
              <a:rPr lang="en-GB" dirty="0" smtClean="0"/>
              <a:t>Steep </a:t>
            </a:r>
            <a:r>
              <a:rPr lang="en-GB" dirty="0"/>
              <a:t>learning </a:t>
            </a:r>
            <a:r>
              <a:rPr lang="en-GB" dirty="0" smtClean="0"/>
              <a:t>curve for more complex charts</a:t>
            </a:r>
            <a:endParaRPr lang="en-GB" dirty="0"/>
          </a:p>
          <a:p>
            <a:r>
              <a:rPr lang="en-GB" dirty="0" smtClean="0"/>
              <a:t>Good quality documentation but lacking in depth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2" descr="https://jkunst.com/highcharter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12" y="365127"/>
            <a:ext cx="1809117" cy="209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Keyboard </a:t>
            </a:r>
            <a:r>
              <a:rPr lang="en-GB" dirty="0"/>
              <a:t>navigation</a:t>
            </a:r>
          </a:p>
          <a:p>
            <a:r>
              <a:rPr lang="en-GB" dirty="0"/>
              <a:t>Screen-reader optimization</a:t>
            </a:r>
          </a:p>
          <a:p>
            <a:r>
              <a:rPr lang="en-GB" dirty="0"/>
              <a:t>Low-vision features</a:t>
            </a:r>
          </a:p>
          <a:p>
            <a:r>
              <a:rPr lang="en-GB" dirty="0" err="1"/>
              <a:t>Sonification</a:t>
            </a:r>
            <a:endParaRPr lang="en-GB" dirty="0"/>
          </a:p>
          <a:p>
            <a:r>
              <a:rPr lang="en-GB" dirty="0"/>
              <a:t>Voice input</a:t>
            </a:r>
          </a:p>
          <a:p>
            <a:r>
              <a:rPr lang="en-GB" dirty="0"/>
              <a:t>Tactile </a:t>
            </a:r>
            <a:r>
              <a:rPr lang="en-GB" dirty="0" smtClean="0"/>
              <a:t>export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3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Highcharts</a:t>
            </a:r>
            <a:r>
              <a:rPr lang="en-GB" dirty="0" smtClean="0"/>
              <a:t>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create</a:t>
            </a:r>
          </a:p>
          <a:p>
            <a:r>
              <a:rPr lang="en-GB" dirty="0" smtClean="0"/>
              <a:t>Interactive</a:t>
            </a:r>
          </a:p>
          <a:p>
            <a:endParaRPr lang="en-GB" dirty="0"/>
          </a:p>
          <a:p>
            <a:r>
              <a:rPr lang="en-GB" dirty="0" smtClean="0"/>
              <a:t>Can’t use on SCOTS</a:t>
            </a:r>
          </a:p>
          <a:p>
            <a:r>
              <a:rPr lang="en-GB" dirty="0" smtClean="0"/>
              <a:t>Shetland mapping requirement</a:t>
            </a:r>
          </a:p>
          <a:p>
            <a:r>
              <a:rPr lang="en-GB" dirty="0" smtClean="0"/>
              <a:t>Couldn’t work out how to use custom maps in 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</a:t>
            </a:r>
            <a:r>
              <a:rPr lang="en-GB" dirty="0" err="1" smtClean="0"/>
              <a:t>Highcharter</a:t>
            </a:r>
            <a:r>
              <a:rPr lang="en-GB" dirty="0" smtClean="0"/>
              <a:t> in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Scotland's Population 2021 - The Registrar General's Annual Review of Demographic </a:t>
            </a:r>
            <a:r>
              <a:rPr lang="en-GB" dirty="0" smtClean="0">
                <a:hlinkClick r:id="rId3"/>
              </a:rPr>
              <a:t>Trends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hlinkClick r:id="rId4"/>
              </a:rPr>
              <a:t>Outcomes by centre type (ofqual.gov.uk)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out </a:t>
            </a:r>
            <a:r>
              <a:rPr lang="en-GB" dirty="0" smtClean="0"/>
              <a:t>more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Mara </a:t>
            </a:r>
            <a:r>
              <a:rPr lang="en-GB" dirty="0" err="1">
                <a:hlinkClick r:id="rId3"/>
              </a:rPr>
              <a:t>Averick</a:t>
            </a:r>
            <a:r>
              <a:rPr lang="en-GB" dirty="0">
                <a:hlinkClick r:id="rId3"/>
              </a:rPr>
              <a:t> &amp; Maya </a:t>
            </a:r>
            <a:r>
              <a:rPr lang="en-GB" dirty="0" err="1">
                <a:hlinkClick r:id="rId3"/>
              </a:rPr>
              <a:t>Gans</a:t>
            </a:r>
            <a:r>
              <a:rPr lang="en-GB" dirty="0">
                <a:hlinkClick r:id="rId3"/>
              </a:rPr>
              <a:t> | Data Visualization Accessibility | </a:t>
            </a:r>
            <a:r>
              <a:rPr lang="en-GB" dirty="0" err="1">
                <a:hlinkClick r:id="rId3"/>
              </a:rPr>
              <a:t>RStudio</a:t>
            </a:r>
            <a:r>
              <a:rPr lang="en-GB" dirty="0">
                <a:hlinkClick r:id="rId3"/>
              </a:rPr>
              <a:t> Meetup – </a:t>
            </a:r>
            <a:r>
              <a:rPr lang="en-GB" dirty="0" smtClean="0">
                <a:hlinkClick r:id="rId3"/>
              </a:rPr>
              <a:t>YouTube</a:t>
            </a:r>
            <a:r>
              <a:rPr lang="en-GB" dirty="0" smtClean="0"/>
              <a:t> (from 30:00)</a:t>
            </a:r>
          </a:p>
          <a:p>
            <a:endParaRPr lang="en-GB" dirty="0"/>
          </a:p>
          <a:p>
            <a:r>
              <a:rPr lang="en-GB" dirty="0" err="1" smtClean="0">
                <a:hlinkClick r:id="rId4"/>
              </a:rPr>
              <a:t>Highcharter</a:t>
            </a:r>
            <a:r>
              <a:rPr lang="en-GB" dirty="0" smtClean="0">
                <a:hlinkClick r:id="rId4"/>
              </a:rPr>
              <a:t> documentation (jkunst.com)</a:t>
            </a:r>
            <a:endParaRPr lang="en-GB" dirty="0">
              <a:hlinkClick r:id="rId4"/>
            </a:endParaRPr>
          </a:p>
          <a:p>
            <a:endParaRPr lang="en-GB" dirty="0" smtClean="0">
              <a:hlinkClick r:id="rId4"/>
            </a:endParaRPr>
          </a:p>
          <a:p>
            <a:r>
              <a:rPr lang="en-GB" dirty="0" err="1" smtClean="0">
                <a:hlinkClick r:id="rId5"/>
              </a:rPr>
              <a:t>Highcharts</a:t>
            </a:r>
            <a:r>
              <a:rPr lang="en-GB" dirty="0" smtClean="0">
                <a:hlinkClick r:id="rId5"/>
              </a:rPr>
              <a:t> documentation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3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A38606147</value>
    </field>
    <field name="Objective-Title">
      <value order="0">NRS - Template - PowerPoint</value>
    </field>
    <field name="Objective-Description">
      <value order="0"/>
    </field>
    <field name="Objective-CreationStamp">
      <value order="0">2022-06-16T08:22:40Z</value>
    </field>
    <field name="Objective-IsApproved">
      <value order="0">false</value>
    </field>
    <field name="Objective-IsPublished">
      <value order="0">true</value>
    </field>
    <field name="Objective-DatePublished">
      <value order="0">2022-06-16T08:22:39Z</value>
    </field>
    <field name="Objective-ModificationStamp">
      <value order="0">2022-06-16T08:22:40Z</value>
    </field>
    <field name="Objective-Owner">
      <value order="0">Roughsedge, Esther E (N340214)</value>
    </field>
    <field name="Objective-Path">
      <value order="0">Objective Global Folder:SG File Plan:People, communities and living:Population and migration:Demography:Advice and policy: Demography:National Records of Scotland (NRS): Demographic Statistics: Procedures Guidance and Templates: Part 2: 2022-2027</value>
    </field>
    <field name="Objective-Parent">
      <value order="0">National Records of Scotland (NRS): Demographic Statistics: Procedures Guidance and Templates: Part 2: 2022-2027</value>
    </field>
    <field name="Objective-State">
      <value order="0">Published</value>
    </field>
    <field name="Objective-VersionId">
      <value order="0">vA57157234</value>
    </field>
    <field name="Objective-Version">
      <value order="0">1.0</value>
    </field>
    <field name="Objective-VersionNumber">
      <value order="0">1</value>
    </field>
    <field name="Objective-VersionComment">
      <value order="0">First version</value>
    </field>
    <field name="Objective-FileNumber">
      <value order="0">BUSPROC/8886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11089</TotalTime>
  <Words>163</Words>
  <Application>Microsoft Office PowerPoint</Application>
  <PresentationFormat>A4 Paper (210x297 mm)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Verdana</vt:lpstr>
      <vt:lpstr>Office Theme</vt:lpstr>
      <vt:lpstr>1_Office Theme</vt:lpstr>
      <vt:lpstr>Highcharter Highcharts for R</vt:lpstr>
      <vt:lpstr>PowerPoint Presentation</vt:lpstr>
      <vt:lpstr>Highcharter</vt:lpstr>
      <vt:lpstr>Accessibility</vt:lpstr>
      <vt:lpstr>Highcharts Maps</vt:lpstr>
      <vt:lpstr>Examples of Highcharter in use</vt:lpstr>
      <vt:lpstr>Find out more 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Roughsedge E (Esther)</dc:creator>
  <cp:lastModifiedBy>Batstone R (Rhiannon)</cp:lastModifiedBy>
  <cp:revision>33</cp:revision>
  <dcterms:created xsi:type="dcterms:W3CDTF">2019-05-21T14:18:56Z</dcterms:created>
  <dcterms:modified xsi:type="dcterms:W3CDTF">2022-10-05T15:42:55Z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A38606147</vt:lpwstr>
  </property>
  <property fmtid="{D5CDD505-2E9C-101B-9397-08002B2CF9AE}" pid="4" name="Objective-Title">
    <vt:lpwstr>NRS - Template - PowerPoint</vt:lpwstr>
  </property>
  <property fmtid="{D5CDD505-2E9C-101B-9397-08002B2CF9AE}" pid="5" name="Objective-Description">
    <vt:lpwstr/>
  </property>
  <property fmtid="{D5CDD505-2E9C-101B-9397-08002B2CF9AE}" pid="6" name="Objective-CreationStamp">
    <vt:filetime>2022-06-16T08:22:40Z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2022-06-16T08:22:39Z</vt:filetime>
  </property>
  <property fmtid="{D5CDD505-2E9C-101B-9397-08002B2CF9AE}" pid="10" name="Objective-ModificationStamp">
    <vt:filetime>2022-06-16T08:22:40Z</vt:filetime>
  </property>
  <property fmtid="{D5CDD505-2E9C-101B-9397-08002B2CF9AE}" pid="11" name="Objective-Owner">
    <vt:lpwstr>Roughsedge, Esther E (N340214)</vt:lpwstr>
  </property>
  <property fmtid="{D5CDD505-2E9C-101B-9397-08002B2CF9AE}" pid="12" name="Objective-Path">
    <vt:lpwstr>Objective Global Folder:SG File Plan:People, communities and living:Population and migration:Demography:Advice and policy: Demography:National Records of Scotland (NRS): Demographic Statistics: Procedures Guidance and Templates: Part 2: 2022-2027</vt:lpwstr>
  </property>
  <property fmtid="{D5CDD505-2E9C-101B-9397-08002B2CF9AE}" pid="13" name="Objective-Parent">
    <vt:lpwstr>National Records of Scotland (NRS): Demographic Statistics: Procedures Guidance and Templates: Part 2: 2022-2027</vt:lpwstr>
  </property>
  <property fmtid="{D5CDD505-2E9C-101B-9397-08002B2CF9AE}" pid="14" name="Objective-State">
    <vt:lpwstr>Published</vt:lpwstr>
  </property>
  <property fmtid="{D5CDD505-2E9C-101B-9397-08002B2CF9AE}" pid="15" name="Objective-VersionId">
    <vt:lpwstr>vA57157234</vt:lpwstr>
  </property>
  <property fmtid="{D5CDD505-2E9C-101B-9397-08002B2CF9AE}" pid="16" name="Objective-Version">
    <vt:lpwstr>1.0</vt:lpwstr>
  </property>
  <property fmtid="{D5CDD505-2E9C-101B-9397-08002B2CF9AE}" pid="17" name="Objective-VersionNumber">
    <vt:r8>1</vt:r8>
  </property>
  <property fmtid="{D5CDD505-2E9C-101B-9397-08002B2CF9AE}" pid="18" name="Objective-VersionComment">
    <vt:lpwstr>First version</vt:lpwstr>
  </property>
  <property fmtid="{D5CDD505-2E9C-101B-9397-08002B2CF9AE}" pid="19" name="Objective-FileNumber">
    <vt:lpwstr>BUSPROC/8886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  <property fmtid="{D5CDD505-2E9C-101B-9397-08002B2CF9AE}" pid="28" name="Objective-Date of Original [system]">
    <vt:lpwstr/>
  </property>
  <property fmtid="{D5CDD505-2E9C-101B-9397-08002B2CF9AE}" pid="29" name="Objective-Date Received [system]">
    <vt:lpwstr/>
  </property>
  <property fmtid="{D5CDD505-2E9C-101B-9397-08002B2CF9AE}" pid="30" name="Objective-SG Web Publication - Category [system]">
    <vt:lpwstr/>
  </property>
  <property fmtid="{D5CDD505-2E9C-101B-9397-08002B2CF9AE}" pid="31" name="Objective-SG Web Publication - Category 2 Classification [system]">
    <vt:lpwstr/>
  </property>
  <property fmtid="{D5CDD505-2E9C-101B-9397-08002B2CF9AE}" pid="32" name="Objective-Connect Creator [system]">
    <vt:lpwstr/>
  </property>
  <property fmtid="{D5CDD505-2E9C-101B-9397-08002B2CF9AE}" pid="33" name="Objective-Required Redaction">
    <vt:lpwstr/>
  </property>
</Properties>
</file>