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1" r:id="rId7"/>
    <p:sldId id="266" r:id="rId8"/>
    <p:sldId id="269" r:id="rId9"/>
    <p:sldId id="272" r:id="rId10"/>
    <p:sldId id="268" r:id="rId11"/>
    <p:sldId id="273" r:id="rId12"/>
    <p:sldId id="264" r:id="rId13"/>
    <p:sldId id="260" r:id="rId14"/>
    <p:sldId id="280" r:id="rId15"/>
    <p:sldId id="275" r:id="rId16"/>
    <p:sldId id="277" r:id="rId17"/>
    <p:sldId id="279" r:id="rId18"/>
    <p:sldId id="265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" y="6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0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1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4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0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3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92CD-15B1-4E5C-A883-F0D751CD5522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FA3B-A5CA-41AA-9737-C8C09900A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71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ris.oren@gov.sco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Working with a contractor to deliver a Shiny dashboard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Iris </a:t>
            </a:r>
            <a:r>
              <a:rPr lang="en-GB" dirty="0" smtClean="0"/>
              <a:t>Oren</a:t>
            </a:r>
          </a:p>
          <a:p>
            <a:r>
              <a:rPr lang="en-GB" dirty="0" err="1" smtClean="0">
                <a:hlinkClick r:id="rId2"/>
              </a:rPr>
              <a:t>Iris.Oren@gov.scot</a:t>
            </a:r>
            <a:endParaRPr lang="en-GB" dirty="0" smtClean="0"/>
          </a:p>
          <a:p>
            <a:r>
              <a:rPr lang="en-GB" dirty="0" smtClean="0"/>
              <a:t>Energy </a:t>
            </a:r>
            <a:r>
              <a:rPr lang="en-GB" dirty="0" smtClean="0"/>
              <a:t>and Climate Change Analysis</a:t>
            </a:r>
          </a:p>
          <a:p>
            <a:r>
              <a:rPr lang="en-GB" dirty="0" smtClean="0"/>
              <a:t>Office of the Chief Economic </a:t>
            </a:r>
            <a:r>
              <a:rPr lang="en-GB" dirty="0" smtClean="0"/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6501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4" y="2014173"/>
            <a:ext cx="11229277" cy="4096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633" y="1490633"/>
            <a:ext cx="2532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GitHub Project feature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44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32" y="2055735"/>
            <a:ext cx="9756964" cy="43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633" y="1490633"/>
            <a:ext cx="2532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GitHub Project feature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873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Hosting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SG Analytical Workbench Shiny server </a:t>
            </a:r>
          </a:p>
          <a:p>
            <a:r>
              <a:rPr lang="en-GB" dirty="0" smtClean="0"/>
              <a:t>Forecast access </a:t>
            </a:r>
            <a:r>
              <a:rPr lang="en-GB" dirty="0" err="1" smtClean="0"/>
              <a:t>AWB</a:t>
            </a:r>
            <a:r>
              <a:rPr lang="en-GB" dirty="0" smtClean="0"/>
              <a:t> through own VPN</a:t>
            </a:r>
          </a:p>
          <a:p>
            <a:r>
              <a:rPr lang="en-GB" dirty="0" smtClean="0"/>
              <a:t>Support from </a:t>
            </a:r>
            <a:r>
              <a:rPr lang="en-GB" dirty="0" err="1" smtClean="0"/>
              <a:t>AWB</a:t>
            </a:r>
            <a:r>
              <a:rPr lang="en-GB" dirty="0" smtClean="0"/>
              <a:t> team to deploy</a:t>
            </a:r>
          </a:p>
          <a:p>
            <a:r>
              <a:rPr lang="en-GB" dirty="0" smtClean="0"/>
              <a:t>Dashboard accessed through secure login – individual usernames and passwords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0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The product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99976" y="1599499"/>
            <a:ext cx="8192048" cy="4616118"/>
            <a:chOff x="1999976" y="1955634"/>
            <a:chExt cx="8192048" cy="46161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F6DF2A-7F9A-1AED-469F-BD89BA57B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271"/>
            <a:stretch/>
          </p:blipFill>
          <p:spPr>
            <a:xfrm>
              <a:off x="1999976" y="2974206"/>
              <a:ext cx="8192048" cy="359754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9976" y="1955634"/>
              <a:ext cx="8192048" cy="1130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2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BA990F-05FD-A275-AE23-C4CCC175C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08341" y="3569025"/>
            <a:ext cx="4023192" cy="276416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EB2B791-B776-47D1-4B3F-F1467CDF2C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0139" y="2047520"/>
            <a:ext cx="6058454" cy="27641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33D87A-710C-250F-535C-4DC1C93B5FC9}"/>
              </a:ext>
            </a:extLst>
          </p:cNvPr>
          <p:cNvGrpSpPr/>
          <p:nvPr/>
        </p:nvGrpSpPr>
        <p:grpSpPr>
          <a:xfrm>
            <a:off x="6458593" y="340620"/>
            <a:ext cx="5457672" cy="2765378"/>
            <a:chOff x="6699429" y="558057"/>
            <a:chExt cx="5457672" cy="2765378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D135278-DD45-AFE8-F4CD-2AF4C0924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l="9956"/>
            <a:stretch/>
          </p:blipFill>
          <p:spPr>
            <a:xfrm>
              <a:off x="6699430" y="558057"/>
              <a:ext cx="5457671" cy="276537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07F3B9-D2E4-7D1F-4E59-D64691675601}"/>
                </a:ext>
              </a:extLst>
            </p:cNvPr>
            <p:cNvSpPr/>
            <p:nvPr/>
          </p:nvSpPr>
          <p:spPr>
            <a:xfrm>
              <a:off x="6699429" y="2904565"/>
              <a:ext cx="212359" cy="418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2CC4ADC-E630-3073-CF50-138282E23090}"/>
              </a:ext>
            </a:extLst>
          </p:cNvPr>
          <p:cNvSpPr txBox="1"/>
          <p:nvPr/>
        </p:nvSpPr>
        <p:spPr>
          <a:xfrm>
            <a:off x="400139" y="1398300"/>
            <a:ext cx="405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Detailed view flows</a:t>
            </a:r>
            <a:endParaRPr lang="en-GB" sz="32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The product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52" y="592365"/>
            <a:ext cx="8763100" cy="54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848C9-1B39-8146-9C97-1F4752EF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466725"/>
            <a:ext cx="117633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2BB34-128D-57F5-C3C3-499A15DB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00075"/>
            <a:ext cx="116395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Handover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Commented code</a:t>
            </a:r>
          </a:p>
          <a:p>
            <a:r>
              <a:rPr lang="en-GB" dirty="0" smtClean="0"/>
              <a:t>Full documentation of current dashboard</a:t>
            </a:r>
          </a:p>
          <a:p>
            <a:r>
              <a:rPr lang="en-GB" dirty="0" smtClean="0"/>
              <a:t>Dependencies mapped out</a:t>
            </a:r>
          </a:p>
          <a:p>
            <a:r>
              <a:rPr lang="en-GB" dirty="0" smtClean="0"/>
              <a:t>Instructions for updating, adding features</a:t>
            </a:r>
          </a:p>
          <a:p>
            <a:r>
              <a:rPr lang="en-GB" dirty="0" smtClean="0"/>
              <a:t>Details of optional features left in repository</a:t>
            </a:r>
          </a:p>
          <a:p>
            <a:r>
              <a:rPr lang="en-GB" dirty="0" smtClean="0"/>
              <a:t>Sign-off by SG</a:t>
            </a:r>
          </a:p>
          <a:p>
            <a:r>
              <a:rPr lang="en-GB" dirty="0" smtClean="0"/>
              <a:t>Editable documentation to allow SG to continue development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8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Benefits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Deliver a complete product under time constraints</a:t>
            </a:r>
          </a:p>
          <a:p>
            <a:r>
              <a:rPr lang="en-GB" dirty="0" smtClean="0"/>
              <a:t>Amplify SG resource</a:t>
            </a:r>
          </a:p>
          <a:p>
            <a:r>
              <a:rPr lang="en-GB" dirty="0" smtClean="0"/>
              <a:t>Learning for SG analyst - working as part of a software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5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The business need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81137" y="1609725"/>
            <a:ext cx="1990725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Climate Change Plan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2124073" y="2890837"/>
            <a:ext cx="70485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481135" y="3522662"/>
            <a:ext cx="1990725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Scottish TIMES Model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67125" y="3308349"/>
            <a:ext cx="8229600" cy="1838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Finds least cost solution for Scotland to meet climate change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Thousands of input and output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Challenge to QA data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Diverse stakeholders from sectors across </a:t>
            </a:r>
            <a:r>
              <a:rPr lang="en-GB" sz="2000" dirty="0" err="1" smtClean="0">
                <a:solidFill>
                  <a:schemeClr val="tx1"/>
                </a:solidFill>
              </a:rPr>
              <a:t>gov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– differing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Querying model for bespoke results – time consuming for modelling team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7125" y="1945520"/>
            <a:ext cx="6101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Plan for Scotland to meet </a:t>
            </a:r>
            <a:r>
              <a:rPr lang="en-GB" sz="2000" dirty="0" err="1" smtClean="0"/>
              <a:t>GHG</a:t>
            </a:r>
            <a:r>
              <a:rPr lang="en-GB" sz="2000" dirty="0" smtClean="0"/>
              <a:t> targets (net zero by 2045)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506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Lessons learned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Prioritise essential features (there will always be nice-to-haves)</a:t>
            </a:r>
          </a:p>
          <a:p>
            <a:r>
              <a:rPr lang="en-GB" dirty="0" smtClean="0"/>
              <a:t>Stakeholder workshops useful – but limit size and number</a:t>
            </a:r>
          </a:p>
          <a:p>
            <a:r>
              <a:rPr lang="en-GB" dirty="0" smtClean="0"/>
              <a:t>Organise code/project from the start to allow hosting</a:t>
            </a:r>
          </a:p>
          <a:p>
            <a:r>
              <a:rPr lang="en-GB" dirty="0" smtClean="0"/>
              <a:t>Accept that you will run into issues. </a:t>
            </a:r>
          </a:p>
          <a:p>
            <a:r>
              <a:rPr lang="en-GB" dirty="0" smtClean="0"/>
              <a:t>Agile principles allow responsiveness</a:t>
            </a:r>
          </a:p>
          <a:p>
            <a:r>
              <a:rPr lang="en-GB" dirty="0" smtClean="0"/>
              <a:t>Communication made project success (build this into ITT) </a:t>
            </a:r>
          </a:p>
        </p:txBody>
      </p:sp>
    </p:spTree>
    <p:extLst>
      <p:ext uri="{BB962C8B-B14F-4D97-AF65-F5344CB8AC3E}">
        <p14:creationId xmlns:p14="http://schemas.microsoft.com/office/powerpoint/2010/main" val="16813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The business need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31511" y="1594187"/>
            <a:ext cx="7138401" cy="2768044"/>
            <a:chOff x="2358652" y="1797602"/>
            <a:chExt cx="7799768" cy="3332643"/>
          </a:xfrm>
        </p:grpSpPr>
        <p:sp>
          <p:nvSpPr>
            <p:cNvPr id="8" name="Oval 7"/>
            <p:cNvSpPr/>
            <p:nvPr/>
          </p:nvSpPr>
          <p:spPr>
            <a:xfrm>
              <a:off x="2358652" y="2103436"/>
              <a:ext cx="1990725" cy="1104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Scottish TIMES Model</a:t>
              </a:r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641665" y="2422524"/>
              <a:ext cx="1044761" cy="466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Results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929315" y="2103436"/>
              <a:ext cx="1990725" cy="11049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u="sng" dirty="0" smtClean="0"/>
                <a:t>Interactive </a:t>
              </a:r>
            </a:p>
            <a:p>
              <a:pPr algn="ctr"/>
              <a:r>
                <a:rPr lang="en-GB" b="1" u="sng" dirty="0" smtClean="0"/>
                <a:t>R-Shiny dashboard</a:t>
              </a:r>
              <a:endParaRPr lang="en-GB" b="1" u="sng" dirty="0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8874315" y="2310603"/>
              <a:ext cx="514350" cy="455611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9207690" y="2543966"/>
              <a:ext cx="514350" cy="455611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9541065" y="2310603"/>
              <a:ext cx="514350" cy="455611"/>
            </a:xfrm>
            <a:prstGeom prst="smileyFac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71309" y="1797602"/>
              <a:ext cx="13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Stakeholders</a:t>
              </a:r>
              <a:endParaRPr lang="en-GB" dirty="0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8072440" y="2422524"/>
              <a:ext cx="695325" cy="41036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urved Down Arrow 16"/>
            <p:cNvSpPr/>
            <p:nvPr/>
          </p:nvSpPr>
          <p:spPr>
            <a:xfrm rot="10800000">
              <a:off x="3153912" y="3465513"/>
              <a:ext cx="6387152" cy="12954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43425" y="4760913"/>
              <a:ext cx="37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Feedback for next round of modelling</a:t>
              </a:r>
              <a:endParaRPr lang="en-GB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27224" y="4729992"/>
            <a:ext cx="5427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Increase stakeholder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Increase trust 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Increase model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Allow users to explore full richness of model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Free time for TIMES team to focus on modelling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06905" y="4729992"/>
            <a:ext cx="3870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Small TIMES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 member with R-coding experience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56428" y="5839184"/>
            <a:ext cx="4620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Solution: Procured dashboard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499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Procurement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1501775"/>
            <a:ext cx="10515600" cy="10983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 smtClean="0"/>
              <a:t>Business case for dashboard</a:t>
            </a:r>
          </a:p>
          <a:p>
            <a:pPr marL="514350" indent="-514350">
              <a:buAutoNum type="arabicPeriod"/>
            </a:pPr>
            <a:r>
              <a:rPr lang="en-GB" dirty="0" smtClean="0"/>
              <a:t>Invitation to tender: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3667" y="2877962"/>
            <a:ext cx="341906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What do we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Stakeholder engagement to learn user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Develop </a:t>
            </a:r>
            <a:r>
              <a:rPr lang="en-GB" sz="1600" dirty="0" err="1"/>
              <a:t>PoC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Feedback from </a:t>
            </a:r>
            <a:r>
              <a:rPr lang="en-GB" sz="1600" dirty="0" err="1"/>
              <a:t>PoC</a:t>
            </a:r>
            <a:r>
              <a:rPr lang="en-GB" sz="1600" dirty="0"/>
              <a:t> to final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Ensure that SG can host internally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Include </a:t>
            </a:r>
            <a:r>
              <a:rPr lang="en-GB" sz="1600" dirty="0" smtClean="0"/>
              <a:t>accessibility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55542" y="2537374"/>
            <a:ext cx="341906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How will we work together?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How will work be divided between SG Analysts and Contractor?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23329" y="2877962"/>
            <a:ext cx="3419061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Plan for ensuring product can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Include handover requirements in ITT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542" y="4262765"/>
            <a:ext cx="3419061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Who to invite to tender?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DataLab</a:t>
            </a:r>
            <a:r>
              <a:rPr lang="en-GB" sz="1600" dirty="0"/>
              <a:t> identified potential bidders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Three </a:t>
            </a:r>
            <a:r>
              <a:rPr lang="en-GB" sz="1600" dirty="0" smtClean="0"/>
              <a:t>shortlisted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1423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545"/>
            <a:ext cx="10515600" cy="341134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Five month project</a:t>
            </a:r>
          </a:p>
          <a:p>
            <a:r>
              <a:rPr lang="en-GB" dirty="0" smtClean="0"/>
              <a:t>Forecast Team: 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smtClean="0"/>
              <a:t>1 Project manager, </a:t>
            </a:r>
          </a:p>
          <a:p>
            <a:pPr lvl="1"/>
            <a:r>
              <a:rPr lang="en-GB" dirty="0" smtClean="0"/>
              <a:t>1 Developer (IT) – Shiny</a:t>
            </a:r>
          </a:p>
          <a:p>
            <a:pPr lvl="1"/>
            <a:r>
              <a:rPr lang="en-GB" dirty="0" smtClean="0"/>
              <a:t>2 Data engineers/support. Hosting, stakeholder engagement, documentation</a:t>
            </a:r>
          </a:p>
          <a:p>
            <a:r>
              <a:rPr lang="en-GB" dirty="0" smtClean="0"/>
              <a:t>SG: </a:t>
            </a:r>
          </a:p>
          <a:p>
            <a:pPr lvl="1"/>
            <a:r>
              <a:rPr lang="en-GB" dirty="0" smtClean="0"/>
              <a:t>1 Analyst (IO) – Data </a:t>
            </a:r>
            <a:r>
              <a:rPr lang="en-GB" dirty="0" err="1" smtClean="0"/>
              <a:t>preprocessing</a:t>
            </a:r>
            <a:endParaRPr lang="en-GB" dirty="0" smtClean="0"/>
          </a:p>
          <a:p>
            <a:r>
              <a:rPr lang="en-GB" dirty="0" smtClean="0"/>
              <a:t>Non-disclosure agreement setup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79" y="2176208"/>
            <a:ext cx="2228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935" y="2227625"/>
            <a:ext cx="11598445" cy="2282967"/>
            <a:chOff x="440312" y="3565536"/>
            <a:chExt cx="11598445" cy="2282967"/>
          </a:xfrm>
        </p:grpSpPr>
        <p:sp>
          <p:nvSpPr>
            <p:cNvPr id="4" name="Rectangle 3"/>
            <p:cNvSpPr/>
            <p:nvPr/>
          </p:nvSpPr>
          <p:spPr>
            <a:xfrm>
              <a:off x="440312" y="4381759"/>
              <a:ext cx="1630547" cy="770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Stakeholder workshops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27713" y="4340991"/>
              <a:ext cx="2146434" cy="770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Product specification document</a:t>
              </a:r>
              <a:endParaRPr lang="en-GB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099934" y="4533497"/>
              <a:ext cx="1675367" cy="385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26704" y="4874781"/>
              <a:ext cx="1505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Forecast + SG</a:t>
              </a:r>
            </a:p>
            <a:p>
              <a:pPr algn="ctr"/>
              <a:r>
                <a:rPr lang="en-GB" dirty="0" smtClean="0"/>
                <a:t> prioritise</a:t>
              </a:r>
            </a:p>
            <a:p>
              <a:pPr algn="ctr"/>
              <a:r>
                <a:rPr lang="en-GB" dirty="0" smtClean="0"/>
                <a:t> requirements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6559" y="3565536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IT + IO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73833" y="3611738"/>
              <a:ext cx="747760" cy="770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PoC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87425" y="5111012"/>
              <a:ext cx="174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Data </a:t>
              </a:r>
              <a:r>
                <a:rPr lang="en-GB" dirty="0" err="1" smtClean="0"/>
                <a:t>eng</a:t>
              </a:r>
              <a:r>
                <a:rPr lang="en-GB" dirty="0" smtClean="0"/>
                <a:t> + </a:t>
              </a:r>
              <a:r>
                <a:rPr lang="en-GB" dirty="0" err="1" smtClean="0"/>
                <a:t>AWB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80775" y="5078482"/>
              <a:ext cx="1264384" cy="770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Hosting solution</a:t>
              </a:r>
              <a:endParaRPr lang="en-GB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936975" y="3877484"/>
              <a:ext cx="943276" cy="308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80251" y="3621361"/>
              <a:ext cx="1264385" cy="770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Full product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06602" y="3575579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IT + IO</a:t>
              </a:r>
              <a:endParaRPr lang="en-GB" dirty="0"/>
            </a:p>
          </p:txBody>
        </p:sp>
        <p:sp>
          <p:nvSpPr>
            <p:cNvPr id="19" name="Bent-Up Arrow 18"/>
            <p:cNvSpPr/>
            <p:nvPr/>
          </p:nvSpPr>
          <p:spPr>
            <a:xfrm rot="5400000">
              <a:off x="6950053" y="4145364"/>
              <a:ext cx="561919" cy="240891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Bent-Up Arrow 19"/>
            <p:cNvSpPr/>
            <p:nvPr/>
          </p:nvSpPr>
          <p:spPr>
            <a:xfrm rot="5400000" flipH="1">
              <a:off x="6296769" y="3617536"/>
              <a:ext cx="564372" cy="1084268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ight Arrow 21"/>
            <p:cNvSpPr/>
            <p:nvPr/>
          </p:nvSpPr>
          <p:spPr>
            <a:xfrm rot="2248534">
              <a:off x="10012405" y="4051779"/>
              <a:ext cx="851326" cy="385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ight Arrow 22"/>
            <p:cNvSpPr/>
            <p:nvPr/>
          </p:nvSpPr>
          <p:spPr>
            <a:xfrm rot="19635094">
              <a:off x="9624834" y="4979470"/>
              <a:ext cx="1266875" cy="385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74373" y="4195706"/>
              <a:ext cx="1264384" cy="770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Live dashboard</a:t>
              </a:r>
              <a:endParaRPr lang="en-GB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1549" y="1532521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May 2022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56508" y="153252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June 2022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24842" y="153252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July 2022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706996" y="153252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Sep 2022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80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Agile project management</a:t>
            </a:r>
          </a:p>
          <a:p>
            <a:r>
              <a:rPr lang="en-GB" dirty="0" smtClean="0"/>
              <a:t>Tools:</a:t>
            </a:r>
          </a:p>
          <a:p>
            <a:pPr lvl="1"/>
            <a:r>
              <a:rPr lang="en-GB" dirty="0" smtClean="0"/>
              <a:t>SG Teams: Forecast added as guests. Day-to-day communication</a:t>
            </a:r>
          </a:p>
          <a:p>
            <a:pPr lvl="1"/>
            <a:r>
              <a:rPr lang="en-GB" dirty="0" smtClean="0"/>
              <a:t>Version control: Git</a:t>
            </a:r>
          </a:p>
          <a:p>
            <a:pPr lvl="1"/>
            <a:r>
              <a:rPr lang="en-GB" dirty="0" smtClean="0"/>
              <a:t>GitHub Issue tracking: Log project issues and discussions</a:t>
            </a:r>
          </a:p>
          <a:p>
            <a:pPr lvl="1"/>
            <a:r>
              <a:rPr lang="en-GB" dirty="0" smtClean="0"/>
              <a:t>Project management: GitHub Project - direct link to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9721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83" y="1846372"/>
            <a:ext cx="7484646" cy="4408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5920" y="1477040"/>
            <a:ext cx="2401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GitHub Issue tracking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911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Agile project management</a:t>
            </a:r>
          </a:p>
          <a:p>
            <a:r>
              <a:rPr lang="en-GB" dirty="0" smtClean="0"/>
              <a:t>Tools:</a:t>
            </a:r>
          </a:p>
          <a:p>
            <a:pPr lvl="1"/>
            <a:r>
              <a:rPr lang="en-GB" dirty="0" smtClean="0"/>
              <a:t>SG Teams: Forecast added as guests. Day-to-day communication</a:t>
            </a:r>
          </a:p>
          <a:p>
            <a:pPr lvl="1"/>
            <a:r>
              <a:rPr lang="en-GB" dirty="0" smtClean="0"/>
              <a:t>Version control: Git</a:t>
            </a:r>
          </a:p>
          <a:p>
            <a:pPr lvl="1"/>
            <a:r>
              <a:rPr lang="en-GB" dirty="0"/>
              <a:t>GitHub Issue tracking: Log project issues and discussions</a:t>
            </a:r>
          </a:p>
          <a:p>
            <a:pPr lvl="1"/>
            <a:r>
              <a:rPr lang="en-GB" dirty="0" smtClean="0"/>
              <a:t>Project management: GitHub Project - direct link to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541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545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Working with a contractor to deliver a Shiny dashboard</vt:lpstr>
      <vt:lpstr>The business need</vt:lpstr>
      <vt:lpstr>The business need</vt:lpstr>
      <vt:lpstr>Procurement</vt:lpstr>
      <vt:lpstr>Development</vt:lpstr>
      <vt:lpstr>Development</vt:lpstr>
      <vt:lpstr>Project management</vt:lpstr>
      <vt:lpstr>Project management</vt:lpstr>
      <vt:lpstr>Project management</vt:lpstr>
      <vt:lpstr>Project management</vt:lpstr>
      <vt:lpstr>Project management</vt:lpstr>
      <vt:lpstr>Hosting</vt:lpstr>
      <vt:lpstr>The product</vt:lpstr>
      <vt:lpstr>The product</vt:lpstr>
      <vt:lpstr>PowerPoint Presentation</vt:lpstr>
      <vt:lpstr>PowerPoint Presentation</vt:lpstr>
      <vt:lpstr>PowerPoint Presentation</vt:lpstr>
      <vt:lpstr>Handover</vt:lpstr>
      <vt:lpstr>Benefits</vt:lpstr>
      <vt:lpstr>Lessons learned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contractor to deliver a dashboard</dc:title>
  <dc:creator>Oren I (Iris)</dc:creator>
  <cp:lastModifiedBy>Oren I (Iris)</cp:lastModifiedBy>
  <cp:revision>45</cp:revision>
  <dcterms:created xsi:type="dcterms:W3CDTF">2022-09-21T08:21:05Z</dcterms:created>
  <dcterms:modified xsi:type="dcterms:W3CDTF">2022-10-05T10:13:41Z</dcterms:modified>
</cp:coreProperties>
</file>