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9" r:id="rId5"/>
    <p:sldId id="355" r:id="rId6"/>
    <p:sldId id="352" r:id="rId7"/>
    <p:sldId id="322" r:id="rId8"/>
    <p:sldId id="349" r:id="rId9"/>
    <p:sldId id="348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B89F1C-9854-4926-AD2D-4CBBE8EE0FF4}">
          <p14:sldIdLst>
            <p14:sldId id="299"/>
            <p14:sldId id="355"/>
            <p14:sldId id="352"/>
            <p14:sldId id="322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6727" autoAdjust="0"/>
  </p:normalViewPr>
  <p:slideViewPr>
    <p:cSldViewPr snapToGrid="0" snapToObjects="1">
      <p:cViewPr varScale="1">
        <p:scale>
          <a:sx n="69" d="100"/>
          <a:sy n="69" d="100"/>
        </p:scale>
        <p:origin x="16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Open data with statistics.gov.scot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3B519-87C4-4A5C-9466-5F1272D12EB6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D758F-03E4-48A9-9321-0026EC9C5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4154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Open data with statistics.gov.scot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A6A25-546D-8F49-A84D-2D51C70DF78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4318F-FCB2-584B-A7C0-F9FE55DF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46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Open data with statistics.gov.scot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A4318F-FCB2-584B-A7C0-F9FE55DF24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7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Open data with statistics.gov.scot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A4318F-FCB2-584B-A7C0-F9FE55DF2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Open data with statistics.gov.scot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A4318F-FCB2-584B-A7C0-F9FE55DF2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Open data with statistics.gov.scot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A4318F-FCB2-584B-A7C0-F9FE55DF2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Open data with statistics.gov.scot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A4318F-FCB2-584B-A7C0-F9FE55DF2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8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Open data with statistics.gov.scot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A4318F-FCB2-584B-A7C0-F9FE55DF2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6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21236" y="6544235"/>
            <a:ext cx="851647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17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1236" y="6355229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952A6"/>
                </a:solidFill>
                <a:latin typeface="Arial"/>
              </a:defRPr>
            </a:lvl1pPr>
          </a:lstStyle>
          <a:p>
            <a:fld id="{9A2D791F-2160-4644-A685-F45728F46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6633882" y="260350"/>
            <a:ext cx="2052918" cy="553944"/>
          </a:xfrm>
          <a:prstGeom prst="rect">
            <a:avLst/>
          </a:prstGeom>
        </p:spPr>
        <p:txBody>
          <a:bodyPr/>
          <a:lstStyle>
            <a:lvl1pPr>
              <a:defRPr sz="1000" b="1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32118" y="6544235"/>
            <a:ext cx="815788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9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_Scotland_Pos_RG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6" y="248688"/>
            <a:ext cx="1624584" cy="5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3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61703" y="3774283"/>
            <a:ext cx="7040880" cy="13319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89" y="1859542"/>
            <a:ext cx="8999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Reproducible Analytical Pipelines</a:t>
            </a:r>
          </a:p>
          <a:p>
            <a:pPr algn="ctr"/>
            <a:r>
              <a:rPr lang="en-GB" sz="3200" b="1" dirty="0" smtClean="0"/>
              <a:t>(</a:t>
            </a:r>
            <a:r>
              <a:rPr lang="en-GB" sz="3200" b="1" dirty="0" err="1" smtClean="0"/>
              <a:t>RAPs</a:t>
            </a:r>
            <a:r>
              <a:rPr lang="en-GB" sz="3200" b="1" dirty="0" smtClean="0"/>
              <a:t>)</a:t>
            </a:r>
          </a:p>
          <a:p>
            <a:pPr algn="ctr"/>
            <a:endParaRPr lang="en-GB" sz="3200" b="1" dirty="0"/>
          </a:p>
          <a:p>
            <a:pPr algn="ctr"/>
            <a:r>
              <a:rPr lang="en-GB" sz="2400" b="1" dirty="0" smtClean="0"/>
              <a:t>R User Day</a:t>
            </a:r>
            <a:endParaRPr lang="en-GB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88191" y="4168513"/>
            <a:ext cx="6167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Emma Wood</a:t>
            </a:r>
          </a:p>
          <a:p>
            <a:pPr algn="ctr"/>
            <a:r>
              <a:rPr lang="en-GB" sz="2000" dirty="0" smtClean="0"/>
              <a:t>Data and Digital Identity Division</a:t>
            </a:r>
          </a:p>
          <a:p>
            <a:pPr algn="ctr"/>
            <a:r>
              <a:rPr lang="en-GB" sz="2000" dirty="0" smtClean="0"/>
              <a:t>2nd December 2021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154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791F-2160-4644-A685-F45728F460F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981" y="2672239"/>
            <a:ext cx="7798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90700"/>
            <a:ext cx="9144000" cy="712485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chemeClr val="bg1"/>
                </a:solidFill>
              </a:rPr>
              <a:t>What are Reproducible Analytical Pipelines (</a:t>
            </a:r>
            <a:r>
              <a:rPr lang="en-GB" sz="2800" dirty="0" err="1" smtClean="0">
                <a:solidFill>
                  <a:schemeClr val="bg1"/>
                </a:solidFill>
              </a:rPr>
              <a:t>RAPs</a:t>
            </a:r>
            <a:r>
              <a:rPr lang="en-GB" sz="2800" dirty="0" smtClean="0">
                <a:solidFill>
                  <a:schemeClr val="bg1"/>
                </a:solidFill>
              </a:rPr>
              <a:t>)?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046" y="1938649"/>
            <a:ext cx="84675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way to upgrade our analytical processes (data collection, analysis, dissemination) using the latest and best practice from software engineering: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Open-source software (R), version-control (Git), test-driven development (built-in testing and QA), pair-programming, Agile…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More efficient (faster, cheaper)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Improved quality control and less room for human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Easier to maintain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Easier to collaborate across the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Frees up time for analysts to focus on adding value through innovative analysis and dissemination (instead of doing manual work that a machine is better 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Increases staff skills development and satisfaction</a:t>
            </a:r>
          </a:p>
        </p:txBody>
      </p:sp>
    </p:spTree>
    <p:extLst>
      <p:ext uri="{BB962C8B-B14F-4D97-AF65-F5344CB8AC3E}">
        <p14:creationId xmlns:p14="http://schemas.microsoft.com/office/powerpoint/2010/main" val="7665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791F-2160-4644-A685-F45728F460F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981" y="2672239"/>
            <a:ext cx="7798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6967" y="879487"/>
            <a:ext cx="9144000" cy="872314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UKSA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Office for Statistics Regulation report: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RAPs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– Overcoming barriers to adoption” (March 2021)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712" y="1920745"/>
            <a:ext cx="8467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“RAP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principles support 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standards of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trustworthiness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quality and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should be used as a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way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enhance compliance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Code of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Practice”</a:t>
            </a:r>
          </a:p>
          <a:p>
            <a:pPr lvl="1"/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“Organisations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GSS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should ensure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RAP principles are included in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their analytical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“Senior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leaders responsible for strategies in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organisations must develop a good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of what RAP is, why it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is required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and support an open culture of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innovation.”</a:t>
            </a:r>
          </a:p>
          <a:p>
            <a:pPr lvl="1"/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“Statistics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producers should take a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managed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approach to implementing RAP.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Projects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should be underpinned by senior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sufficient resource and 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skills, training and mentoring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support.”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791F-2160-4644-A685-F45728F460F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981" y="2672239"/>
            <a:ext cx="7798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90700"/>
            <a:ext cx="9144000" cy="712485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chemeClr val="bg1"/>
                </a:solidFill>
              </a:rPr>
              <a:t>The Scottish Government RAP Team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800" y="1603185"/>
            <a:ext cx="88517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RAP Developers (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	Emma Wood</a:t>
            </a:r>
          </a:p>
          <a:p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(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342900" indent="-342900">
              <a:buFontTx/>
              <a:buChar char="-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Gerry Scullion </a:t>
            </a: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promoting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use of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RAPs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SG and Agencies</a:t>
            </a:r>
          </a:p>
          <a:p>
            <a:pPr lvl="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offer consultancy services to help analytical areas get thinking about taking forward RAP projects</a:t>
            </a:r>
          </a:p>
          <a:p>
            <a:pPr lvl="0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work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with areas to consider their processes and identify what is most suited for a RAP project (it is seldom a complete pipeline)</a:t>
            </a:r>
          </a:p>
          <a:p>
            <a:pPr lvl="0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work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with the area to take the project forward ensuring skills transfer so the business area can support and develop it going forward</a:t>
            </a:r>
          </a:p>
          <a:p>
            <a:pPr lvl="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are happy to have a conversation with anyone who is keen to take forward RAP project (understanding we’re limited in our resource) 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Typically running 2-3 projects in parallel</a:t>
            </a:r>
          </a:p>
          <a:p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Organisations in scope: SG and other statistics producers (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NRS)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791F-2160-4644-A685-F45728F460F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981" y="2672239"/>
            <a:ext cx="7798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6967" y="879487"/>
            <a:ext cx="9144000" cy="712485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chemeClr val="bg1"/>
                </a:solidFill>
              </a:rPr>
              <a:t>Case Studies –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SG Cyber Resilience Unit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235" y="1954024"/>
            <a:ext cx="84675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of Scottish cyber security course provision in schools, broken down by local authority</a:t>
            </a:r>
          </a:p>
          <a:p>
            <a:pPr lvl="1"/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dissemination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migrated to R/Shiny (1 RAP developer + 1 intern analyst)</a:t>
            </a:r>
          </a:p>
          <a:p>
            <a:pPr lvl="1"/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Month 1: Understanding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existing codebase and mapping existing process. Identify synergies and duplicated code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2: Simplify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and compartmentalise code to automate and separate different outputs needed for publication report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3: Working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with stakeholders to design web dashboard that fits their requirements. Deploy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 cloud.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791F-2160-4644-A685-F45728F460F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981" y="2672239"/>
            <a:ext cx="7798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6967" y="879487"/>
            <a:ext cx="9144000" cy="712485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chemeClr val="bg1"/>
                </a:solidFill>
              </a:rPr>
              <a:t>Case Studies </a:t>
            </a:r>
            <a:r>
              <a:rPr lang="en-GB" sz="2400" dirty="0" smtClean="0">
                <a:solidFill>
                  <a:schemeClr val="bg1"/>
                </a:solidFill>
              </a:rPr>
              <a:t>–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SG Cyber Resilience Unit </a:t>
            </a:r>
            <a:endParaRPr lang="en-GB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96968"/>
              </p:ext>
            </p:extLst>
          </p:nvPr>
        </p:nvGraphicFramePr>
        <p:xfrm>
          <a:off x="103283" y="1824760"/>
          <a:ext cx="8903499" cy="4572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738710">
                  <a:extLst>
                    <a:ext uri="{9D8B030D-6E8A-4147-A177-3AD203B41FA5}">
                      <a16:colId xmlns:a16="http://schemas.microsoft.com/office/drawing/2014/main" val="2946813442"/>
                    </a:ext>
                  </a:extLst>
                </a:gridCol>
                <a:gridCol w="4164789">
                  <a:extLst>
                    <a:ext uri="{9D8B030D-6E8A-4147-A177-3AD203B41FA5}">
                      <a16:colId xmlns:a16="http://schemas.microsoft.com/office/drawing/2014/main" val="3496747748"/>
                    </a:ext>
                  </a:extLst>
                </a:gridCol>
              </a:tblGrid>
              <a:tr h="314550">
                <a:tc>
                  <a:txBody>
                    <a:bodyPr/>
                    <a:lstStyle/>
                    <a:p>
                      <a:r>
                        <a:rPr lang="en-GB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Previous Process</a:t>
                      </a:r>
                      <a:endParaRPr lang="en-GB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New Process</a:t>
                      </a:r>
                      <a:endParaRPr lang="en-GB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238281"/>
                  </a:ext>
                </a:extLst>
              </a:tr>
              <a:tr h="3895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5000+</a:t>
                      </a:r>
                      <a:r>
                        <a:rPr lang="en-GB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lines of software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Manual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Must be run over several days by an analyst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Written report only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Requirement for manual update with every new data release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Very limited QA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&lt; 1000</a:t>
                      </a:r>
                      <a:r>
                        <a:rPr lang="en-GB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lines of software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Fully automated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Produces all components in &lt; 1 minute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Written report </a:t>
                      </a:r>
                      <a:br>
                        <a:rPr lang="en-GB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</a:br>
                      <a:r>
                        <a:rPr lang="en-GB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Full set of summary data and graphs</a:t>
                      </a:r>
                      <a:br>
                        <a:rPr lang="en-GB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</a:br>
                      <a:r>
                        <a:rPr lang="en-GB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Interactive</a:t>
                      </a:r>
                      <a:r>
                        <a:rPr lang="en-GB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web dashboard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Automatically adapts to new data input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="1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Improved QA (main benefit of project)</a:t>
                      </a:r>
                      <a:endParaRPr lang="en-GB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905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9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C0C1ADF981F64382F87AC757F931ED" ma:contentTypeVersion="1" ma:contentTypeDescription="Create a new document." ma:contentTypeScope="" ma:versionID="a5fdfe63f7a2bafd772eadcaec78d30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8C93E2-68F6-4E11-A5DB-FD928F282836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8B26E3-B63C-4F40-8B66-97820ABEF1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7DAAC2-34E0-4A81-A425-40EBDD380A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Scotland - New Branding - PowerPoint Template</Template>
  <TotalTime>4438</TotalTime>
  <Words>616</Words>
  <Application>Microsoft Office PowerPoint</Application>
  <PresentationFormat>On-screen Show (4:3)</PresentationFormat>
  <Paragraphs>99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Cavin L (Liam)</dc:creator>
  <cp:lastModifiedBy>Wood E (Emma)</cp:lastModifiedBy>
  <cp:revision>256</cp:revision>
  <cp:lastPrinted>2019-03-18T17:03:17Z</cp:lastPrinted>
  <dcterms:created xsi:type="dcterms:W3CDTF">2018-06-02T10:54:15Z</dcterms:created>
  <dcterms:modified xsi:type="dcterms:W3CDTF">2021-11-30T10:50:33Z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A25128039</vt:lpwstr>
  </property>
  <property fmtid="{D5CDD505-2E9C-101B-9397-08002B2CF9AE}" pid="4" name="Objective-Title">
    <vt:lpwstr>Reproducible Analytical Pipelines (RAP) - outline of  working arrangements</vt:lpwstr>
  </property>
  <property fmtid="{D5CDD505-2E9C-101B-9397-08002B2CF9AE}" pid="5" name="Objective-Comment">
    <vt:lpwstr/>
  </property>
  <property fmtid="{D5CDD505-2E9C-101B-9397-08002B2CF9AE}" pid="6" name="Objective-CreationStamp">
    <vt:filetime>2019-07-19T10:04:52Z</vt:filetime>
  </property>
  <property fmtid="{D5CDD505-2E9C-101B-9397-08002B2CF9AE}" pid="7" name="Objective-IsApproved">
    <vt:bool>false</vt:bool>
  </property>
  <property fmtid="{D5CDD505-2E9C-101B-9397-08002B2CF9AE}" pid="8" name="Objective-IsPublished">
    <vt:bool>false</vt:bool>
  </property>
  <property fmtid="{D5CDD505-2E9C-101B-9397-08002B2CF9AE}" pid="9" name="Objective-DatePublished">
    <vt:lpwstr/>
  </property>
  <property fmtid="{D5CDD505-2E9C-101B-9397-08002B2CF9AE}" pid="10" name="Objective-ModificationStamp">
    <vt:filetime>2019-07-24T16:41:28Z</vt:filetime>
  </property>
  <property fmtid="{D5CDD505-2E9C-101B-9397-08002B2CF9AE}" pid="11" name="Objective-Owner">
    <vt:lpwstr>Macfie, Martin M (U207329)</vt:lpwstr>
  </property>
  <property fmtid="{D5CDD505-2E9C-101B-9397-08002B2CF9AE}" pid="12" name="Objective-Path">
    <vt:lpwstr>Objective Global Folder:SG File Plan:Government, politics and public administration:Public administration:Performance management:Advice and policy: Performance management: Part 1 (2005-2017):Statistics group: Data innovation: Part 2: 2016-2021</vt:lpwstr>
  </property>
  <property fmtid="{D5CDD505-2E9C-101B-9397-08002B2CF9AE}" pid="13" name="Objective-Parent">
    <vt:lpwstr>Statistics group: Data innovation: Part 2: 2016-2021</vt:lpwstr>
  </property>
  <property fmtid="{D5CDD505-2E9C-101B-9397-08002B2CF9AE}" pid="14" name="Objective-State">
    <vt:lpwstr>Being Drafted</vt:lpwstr>
  </property>
  <property fmtid="{D5CDD505-2E9C-101B-9397-08002B2CF9AE}" pid="15" name="Objective-Version">
    <vt:lpwstr>0.4</vt:lpwstr>
  </property>
  <property fmtid="{D5CDD505-2E9C-101B-9397-08002B2CF9AE}" pid="16" name="Objective-VersionNumber">
    <vt:r8>4</vt:r8>
  </property>
  <property fmtid="{D5CDD505-2E9C-101B-9397-08002B2CF9AE}" pid="17" name="Objective-VersionComment">
    <vt:lpwstr/>
  </property>
  <property fmtid="{D5CDD505-2E9C-101B-9397-08002B2CF9AE}" pid="18" name="Objective-FileNumber">
    <vt:lpwstr>POL/24998</vt:lpwstr>
  </property>
  <property fmtid="{D5CDD505-2E9C-101B-9397-08002B2CF9AE}" pid="19" name="Objective-Classification">
    <vt:lpwstr>OFFICIAL</vt:lpwstr>
  </property>
  <property fmtid="{D5CDD505-2E9C-101B-9397-08002B2CF9AE}" pid="20" name="Objective-Caveats">
    <vt:lpwstr>Caveat for access to SG Fileplan</vt:lpwstr>
  </property>
  <property fmtid="{D5CDD505-2E9C-101B-9397-08002B2CF9AE}" pid="21" name="Objective-Date of Original [system]">
    <vt:lpwstr/>
  </property>
  <property fmtid="{D5CDD505-2E9C-101B-9397-08002B2CF9AE}" pid="22" name="Objective-Date Received [system]">
    <vt:lpwstr/>
  </property>
  <property fmtid="{D5CDD505-2E9C-101B-9397-08002B2CF9AE}" pid="23" name="Objective-SG Web Publication - Category [system]">
    <vt:lpwstr/>
  </property>
  <property fmtid="{D5CDD505-2E9C-101B-9397-08002B2CF9AE}" pid="24" name="Objective-SG Web Publication - Category 2 Classification [system]">
    <vt:lpwstr/>
  </property>
  <property fmtid="{D5CDD505-2E9C-101B-9397-08002B2CF9AE}" pid="25" name="ContentTypeId">
    <vt:lpwstr>0x01010062C0C1ADF981F64382F87AC757F931ED</vt:lpwstr>
  </property>
  <property fmtid="{D5CDD505-2E9C-101B-9397-08002B2CF9AE}" pid="26" name="Objective-Description">
    <vt:lpwstr/>
  </property>
  <property fmtid="{D5CDD505-2E9C-101B-9397-08002B2CF9AE}" pid="27" name="Objective-VersionId">
    <vt:lpwstr>vA36155991</vt:lpwstr>
  </property>
  <property fmtid="{D5CDD505-2E9C-101B-9397-08002B2CF9AE}" pid="28" name="Objective-Date of Original">
    <vt:lpwstr/>
  </property>
  <property fmtid="{D5CDD505-2E9C-101B-9397-08002B2CF9AE}" pid="29" name="Objective-Date Received">
    <vt:lpwstr/>
  </property>
  <property fmtid="{D5CDD505-2E9C-101B-9397-08002B2CF9AE}" pid="30" name="Objective-SG Web Publication - Category">
    <vt:lpwstr/>
  </property>
  <property fmtid="{D5CDD505-2E9C-101B-9397-08002B2CF9AE}" pid="31" name="Objective-SG Web Publication - Category 2 Classification">
    <vt:lpwstr/>
  </property>
  <property fmtid="{D5CDD505-2E9C-101B-9397-08002B2CF9AE}" pid="32" name="Objective-Connect Creator">
    <vt:lpwstr/>
  </property>
  <property fmtid="{D5CDD505-2E9C-101B-9397-08002B2CF9AE}" pid="33" name="Objective-Connect Creator [system]">
    <vt:lpwstr/>
  </property>
</Properties>
</file>