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60" r:id="rId5"/>
    <p:sldId id="275" r:id="rId6"/>
    <p:sldId id="261" r:id="rId7"/>
    <p:sldId id="259" r:id="rId8"/>
    <p:sldId id="258" r:id="rId9"/>
    <p:sldId id="262" r:id="rId10"/>
    <p:sldId id="269" r:id="rId11"/>
    <p:sldId id="263" r:id="rId12"/>
    <p:sldId id="270" r:id="rId13"/>
    <p:sldId id="277" r:id="rId14"/>
    <p:sldId id="276" r:id="rId15"/>
    <p:sldId id="264" r:id="rId16"/>
    <p:sldId id="271" r:id="rId17"/>
    <p:sldId id="265" r:id="rId18"/>
    <p:sldId id="273" r:id="rId19"/>
    <p:sldId id="267" r:id="rId20"/>
    <p:sldId id="274" r:id="rId21"/>
    <p:sldId id="268" r:id="rId2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844" autoAdjust="0"/>
  </p:normalViewPr>
  <p:slideViewPr>
    <p:cSldViewPr>
      <p:cViewPr varScale="1">
        <p:scale>
          <a:sx n="94" d="100"/>
          <a:sy n="94" d="100"/>
        </p:scale>
        <p:origin x="20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530D7-C876-4C22-AEE6-343AE26B63BB}" type="datetimeFigureOut">
              <a:rPr lang="en-GB" smtClean="0"/>
              <a:t>06/12/2023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8718A-3152-4230-A533-F04BF7F6435D}" type="slidenum">
              <a:rPr lang="en-GB" smtClean="0"/>
              <a:t>‹#›</a:t>
            </a:fld>
            <a:endParaRPr lang="en-GB"/>
          </a:p>
        </p:txBody>
      </p:sp>
    </p:spTree>
    <p:extLst>
      <p:ext uri="{BB962C8B-B14F-4D97-AF65-F5344CB8AC3E}">
        <p14:creationId xmlns:p14="http://schemas.microsoft.com/office/powerpoint/2010/main" val="144240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level of harms from alcohol and drugs in Scotland are high in comparison to the rest of the UK and Europe and cause avoidable damage to people’s lives, families and communities. Tackling the high level of drug related deaths in Scotland is a priority for the Scottish Government. </a:t>
            </a:r>
          </a:p>
          <a:p>
            <a:endParaRPr lang="en-GB" dirty="0"/>
          </a:p>
          <a:p>
            <a:r>
              <a:rPr lang="en-GB" dirty="0"/>
              <a:t>On 20 January 2021, the then First Minister made a statement to parliament, which set out a National Mission to reduce drug deaths and improve the lives of those affected by drugs through improvements to treatment, recovery and other support services. </a:t>
            </a:r>
          </a:p>
          <a:p>
            <a:endParaRPr lang="en-GB" dirty="0"/>
          </a:p>
          <a:p>
            <a:r>
              <a:rPr lang="en-GB" dirty="0"/>
              <a:t>Scotland’s 30 Alcohol and Drug Partnerships (ADPs) bring together local partners including health boards, local authorities, police and voluntary agencies, to co-ordinate the response to substance use issues. They are responsible for commissioning and developing local strategies for tackling problem alcohol and drug use and promoting recovery, based on an assessment of local needs</a:t>
            </a:r>
          </a:p>
          <a:p>
            <a:endParaRPr lang="en-GB" dirty="0"/>
          </a:p>
        </p:txBody>
      </p:sp>
      <p:sp>
        <p:nvSpPr>
          <p:cNvPr id="4" name="Slide Number Placeholder 3"/>
          <p:cNvSpPr>
            <a:spLocks noGrp="1"/>
          </p:cNvSpPr>
          <p:nvPr>
            <p:ph type="sldNum" sz="quarter" idx="5"/>
          </p:nvPr>
        </p:nvSpPr>
        <p:spPr/>
        <p:txBody>
          <a:bodyPr/>
          <a:lstStyle/>
          <a:p>
            <a:fld id="{F528718A-3152-4230-A533-F04BF7F6435D}" type="slidenum">
              <a:rPr lang="en-GB" smtClean="0"/>
              <a:t>3</a:t>
            </a:fld>
            <a:endParaRPr lang="en-GB"/>
          </a:p>
        </p:txBody>
      </p:sp>
    </p:spTree>
    <p:extLst>
      <p:ext uri="{BB962C8B-B14F-4D97-AF65-F5344CB8AC3E}">
        <p14:creationId xmlns:p14="http://schemas.microsoft.com/office/powerpoint/2010/main" val="708632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tatistics</a:t>
            </a:r>
            <a:r>
              <a:rPr lang="en-GB" dirty="0"/>
              <a:t> producers should be creative and motivated to improve statistics and data, recognising the potential to harness technological advances for the development of all parts of the production and dissemination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Statistics and data should be published in forms that enable their reuse. Producers should use existing data wherever possible and only ask for more where justified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validating part of this whole process was that when we submitted this to APS they came back with only three comments, </a:t>
            </a:r>
          </a:p>
        </p:txBody>
      </p:sp>
      <p:sp>
        <p:nvSpPr>
          <p:cNvPr id="4" name="Slide Number Placeholder 3"/>
          <p:cNvSpPr>
            <a:spLocks noGrp="1"/>
          </p:cNvSpPr>
          <p:nvPr>
            <p:ph type="sldNum" sz="quarter" idx="5"/>
          </p:nvPr>
        </p:nvSpPr>
        <p:spPr/>
        <p:txBody>
          <a:bodyPr/>
          <a:lstStyle/>
          <a:p>
            <a:fld id="{F528718A-3152-4230-A533-F04BF7F6435D}" type="slidenum">
              <a:rPr lang="en-GB" smtClean="0"/>
              <a:t>19</a:t>
            </a:fld>
            <a:endParaRPr lang="en-GB"/>
          </a:p>
        </p:txBody>
      </p:sp>
    </p:spTree>
    <p:extLst>
      <p:ext uri="{BB962C8B-B14F-4D97-AF65-F5344CB8AC3E}">
        <p14:creationId xmlns:p14="http://schemas.microsoft.com/office/powerpoint/2010/main" val="932066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the outset, you really want to articulate the why of employing </a:t>
            </a:r>
            <a:r>
              <a:rPr lang="en-GB" dirty="0" err="1"/>
              <a:t>sgplot</a:t>
            </a:r>
            <a:r>
              <a:rPr lang="en-GB" dirty="0"/>
              <a:t>. in our case, the first reason was quite simply, the simplicity. That is to say, if you’re already familiar with the grammar of </a:t>
            </a:r>
            <a:r>
              <a:rPr lang="en-GB" dirty="0" err="1"/>
              <a:t>ggplot2</a:t>
            </a:r>
            <a:r>
              <a:rPr lang="en-GB" dirty="0"/>
              <a:t> which I’m sure many of you are, then </a:t>
            </a:r>
            <a:r>
              <a:rPr lang="en-GB" dirty="0" err="1"/>
              <a:t>sgplot</a:t>
            </a:r>
            <a:r>
              <a:rPr lang="en-GB" dirty="0"/>
              <a:t> is very easy to incorporate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I’ve touched on, not only does it enhance the accessibility of a publication but also an R workflow means this work is reproducible and portable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Corporate theme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Open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Armed with SG plot I caught myself numerous times trying to think how I could shoehorn my data into an interesting data visualisation, but obviously this is wrong way round from how you should do it. Because this was the first year we published as official statistics we made the decision not to present data from previous iterations of this survey, hence why the majority of graphs in the publication ended up being bar charts, which are fairly uninteresting as visualisations go. However that underscores the importance of making sure the tools and methods are commensurate with data story you’re trying to tell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positive experience has given us a toe hold to incorporate into future work. So for example, in this case we only used </a:t>
            </a:r>
            <a:r>
              <a:rPr lang="en-GB" dirty="0" err="1"/>
              <a:t>sgplot</a:t>
            </a:r>
            <a:r>
              <a:rPr lang="en-GB" dirty="0"/>
              <a:t> to produce the graphics whereas the rest of the publication was done in Word. In future there may be scope to incorporate the whole workflow into markdown which I don’t need to convince this crowd will confer numerous benefits. Also we’re discussing the possibility of employing </a:t>
            </a:r>
            <a:r>
              <a:rPr lang="en-GB" dirty="0" err="1"/>
              <a:t>sgplot</a:t>
            </a:r>
            <a:r>
              <a:rPr lang="en-GB" dirty="0"/>
              <a:t> in other publications</a:t>
            </a:r>
          </a:p>
          <a:p>
            <a:endParaRPr lang="en-GB" dirty="0"/>
          </a:p>
          <a:p>
            <a:endParaRPr lang="en-GB" dirty="0"/>
          </a:p>
          <a:p>
            <a:r>
              <a:rPr lang="en-GB" dirty="0"/>
              <a:t>Performance Appraisal is an aspect of our work as civil servants which I’m sure you all take very seriously and have kept up on, and as part of this we must have a mandatory diversity objective, and I was able to use this process as an example of producing statistical publications that adhere to best practice for accessibility and inclusion</a:t>
            </a:r>
          </a:p>
        </p:txBody>
      </p:sp>
      <p:sp>
        <p:nvSpPr>
          <p:cNvPr id="4" name="Slide Number Placeholder 3"/>
          <p:cNvSpPr>
            <a:spLocks noGrp="1"/>
          </p:cNvSpPr>
          <p:nvPr>
            <p:ph type="sldNum" sz="quarter" idx="5"/>
          </p:nvPr>
        </p:nvSpPr>
        <p:spPr/>
        <p:txBody>
          <a:bodyPr/>
          <a:lstStyle/>
          <a:p>
            <a:fld id="{F528718A-3152-4230-A533-F04BF7F6435D}" type="slidenum">
              <a:rPr lang="en-GB" smtClean="0"/>
              <a:t>20</a:t>
            </a:fld>
            <a:endParaRPr lang="en-GB"/>
          </a:p>
        </p:txBody>
      </p:sp>
    </p:spTree>
    <p:extLst>
      <p:ext uri="{BB962C8B-B14F-4D97-AF65-F5344CB8AC3E}">
        <p14:creationId xmlns:p14="http://schemas.microsoft.com/office/powerpoint/2010/main" val="89683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reporting mechanism is a survey, and it had been in place for a number of years. And this was the workflow, which I’m sure seems familiar to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last years’ report we all decided that the process needed a refresh, and as part of the process we sought to turn this into an official statistics publications</a:t>
            </a:r>
          </a:p>
          <a:p>
            <a:endParaRPr lang="en-GB" dirty="0"/>
          </a:p>
          <a:p>
            <a:endParaRPr lang="en-GB" dirty="0"/>
          </a:p>
          <a:p>
            <a:r>
              <a:rPr lang="en-GB" dirty="0"/>
              <a:t>Which has now been deprecated….</a:t>
            </a:r>
          </a:p>
        </p:txBody>
      </p:sp>
      <p:sp>
        <p:nvSpPr>
          <p:cNvPr id="4" name="Slide Number Placeholder 3"/>
          <p:cNvSpPr>
            <a:spLocks noGrp="1"/>
          </p:cNvSpPr>
          <p:nvPr>
            <p:ph type="sldNum" sz="quarter" idx="5"/>
          </p:nvPr>
        </p:nvSpPr>
        <p:spPr/>
        <p:txBody>
          <a:bodyPr/>
          <a:lstStyle/>
          <a:p>
            <a:fld id="{F528718A-3152-4230-A533-F04BF7F6435D}" type="slidenum">
              <a:rPr lang="en-GB" smtClean="0"/>
              <a:t>4</a:t>
            </a:fld>
            <a:endParaRPr lang="en-GB"/>
          </a:p>
        </p:txBody>
      </p:sp>
    </p:spTree>
    <p:extLst>
      <p:ext uri="{BB962C8B-B14F-4D97-AF65-F5344CB8AC3E}">
        <p14:creationId xmlns:p14="http://schemas.microsoft.com/office/powerpoint/2010/main" val="333809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basically, our objective was to create a better product for our stakeholders. But what exactly does that mean? Adhere to code of practice, adhere to accessibility guidance, whilst ensuring that these increased requirements would not impede the timely delivery of this annual report</a:t>
            </a:r>
          </a:p>
        </p:txBody>
      </p:sp>
      <p:sp>
        <p:nvSpPr>
          <p:cNvPr id="4" name="Slide Number Placeholder 3"/>
          <p:cNvSpPr>
            <a:spLocks noGrp="1"/>
          </p:cNvSpPr>
          <p:nvPr>
            <p:ph type="sldNum" sz="quarter" idx="5"/>
          </p:nvPr>
        </p:nvSpPr>
        <p:spPr/>
        <p:txBody>
          <a:bodyPr/>
          <a:lstStyle/>
          <a:p>
            <a:fld id="{F528718A-3152-4230-A533-F04BF7F6435D}" type="slidenum">
              <a:rPr lang="en-GB" smtClean="0"/>
              <a:t>5</a:t>
            </a:fld>
            <a:endParaRPr lang="en-GB"/>
          </a:p>
        </p:txBody>
      </p:sp>
    </p:spTree>
    <p:extLst>
      <p:ext uri="{BB962C8B-B14F-4D97-AF65-F5344CB8AC3E}">
        <p14:creationId xmlns:p14="http://schemas.microsoft.com/office/powerpoint/2010/main" val="56217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1" dirty="0">
                <a:solidFill>
                  <a:srgbClr val="333333"/>
                </a:solidFill>
                <a:effectLst/>
                <a:latin typeface="Frutiger LT W01_55 Roma1475738"/>
              </a:rPr>
              <a:t>Official statistics</a:t>
            </a:r>
            <a:r>
              <a:rPr lang="en-GB" b="0" i="0" dirty="0">
                <a:solidFill>
                  <a:srgbClr val="333333"/>
                </a:solidFill>
                <a:effectLst/>
                <a:latin typeface="Frutiger LT W01_55 Roma1475738"/>
              </a:rPr>
              <a:t> are statistics produced by the UK government or devolved administrations.</a:t>
            </a:r>
          </a:p>
          <a:p>
            <a:endParaRPr lang="en-GB" b="0" i="0" dirty="0">
              <a:solidFill>
                <a:srgbClr val="333333"/>
              </a:solidFill>
              <a:effectLst/>
              <a:latin typeface="Frutiger LT W01_55 Roma1475738"/>
            </a:endParaRPr>
          </a:p>
          <a:p>
            <a:r>
              <a:rPr lang="en-GB" b="0" i="0" dirty="0">
                <a:solidFill>
                  <a:srgbClr val="333333"/>
                </a:solidFill>
                <a:effectLst/>
                <a:latin typeface="Frutiger LT W01_55 Roma1475738"/>
              </a:rPr>
              <a:t>There are three designations, and a few of you may know this but recently a refresh of these designations took place : </a:t>
            </a:r>
            <a:r>
              <a:rPr lang="en-GB" b="0" i="1" dirty="0">
                <a:solidFill>
                  <a:srgbClr val="333333"/>
                </a:solidFill>
                <a:effectLst/>
                <a:latin typeface="Frutiger LT W01_55 Roma1475738"/>
              </a:rPr>
              <a:t>Accredited official statistics</a:t>
            </a:r>
            <a:r>
              <a:rPr lang="en-GB" b="0" i="0" dirty="0">
                <a:solidFill>
                  <a:srgbClr val="333333"/>
                </a:solidFill>
                <a:effectLst/>
                <a:latin typeface="Frutiger LT W01_55 Roma1475738"/>
              </a:rPr>
              <a:t> are a sub-set of official statistics that have been independently reviewed by the Office for Statistics Regulation and confirmed as complying with the standards of trustworthiness, quality and value in the Code of Practice for Statistics. Once this confirmation has taken place it receives a kitemark which I’m sure you may have seen</a:t>
            </a:r>
          </a:p>
          <a:p>
            <a:endParaRPr lang="en-GB" b="0" i="0" dirty="0">
              <a:solidFill>
                <a:srgbClr val="333333"/>
              </a:solidFill>
              <a:effectLst/>
              <a:latin typeface="Frutiger LT W01_55 Roma1475738"/>
            </a:endParaRPr>
          </a:p>
          <a:p>
            <a:r>
              <a:rPr lang="en-GB" b="0" i="0" dirty="0">
                <a:solidFill>
                  <a:srgbClr val="333333"/>
                </a:solidFill>
                <a:effectLst/>
                <a:latin typeface="Frutiger LT W01_55 Roma1475738"/>
              </a:rPr>
              <a:t>Official Statistics are those which comply with the standards of trustworthiness, quality, and value in the code of practice, but have not yet been independently reviewed by </a:t>
            </a:r>
            <a:r>
              <a:rPr lang="en-GB" b="0" i="0" dirty="0" err="1">
                <a:solidFill>
                  <a:srgbClr val="333333"/>
                </a:solidFill>
                <a:effectLst/>
                <a:latin typeface="Frutiger LT W01_55 Roma1475738"/>
              </a:rPr>
              <a:t>OSR</a:t>
            </a:r>
            <a:endParaRPr lang="en-GB" b="0" i="0" dirty="0">
              <a:solidFill>
                <a:srgbClr val="333333"/>
              </a:solidFill>
              <a:effectLst/>
              <a:latin typeface="Frutiger LT W01_55 Roma1475738"/>
            </a:endParaRPr>
          </a:p>
          <a:p>
            <a:endParaRPr lang="en-GB" b="0" i="0" dirty="0">
              <a:solidFill>
                <a:srgbClr val="333333"/>
              </a:solidFill>
              <a:effectLst/>
              <a:latin typeface="Frutiger LT W01_55 Roma1475738"/>
            </a:endParaRPr>
          </a:p>
          <a:p>
            <a:r>
              <a:rPr lang="en-GB" b="0" i="1" dirty="0">
                <a:solidFill>
                  <a:srgbClr val="333333"/>
                </a:solidFill>
                <a:effectLst/>
                <a:latin typeface="Frutiger LT W01_55 Roma1475738"/>
              </a:rPr>
              <a:t>Official statistics in development</a:t>
            </a:r>
            <a:r>
              <a:rPr lang="en-GB" b="0" i="0" dirty="0">
                <a:solidFill>
                  <a:srgbClr val="333333"/>
                </a:solidFill>
                <a:effectLst/>
                <a:latin typeface="Frutiger LT W01_55 Roma1475738"/>
              </a:rPr>
              <a:t> are official statistics that are undergoing a development; they may be new or existing statistics, and will be tested with users, in line with the standards of trustworthiness, quality, and value in the Code of Practice for Statistics. </a:t>
            </a:r>
            <a:endParaRPr lang="en-GB" dirty="0"/>
          </a:p>
        </p:txBody>
      </p:sp>
      <p:sp>
        <p:nvSpPr>
          <p:cNvPr id="4" name="Slide Number Placeholder 3"/>
          <p:cNvSpPr>
            <a:spLocks noGrp="1"/>
          </p:cNvSpPr>
          <p:nvPr>
            <p:ph type="sldNum" sz="quarter" idx="5"/>
          </p:nvPr>
        </p:nvSpPr>
        <p:spPr/>
        <p:txBody>
          <a:bodyPr/>
          <a:lstStyle/>
          <a:p>
            <a:fld id="{F528718A-3152-4230-A533-F04BF7F6435D}" type="slidenum">
              <a:rPr lang="en-GB" smtClean="0"/>
              <a:t>7</a:t>
            </a:fld>
            <a:endParaRPr lang="en-GB"/>
          </a:p>
        </p:txBody>
      </p:sp>
    </p:spTree>
    <p:extLst>
      <p:ext uri="{BB962C8B-B14F-4D97-AF65-F5344CB8AC3E}">
        <p14:creationId xmlns:p14="http://schemas.microsoft.com/office/powerpoint/2010/main" val="20076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for a publication to be designated as official statistics, and this complies for any classification, you need to actively document to the code of practice, which is based upon three pillars, which are listed here: trustworthiness, quality and value. So at first glance this may seem like a bureaucratic rigmarole, but actually we found it really beneficial because this annual survey had been going on for several years and was veering somewhat close to what might be described as path dependency, so working through each of these pillars enabled us to refine and ultimately enhance our approach to collecting data.</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F528718A-3152-4230-A533-F04BF7F6435D}" type="slidenum">
              <a:rPr lang="en-GB" smtClean="0"/>
              <a:t>8</a:t>
            </a:fld>
            <a:endParaRPr lang="en-GB"/>
          </a:p>
        </p:txBody>
      </p:sp>
    </p:spTree>
    <p:extLst>
      <p:ext uri="{BB962C8B-B14F-4D97-AF65-F5344CB8AC3E}">
        <p14:creationId xmlns:p14="http://schemas.microsoft.com/office/powerpoint/2010/main" val="399008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addition to reworking the content, there was also scope to revamp what the publication looked like. And that is where </a:t>
            </a:r>
            <a:r>
              <a:rPr lang="en-GB" dirty="0" err="1"/>
              <a:t>sgplot</a:t>
            </a:r>
            <a:r>
              <a:rPr lang="en-GB" dirty="0"/>
              <a:t> comes in</a:t>
            </a:r>
          </a:p>
          <a:p>
            <a:endParaRPr lang="en-GB" dirty="0"/>
          </a:p>
        </p:txBody>
      </p:sp>
      <p:sp>
        <p:nvSpPr>
          <p:cNvPr id="4" name="Slide Number Placeholder 3"/>
          <p:cNvSpPr>
            <a:spLocks noGrp="1"/>
          </p:cNvSpPr>
          <p:nvPr>
            <p:ph type="sldNum" sz="quarter" idx="5"/>
          </p:nvPr>
        </p:nvSpPr>
        <p:spPr/>
        <p:txBody>
          <a:bodyPr/>
          <a:lstStyle/>
          <a:p>
            <a:fld id="{F528718A-3152-4230-A533-F04BF7F6435D}" type="slidenum">
              <a:rPr lang="en-GB" smtClean="0"/>
              <a:t>9</a:t>
            </a:fld>
            <a:endParaRPr lang="en-GB"/>
          </a:p>
        </p:txBody>
      </p:sp>
    </p:spTree>
    <p:extLst>
      <p:ext uri="{BB962C8B-B14F-4D97-AF65-F5344CB8AC3E}">
        <p14:creationId xmlns:p14="http://schemas.microsoft.com/office/powerpoint/2010/main" val="258831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highly serendipitous twist of fate, we were undergoing this development exercise right </a:t>
            </a:r>
          </a:p>
        </p:txBody>
      </p:sp>
      <p:sp>
        <p:nvSpPr>
          <p:cNvPr id="4" name="Slide Number Placeholder 3"/>
          <p:cNvSpPr>
            <a:spLocks noGrp="1"/>
          </p:cNvSpPr>
          <p:nvPr>
            <p:ph type="sldNum" sz="quarter" idx="5"/>
          </p:nvPr>
        </p:nvSpPr>
        <p:spPr/>
        <p:txBody>
          <a:bodyPr/>
          <a:lstStyle/>
          <a:p>
            <a:fld id="{F528718A-3152-4230-A533-F04BF7F6435D}" type="slidenum">
              <a:rPr lang="en-GB" smtClean="0"/>
              <a:t>10</a:t>
            </a:fld>
            <a:endParaRPr lang="en-GB"/>
          </a:p>
        </p:txBody>
      </p:sp>
    </p:spTree>
    <p:extLst>
      <p:ext uri="{BB962C8B-B14F-4D97-AF65-F5344CB8AC3E}">
        <p14:creationId xmlns:p14="http://schemas.microsoft.com/office/powerpoint/2010/main" val="224896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workflow:</a:t>
            </a:r>
          </a:p>
          <a:p>
            <a:endParaRPr lang="en-GB" dirty="0"/>
          </a:p>
          <a:p>
            <a:r>
              <a:rPr lang="en-GB" dirty="0"/>
              <a:t>When you’re loading libraries you load the </a:t>
            </a:r>
            <a:r>
              <a:rPr lang="en-GB" dirty="0" err="1"/>
              <a:t>sgplot</a:t>
            </a:r>
            <a:r>
              <a:rPr lang="en-GB" dirty="0"/>
              <a:t> library, and then the </a:t>
            </a:r>
            <a:r>
              <a:rPr lang="en-GB" dirty="0" err="1"/>
              <a:t>use_sgplot</a:t>
            </a:r>
            <a:r>
              <a:rPr lang="en-GB" dirty="0"/>
              <a:t>() call from that library, which automatically loads all the theme and aesthetic qualities and so forth</a:t>
            </a:r>
          </a:p>
          <a:p>
            <a:endParaRPr lang="en-GB" dirty="0"/>
          </a:p>
          <a:p>
            <a:endParaRPr lang="en-GB" dirty="0"/>
          </a:p>
          <a:p>
            <a:r>
              <a:rPr lang="en-GB" dirty="0"/>
              <a:t>The next step was a wrangling function I wrote using mostly </a:t>
            </a:r>
            <a:r>
              <a:rPr lang="en-GB" dirty="0" err="1"/>
              <a:t>dplyr</a:t>
            </a:r>
            <a:r>
              <a:rPr lang="en-GB" dirty="0"/>
              <a:t>, which not only did the analysis of every question, but also converted it into a tidy format. This removed the human element from</a:t>
            </a:r>
          </a:p>
          <a:p>
            <a:endParaRPr lang="en-GB" dirty="0"/>
          </a:p>
          <a:p>
            <a:r>
              <a:rPr lang="en-GB" dirty="0"/>
              <a:t>And finally, we took the decision not to present data from previous years’ reports, given that this was the first year being official statistics. I’ll return to this point in a minute, but effectively what it meant was that we’d be presenting bar charts almost exclusively. This was beneficial because I only had to write a single function for creating the graphs which </a:t>
            </a:r>
            <a:r>
              <a:rPr lang="en-GB" dirty="0" err="1"/>
              <a:t>youc</a:t>
            </a:r>
            <a:r>
              <a:rPr lang="en-GB" dirty="0"/>
              <a:t> an see here. The major benefit of loading </a:t>
            </a:r>
            <a:r>
              <a:rPr lang="en-GB" dirty="0" err="1"/>
              <a:t>sgplot</a:t>
            </a:r>
            <a:r>
              <a:rPr lang="en-GB" dirty="0"/>
              <a:t> was that I didn’t have to faff about specifying themes, text size, text colour,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Then import the data both of these would have been in a setup script as Alice described earlier</a:t>
            </a:r>
          </a:p>
          <a:p>
            <a:r>
              <a:rPr lang="en-GB" dirty="0"/>
              <a:t>gridlines, etc </a:t>
            </a:r>
            <a:r>
              <a:rPr lang="en-GB" dirty="0" err="1"/>
              <a:t>etc</a:t>
            </a:r>
            <a:endParaRPr lang="en-GB" dirty="0"/>
          </a:p>
        </p:txBody>
      </p:sp>
      <p:sp>
        <p:nvSpPr>
          <p:cNvPr id="4" name="Slide Number Placeholder 3"/>
          <p:cNvSpPr>
            <a:spLocks noGrp="1"/>
          </p:cNvSpPr>
          <p:nvPr>
            <p:ph type="sldNum" sz="quarter" idx="5"/>
          </p:nvPr>
        </p:nvSpPr>
        <p:spPr/>
        <p:txBody>
          <a:bodyPr/>
          <a:lstStyle/>
          <a:p>
            <a:fld id="{F528718A-3152-4230-A533-F04BF7F6435D}" type="slidenum">
              <a:rPr lang="en-GB" smtClean="0"/>
              <a:t>13</a:t>
            </a:fld>
            <a:endParaRPr lang="en-GB"/>
          </a:p>
        </p:txBody>
      </p:sp>
    </p:spTree>
    <p:extLst>
      <p:ext uri="{BB962C8B-B14F-4D97-AF65-F5344CB8AC3E}">
        <p14:creationId xmlns:p14="http://schemas.microsoft.com/office/powerpoint/2010/main" val="2954339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incorporating SG plot…</a:t>
            </a:r>
          </a:p>
        </p:txBody>
      </p:sp>
      <p:sp>
        <p:nvSpPr>
          <p:cNvPr id="4" name="Slide Number Placeholder 3"/>
          <p:cNvSpPr>
            <a:spLocks noGrp="1"/>
          </p:cNvSpPr>
          <p:nvPr>
            <p:ph type="sldNum" sz="quarter" idx="5"/>
          </p:nvPr>
        </p:nvSpPr>
        <p:spPr/>
        <p:txBody>
          <a:bodyPr/>
          <a:lstStyle/>
          <a:p>
            <a:fld id="{F528718A-3152-4230-A533-F04BF7F6435D}" type="slidenum">
              <a:rPr lang="en-GB" smtClean="0"/>
              <a:t>18</a:t>
            </a:fld>
            <a:endParaRPr lang="en-GB"/>
          </a:p>
        </p:txBody>
      </p:sp>
    </p:spTree>
    <p:extLst>
      <p:ext uri="{BB962C8B-B14F-4D97-AF65-F5344CB8AC3E}">
        <p14:creationId xmlns:p14="http://schemas.microsoft.com/office/powerpoint/2010/main" val="1604136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2292" y="1052736"/>
            <a:ext cx="7772400" cy="1470025"/>
          </a:xfrm>
        </p:spPr>
        <p:txBody>
          <a:bodyPr/>
          <a:lstStyle/>
          <a:p>
            <a:r>
              <a:rPr lang="en-GB"/>
              <a:t>Click to edit Master title style</a:t>
            </a:r>
          </a:p>
        </p:txBody>
      </p:sp>
      <p:sp>
        <p:nvSpPr>
          <p:cNvPr id="3" name="Subtitle 2"/>
          <p:cNvSpPr>
            <a:spLocks noGrp="1"/>
          </p:cNvSpPr>
          <p:nvPr>
            <p:ph type="subTitle" idx="1" hasCustomPrompt="1"/>
          </p:nvPr>
        </p:nvSpPr>
        <p:spPr>
          <a:xfrm>
            <a:off x="1358092" y="2924944"/>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Joshua Bird</a:t>
            </a:r>
            <a:endParaRPr lang="en-GB" dirty="0"/>
          </a:p>
        </p:txBody>
      </p:sp>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3728" y="5733256"/>
            <a:ext cx="4869528" cy="8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69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43380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73010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23C8-423A-DADE-9662-9943BF5FCD99}"/>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863A392-23E5-C9E4-7690-924E0424E08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AE728A0-C6A6-10B4-F2FA-B412D6FF5F22}"/>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5" name="Footer Placeholder 4">
            <a:extLst>
              <a:ext uri="{FF2B5EF4-FFF2-40B4-BE49-F238E27FC236}">
                <a16:creationId xmlns:a16="http://schemas.microsoft.com/office/drawing/2014/main" id="{DC00B8A1-9D80-36E7-ACA0-BA7557ED0B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F47743-0AEF-AA56-E21A-C3873BF277AF}"/>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824492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0585-739B-7A48-3106-CB232C61C7E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6CBFCEA-6B1A-24FD-8472-CF3F77E1593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18E57C-8BEC-FF49-AB64-8065FB3D0FC6}"/>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5" name="Footer Placeholder 4">
            <a:extLst>
              <a:ext uri="{FF2B5EF4-FFF2-40B4-BE49-F238E27FC236}">
                <a16:creationId xmlns:a16="http://schemas.microsoft.com/office/drawing/2014/main" id="{272A97E6-EC0E-7B1A-E10A-7B8B628B73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224068-3020-6CCD-5C20-9D91BAA5AC72}"/>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3375080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260-2063-7D4A-BEA8-99609777C880}"/>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476A8BB-3670-82FD-53FD-A6FAF2729C5C}"/>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FBAB43C-F3F2-08BB-0986-0BF6351CB0E7}"/>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5" name="Footer Placeholder 4">
            <a:extLst>
              <a:ext uri="{FF2B5EF4-FFF2-40B4-BE49-F238E27FC236}">
                <a16:creationId xmlns:a16="http://schemas.microsoft.com/office/drawing/2014/main" id="{1D25BD36-F333-67DE-2238-59D46FFDA9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9F9432-789D-A05F-9B10-D2A035D2DB6A}"/>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3251467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C989-2690-9CAA-6726-E1485D983CA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D343B08-0BF5-DF8C-B58B-B1EEF209DE6C}"/>
              </a:ext>
            </a:extLst>
          </p:cNvPr>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42DE930-61C7-C0CC-E626-0E084822279D}"/>
              </a:ext>
            </a:extLst>
          </p:cNvPr>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7F56A21-63BE-DD09-784F-A0C57E751581}"/>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6" name="Footer Placeholder 5">
            <a:extLst>
              <a:ext uri="{FF2B5EF4-FFF2-40B4-BE49-F238E27FC236}">
                <a16:creationId xmlns:a16="http://schemas.microsoft.com/office/drawing/2014/main" id="{055F4580-A508-9838-F4E3-8AC402D315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EE1767-0FE4-42D5-2609-83607DA221CF}"/>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1547446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07F8-57A3-9E5A-C831-CCF5D0964028}"/>
              </a:ext>
            </a:extLst>
          </p:cNvPr>
          <p:cNvSpPr>
            <a:spLocks noGrp="1"/>
          </p:cNvSpPr>
          <p:nvPr>
            <p:ph type="title"/>
          </p:nvPr>
        </p:nvSpPr>
        <p:spPr>
          <a:xfrm>
            <a:off x="630238" y="365125"/>
            <a:ext cx="78867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5BFABFF-FC4D-D592-FB89-F868F48200A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2D9E2F-A138-33B2-DCB8-5E4C90185640}"/>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60E5F0D-ACF1-6704-4E70-6026F0F3B3C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4BDEFF-79EE-E81B-1B1B-7DDF9C9350A2}"/>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415A3DC-299F-EC88-C7C5-758E0BC87328}"/>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8" name="Footer Placeholder 7">
            <a:extLst>
              <a:ext uri="{FF2B5EF4-FFF2-40B4-BE49-F238E27FC236}">
                <a16:creationId xmlns:a16="http://schemas.microsoft.com/office/drawing/2014/main" id="{6B3CE1EA-E204-EF75-E701-9D21650F579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54DC7D4-7119-0A0D-6BCA-E88EEA070FCE}"/>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3640779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921F-D76C-6A53-B536-4313C5B2DD7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EEC01E9-E468-990C-8056-B77BF84E957B}"/>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4" name="Footer Placeholder 3">
            <a:extLst>
              <a:ext uri="{FF2B5EF4-FFF2-40B4-BE49-F238E27FC236}">
                <a16:creationId xmlns:a16="http://schemas.microsoft.com/office/drawing/2014/main" id="{F6449A0E-E776-451F-8DA8-E750A1D07F0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8DAE90-EEC3-68E3-1991-3186D443EA35}"/>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3039432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ED0D-4262-B80A-57D0-358EBC05083E}"/>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3" name="Footer Placeholder 2">
            <a:extLst>
              <a:ext uri="{FF2B5EF4-FFF2-40B4-BE49-F238E27FC236}">
                <a16:creationId xmlns:a16="http://schemas.microsoft.com/office/drawing/2014/main" id="{DD99939E-3E7E-8802-7C23-47EC11AA0F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5B007E-F66E-3261-8826-3FAD59D18F42}"/>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1379992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E345-6873-B65A-C66B-B06E0B4A2B80}"/>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B0EA0D6-0A0A-41F8-12DD-71C4C638803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9D72533-F062-FC87-A21D-70F8FDFED57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D63392-84B2-3B22-E255-7CD353DEFE7F}"/>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6" name="Footer Placeholder 5">
            <a:extLst>
              <a:ext uri="{FF2B5EF4-FFF2-40B4-BE49-F238E27FC236}">
                <a16:creationId xmlns:a16="http://schemas.microsoft.com/office/drawing/2014/main" id="{AFBAE767-5A8A-2209-0371-451C114987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A2F085-B00D-47DA-F3D2-A967A42368AD}"/>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387470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2696346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6F0D-2241-0857-24FE-9F118B2F7EC8}"/>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B379B14-91E3-A8DA-F23B-180DE9C238C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382039-6725-AC2F-B14D-DF485751DCF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AA3181-025A-5CF2-6F84-6D319C15F3E7}"/>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6" name="Footer Placeholder 5">
            <a:extLst>
              <a:ext uri="{FF2B5EF4-FFF2-40B4-BE49-F238E27FC236}">
                <a16:creationId xmlns:a16="http://schemas.microsoft.com/office/drawing/2014/main" id="{469B10C2-5511-B7D2-CC2A-C726493E15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505F38-C9C0-8DD8-6406-AF88AA2D2D99}"/>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631714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6AB7-EA54-2C48-5C87-DE7B5C1BCAE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E599731-A0B3-93D8-D9F3-B9186AC5EE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303512-A562-BF1F-9A65-B9C9B38B5C62}"/>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5" name="Footer Placeholder 4">
            <a:extLst>
              <a:ext uri="{FF2B5EF4-FFF2-40B4-BE49-F238E27FC236}">
                <a16:creationId xmlns:a16="http://schemas.microsoft.com/office/drawing/2014/main" id="{C781DD18-566F-5242-A253-69E0E943D8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3FF3C-9CC6-0CB3-A0EB-24482EC5CD57}"/>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3976093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927B1-1E3A-2669-9DD0-514D6D6D88C7}"/>
              </a:ext>
            </a:extLst>
          </p:cNvPr>
          <p:cNvSpPr>
            <a:spLocks noGrp="1"/>
          </p:cNvSpPr>
          <p:nvPr>
            <p:ph type="title" orient="vert"/>
          </p:nvPr>
        </p:nvSpPr>
        <p:spPr>
          <a:xfrm>
            <a:off x="6543675" y="365125"/>
            <a:ext cx="1971675"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B945E62-4DAA-9357-B0DA-10BC49F87A20}"/>
              </a:ext>
            </a:extLst>
          </p:cNvPr>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48976CD-36E1-527F-EDBA-361BE95A6354}"/>
              </a:ext>
            </a:extLst>
          </p:cNvPr>
          <p:cNvSpPr>
            <a:spLocks noGrp="1"/>
          </p:cNvSpPr>
          <p:nvPr>
            <p:ph type="dt" sz="half" idx="10"/>
          </p:nvPr>
        </p:nvSpPr>
        <p:spPr/>
        <p:txBody>
          <a:bodyPr/>
          <a:lstStyle/>
          <a:p>
            <a:fld id="{5883CFDB-E693-456A-A10A-ADAEAFF49D0A}" type="datetimeFigureOut">
              <a:rPr lang="en-GB" smtClean="0"/>
              <a:t>06/12/2023</a:t>
            </a:fld>
            <a:endParaRPr lang="en-GB"/>
          </a:p>
        </p:txBody>
      </p:sp>
      <p:sp>
        <p:nvSpPr>
          <p:cNvPr id="5" name="Footer Placeholder 4">
            <a:extLst>
              <a:ext uri="{FF2B5EF4-FFF2-40B4-BE49-F238E27FC236}">
                <a16:creationId xmlns:a16="http://schemas.microsoft.com/office/drawing/2014/main" id="{E120B4A3-1124-F5E0-8985-7C9BD7E59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69FFC4-117B-36B5-C27E-A788C11F64B4}"/>
              </a:ext>
            </a:extLst>
          </p:cNvPr>
          <p:cNvSpPr>
            <a:spLocks noGrp="1"/>
          </p:cNvSpPr>
          <p:nvPr>
            <p:ph type="sldNum" sz="quarter" idx="12"/>
          </p:nvPr>
        </p:nvSpPr>
        <p:spPr/>
        <p:txBody>
          <a:bodyPr/>
          <a:lstStyle/>
          <a:p>
            <a:fld id="{0C9C9D12-4D07-4548-AF8C-965EF7A72F18}" type="slidenum">
              <a:rPr lang="en-GB" smtClean="0"/>
              <a:t>‹#›</a:t>
            </a:fld>
            <a:endParaRPr lang="en-GB"/>
          </a:p>
        </p:txBody>
      </p:sp>
    </p:spTree>
    <p:extLst>
      <p:ext uri="{BB962C8B-B14F-4D97-AF65-F5344CB8AC3E}">
        <p14:creationId xmlns:p14="http://schemas.microsoft.com/office/powerpoint/2010/main" val="160326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266971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19412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91538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42757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21361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226274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46801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2016 Scottish Government Template</a:t>
            </a:r>
            <a:endParaRPr lang="en-GB" altLang="en-US" dirty="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baseline="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1E759-5305-CF3E-96EB-1F72B725131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8F01978-21B0-FC31-BF5A-38DBC59464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35E6A2D-1BE5-C905-0170-F08EA81CCEC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3CFDB-E693-456A-A10A-ADAEAFF49D0A}" type="datetimeFigureOut">
              <a:rPr lang="en-GB" smtClean="0"/>
              <a:t>06/12/2023</a:t>
            </a:fld>
            <a:endParaRPr lang="en-GB"/>
          </a:p>
        </p:txBody>
      </p:sp>
      <p:sp>
        <p:nvSpPr>
          <p:cNvPr id="5" name="Footer Placeholder 4">
            <a:extLst>
              <a:ext uri="{FF2B5EF4-FFF2-40B4-BE49-F238E27FC236}">
                <a16:creationId xmlns:a16="http://schemas.microsoft.com/office/drawing/2014/main" id="{7FB0174A-F525-4FD1-A5BC-C3997CE7D1B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086BFE3-E785-B8F5-11C6-5686E13B522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C9D12-4D07-4548-AF8C-965EF7A72F18}" type="slidenum">
              <a:rPr lang="en-GB" smtClean="0"/>
              <a:t>‹#›</a:t>
            </a:fld>
            <a:endParaRPr lang="en-GB"/>
          </a:p>
        </p:txBody>
      </p:sp>
    </p:spTree>
    <p:extLst>
      <p:ext uri="{BB962C8B-B14F-4D97-AF65-F5344CB8AC3E}">
        <p14:creationId xmlns:p14="http://schemas.microsoft.com/office/powerpoint/2010/main" val="1923031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sciencescotland.github.io/sgplo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1052736"/>
            <a:ext cx="8496944" cy="1470025"/>
          </a:xfrm>
        </p:spPr>
        <p:txBody>
          <a:bodyPr/>
          <a:lstStyle/>
          <a:p>
            <a:r>
              <a:rPr lang="en-US" altLang="en-US" dirty="0"/>
              <a:t>Incorporating </a:t>
            </a:r>
            <a:r>
              <a:rPr lang="en-US" altLang="en-US" dirty="0" err="1"/>
              <a:t>sgplot</a:t>
            </a:r>
            <a:r>
              <a:rPr lang="en-US" altLang="en-US" dirty="0"/>
              <a:t> in the development of Official Statistics</a:t>
            </a:r>
          </a:p>
        </p:txBody>
      </p:sp>
      <p:sp>
        <p:nvSpPr>
          <p:cNvPr id="2051" name="Rectangle 3"/>
          <p:cNvSpPr>
            <a:spLocks noGrp="1" noChangeArrowheads="1"/>
          </p:cNvSpPr>
          <p:nvPr>
            <p:ph type="subTitle" idx="1"/>
          </p:nvPr>
        </p:nvSpPr>
        <p:spPr/>
        <p:txBody>
          <a:bodyPr/>
          <a:lstStyle/>
          <a:p>
            <a:r>
              <a:rPr lang="en-US" altLang="en-US" dirty="0"/>
              <a:t>Joshua Bird</a:t>
            </a:r>
          </a:p>
          <a:p>
            <a:r>
              <a:rPr lang="en-US" altLang="en-US" dirty="0"/>
              <a:t>Population Health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9ED4-8307-64B2-FF98-DBCFBC267961}"/>
              </a:ext>
            </a:extLst>
          </p:cNvPr>
          <p:cNvSpPr>
            <a:spLocks noGrp="1"/>
          </p:cNvSpPr>
          <p:nvPr>
            <p:ph type="title"/>
          </p:nvPr>
        </p:nvSpPr>
        <p:spPr/>
        <p:txBody>
          <a:bodyPr/>
          <a:lstStyle/>
          <a:p>
            <a:r>
              <a:rPr lang="en-GB" dirty="0" err="1"/>
              <a:t>sgplot</a:t>
            </a:r>
            <a:endParaRPr lang="en-GB" dirty="0"/>
          </a:p>
        </p:txBody>
      </p:sp>
      <p:sp>
        <p:nvSpPr>
          <p:cNvPr id="3" name="Content Placeholder 2">
            <a:extLst>
              <a:ext uri="{FF2B5EF4-FFF2-40B4-BE49-F238E27FC236}">
                <a16:creationId xmlns:a16="http://schemas.microsoft.com/office/drawing/2014/main" id="{D41F6597-178B-86AC-FCFA-3EE73CC251F5}"/>
              </a:ext>
            </a:extLst>
          </p:cNvPr>
          <p:cNvSpPr>
            <a:spLocks noGrp="1"/>
          </p:cNvSpPr>
          <p:nvPr>
            <p:ph idx="1"/>
          </p:nvPr>
        </p:nvSpPr>
        <p:spPr>
          <a:xfrm>
            <a:off x="323528" y="1600200"/>
            <a:ext cx="8496944" cy="4525963"/>
          </a:xfrm>
        </p:spPr>
        <p:txBody>
          <a:bodyPr/>
          <a:lstStyle/>
          <a:p>
            <a:endParaRPr lang="en-GB" dirty="0"/>
          </a:p>
          <a:p>
            <a:endParaRPr lang="en-GB" dirty="0"/>
          </a:p>
          <a:p>
            <a:r>
              <a:rPr lang="en-GB" dirty="0"/>
              <a:t>R package for creating accessible plots in the Scottish Government</a:t>
            </a:r>
          </a:p>
          <a:p>
            <a:r>
              <a:rPr lang="en-GB" dirty="0"/>
              <a:t>Extension of </a:t>
            </a:r>
            <a:r>
              <a:rPr lang="en-GB" dirty="0" err="1"/>
              <a:t>ggplot</a:t>
            </a:r>
            <a:endParaRPr lang="en-GB" dirty="0"/>
          </a:p>
          <a:p>
            <a:r>
              <a:rPr lang="en-GB" dirty="0">
                <a:hlinkClick r:id="rId3"/>
              </a:rPr>
              <a:t>https://datasciencescotland.github.io/sgplot/</a:t>
            </a:r>
            <a:r>
              <a:rPr lang="en-GB" dirty="0"/>
              <a:t> </a:t>
            </a:r>
          </a:p>
        </p:txBody>
      </p:sp>
      <p:pic>
        <p:nvPicPr>
          <p:cNvPr id="5" name="Picture 4">
            <a:extLst>
              <a:ext uri="{FF2B5EF4-FFF2-40B4-BE49-F238E27FC236}">
                <a16:creationId xmlns:a16="http://schemas.microsoft.com/office/drawing/2014/main" id="{7BEEF7BA-42F8-F459-18A3-3EC54D688233}"/>
              </a:ext>
            </a:extLst>
          </p:cNvPr>
          <p:cNvPicPr>
            <a:picLocks noChangeAspect="1"/>
          </p:cNvPicPr>
          <p:nvPr/>
        </p:nvPicPr>
        <p:blipFill rotWithShape="1">
          <a:blip r:embed="rId4"/>
          <a:srcRect l="14244"/>
          <a:stretch/>
        </p:blipFill>
        <p:spPr>
          <a:xfrm>
            <a:off x="4139952" y="1196752"/>
            <a:ext cx="1208906" cy="1276350"/>
          </a:xfrm>
          <a:prstGeom prst="rect">
            <a:avLst/>
          </a:prstGeom>
        </p:spPr>
      </p:pic>
    </p:spTree>
    <p:extLst>
      <p:ext uri="{BB962C8B-B14F-4D97-AF65-F5344CB8AC3E}">
        <p14:creationId xmlns:p14="http://schemas.microsoft.com/office/powerpoint/2010/main" val="208409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4097-BFC4-7EF3-FC25-1E3490CFC362}"/>
              </a:ext>
            </a:extLst>
          </p:cNvPr>
          <p:cNvSpPr>
            <a:spLocks noGrp="1"/>
          </p:cNvSpPr>
          <p:nvPr>
            <p:ph type="title"/>
          </p:nvPr>
        </p:nvSpPr>
        <p:spPr/>
        <p:txBody>
          <a:bodyPr/>
          <a:lstStyle/>
          <a:p>
            <a:r>
              <a:rPr lang="en-GB" dirty="0"/>
              <a:t>Making the case</a:t>
            </a:r>
          </a:p>
        </p:txBody>
      </p:sp>
      <p:sp>
        <p:nvSpPr>
          <p:cNvPr id="3" name="Content Placeholder 2">
            <a:extLst>
              <a:ext uri="{FF2B5EF4-FFF2-40B4-BE49-F238E27FC236}">
                <a16:creationId xmlns:a16="http://schemas.microsoft.com/office/drawing/2014/main" id="{04564243-E873-8C4F-B75F-719521BFF644}"/>
              </a:ext>
            </a:extLst>
          </p:cNvPr>
          <p:cNvSpPr>
            <a:spLocks noGrp="1"/>
          </p:cNvSpPr>
          <p:nvPr>
            <p:ph idx="1"/>
          </p:nvPr>
        </p:nvSpPr>
        <p:spPr/>
        <p:txBody>
          <a:bodyPr/>
          <a:lstStyle/>
          <a:p>
            <a:r>
              <a:rPr lang="en-GB" dirty="0"/>
              <a:t>Skills (or lack thereof)</a:t>
            </a:r>
          </a:p>
          <a:p>
            <a:r>
              <a:rPr lang="en-GB" dirty="0"/>
              <a:t>Ease of implementation</a:t>
            </a:r>
          </a:p>
          <a:p>
            <a:r>
              <a:rPr lang="en-GB" dirty="0"/>
              <a:t>Invoking the Code of Practice</a:t>
            </a:r>
          </a:p>
        </p:txBody>
      </p:sp>
    </p:spTree>
    <p:extLst>
      <p:ext uri="{BB962C8B-B14F-4D97-AF65-F5344CB8AC3E}">
        <p14:creationId xmlns:p14="http://schemas.microsoft.com/office/powerpoint/2010/main" val="38628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2DD5-157D-2284-2120-251CAA525579}"/>
              </a:ext>
            </a:extLst>
          </p:cNvPr>
          <p:cNvSpPr>
            <a:spLocks noGrp="1"/>
          </p:cNvSpPr>
          <p:nvPr>
            <p:ph type="title"/>
          </p:nvPr>
        </p:nvSpPr>
        <p:spPr>
          <a:xfrm>
            <a:off x="107504" y="274638"/>
            <a:ext cx="8928992" cy="1143000"/>
          </a:xfrm>
        </p:spPr>
        <p:txBody>
          <a:bodyPr/>
          <a:lstStyle/>
          <a:p>
            <a:r>
              <a:rPr lang="en-GB" dirty="0"/>
              <a:t>Old Workflow</a:t>
            </a:r>
          </a:p>
        </p:txBody>
      </p:sp>
      <p:sp>
        <p:nvSpPr>
          <p:cNvPr id="3" name="Content Placeholder 2">
            <a:extLst>
              <a:ext uri="{FF2B5EF4-FFF2-40B4-BE49-F238E27FC236}">
                <a16:creationId xmlns:a16="http://schemas.microsoft.com/office/drawing/2014/main" id="{0C651286-2AB2-D478-7DDA-B1952F398092}"/>
              </a:ext>
            </a:extLst>
          </p:cNvPr>
          <p:cNvSpPr>
            <a:spLocks noGrp="1"/>
          </p:cNvSpPr>
          <p:nvPr>
            <p:ph idx="1"/>
          </p:nvPr>
        </p:nvSpPr>
        <p:spPr/>
        <p:txBody>
          <a:bodyPr/>
          <a:lstStyle/>
          <a:p>
            <a:r>
              <a:rPr lang="en-GB" dirty="0"/>
              <a:t>Data collected via </a:t>
            </a:r>
            <a:r>
              <a:rPr lang="en-GB" dirty="0" err="1"/>
              <a:t>Questback</a:t>
            </a:r>
            <a:endParaRPr lang="en-GB" dirty="0"/>
          </a:p>
          <a:p>
            <a:pPr lvl="1"/>
            <a:r>
              <a:rPr lang="en-GB" dirty="0"/>
              <a:t>Collated in Excel</a:t>
            </a:r>
          </a:p>
          <a:p>
            <a:pPr lvl="1"/>
            <a:r>
              <a:rPr lang="en-GB" dirty="0"/>
              <a:t>Analysed in Excel</a:t>
            </a:r>
          </a:p>
          <a:p>
            <a:pPr lvl="1"/>
            <a:r>
              <a:rPr lang="en-GB" dirty="0"/>
              <a:t>Graphed in Excel</a:t>
            </a:r>
          </a:p>
          <a:p>
            <a:r>
              <a:rPr lang="en-GB" b="1" dirty="0"/>
              <a:t>Too much point and click</a:t>
            </a:r>
          </a:p>
        </p:txBody>
      </p:sp>
      <p:sp>
        <p:nvSpPr>
          <p:cNvPr id="4" name="Arrow: Right 3">
            <a:extLst>
              <a:ext uri="{FF2B5EF4-FFF2-40B4-BE49-F238E27FC236}">
                <a16:creationId xmlns:a16="http://schemas.microsoft.com/office/drawing/2014/main" id="{BB4257B8-C150-81F4-5379-1D6BBA18A9E7}"/>
              </a:ext>
            </a:extLst>
          </p:cNvPr>
          <p:cNvSpPr/>
          <p:nvPr/>
        </p:nvSpPr>
        <p:spPr>
          <a:xfrm rot="10800000">
            <a:off x="4211960" y="2780928"/>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Right 4">
            <a:extLst>
              <a:ext uri="{FF2B5EF4-FFF2-40B4-BE49-F238E27FC236}">
                <a16:creationId xmlns:a16="http://schemas.microsoft.com/office/drawing/2014/main" id="{0238C0B0-418A-682A-D8FB-9466CB4F5B3B}"/>
              </a:ext>
            </a:extLst>
          </p:cNvPr>
          <p:cNvSpPr/>
          <p:nvPr/>
        </p:nvSpPr>
        <p:spPr>
          <a:xfrm rot="10800000">
            <a:off x="4283969" y="3302524"/>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164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0742C-501A-64B3-5B1C-28B4DE420D7F}"/>
              </a:ext>
            </a:extLst>
          </p:cNvPr>
          <p:cNvPicPr>
            <a:picLocks noChangeAspect="1"/>
          </p:cNvPicPr>
          <p:nvPr/>
        </p:nvPicPr>
        <p:blipFill>
          <a:blip r:embed="rId3"/>
          <a:stretch>
            <a:fillRect/>
          </a:stretch>
        </p:blipFill>
        <p:spPr>
          <a:xfrm>
            <a:off x="1850207" y="2564904"/>
            <a:ext cx="6210300" cy="1924050"/>
          </a:xfrm>
          <a:prstGeom prst="rect">
            <a:avLst/>
          </a:prstGeom>
        </p:spPr>
      </p:pic>
      <p:pic>
        <p:nvPicPr>
          <p:cNvPr id="6" name="Picture 5">
            <a:extLst>
              <a:ext uri="{FF2B5EF4-FFF2-40B4-BE49-F238E27FC236}">
                <a16:creationId xmlns:a16="http://schemas.microsoft.com/office/drawing/2014/main" id="{8761246E-660D-EE4B-E289-CE98560A9881}"/>
              </a:ext>
            </a:extLst>
          </p:cNvPr>
          <p:cNvPicPr>
            <a:picLocks noChangeAspect="1"/>
          </p:cNvPicPr>
          <p:nvPr/>
        </p:nvPicPr>
        <p:blipFill>
          <a:blip r:embed="rId4"/>
          <a:stretch>
            <a:fillRect/>
          </a:stretch>
        </p:blipFill>
        <p:spPr>
          <a:xfrm>
            <a:off x="1850207" y="4581128"/>
            <a:ext cx="4533900" cy="1609725"/>
          </a:xfrm>
          <a:prstGeom prst="rect">
            <a:avLst/>
          </a:prstGeom>
        </p:spPr>
      </p:pic>
      <p:sp>
        <p:nvSpPr>
          <p:cNvPr id="7" name="Title 1">
            <a:extLst>
              <a:ext uri="{FF2B5EF4-FFF2-40B4-BE49-F238E27FC236}">
                <a16:creationId xmlns:a16="http://schemas.microsoft.com/office/drawing/2014/main" id="{2C30CEC0-555C-0FED-38CA-BCE461CD2C2C}"/>
              </a:ext>
            </a:extLst>
          </p:cNvPr>
          <p:cNvSpPr>
            <a:spLocks noGrp="1"/>
          </p:cNvSpPr>
          <p:nvPr>
            <p:ph type="title"/>
          </p:nvPr>
        </p:nvSpPr>
        <p:spPr>
          <a:xfrm>
            <a:off x="457200" y="274638"/>
            <a:ext cx="8229600" cy="1143000"/>
          </a:xfrm>
        </p:spPr>
        <p:txBody>
          <a:bodyPr/>
          <a:lstStyle/>
          <a:p>
            <a:r>
              <a:rPr lang="en-GB" dirty="0"/>
              <a:t>New Workflow: </a:t>
            </a:r>
            <a:r>
              <a:rPr lang="en-GB" dirty="0" err="1"/>
              <a:t>Ex1</a:t>
            </a:r>
            <a:endParaRPr lang="en-GB" dirty="0"/>
          </a:p>
        </p:txBody>
      </p:sp>
      <p:pic>
        <p:nvPicPr>
          <p:cNvPr id="10" name="Picture 9">
            <a:extLst>
              <a:ext uri="{FF2B5EF4-FFF2-40B4-BE49-F238E27FC236}">
                <a16:creationId xmlns:a16="http://schemas.microsoft.com/office/drawing/2014/main" id="{BB4A7FC4-2EC9-F291-4946-D3AF05BFF1A2}"/>
              </a:ext>
            </a:extLst>
          </p:cNvPr>
          <p:cNvPicPr>
            <a:picLocks noChangeAspect="1"/>
          </p:cNvPicPr>
          <p:nvPr/>
        </p:nvPicPr>
        <p:blipFill>
          <a:blip r:embed="rId5"/>
          <a:stretch>
            <a:fillRect/>
          </a:stretch>
        </p:blipFill>
        <p:spPr>
          <a:xfrm>
            <a:off x="1835696" y="1276895"/>
            <a:ext cx="2390775" cy="714375"/>
          </a:xfrm>
          <a:prstGeom prst="rect">
            <a:avLst/>
          </a:prstGeom>
        </p:spPr>
      </p:pic>
      <p:pic>
        <p:nvPicPr>
          <p:cNvPr id="14" name="Picture 13">
            <a:extLst>
              <a:ext uri="{FF2B5EF4-FFF2-40B4-BE49-F238E27FC236}">
                <a16:creationId xmlns:a16="http://schemas.microsoft.com/office/drawing/2014/main" id="{A36B4573-F621-5056-BEA7-8B3EC18C1C0E}"/>
              </a:ext>
            </a:extLst>
          </p:cNvPr>
          <p:cNvPicPr>
            <a:picLocks noChangeAspect="1"/>
          </p:cNvPicPr>
          <p:nvPr/>
        </p:nvPicPr>
        <p:blipFill>
          <a:blip r:embed="rId6"/>
          <a:stretch>
            <a:fillRect/>
          </a:stretch>
        </p:blipFill>
        <p:spPr>
          <a:xfrm>
            <a:off x="1835696" y="2057944"/>
            <a:ext cx="7313314" cy="414785"/>
          </a:xfrm>
          <a:prstGeom prst="rect">
            <a:avLst/>
          </a:prstGeom>
        </p:spPr>
      </p:pic>
      <p:sp>
        <p:nvSpPr>
          <p:cNvPr id="16" name="TextBox 15">
            <a:extLst>
              <a:ext uri="{FF2B5EF4-FFF2-40B4-BE49-F238E27FC236}">
                <a16:creationId xmlns:a16="http://schemas.microsoft.com/office/drawing/2014/main" id="{649D0E6D-3840-D7D6-7A36-84DF58F0C812}"/>
              </a:ext>
            </a:extLst>
          </p:cNvPr>
          <p:cNvSpPr txBox="1"/>
          <p:nvPr/>
        </p:nvSpPr>
        <p:spPr>
          <a:xfrm>
            <a:off x="323528" y="1365056"/>
            <a:ext cx="1440160" cy="369332"/>
          </a:xfrm>
          <a:prstGeom prst="rect">
            <a:avLst/>
          </a:prstGeom>
          <a:noFill/>
        </p:spPr>
        <p:txBody>
          <a:bodyPr wrap="square" rtlCol="0">
            <a:spAutoFit/>
          </a:bodyPr>
          <a:lstStyle/>
          <a:p>
            <a:r>
              <a:rPr lang="en-GB" dirty="0"/>
              <a:t>Libraries</a:t>
            </a:r>
          </a:p>
        </p:txBody>
      </p:sp>
      <p:sp>
        <p:nvSpPr>
          <p:cNvPr id="17" name="TextBox 16">
            <a:extLst>
              <a:ext uri="{FF2B5EF4-FFF2-40B4-BE49-F238E27FC236}">
                <a16:creationId xmlns:a16="http://schemas.microsoft.com/office/drawing/2014/main" id="{90937E24-F507-AFC0-3BBF-5EA85F060A2E}"/>
              </a:ext>
            </a:extLst>
          </p:cNvPr>
          <p:cNvSpPr txBox="1"/>
          <p:nvPr/>
        </p:nvSpPr>
        <p:spPr>
          <a:xfrm>
            <a:off x="179512" y="1991270"/>
            <a:ext cx="1440160" cy="369332"/>
          </a:xfrm>
          <a:prstGeom prst="rect">
            <a:avLst/>
          </a:prstGeom>
          <a:noFill/>
        </p:spPr>
        <p:txBody>
          <a:bodyPr wrap="square" rtlCol="0">
            <a:spAutoFit/>
          </a:bodyPr>
          <a:lstStyle/>
          <a:p>
            <a:r>
              <a:rPr lang="en-GB" dirty="0"/>
              <a:t>Data import</a:t>
            </a:r>
          </a:p>
        </p:txBody>
      </p:sp>
      <p:sp>
        <p:nvSpPr>
          <p:cNvPr id="18" name="TextBox 17">
            <a:extLst>
              <a:ext uri="{FF2B5EF4-FFF2-40B4-BE49-F238E27FC236}">
                <a16:creationId xmlns:a16="http://schemas.microsoft.com/office/drawing/2014/main" id="{21389B4C-B2B6-F0B6-4A95-27BD1546F25E}"/>
              </a:ext>
            </a:extLst>
          </p:cNvPr>
          <p:cNvSpPr txBox="1"/>
          <p:nvPr/>
        </p:nvSpPr>
        <p:spPr>
          <a:xfrm>
            <a:off x="251520" y="3244334"/>
            <a:ext cx="1440160" cy="369332"/>
          </a:xfrm>
          <a:prstGeom prst="rect">
            <a:avLst/>
          </a:prstGeom>
          <a:noFill/>
        </p:spPr>
        <p:txBody>
          <a:bodyPr wrap="square" rtlCol="0">
            <a:spAutoFit/>
          </a:bodyPr>
          <a:lstStyle/>
          <a:p>
            <a:r>
              <a:rPr lang="en-GB" dirty="0"/>
              <a:t>Wrangling</a:t>
            </a:r>
          </a:p>
        </p:txBody>
      </p:sp>
      <p:sp>
        <p:nvSpPr>
          <p:cNvPr id="19" name="TextBox 18">
            <a:extLst>
              <a:ext uri="{FF2B5EF4-FFF2-40B4-BE49-F238E27FC236}">
                <a16:creationId xmlns:a16="http://schemas.microsoft.com/office/drawing/2014/main" id="{CC386174-48D2-C187-0F19-EF490CFAC51E}"/>
              </a:ext>
            </a:extLst>
          </p:cNvPr>
          <p:cNvSpPr txBox="1"/>
          <p:nvPr/>
        </p:nvSpPr>
        <p:spPr>
          <a:xfrm>
            <a:off x="460048" y="5188020"/>
            <a:ext cx="1440160" cy="369332"/>
          </a:xfrm>
          <a:prstGeom prst="rect">
            <a:avLst/>
          </a:prstGeom>
          <a:noFill/>
        </p:spPr>
        <p:txBody>
          <a:bodyPr wrap="square" rtlCol="0">
            <a:spAutoFit/>
          </a:bodyPr>
          <a:lstStyle/>
          <a:p>
            <a:r>
              <a:rPr lang="en-GB" dirty="0"/>
              <a:t>Vis</a:t>
            </a:r>
          </a:p>
        </p:txBody>
      </p:sp>
    </p:spTree>
    <p:extLst>
      <p:ext uri="{BB962C8B-B14F-4D97-AF65-F5344CB8AC3E}">
        <p14:creationId xmlns:p14="http://schemas.microsoft.com/office/powerpoint/2010/main" val="236220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E4CC-BB76-1678-3871-974D257CA5CB}"/>
              </a:ext>
            </a:extLst>
          </p:cNvPr>
          <p:cNvSpPr>
            <a:spLocks noGrp="1"/>
          </p:cNvSpPr>
          <p:nvPr>
            <p:ph type="title"/>
          </p:nvPr>
        </p:nvSpPr>
        <p:spPr/>
        <p:txBody>
          <a:bodyPr/>
          <a:lstStyle/>
          <a:p>
            <a:r>
              <a:rPr lang="en-GB" dirty="0"/>
              <a:t>Old Workflow: </a:t>
            </a:r>
            <a:r>
              <a:rPr lang="en-GB" dirty="0" err="1"/>
              <a:t>Ex1</a:t>
            </a:r>
            <a:endParaRPr lang="en-GB" dirty="0"/>
          </a:p>
        </p:txBody>
      </p:sp>
      <p:pic>
        <p:nvPicPr>
          <p:cNvPr id="5" name="Picture 4">
            <a:extLst>
              <a:ext uri="{FF2B5EF4-FFF2-40B4-BE49-F238E27FC236}">
                <a16:creationId xmlns:a16="http://schemas.microsoft.com/office/drawing/2014/main" id="{0921665A-D835-5E90-A21C-4EFD76DA4114}"/>
              </a:ext>
            </a:extLst>
          </p:cNvPr>
          <p:cNvPicPr>
            <a:picLocks noChangeAspect="1"/>
          </p:cNvPicPr>
          <p:nvPr/>
        </p:nvPicPr>
        <p:blipFill>
          <a:blip r:embed="rId2"/>
          <a:stretch>
            <a:fillRect/>
          </a:stretch>
        </p:blipFill>
        <p:spPr>
          <a:xfrm>
            <a:off x="881062" y="1500187"/>
            <a:ext cx="7381875" cy="3857625"/>
          </a:xfrm>
          <a:prstGeom prst="rect">
            <a:avLst/>
          </a:prstGeom>
        </p:spPr>
      </p:pic>
    </p:spTree>
    <p:extLst>
      <p:ext uri="{BB962C8B-B14F-4D97-AF65-F5344CB8AC3E}">
        <p14:creationId xmlns:p14="http://schemas.microsoft.com/office/powerpoint/2010/main" val="37821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E4CC-BB76-1678-3871-974D257CA5CB}"/>
              </a:ext>
            </a:extLst>
          </p:cNvPr>
          <p:cNvSpPr>
            <a:spLocks noGrp="1"/>
          </p:cNvSpPr>
          <p:nvPr>
            <p:ph type="title"/>
          </p:nvPr>
        </p:nvSpPr>
        <p:spPr/>
        <p:txBody>
          <a:bodyPr/>
          <a:lstStyle/>
          <a:p>
            <a:r>
              <a:rPr lang="en-GB" dirty="0"/>
              <a:t>New Workflow: </a:t>
            </a:r>
            <a:r>
              <a:rPr lang="en-GB" dirty="0" err="1"/>
              <a:t>Ex1</a:t>
            </a:r>
            <a:endParaRPr lang="en-GB" dirty="0"/>
          </a:p>
        </p:txBody>
      </p:sp>
      <p:pic>
        <p:nvPicPr>
          <p:cNvPr id="4" name="Picture 3">
            <a:extLst>
              <a:ext uri="{FF2B5EF4-FFF2-40B4-BE49-F238E27FC236}">
                <a16:creationId xmlns:a16="http://schemas.microsoft.com/office/drawing/2014/main" id="{39FE57F0-729F-820D-D10A-C8E3C1E0D3B3}"/>
              </a:ext>
            </a:extLst>
          </p:cNvPr>
          <p:cNvPicPr>
            <a:picLocks noChangeAspect="1"/>
          </p:cNvPicPr>
          <p:nvPr/>
        </p:nvPicPr>
        <p:blipFill>
          <a:blip r:embed="rId2"/>
          <a:stretch>
            <a:fillRect/>
          </a:stretch>
        </p:blipFill>
        <p:spPr>
          <a:xfrm>
            <a:off x="1403648" y="1124744"/>
            <a:ext cx="6981825" cy="5057775"/>
          </a:xfrm>
          <a:prstGeom prst="rect">
            <a:avLst/>
          </a:prstGeom>
        </p:spPr>
      </p:pic>
      <p:pic>
        <p:nvPicPr>
          <p:cNvPr id="11" name="Picture 10">
            <a:extLst>
              <a:ext uri="{FF2B5EF4-FFF2-40B4-BE49-F238E27FC236}">
                <a16:creationId xmlns:a16="http://schemas.microsoft.com/office/drawing/2014/main" id="{256B4DFC-BADE-E547-9098-C6A35E77F152}"/>
              </a:ext>
            </a:extLst>
          </p:cNvPr>
          <p:cNvPicPr>
            <a:picLocks noChangeAspect="1"/>
          </p:cNvPicPr>
          <p:nvPr/>
        </p:nvPicPr>
        <p:blipFill>
          <a:blip r:embed="rId3"/>
          <a:stretch>
            <a:fillRect/>
          </a:stretch>
        </p:blipFill>
        <p:spPr>
          <a:xfrm>
            <a:off x="4894560" y="2852936"/>
            <a:ext cx="3590925" cy="400050"/>
          </a:xfrm>
          <a:prstGeom prst="rect">
            <a:avLst/>
          </a:prstGeom>
        </p:spPr>
      </p:pic>
    </p:spTree>
    <p:extLst>
      <p:ext uri="{BB962C8B-B14F-4D97-AF65-F5344CB8AC3E}">
        <p14:creationId xmlns:p14="http://schemas.microsoft.com/office/powerpoint/2010/main" val="26866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D2C3-36BC-02D8-2AE1-A34F550030B6}"/>
              </a:ext>
            </a:extLst>
          </p:cNvPr>
          <p:cNvSpPr>
            <a:spLocks noGrp="1"/>
          </p:cNvSpPr>
          <p:nvPr>
            <p:ph type="title"/>
          </p:nvPr>
        </p:nvSpPr>
        <p:spPr/>
        <p:txBody>
          <a:bodyPr/>
          <a:lstStyle/>
          <a:p>
            <a:r>
              <a:rPr lang="en-GB" dirty="0" err="1"/>
              <a:t>Ex2</a:t>
            </a:r>
            <a:endParaRPr lang="en-GB" dirty="0"/>
          </a:p>
        </p:txBody>
      </p:sp>
      <p:pic>
        <p:nvPicPr>
          <p:cNvPr id="5" name="Picture 4">
            <a:extLst>
              <a:ext uri="{FF2B5EF4-FFF2-40B4-BE49-F238E27FC236}">
                <a16:creationId xmlns:a16="http://schemas.microsoft.com/office/drawing/2014/main" id="{0AC12775-8034-07FE-4467-A7F99743B378}"/>
              </a:ext>
            </a:extLst>
          </p:cNvPr>
          <p:cNvPicPr>
            <a:picLocks noChangeAspect="1"/>
          </p:cNvPicPr>
          <p:nvPr/>
        </p:nvPicPr>
        <p:blipFill>
          <a:blip r:embed="rId2"/>
          <a:stretch>
            <a:fillRect/>
          </a:stretch>
        </p:blipFill>
        <p:spPr>
          <a:xfrm>
            <a:off x="828675" y="1196752"/>
            <a:ext cx="7486650" cy="4743450"/>
          </a:xfrm>
          <a:prstGeom prst="rect">
            <a:avLst/>
          </a:prstGeom>
        </p:spPr>
      </p:pic>
    </p:spTree>
    <p:extLst>
      <p:ext uri="{BB962C8B-B14F-4D97-AF65-F5344CB8AC3E}">
        <p14:creationId xmlns:p14="http://schemas.microsoft.com/office/powerpoint/2010/main" val="356797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D2C3-36BC-02D8-2AE1-A34F550030B6}"/>
              </a:ext>
            </a:extLst>
          </p:cNvPr>
          <p:cNvSpPr>
            <a:spLocks noGrp="1"/>
          </p:cNvSpPr>
          <p:nvPr>
            <p:ph type="title"/>
          </p:nvPr>
        </p:nvSpPr>
        <p:spPr/>
        <p:txBody>
          <a:bodyPr/>
          <a:lstStyle/>
          <a:p>
            <a:r>
              <a:rPr lang="en-GB" dirty="0" err="1"/>
              <a:t>Ex2</a:t>
            </a:r>
            <a:endParaRPr lang="en-GB" dirty="0"/>
          </a:p>
        </p:txBody>
      </p:sp>
      <p:pic>
        <p:nvPicPr>
          <p:cNvPr id="4" name="Picture 3">
            <a:extLst>
              <a:ext uri="{FF2B5EF4-FFF2-40B4-BE49-F238E27FC236}">
                <a16:creationId xmlns:a16="http://schemas.microsoft.com/office/drawing/2014/main" id="{982831BC-245D-1D17-5300-C32F339465E0}"/>
              </a:ext>
            </a:extLst>
          </p:cNvPr>
          <p:cNvPicPr>
            <a:picLocks noChangeAspect="1"/>
          </p:cNvPicPr>
          <p:nvPr/>
        </p:nvPicPr>
        <p:blipFill>
          <a:blip r:embed="rId2"/>
          <a:stretch>
            <a:fillRect/>
          </a:stretch>
        </p:blipFill>
        <p:spPr>
          <a:xfrm>
            <a:off x="0" y="107008"/>
            <a:ext cx="5436096" cy="6778026"/>
          </a:xfrm>
          <a:prstGeom prst="rect">
            <a:avLst/>
          </a:prstGeom>
        </p:spPr>
      </p:pic>
      <p:pic>
        <p:nvPicPr>
          <p:cNvPr id="13" name="Picture 12">
            <a:extLst>
              <a:ext uri="{FF2B5EF4-FFF2-40B4-BE49-F238E27FC236}">
                <a16:creationId xmlns:a16="http://schemas.microsoft.com/office/drawing/2014/main" id="{42742E3B-F142-B0C4-A136-61EE828FFEBD}"/>
              </a:ext>
            </a:extLst>
          </p:cNvPr>
          <p:cNvPicPr>
            <a:picLocks noChangeAspect="1"/>
          </p:cNvPicPr>
          <p:nvPr/>
        </p:nvPicPr>
        <p:blipFill>
          <a:blip r:embed="rId3"/>
          <a:stretch>
            <a:fillRect/>
          </a:stretch>
        </p:blipFill>
        <p:spPr>
          <a:xfrm>
            <a:off x="5339838" y="3212976"/>
            <a:ext cx="3781425" cy="676275"/>
          </a:xfrm>
          <a:prstGeom prst="rect">
            <a:avLst/>
          </a:prstGeom>
        </p:spPr>
      </p:pic>
    </p:spTree>
    <p:extLst>
      <p:ext uri="{BB962C8B-B14F-4D97-AF65-F5344CB8AC3E}">
        <p14:creationId xmlns:p14="http://schemas.microsoft.com/office/powerpoint/2010/main" val="29985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ADD2-2BF3-99AA-BA16-9734A22FA1E8}"/>
              </a:ext>
            </a:extLst>
          </p:cNvPr>
          <p:cNvSpPr>
            <a:spLocks noGrp="1"/>
          </p:cNvSpPr>
          <p:nvPr>
            <p:ph type="title"/>
          </p:nvPr>
        </p:nvSpPr>
        <p:spPr/>
        <p:txBody>
          <a:bodyPr/>
          <a:lstStyle/>
          <a:p>
            <a:r>
              <a:rPr lang="en-GB" dirty="0"/>
              <a:t>Outcome</a:t>
            </a:r>
          </a:p>
        </p:txBody>
      </p:sp>
      <p:pic>
        <p:nvPicPr>
          <p:cNvPr id="5" name="Picture 4">
            <a:extLst>
              <a:ext uri="{FF2B5EF4-FFF2-40B4-BE49-F238E27FC236}">
                <a16:creationId xmlns:a16="http://schemas.microsoft.com/office/drawing/2014/main" id="{3853F7AB-616C-D522-898C-FC5260431381}"/>
              </a:ext>
            </a:extLst>
          </p:cNvPr>
          <p:cNvPicPr>
            <a:picLocks noChangeAspect="1"/>
          </p:cNvPicPr>
          <p:nvPr/>
        </p:nvPicPr>
        <p:blipFill>
          <a:blip r:embed="rId3"/>
          <a:stretch>
            <a:fillRect/>
          </a:stretch>
        </p:blipFill>
        <p:spPr>
          <a:xfrm>
            <a:off x="2843808" y="548680"/>
            <a:ext cx="3922114" cy="5517232"/>
          </a:xfrm>
          <a:prstGeom prst="rect">
            <a:avLst/>
          </a:prstGeom>
          <a:ln>
            <a:solidFill>
              <a:schemeClr val="tx1"/>
            </a:solidFill>
          </a:ln>
        </p:spPr>
      </p:pic>
    </p:spTree>
    <p:extLst>
      <p:ext uri="{BB962C8B-B14F-4D97-AF65-F5344CB8AC3E}">
        <p14:creationId xmlns:p14="http://schemas.microsoft.com/office/powerpoint/2010/main" val="287967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6433-28E7-61D4-0D45-8EB3CFFAD98C}"/>
              </a:ext>
            </a:extLst>
          </p:cNvPr>
          <p:cNvSpPr>
            <a:spLocks noGrp="1"/>
          </p:cNvSpPr>
          <p:nvPr>
            <p:ph type="title"/>
          </p:nvPr>
        </p:nvSpPr>
        <p:spPr/>
        <p:txBody>
          <a:bodyPr/>
          <a:lstStyle/>
          <a:p>
            <a:r>
              <a:rPr lang="en-GB" dirty="0"/>
              <a:t>Code of Practice – Value</a:t>
            </a:r>
          </a:p>
        </p:txBody>
      </p:sp>
      <p:sp>
        <p:nvSpPr>
          <p:cNvPr id="3" name="Content Placeholder 2">
            <a:extLst>
              <a:ext uri="{FF2B5EF4-FFF2-40B4-BE49-F238E27FC236}">
                <a16:creationId xmlns:a16="http://schemas.microsoft.com/office/drawing/2014/main" id="{2F770CE8-4890-37B9-5DEB-F271934AB636}"/>
              </a:ext>
            </a:extLst>
          </p:cNvPr>
          <p:cNvSpPr>
            <a:spLocks noGrp="1"/>
          </p:cNvSpPr>
          <p:nvPr>
            <p:ph idx="1"/>
          </p:nvPr>
        </p:nvSpPr>
        <p:spPr/>
        <p:txBody>
          <a:bodyPr/>
          <a:lstStyle/>
          <a:p>
            <a:r>
              <a:rPr lang="en-GB" dirty="0"/>
              <a:t>Principles:</a:t>
            </a:r>
          </a:p>
          <a:p>
            <a:pPr lvl="1"/>
            <a:r>
              <a:rPr lang="en-GB" dirty="0"/>
              <a:t>Relevance to users</a:t>
            </a:r>
          </a:p>
          <a:p>
            <a:pPr lvl="1"/>
            <a:r>
              <a:rPr lang="en-GB" dirty="0"/>
              <a:t>Accessibility</a:t>
            </a:r>
          </a:p>
          <a:p>
            <a:pPr lvl="1"/>
            <a:r>
              <a:rPr lang="en-GB" dirty="0"/>
              <a:t>Clarity and insight</a:t>
            </a:r>
          </a:p>
          <a:p>
            <a:pPr lvl="1"/>
            <a:r>
              <a:rPr lang="en-GB" dirty="0"/>
              <a:t>Innovation and improvement</a:t>
            </a:r>
          </a:p>
          <a:p>
            <a:pPr lvl="1"/>
            <a:r>
              <a:rPr lang="en-GB" dirty="0"/>
              <a:t>Efficiency and proportionality</a:t>
            </a:r>
          </a:p>
          <a:p>
            <a:r>
              <a:rPr lang="en-GB" dirty="0"/>
              <a:t>Minimal APS blowback!</a:t>
            </a:r>
          </a:p>
        </p:txBody>
      </p:sp>
      <p:sp>
        <p:nvSpPr>
          <p:cNvPr id="4" name="Arrow: Right 3">
            <a:extLst>
              <a:ext uri="{FF2B5EF4-FFF2-40B4-BE49-F238E27FC236}">
                <a16:creationId xmlns:a16="http://schemas.microsoft.com/office/drawing/2014/main" id="{C663570E-9521-67F0-AB12-642020493265}"/>
              </a:ext>
            </a:extLst>
          </p:cNvPr>
          <p:cNvSpPr/>
          <p:nvPr/>
        </p:nvSpPr>
        <p:spPr>
          <a:xfrm rot="10800000">
            <a:off x="3491880" y="2852936"/>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0959CC76-8980-3BE4-AD14-FB01EE5386C8}"/>
              </a:ext>
            </a:extLst>
          </p:cNvPr>
          <p:cNvSpPr/>
          <p:nvPr/>
        </p:nvSpPr>
        <p:spPr>
          <a:xfrm rot="10800000">
            <a:off x="5940152" y="3843507"/>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A214E0F1-37B7-B118-662F-F8F942E730D4}"/>
              </a:ext>
            </a:extLst>
          </p:cNvPr>
          <p:cNvSpPr/>
          <p:nvPr/>
        </p:nvSpPr>
        <p:spPr>
          <a:xfrm rot="10800000">
            <a:off x="6012161" y="4365103"/>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817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F7B1-6299-3290-AA93-D7F530377862}"/>
              </a:ext>
            </a:extLst>
          </p:cNvPr>
          <p:cNvSpPr>
            <a:spLocks noGrp="1"/>
          </p:cNvSpPr>
          <p:nvPr>
            <p:ph type="title"/>
          </p:nvPr>
        </p:nvSpPr>
        <p:spPr/>
        <p:txBody>
          <a:bodyPr/>
          <a:lstStyle/>
          <a:p>
            <a:r>
              <a:rPr lang="en-GB" dirty="0"/>
              <a:t>Structure</a:t>
            </a:r>
          </a:p>
        </p:txBody>
      </p:sp>
      <p:sp>
        <p:nvSpPr>
          <p:cNvPr id="3" name="Content Placeholder 2">
            <a:extLst>
              <a:ext uri="{FF2B5EF4-FFF2-40B4-BE49-F238E27FC236}">
                <a16:creationId xmlns:a16="http://schemas.microsoft.com/office/drawing/2014/main" id="{1E129A1D-8F11-9856-B1F5-BDCA2F308BB7}"/>
              </a:ext>
            </a:extLst>
          </p:cNvPr>
          <p:cNvSpPr>
            <a:spLocks noGrp="1"/>
          </p:cNvSpPr>
          <p:nvPr>
            <p:ph idx="1"/>
          </p:nvPr>
        </p:nvSpPr>
        <p:spPr/>
        <p:txBody>
          <a:bodyPr/>
          <a:lstStyle/>
          <a:p>
            <a:r>
              <a:rPr lang="en-GB" dirty="0"/>
              <a:t>Project background</a:t>
            </a:r>
          </a:p>
          <a:p>
            <a:r>
              <a:rPr lang="en-GB" dirty="0"/>
              <a:t>‘Official Statistics’ overview</a:t>
            </a:r>
          </a:p>
          <a:p>
            <a:r>
              <a:rPr lang="en-GB" dirty="0" err="1"/>
              <a:t>sgplot</a:t>
            </a:r>
            <a:r>
              <a:rPr lang="en-GB" dirty="0"/>
              <a:t> overview</a:t>
            </a:r>
          </a:p>
          <a:p>
            <a:r>
              <a:rPr lang="en-GB" dirty="0"/>
              <a:t>The project</a:t>
            </a:r>
          </a:p>
          <a:p>
            <a:pPr lvl="1"/>
            <a:r>
              <a:rPr lang="en-GB" dirty="0"/>
              <a:t>Acquiring official statistics designation</a:t>
            </a:r>
          </a:p>
          <a:p>
            <a:pPr lvl="1"/>
            <a:r>
              <a:rPr lang="en-GB" dirty="0"/>
              <a:t>Incorporating </a:t>
            </a:r>
            <a:r>
              <a:rPr lang="en-GB" dirty="0" err="1"/>
              <a:t>sgplot</a:t>
            </a:r>
            <a:endParaRPr lang="en-GB" dirty="0"/>
          </a:p>
          <a:p>
            <a:r>
              <a:rPr lang="en-GB" dirty="0"/>
              <a:t>Lessons learned</a:t>
            </a:r>
          </a:p>
          <a:p>
            <a:pPr lvl="1"/>
            <a:endParaRPr lang="en-GB" dirty="0"/>
          </a:p>
        </p:txBody>
      </p:sp>
    </p:spTree>
    <p:extLst>
      <p:ext uri="{BB962C8B-B14F-4D97-AF65-F5344CB8AC3E}">
        <p14:creationId xmlns:p14="http://schemas.microsoft.com/office/powerpoint/2010/main" val="407172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37F0-878F-C7A7-AE36-B0009874488D}"/>
              </a:ext>
            </a:extLst>
          </p:cNvPr>
          <p:cNvSpPr>
            <a:spLocks noGrp="1"/>
          </p:cNvSpPr>
          <p:nvPr>
            <p:ph type="title"/>
          </p:nvPr>
        </p:nvSpPr>
        <p:spPr/>
        <p:txBody>
          <a:bodyPr/>
          <a:lstStyle/>
          <a:p>
            <a:r>
              <a:rPr lang="en-GB" dirty="0"/>
              <a:t>Reflections</a:t>
            </a:r>
          </a:p>
        </p:txBody>
      </p:sp>
      <p:sp>
        <p:nvSpPr>
          <p:cNvPr id="3" name="Content Placeholder 2">
            <a:extLst>
              <a:ext uri="{FF2B5EF4-FFF2-40B4-BE49-F238E27FC236}">
                <a16:creationId xmlns:a16="http://schemas.microsoft.com/office/drawing/2014/main" id="{A5FEA9A9-2CF9-E974-A35A-4441A2ECCEBE}"/>
              </a:ext>
            </a:extLst>
          </p:cNvPr>
          <p:cNvSpPr>
            <a:spLocks noGrp="1"/>
          </p:cNvSpPr>
          <p:nvPr>
            <p:ph idx="1"/>
          </p:nvPr>
        </p:nvSpPr>
        <p:spPr>
          <a:xfrm>
            <a:off x="457200" y="1417638"/>
            <a:ext cx="8229600" cy="4525963"/>
          </a:xfrm>
        </p:spPr>
        <p:txBody>
          <a:bodyPr/>
          <a:lstStyle/>
          <a:p>
            <a:r>
              <a:rPr lang="en-GB" dirty="0"/>
              <a:t>Explain the </a:t>
            </a:r>
            <a:r>
              <a:rPr lang="en-GB" i="1" dirty="0"/>
              <a:t>why</a:t>
            </a:r>
            <a:r>
              <a:rPr lang="en-GB" dirty="0"/>
              <a:t> of employing </a:t>
            </a:r>
            <a:r>
              <a:rPr lang="en-GB" dirty="0" err="1"/>
              <a:t>sgplot</a:t>
            </a:r>
            <a:r>
              <a:rPr lang="en-GB" dirty="0"/>
              <a:t>:</a:t>
            </a:r>
          </a:p>
          <a:p>
            <a:pPr lvl="1"/>
            <a:r>
              <a:rPr lang="en-GB" dirty="0"/>
              <a:t>Simplicity</a:t>
            </a:r>
          </a:p>
          <a:p>
            <a:pPr lvl="1"/>
            <a:r>
              <a:rPr lang="en-GB" dirty="0"/>
              <a:t>Accessibility/Reproducibility </a:t>
            </a:r>
          </a:p>
          <a:p>
            <a:pPr lvl="1"/>
            <a:r>
              <a:rPr lang="en-GB" dirty="0"/>
              <a:t>Corporate theme</a:t>
            </a:r>
          </a:p>
          <a:p>
            <a:pPr lvl="1"/>
            <a:r>
              <a:rPr lang="en-GB" dirty="0"/>
              <a:t>Open source!</a:t>
            </a:r>
          </a:p>
          <a:p>
            <a:r>
              <a:rPr lang="en-GB" dirty="0"/>
              <a:t>Ensure tools/methods are fit for purpose</a:t>
            </a:r>
          </a:p>
          <a:p>
            <a:r>
              <a:rPr lang="en-GB" dirty="0"/>
              <a:t>Incorporation into future publications</a:t>
            </a:r>
          </a:p>
          <a:p>
            <a:r>
              <a:rPr lang="en-GB" dirty="0"/>
              <a:t>Personal – accessibility objective</a:t>
            </a:r>
          </a:p>
          <a:p>
            <a:endParaRPr lang="en-GB" dirty="0"/>
          </a:p>
        </p:txBody>
      </p:sp>
    </p:spTree>
    <p:extLst>
      <p:ext uri="{BB962C8B-B14F-4D97-AF65-F5344CB8AC3E}">
        <p14:creationId xmlns:p14="http://schemas.microsoft.com/office/powerpoint/2010/main" val="149531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390A-CE2B-33F5-4B26-71417858D406}"/>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AF2055E1-0035-9CAC-EF46-291CF9167102}"/>
              </a:ext>
            </a:extLst>
          </p:cNvPr>
          <p:cNvSpPr>
            <a:spLocks noGrp="1"/>
          </p:cNvSpPr>
          <p:nvPr>
            <p:ph idx="1"/>
          </p:nvPr>
        </p:nvSpPr>
        <p:spPr>
          <a:xfrm>
            <a:off x="457200" y="1600200"/>
            <a:ext cx="8363272" cy="4525963"/>
          </a:xfrm>
        </p:spPr>
        <p:txBody>
          <a:bodyPr/>
          <a:lstStyle/>
          <a:p>
            <a:r>
              <a:rPr lang="en-GB" dirty="0"/>
              <a:t>Tackling drug deaths is a SG priority</a:t>
            </a:r>
          </a:p>
          <a:p>
            <a:r>
              <a:rPr lang="en-GB" dirty="0"/>
              <a:t>January 2021: National Mission announced</a:t>
            </a:r>
          </a:p>
          <a:p>
            <a:r>
              <a:rPr lang="en-GB" dirty="0"/>
              <a:t>Alcohol and Drug Partnerships (ADPs)</a:t>
            </a:r>
          </a:p>
          <a:p>
            <a:pPr lvl="1"/>
            <a:r>
              <a:rPr lang="en-GB" dirty="0"/>
              <a:t>Responsible for coordinating local response</a:t>
            </a:r>
          </a:p>
          <a:p>
            <a:pPr lvl="1"/>
            <a:r>
              <a:rPr lang="en-GB" dirty="0"/>
              <a:t>Subject to scrutiny/accountability</a:t>
            </a:r>
          </a:p>
          <a:p>
            <a:r>
              <a:rPr lang="en-GB" dirty="0"/>
              <a:t>Annual reporting mechanism</a:t>
            </a:r>
            <a:endParaRPr lang="en-GB" b="1" dirty="0"/>
          </a:p>
          <a:p>
            <a:endParaRPr lang="en-GB" dirty="0"/>
          </a:p>
        </p:txBody>
      </p:sp>
    </p:spTree>
    <p:extLst>
      <p:ext uri="{BB962C8B-B14F-4D97-AF65-F5344CB8AC3E}">
        <p14:creationId xmlns:p14="http://schemas.microsoft.com/office/powerpoint/2010/main" val="142572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2DD5-157D-2284-2120-251CAA525579}"/>
              </a:ext>
            </a:extLst>
          </p:cNvPr>
          <p:cNvSpPr>
            <a:spLocks noGrp="1"/>
          </p:cNvSpPr>
          <p:nvPr>
            <p:ph type="title"/>
          </p:nvPr>
        </p:nvSpPr>
        <p:spPr>
          <a:xfrm>
            <a:off x="107504" y="274638"/>
            <a:ext cx="8928992" cy="1143000"/>
          </a:xfrm>
        </p:spPr>
        <p:txBody>
          <a:bodyPr/>
          <a:lstStyle/>
          <a:p>
            <a:r>
              <a:rPr lang="en-GB" dirty="0"/>
              <a:t>ADP Annual Report: Old Workflow</a:t>
            </a:r>
          </a:p>
        </p:txBody>
      </p:sp>
      <p:sp>
        <p:nvSpPr>
          <p:cNvPr id="3" name="Content Placeholder 2">
            <a:extLst>
              <a:ext uri="{FF2B5EF4-FFF2-40B4-BE49-F238E27FC236}">
                <a16:creationId xmlns:a16="http://schemas.microsoft.com/office/drawing/2014/main" id="{0C651286-2AB2-D478-7DDA-B1952F398092}"/>
              </a:ext>
            </a:extLst>
          </p:cNvPr>
          <p:cNvSpPr>
            <a:spLocks noGrp="1"/>
          </p:cNvSpPr>
          <p:nvPr>
            <p:ph idx="1"/>
          </p:nvPr>
        </p:nvSpPr>
        <p:spPr/>
        <p:txBody>
          <a:bodyPr/>
          <a:lstStyle/>
          <a:p>
            <a:r>
              <a:rPr lang="en-GB" dirty="0"/>
              <a:t>Data collected via </a:t>
            </a:r>
            <a:r>
              <a:rPr lang="en-GB" dirty="0" err="1"/>
              <a:t>Questback</a:t>
            </a:r>
            <a:endParaRPr lang="en-GB" dirty="0"/>
          </a:p>
          <a:p>
            <a:pPr lvl="1"/>
            <a:r>
              <a:rPr lang="en-GB" dirty="0"/>
              <a:t>Collated in Excel</a:t>
            </a:r>
          </a:p>
          <a:p>
            <a:pPr lvl="1"/>
            <a:r>
              <a:rPr lang="en-GB" dirty="0"/>
              <a:t>Analysed in Excel</a:t>
            </a:r>
          </a:p>
          <a:p>
            <a:pPr lvl="1"/>
            <a:r>
              <a:rPr lang="en-GB" dirty="0"/>
              <a:t>Graphed in Excel</a:t>
            </a:r>
          </a:p>
          <a:p>
            <a:r>
              <a:rPr lang="en-GB" b="1" dirty="0"/>
              <a:t>Too much point-and-click!</a:t>
            </a:r>
          </a:p>
        </p:txBody>
      </p:sp>
    </p:spTree>
    <p:extLst>
      <p:ext uri="{BB962C8B-B14F-4D97-AF65-F5344CB8AC3E}">
        <p14:creationId xmlns:p14="http://schemas.microsoft.com/office/powerpoint/2010/main" val="254769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EA48-22F8-A40B-80FC-1ED4F92BF0E9}"/>
              </a:ext>
            </a:extLst>
          </p:cNvPr>
          <p:cNvSpPr>
            <a:spLocks noGrp="1"/>
          </p:cNvSpPr>
          <p:nvPr>
            <p:ph type="title"/>
          </p:nvPr>
        </p:nvSpPr>
        <p:spPr/>
        <p:txBody>
          <a:bodyPr/>
          <a:lstStyle/>
          <a:p>
            <a:r>
              <a:rPr lang="en-GB" dirty="0"/>
              <a:t>Objective</a:t>
            </a:r>
          </a:p>
        </p:txBody>
      </p:sp>
      <p:sp>
        <p:nvSpPr>
          <p:cNvPr id="3" name="Content Placeholder 2">
            <a:extLst>
              <a:ext uri="{FF2B5EF4-FFF2-40B4-BE49-F238E27FC236}">
                <a16:creationId xmlns:a16="http://schemas.microsoft.com/office/drawing/2014/main" id="{A3BF7AA2-7D5A-A208-DD9A-D87A8C26A555}"/>
              </a:ext>
            </a:extLst>
          </p:cNvPr>
          <p:cNvSpPr>
            <a:spLocks noGrp="1"/>
          </p:cNvSpPr>
          <p:nvPr>
            <p:ph idx="1"/>
          </p:nvPr>
        </p:nvSpPr>
        <p:spPr>
          <a:xfrm>
            <a:off x="457200" y="2780928"/>
            <a:ext cx="8229600" cy="3273227"/>
          </a:xfrm>
        </p:spPr>
        <p:txBody>
          <a:bodyPr/>
          <a:lstStyle/>
          <a:p>
            <a:pPr marL="0" indent="0" algn="ctr">
              <a:buNone/>
            </a:pPr>
            <a:r>
              <a:rPr lang="en-GB" b="1" dirty="0"/>
              <a:t>Create a better statistical product for stakeholders</a:t>
            </a:r>
          </a:p>
        </p:txBody>
      </p:sp>
    </p:spTree>
    <p:extLst>
      <p:ext uri="{BB962C8B-B14F-4D97-AF65-F5344CB8AC3E}">
        <p14:creationId xmlns:p14="http://schemas.microsoft.com/office/powerpoint/2010/main" val="406213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5934-5BD9-5D8C-BE50-00C9656C77C5}"/>
              </a:ext>
            </a:extLst>
          </p:cNvPr>
          <p:cNvSpPr>
            <a:spLocks noGrp="1"/>
          </p:cNvSpPr>
          <p:nvPr>
            <p:ph type="title"/>
          </p:nvPr>
        </p:nvSpPr>
        <p:spPr>
          <a:xfrm>
            <a:off x="457200" y="64293"/>
            <a:ext cx="8229600" cy="1143000"/>
          </a:xfrm>
        </p:spPr>
        <p:txBody>
          <a:bodyPr/>
          <a:lstStyle/>
          <a:p>
            <a:r>
              <a:rPr lang="en-GB" dirty="0"/>
              <a:t>SG publishes a LOT</a:t>
            </a:r>
          </a:p>
        </p:txBody>
      </p:sp>
      <p:sp>
        <p:nvSpPr>
          <p:cNvPr id="3" name="Content Placeholder 2">
            <a:extLst>
              <a:ext uri="{FF2B5EF4-FFF2-40B4-BE49-F238E27FC236}">
                <a16:creationId xmlns:a16="http://schemas.microsoft.com/office/drawing/2014/main" id="{07A2CE36-5948-33CD-AEC6-85FBBC3145B7}"/>
              </a:ext>
            </a:extLst>
          </p:cNvPr>
          <p:cNvSpPr>
            <a:spLocks noGrp="1"/>
          </p:cNvSpPr>
          <p:nvPr>
            <p:ph sz="half" idx="1"/>
          </p:nvPr>
        </p:nvSpPr>
        <p:spPr>
          <a:xfrm>
            <a:off x="170587" y="1052736"/>
            <a:ext cx="4038600" cy="4525963"/>
          </a:xfrm>
        </p:spPr>
        <p:txBody>
          <a:bodyPr/>
          <a:lstStyle/>
          <a:p>
            <a:r>
              <a:rPr lang="en-GB" dirty="0"/>
              <a:t>Advice and guidance</a:t>
            </a:r>
          </a:p>
          <a:p>
            <a:r>
              <a:rPr lang="en-GB" dirty="0"/>
              <a:t>Agreement</a:t>
            </a:r>
          </a:p>
          <a:p>
            <a:r>
              <a:rPr lang="en-GB" dirty="0"/>
              <a:t>Consultation analysis</a:t>
            </a:r>
          </a:p>
          <a:p>
            <a:r>
              <a:rPr lang="en-GB" dirty="0"/>
              <a:t>Consultation paper</a:t>
            </a:r>
          </a:p>
          <a:p>
            <a:r>
              <a:rPr lang="en-GB" dirty="0"/>
              <a:t>Corporate report </a:t>
            </a:r>
          </a:p>
          <a:p>
            <a:r>
              <a:rPr lang="en-GB" dirty="0"/>
              <a:t>Correspondence</a:t>
            </a:r>
          </a:p>
          <a:p>
            <a:r>
              <a:rPr lang="en-GB" dirty="0"/>
              <a:t>FOI/EIR release</a:t>
            </a:r>
          </a:p>
          <a:p>
            <a:r>
              <a:rPr lang="en-GB" dirty="0"/>
              <a:t>Factsheet</a:t>
            </a:r>
          </a:p>
          <a:p>
            <a:r>
              <a:rPr lang="en-GB" dirty="0"/>
              <a:t>Form</a:t>
            </a:r>
          </a:p>
          <a:p>
            <a:r>
              <a:rPr lang="en-GB" dirty="0"/>
              <a:t>Impact assessment</a:t>
            </a:r>
          </a:p>
        </p:txBody>
      </p:sp>
      <p:sp>
        <p:nvSpPr>
          <p:cNvPr id="4" name="Content Placeholder 3">
            <a:extLst>
              <a:ext uri="{FF2B5EF4-FFF2-40B4-BE49-F238E27FC236}">
                <a16:creationId xmlns:a16="http://schemas.microsoft.com/office/drawing/2014/main" id="{DC1A99B1-C53C-B657-EA98-356AE7A9BF52}"/>
              </a:ext>
            </a:extLst>
          </p:cNvPr>
          <p:cNvSpPr>
            <a:spLocks noGrp="1"/>
          </p:cNvSpPr>
          <p:nvPr>
            <p:ph sz="half" idx="2"/>
          </p:nvPr>
        </p:nvSpPr>
        <p:spPr>
          <a:xfrm>
            <a:off x="4218112" y="1052736"/>
            <a:ext cx="4890392" cy="4525963"/>
          </a:xfrm>
        </p:spPr>
        <p:txBody>
          <a:bodyPr/>
          <a:lstStyle/>
          <a:p>
            <a:r>
              <a:rPr lang="en-GB" dirty="0"/>
              <a:t>Independent report</a:t>
            </a:r>
          </a:p>
          <a:p>
            <a:r>
              <a:rPr lang="en-GB" dirty="0"/>
              <a:t>Map</a:t>
            </a:r>
          </a:p>
          <a:p>
            <a:r>
              <a:rPr lang="en-GB" dirty="0"/>
              <a:t>Minutes</a:t>
            </a:r>
          </a:p>
          <a:p>
            <a:r>
              <a:rPr lang="en-GB" dirty="0"/>
              <a:t>Progress report</a:t>
            </a:r>
          </a:p>
          <a:p>
            <a:r>
              <a:rPr lang="en-GB" dirty="0"/>
              <a:t>Regulation/directive/order</a:t>
            </a:r>
          </a:p>
          <a:p>
            <a:r>
              <a:rPr lang="en-GB" dirty="0"/>
              <a:t>Research and analysis</a:t>
            </a:r>
          </a:p>
          <a:p>
            <a:r>
              <a:rPr lang="en-GB" dirty="0"/>
              <a:t>Speech/statement</a:t>
            </a:r>
          </a:p>
          <a:p>
            <a:r>
              <a:rPr lang="en-GB" dirty="0"/>
              <a:t>Statistics</a:t>
            </a:r>
          </a:p>
          <a:p>
            <a:r>
              <a:rPr lang="en-GB" dirty="0"/>
              <a:t>Strategy/plan</a:t>
            </a:r>
          </a:p>
          <a:p>
            <a:r>
              <a:rPr lang="en-GB" dirty="0"/>
              <a:t>Transparency data</a:t>
            </a:r>
          </a:p>
          <a:p>
            <a:endParaRPr lang="en-GB" dirty="0"/>
          </a:p>
        </p:txBody>
      </p:sp>
      <p:sp>
        <p:nvSpPr>
          <p:cNvPr id="5" name="Arrow: Right 4">
            <a:extLst>
              <a:ext uri="{FF2B5EF4-FFF2-40B4-BE49-F238E27FC236}">
                <a16:creationId xmlns:a16="http://schemas.microsoft.com/office/drawing/2014/main" id="{697F477F-3261-EF64-FD97-98AC8159CA05}"/>
              </a:ext>
            </a:extLst>
          </p:cNvPr>
          <p:cNvSpPr/>
          <p:nvPr/>
        </p:nvSpPr>
        <p:spPr>
          <a:xfrm>
            <a:off x="3714056" y="3766322"/>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59F78EBB-81EE-72E2-28AB-A5B8F0DF768D}"/>
              </a:ext>
            </a:extLst>
          </p:cNvPr>
          <p:cNvSpPr/>
          <p:nvPr/>
        </p:nvSpPr>
        <p:spPr>
          <a:xfrm>
            <a:off x="3714056" y="4754765"/>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675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FD3E-3DBD-D7E2-EF90-F08C359E01F2}"/>
              </a:ext>
            </a:extLst>
          </p:cNvPr>
          <p:cNvSpPr>
            <a:spLocks noGrp="1"/>
          </p:cNvSpPr>
          <p:nvPr>
            <p:ph type="title"/>
          </p:nvPr>
        </p:nvSpPr>
        <p:spPr/>
        <p:txBody>
          <a:bodyPr/>
          <a:lstStyle/>
          <a:p>
            <a:r>
              <a:rPr lang="en-GB" dirty="0"/>
              <a:t>What are ‘Official Statistics’?</a:t>
            </a:r>
          </a:p>
        </p:txBody>
      </p:sp>
      <p:sp>
        <p:nvSpPr>
          <p:cNvPr id="3" name="Content Placeholder 2">
            <a:extLst>
              <a:ext uri="{FF2B5EF4-FFF2-40B4-BE49-F238E27FC236}">
                <a16:creationId xmlns:a16="http://schemas.microsoft.com/office/drawing/2014/main" id="{BE5C764A-6C34-A12A-F480-D2C32A058D77}"/>
              </a:ext>
            </a:extLst>
          </p:cNvPr>
          <p:cNvSpPr>
            <a:spLocks noGrp="1"/>
          </p:cNvSpPr>
          <p:nvPr>
            <p:ph idx="1"/>
          </p:nvPr>
        </p:nvSpPr>
        <p:spPr/>
        <p:txBody>
          <a:bodyPr/>
          <a:lstStyle/>
          <a:p>
            <a:r>
              <a:rPr lang="en-GB" dirty="0"/>
              <a:t>Three designations</a:t>
            </a:r>
          </a:p>
          <a:p>
            <a:pPr lvl="1"/>
            <a:r>
              <a:rPr lang="en-GB" dirty="0"/>
              <a:t>Accredited Official Statistics (formerly ‘National Statistics’)</a:t>
            </a:r>
          </a:p>
          <a:p>
            <a:pPr lvl="1"/>
            <a:r>
              <a:rPr lang="en-GB" dirty="0"/>
              <a:t>Official Statistics</a:t>
            </a:r>
          </a:p>
          <a:p>
            <a:pPr lvl="1"/>
            <a:r>
              <a:rPr lang="en-GB" dirty="0"/>
              <a:t>Official statistics in development (formerly ‘Experimental Statistics’)</a:t>
            </a:r>
          </a:p>
        </p:txBody>
      </p:sp>
      <p:pic>
        <p:nvPicPr>
          <p:cNvPr id="5" name="Picture 4">
            <a:extLst>
              <a:ext uri="{FF2B5EF4-FFF2-40B4-BE49-F238E27FC236}">
                <a16:creationId xmlns:a16="http://schemas.microsoft.com/office/drawing/2014/main" id="{CADBCBEA-F31B-2BB0-B1EA-B5E6F94198DB}"/>
              </a:ext>
            </a:extLst>
          </p:cNvPr>
          <p:cNvPicPr>
            <a:picLocks noChangeAspect="1"/>
          </p:cNvPicPr>
          <p:nvPr/>
        </p:nvPicPr>
        <p:blipFill>
          <a:blip r:embed="rId3"/>
          <a:stretch>
            <a:fillRect/>
          </a:stretch>
        </p:blipFill>
        <p:spPr>
          <a:xfrm>
            <a:off x="7308304" y="2132856"/>
            <a:ext cx="1009650" cy="1019175"/>
          </a:xfrm>
          <a:prstGeom prst="rect">
            <a:avLst/>
          </a:prstGeom>
        </p:spPr>
      </p:pic>
      <p:sp>
        <p:nvSpPr>
          <p:cNvPr id="6" name="Arrow: Right 5">
            <a:extLst>
              <a:ext uri="{FF2B5EF4-FFF2-40B4-BE49-F238E27FC236}">
                <a16:creationId xmlns:a16="http://schemas.microsoft.com/office/drawing/2014/main" id="{00E908C9-61E3-567D-6A86-9252243FE905}"/>
              </a:ext>
            </a:extLst>
          </p:cNvPr>
          <p:cNvSpPr/>
          <p:nvPr/>
        </p:nvSpPr>
        <p:spPr>
          <a:xfrm rot="10800000">
            <a:off x="3995936" y="3284984"/>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5182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BAF6-9276-0409-907D-D9FAE4ABF085}"/>
              </a:ext>
            </a:extLst>
          </p:cNvPr>
          <p:cNvSpPr>
            <a:spLocks noGrp="1"/>
          </p:cNvSpPr>
          <p:nvPr>
            <p:ph type="title"/>
          </p:nvPr>
        </p:nvSpPr>
        <p:spPr/>
        <p:txBody>
          <a:bodyPr/>
          <a:lstStyle/>
          <a:p>
            <a:r>
              <a:rPr lang="en-GB" dirty="0"/>
              <a:t>Code of Practice</a:t>
            </a:r>
          </a:p>
        </p:txBody>
      </p:sp>
      <p:sp>
        <p:nvSpPr>
          <p:cNvPr id="3" name="Content Placeholder 2">
            <a:extLst>
              <a:ext uri="{FF2B5EF4-FFF2-40B4-BE49-F238E27FC236}">
                <a16:creationId xmlns:a16="http://schemas.microsoft.com/office/drawing/2014/main" id="{464F6273-E5D7-46EE-5A35-4547CEC0C2AA}"/>
              </a:ext>
            </a:extLst>
          </p:cNvPr>
          <p:cNvSpPr>
            <a:spLocks noGrp="1"/>
          </p:cNvSpPr>
          <p:nvPr>
            <p:ph idx="1"/>
          </p:nvPr>
        </p:nvSpPr>
        <p:spPr/>
        <p:txBody>
          <a:bodyPr/>
          <a:lstStyle/>
          <a:p>
            <a:r>
              <a:rPr lang="en-GB" dirty="0"/>
              <a:t>Trustworthiness</a:t>
            </a:r>
          </a:p>
          <a:p>
            <a:pPr lvl="1"/>
            <a:r>
              <a:rPr lang="en-GB" dirty="0"/>
              <a:t>Confidence in the people and organisations that produce statistics and data</a:t>
            </a:r>
          </a:p>
          <a:p>
            <a:r>
              <a:rPr lang="en-GB" dirty="0"/>
              <a:t>Quality</a:t>
            </a:r>
          </a:p>
          <a:p>
            <a:pPr lvl="1"/>
            <a:r>
              <a:rPr lang="en-GB" dirty="0"/>
              <a:t>Data and methods that produce assured statistics</a:t>
            </a:r>
          </a:p>
          <a:p>
            <a:r>
              <a:rPr lang="en-GB" dirty="0"/>
              <a:t>Value</a:t>
            </a:r>
          </a:p>
          <a:p>
            <a:pPr lvl="1"/>
            <a:r>
              <a:rPr lang="en-GB" dirty="0"/>
              <a:t>Statistics that support society’s needs for information</a:t>
            </a:r>
          </a:p>
        </p:txBody>
      </p:sp>
      <p:sp>
        <p:nvSpPr>
          <p:cNvPr id="4" name="Arrow: Right 3">
            <a:extLst>
              <a:ext uri="{FF2B5EF4-FFF2-40B4-BE49-F238E27FC236}">
                <a16:creationId xmlns:a16="http://schemas.microsoft.com/office/drawing/2014/main" id="{C26AFD12-D905-554C-A96E-EE99CC742C82}"/>
              </a:ext>
            </a:extLst>
          </p:cNvPr>
          <p:cNvSpPr/>
          <p:nvPr/>
        </p:nvSpPr>
        <p:spPr>
          <a:xfrm rot="10800000">
            <a:off x="2051720" y="4797152"/>
            <a:ext cx="504056"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505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6433-28E7-61D4-0D45-8EB3CFFAD98C}"/>
              </a:ext>
            </a:extLst>
          </p:cNvPr>
          <p:cNvSpPr>
            <a:spLocks noGrp="1"/>
          </p:cNvSpPr>
          <p:nvPr>
            <p:ph type="title"/>
          </p:nvPr>
        </p:nvSpPr>
        <p:spPr/>
        <p:txBody>
          <a:bodyPr/>
          <a:lstStyle/>
          <a:p>
            <a:r>
              <a:rPr lang="en-GB" dirty="0"/>
              <a:t>Code of Practice – Value</a:t>
            </a:r>
          </a:p>
        </p:txBody>
      </p:sp>
      <p:sp>
        <p:nvSpPr>
          <p:cNvPr id="3" name="Content Placeholder 2">
            <a:extLst>
              <a:ext uri="{FF2B5EF4-FFF2-40B4-BE49-F238E27FC236}">
                <a16:creationId xmlns:a16="http://schemas.microsoft.com/office/drawing/2014/main" id="{2F770CE8-4890-37B9-5DEB-F271934AB636}"/>
              </a:ext>
            </a:extLst>
          </p:cNvPr>
          <p:cNvSpPr>
            <a:spLocks noGrp="1"/>
          </p:cNvSpPr>
          <p:nvPr>
            <p:ph idx="1"/>
          </p:nvPr>
        </p:nvSpPr>
        <p:spPr/>
        <p:txBody>
          <a:bodyPr/>
          <a:lstStyle/>
          <a:p>
            <a:r>
              <a:rPr lang="en-GB" dirty="0"/>
              <a:t>Principles:</a:t>
            </a:r>
          </a:p>
          <a:p>
            <a:pPr lvl="1"/>
            <a:r>
              <a:rPr lang="en-GB" dirty="0"/>
              <a:t>Relevance to users</a:t>
            </a:r>
          </a:p>
          <a:p>
            <a:pPr lvl="1"/>
            <a:r>
              <a:rPr lang="en-GB" dirty="0"/>
              <a:t>Accessibility</a:t>
            </a:r>
          </a:p>
          <a:p>
            <a:pPr lvl="1"/>
            <a:r>
              <a:rPr lang="en-GB" dirty="0"/>
              <a:t>Clarity and insight</a:t>
            </a:r>
          </a:p>
          <a:p>
            <a:pPr lvl="1"/>
            <a:r>
              <a:rPr lang="en-GB" dirty="0"/>
              <a:t>Innovation and improvement</a:t>
            </a:r>
          </a:p>
          <a:p>
            <a:pPr lvl="1"/>
            <a:r>
              <a:rPr lang="en-GB" dirty="0"/>
              <a:t>Efficiency and proportionality</a:t>
            </a:r>
          </a:p>
        </p:txBody>
      </p:sp>
    </p:spTree>
    <p:extLst>
      <p:ext uri="{BB962C8B-B14F-4D97-AF65-F5344CB8AC3E}">
        <p14:creationId xmlns:p14="http://schemas.microsoft.com/office/powerpoint/2010/main" val="980453875"/>
      </p:ext>
    </p:extLst>
  </p:cSld>
  <p:clrMapOvr>
    <a:masterClrMapping/>
  </p:clrMapOvr>
</p:sld>
</file>

<file path=ppt/theme/theme1.xml><?xml version="1.0" encoding="utf-8"?>
<a:theme xmlns:a="http://schemas.openxmlformats.org/drawingml/2006/main" name="Scottish Government Whi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1596</Words>
  <Application>Microsoft Office PowerPoint</Application>
  <PresentationFormat>On-screen Show (4:3)</PresentationFormat>
  <Paragraphs>175</Paragraphs>
  <Slides>20</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Frutiger LT W01_55 Roma1475738</vt:lpstr>
      <vt:lpstr>Scottish Government White</vt:lpstr>
      <vt:lpstr>Custom Design</vt:lpstr>
      <vt:lpstr>Incorporating sgplot in the development of Official Statistics</vt:lpstr>
      <vt:lpstr>Structure</vt:lpstr>
      <vt:lpstr>Background</vt:lpstr>
      <vt:lpstr>ADP Annual Report: Old Workflow</vt:lpstr>
      <vt:lpstr>Objective</vt:lpstr>
      <vt:lpstr>SG publishes a LOT</vt:lpstr>
      <vt:lpstr>What are ‘Official Statistics’?</vt:lpstr>
      <vt:lpstr>Code of Practice</vt:lpstr>
      <vt:lpstr>Code of Practice – Value</vt:lpstr>
      <vt:lpstr>sgplot</vt:lpstr>
      <vt:lpstr>Making the case</vt:lpstr>
      <vt:lpstr>Old Workflow</vt:lpstr>
      <vt:lpstr>New Workflow: Ex1</vt:lpstr>
      <vt:lpstr>Old Workflow: Ex1</vt:lpstr>
      <vt:lpstr>New Workflow: Ex1</vt:lpstr>
      <vt:lpstr>Ex2</vt:lpstr>
      <vt:lpstr>Ex2</vt:lpstr>
      <vt:lpstr>Outcome</vt:lpstr>
      <vt:lpstr>Code of Practice – Value</vt:lpstr>
      <vt:lpstr>Reflections</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Incorporating sgplot in the development of Official Statistics</dc:title>
  <dc:creator>Joshua Bird</dc:creator>
  <cp:lastModifiedBy>Joshua Bird</cp:lastModifiedBy>
  <cp:revision>6</cp:revision>
  <dcterms:created xsi:type="dcterms:W3CDTF">2023-11-30T13:57:57Z</dcterms:created>
  <dcterms:modified xsi:type="dcterms:W3CDTF">2023-12-06T13:52:09Z</dcterms:modified>
</cp:coreProperties>
</file>