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BC6D9-9B1F-45A9-A3C0-CCF858BA321E}" v="14" dt="2023-12-06T15:44:06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779" autoAdjust="0"/>
  </p:normalViewPr>
  <p:slideViewPr>
    <p:cSldViewPr snapToGrid="0">
      <p:cViewPr varScale="1">
        <p:scale>
          <a:sx n="139" d="100"/>
          <a:sy n="139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oeller" userId="0bcb1583-c1a4-48b5-87e6-2cc074d2d571" providerId="ADAL" clId="{AADBC6D9-9B1F-45A9-A3C0-CCF858BA321E}"/>
    <pc:docChg chg="undo custSel delSld modSld">
      <pc:chgData name="Julia Moeller" userId="0bcb1583-c1a4-48b5-87e6-2cc074d2d571" providerId="ADAL" clId="{AADBC6D9-9B1F-45A9-A3C0-CCF858BA321E}" dt="2023-12-06T15:45:26.264" v="106" actId="20577"/>
      <pc:docMkLst>
        <pc:docMk/>
      </pc:docMkLst>
      <pc:sldChg chg="modNotesTx">
        <pc:chgData name="Julia Moeller" userId="0bcb1583-c1a4-48b5-87e6-2cc074d2d571" providerId="ADAL" clId="{AADBC6D9-9B1F-45A9-A3C0-CCF858BA321E}" dt="2023-12-06T15:45:26.264" v="106" actId="20577"/>
        <pc:sldMkLst>
          <pc:docMk/>
          <pc:sldMk cId="1058048612" sldId="257"/>
        </pc:sldMkLst>
      </pc:sldChg>
      <pc:sldChg chg="modNotesTx">
        <pc:chgData name="Julia Moeller" userId="0bcb1583-c1a4-48b5-87e6-2cc074d2d571" providerId="ADAL" clId="{AADBC6D9-9B1F-45A9-A3C0-CCF858BA321E}" dt="2023-12-06T15:36:49.930" v="0" actId="20577"/>
        <pc:sldMkLst>
          <pc:docMk/>
          <pc:sldMk cId="1052084390" sldId="258"/>
        </pc:sldMkLst>
      </pc:sldChg>
      <pc:sldChg chg="modAnim modNotesTx">
        <pc:chgData name="Julia Moeller" userId="0bcb1583-c1a4-48b5-87e6-2cc074d2d571" providerId="ADAL" clId="{AADBC6D9-9B1F-45A9-A3C0-CCF858BA321E}" dt="2023-12-06T15:37:05.941" v="3"/>
        <pc:sldMkLst>
          <pc:docMk/>
          <pc:sldMk cId="3309376726" sldId="259"/>
        </pc:sldMkLst>
      </pc:sldChg>
      <pc:sldChg chg="modNotesTx">
        <pc:chgData name="Julia Moeller" userId="0bcb1583-c1a4-48b5-87e6-2cc074d2d571" providerId="ADAL" clId="{AADBC6D9-9B1F-45A9-A3C0-CCF858BA321E}" dt="2023-12-06T15:37:09.891" v="4" actId="20577"/>
        <pc:sldMkLst>
          <pc:docMk/>
          <pc:sldMk cId="4270272983" sldId="260"/>
        </pc:sldMkLst>
      </pc:sldChg>
      <pc:sldChg chg="modSp mod modAnim modNotesTx">
        <pc:chgData name="Julia Moeller" userId="0bcb1583-c1a4-48b5-87e6-2cc074d2d571" providerId="ADAL" clId="{AADBC6D9-9B1F-45A9-A3C0-CCF858BA321E}" dt="2023-12-06T15:41:59.751" v="66" actId="20577"/>
        <pc:sldMkLst>
          <pc:docMk/>
          <pc:sldMk cId="320043483" sldId="261"/>
        </pc:sldMkLst>
        <pc:spChg chg="mod">
          <ac:chgData name="Julia Moeller" userId="0bcb1583-c1a4-48b5-87e6-2cc074d2d571" providerId="ADAL" clId="{AADBC6D9-9B1F-45A9-A3C0-CCF858BA321E}" dt="2023-12-06T15:38:04.932" v="20" actId="14100"/>
          <ac:spMkLst>
            <pc:docMk/>
            <pc:sldMk cId="320043483" sldId="261"/>
            <ac:spMk id="2" creationId="{1A4977B5-14C9-077E-7DE8-57003D21054D}"/>
          </ac:spMkLst>
        </pc:spChg>
        <pc:spChg chg="mod">
          <ac:chgData name="Julia Moeller" userId="0bcb1583-c1a4-48b5-87e6-2cc074d2d571" providerId="ADAL" clId="{AADBC6D9-9B1F-45A9-A3C0-CCF858BA321E}" dt="2023-12-06T15:41:08.846" v="59" actId="14100"/>
          <ac:spMkLst>
            <pc:docMk/>
            <pc:sldMk cId="320043483" sldId="261"/>
            <ac:spMk id="3" creationId="{59EF4EBB-7323-FA9D-E7CF-06FD8CDACD36}"/>
          </ac:spMkLst>
        </pc:spChg>
        <pc:picChg chg="mod">
          <ac:chgData name="Julia Moeller" userId="0bcb1583-c1a4-48b5-87e6-2cc074d2d571" providerId="ADAL" clId="{AADBC6D9-9B1F-45A9-A3C0-CCF858BA321E}" dt="2023-12-06T15:40:52.287" v="56" actId="1076"/>
          <ac:picMkLst>
            <pc:docMk/>
            <pc:sldMk cId="320043483" sldId="261"/>
            <ac:picMk id="5" creationId="{0E5E72E3-BF5C-39E4-88CE-3D3A036051FE}"/>
          </ac:picMkLst>
        </pc:picChg>
        <pc:picChg chg="mod">
          <ac:chgData name="Julia Moeller" userId="0bcb1583-c1a4-48b5-87e6-2cc074d2d571" providerId="ADAL" clId="{AADBC6D9-9B1F-45A9-A3C0-CCF858BA321E}" dt="2023-12-06T15:40:52.287" v="56" actId="1076"/>
          <ac:picMkLst>
            <pc:docMk/>
            <pc:sldMk cId="320043483" sldId="261"/>
            <ac:picMk id="6" creationId="{C1FF6577-7CA7-A523-8769-9697647C4F84}"/>
          </ac:picMkLst>
        </pc:picChg>
        <pc:picChg chg="mod">
          <ac:chgData name="Julia Moeller" userId="0bcb1583-c1a4-48b5-87e6-2cc074d2d571" providerId="ADAL" clId="{AADBC6D9-9B1F-45A9-A3C0-CCF858BA321E}" dt="2023-12-06T15:41:01.471" v="58" actId="14100"/>
          <ac:picMkLst>
            <pc:docMk/>
            <pc:sldMk cId="320043483" sldId="261"/>
            <ac:picMk id="8" creationId="{3313D455-7FF4-C85D-0F71-F1F18AA13664}"/>
          </ac:picMkLst>
        </pc:picChg>
        <pc:picChg chg="mod">
          <ac:chgData name="Julia Moeller" userId="0bcb1583-c1a4-48b5-87e6-2cc074d2d571" providerId="ADAL" clId="{AADBC6D9-9B1F-45A9-A3C0-CCF858BA321E}" dt="2023-12-06T15:40:52.287" v="56" actId="1076"/>
          <ac:picMkLst>
            <pc:docMk/>
            <pc:sldMk cId="320043483" sldId="261"/>
            <ac:picMk id="10" creationId="{41EF7960-BE07-68D0-E372-8D6ECCD8CCAB}"/>
          </ac:picMkLst>
        </pc:picChg>
        <pc:picChg chg="mod">
          <ac:chgData name="Julia Moeller" userId="0bcb1583-c1a4-48b5-87e6-2cc074d2d571" providerId="ADAL" clId="{AADBC6D9-9B1F-45A9-A3C0-CCF858BA321E}" dt="2023-12-06T15:40:52.287" v="56" actId="1076"/>
          <ac:picMkLst>
            <pc:docMk/>
            <pc:sldMk cId="320043483" sldId="261"/>
            <ac:picMk id="12" creationId="{4DC7A77D-AFE4-207E-9CCD-2CFA603396A1}"/>
          </ac:picMkLst>
        </pc:picChg>
        <pc:picChg chg="mod">
          <ac:chgData name="Julia Moeller" userId="0bcb1583-c1a4-48b5-87e6-2cc074d2d571" providerId="ADAL" clId="{AADBC6D9-9B1F-45A9-A3C0-CCF858BA321E}" dt="2023-12-06T15:40:52.287" v="56" actId="1076"/>
          <ac:picMkLst>
            <pc:docMk/>
            <pc:sldMk cId="320043483" sldId="261"/>
            <ac:picMk id="14" creationId="{EC1973A8-639F-4626-DFEC-8FCD4B5A4016}"/>
          </ac:picMkLst>
        </pc:picChg>
        <pc:picChg chg="mod">
          <ac:chgData name="Julia Moeller" userId="0bcb1583-c1a4-48b5-87e6-2cc074d2d571" providerId="ADAL" clId="{AADBC6D9-9B1F-45A9-A3C0-CCF858BA321E}" dt="2023-12-06T15:40:52.287" v="56" actId="1076"/>
          <ac:picMkLst>
            <pc:docMk/>
            <pc:sldMk cId="320043483" sldId="261"/>
            <ac:picMk id="16" creationId="{7653BD43-8678-CD72-E152-772BBC1B14D9}"/>
          </ac:picMkLst>
        </pc:picChg>
      </pc:sldChg>
      <pc:sldChg chg="modNotesTx">
        <pc:chgData name="Julia Moeller" userId="0bcb1583-c1a4-48b5-87e6-2cc074d2d571" providerId="ADAL" clId="{AADBC6D9-9B1F-45A9-A3C0-CCF858BA321E}" dt="2023-12-06T15:42:03.855" v="67" actId="20577"/>
        <pc:sldMkLst>
          <pc:docMk/>
          <pc:sldMk cId="975683649" sldId="262"/>
        </pc:sldMkLst>
      </pc:sldChg>
      <pc:sldChg chg="modNotesTx">
        <pc:chgData name="Julia Moeller" userId="0bcb1583-c1a4-48b5-87e6-2cc074d2d571" providerId="ADAL" clId="{AADBC6D9-9B1F-45A9-A3C0-CCF858BA321E}" dt="2023-12-06T15:42:16.639" v="70" actId="20577"/>
        <pc:sldMkLst>
          <pc:docMk/>
          <pc:sldMk cId="1545013132" sldId="263"/>
        </pc:sldMkLst>
      </pc:sldChg>
      <pc:sldChg chg="modSp mod modAnim modNotesTx">
        <pc:chgData name="Julia Moeller" userId="0bcb1583-c1a4-48b5-87e6-2cc074d2d571" providerId="ADAL" clId="{AADBC6D9-9B1F-45A9-A3C0-CCF858BA321E}" dt="2023-12-06T15:44:56.892" v="104" actId="166"/>
        <pc:sldMkLst>
          <pc:docMk/>
          <pc:sldMk cId="1196664750" sldId="264"/>
        </pc:sldMkLst>
        <pc:spChg chg="mod">
          <ac:chgData name="Julia Moeller" userId="0bcb1583-c1a4-48b5-87e6-2cc074d2d571" providerId="ADAL" clId="{AADBC6D9-9B1F-45A9-A3C0-CCF858BA321E}" dt="2023-12-06T15:44:25.830" v="99" actId="14100"/>
          <ac:spMkLst>
            <pc:docMk/>
            <pc:sldMk cId="1196664750" sldId="264"/>
            <ac:spMk id="2" creationId="{DC950630-8B95-D133-7C9B-63ED36BCB1E5}"/>
          </ac:spMkLst>
        </pc:spChg>
        <pc:spChg chg="mod">
          <ac:chgData name="Julia Moeller" userId="0bcb1583-c1a4-48b5-87e6-2cc074d2d571" providerId="ADAL" clId="{AADBC6D9-9B1F-45A9-A3C0-CCF858BA321E}" dt="2023-12-06T15:44:29.841" v="100" actId="14100"/>
          <ac:spMkLst>
            <pc:docMk/>
            <pc:sldMk cId="1196664750" sldId="264"/>
            <ac:spMk id="3" creationId="{EA465C29-021A-034D-08B0-8B31B4E8AF07}"/>
          </ac:spMkLst>
        </pc:spChg>
        <pc:picChg chg="mod">
          <ac:chgData name="Julia Moeller" userId="0bcb1583-c1a4-48b5-87e6-2cc074d2d571" providerId="ADAL" clId="{AADBC6D9-9B1F-45A9-A3C0-CCF858BA321E}" dt="2023-12-06T15:44:37.247" v="102" actId="14100"/>
          <ac:picMkLst>
            <pc:docMk/>
            <pc:sldMk cId="1196664750" sldId="264"/>
            <ac:picMk id="5" creationId="{B395C0A5-90A5-9289-9FA0-A2AFA40CA1EB}"/>
          </ac:picMkLst>
        </pc:picChg>
        <pc:picChg chg="mod ord">
          <ac:chgData name="Julia Moeller" userId="0bcb1583-c1a4-48b5-87e6-2cc074d2d571" providerId="ADAL" clId="{AADBC6D9-9B1F-45A9-A3C0-CCF858BA321E}" dt="2023-12-06T15:44:48.290" v="103" actId="166"/>
          <ac:picMkLst>
            <pc:docMk/>
            <pc:sldMk cId="1196664750" sldId="264"/>
            <ac:picMk id="7" creationId="{998019CD-AE0B-3A43-5884-852E180025BA}"/>
          </ac:picMkLst>
        </pc:picChg>
        <pc:picChg chg="mod">
          <ac:chgData name="Julia Moeller" userId="0bcb1583-c1a4-48b5-87e6-2cc074d2d571" providerId="ADAL" clId="{AADBC6D9-9B1F-45A9-A3C0-CCF858BA321E}" dt="2023-12-06T15:43:56" v="92" actId="1076"/>
          <ac:picMkLst>
            <pc:docMk/>
            <pc:sldMk cId="1196664750" sldId="264"/>
            <ac:picMk id="9" creationId="{9994F6C9-6091-2632-ACF0-593B3E6F531B}"/>
          </ac:picMkLst>
        </pc:picChg>
        <pc:picChg chg="mod ord">
          <ac:chgData name="Julia Moeller" userId="0bcb1583-c1a4-48b5-87e6-2cc074d2d571" providerId="ADAL" clId="{AADBC6D9-9B1F-45A9-A3C0-CCF858BA321E}" dt="2023-12-06T15:44:56.892" v="104" actId="166"/>
          <ac:picMkLst>
            <pc:docMk/>
            <pc:sldMk cId="1196664750" sldId="264"/>
            <ac:picMk id="11" creationId="{C96C2095-7756-493B-2911-3B41A43C89C2}"/>
          </ac:picMkLst>
        </pc:picChg>
      </pc:sldChg>
      <pc:sldChg chg="modNotesTx">
        <pc:chgData name="Julia Moeller" userId="0bcb1583-c1a4-48b5-87e6-2cc074d2d571" providerId="ADAL" clId="{AADBC6D9-9B1F-45A9-A3C0-CCF858BA321E}" dt="2023-12-06T15:42:26.072" v="72" actId="20577"/>
        <pc:sldMkLst>
          <pc:docMk/>
          <pc:sldMk cId="862160467" sldId="265"/>
        </pc:sldMkLst>
      </pc:sldChg>
      <pc:sldChg chg="modAnim modNotesTx">
        <pc:chgData name="Julia Moeller" userId="0bcb1583-c1a4-48b5-87e6-2cc074d2d571" providerId="ADAL" clId="{AADBC6D9-9B1F-45A9-A3C0-CCF858BA321E}" dt="2023-12-06T15:45:13.140" v="105" actId="20577"/>
        <pc:sldMkLst>
          <pc:docMk/>
          <pc:sldMk cId="2836843404" sldId="266"/>
        </pc:sldMkLst>
      </pc:sldChg>
      <pc:sldChg chg="modAnim modNotesTx">
        <pc:chgData name="Julia Moeller" userId="0bcb1583-c1a4-48b5-87e6-2cc074d2d571" providerId="ADAL" clId="{AADBC6D9-9B1F-45A9-A3C0-CCF858BA321E}" dt="2023-12-06T15:42:07.765" v="68" actId="20577"/>
        <pc:sldMkLst>
          <pc:docMk/>
          <pc:sldMk cId="2024137369" sldId="267"/>
        </pc:sldMkLst>
      </pc:sldChg>
      <pc:sldChg chg="modNotesTx">
        <pc:chgData name="Julia Moeller" userId="0bcb1583-c1a4-48b5-87e6-2cc074d2d571" providerId="ADAL" clId="{AADBC6D9-9B1F-45A9-A3C0-CCF858BA321E}" dt="2023-12-06T15:42:12.141" v="69" actId="20577"/>
        <pc:sldMkLst>
          <pc:docMk/>
          <pc:sldMk cId="1130622886" sldId="268"/>
        </pc:sldMkLst>
      </pc:sldChg>
      <pc:sldChg chg="del">
        <pc:chgData name="Julia Moeller" userId="0bcb1583-c1a4-48b5-87e6-2cc074d2d571" providerId="ADAL" clId="{AADBC6D9-9B1F-45A9-A3C0-CCF858BA321E}" dt="2023-12-06T15:41:53.544" v="65" actId="2696"/>
        <pc:sldMkLst>
          <pc:docMk/>
          <pc:sldMk cId="333794515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B6F68-69EA-4640-9FFA-68F5A26B7EDD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E02C-DFB3-45C5-89F5-C7E2AC727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5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9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9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2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8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8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7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5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3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E02C-DFB3-45C5-89F5-C7E2AC7271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39743" y="817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 of presentation goes here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38717" y="2319338"/>
            <a:ext cx="10515600" cy="12255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/ date</a:t>
            </a:r>
          </a:p>
        </p:txBody>
      </p:sp>
    </p:spTree>
    <p:extLst>
      <p:ext uri="{BB962C8B-B14F-4D97-AF65-F5344CB8AC3E}">
        <p14:creationId xmlns:p14="http://schemas.microsoft.com/office/powerpoint/2010/main" val="216822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85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9389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/ sub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Bullet</a:t>
            </a:r>
          </a:p>
          <a:p>
            <a:pPr lvl="1"/>
            <a:r>
              <a:rPr lang="en-US" dirty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02936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336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7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1696828"/>
            <a:ext cx="61722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9" y="1696826"/>
            <a:ext cx="3932767" cy="4172163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Text /caption</a:t>
            </a:r>
          </a:p>
        </p:txBody>
      </p:sp>
    </p:spTree>
    <p:extLst>
      <p:ext uri="{BB962C8B-B14F-4D97-AF65-F5344CB8AC3E}">
        <p14:creationId xmlns:p14="http://schemas.microsoft.com/office/powerpoint/2010/main" val="10698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0317" y="1696828"/>
            <a:ext cx="105156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07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15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 slide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0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19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5" r:id="rId4"/>
    <p:sldLayoutId id="2147483686" r:id="rId5"/>
    <p:sldLayoutId id="2147483688" r:id="rId6"/>
    <p:sldLayoutId id="2147483689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healthscotland.scot/publications/general-practice-disease-prevalence-data-visualisation/general-practice-disease-prevalence-visualisation-27-june-2023/dashboard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3" y="1094341"/>
            <a:ext cx="10515600" cy="1936531"/>
          </a:xfrm>
        </p:spPr>
        <p:txBody>
          <a:bodyPr/>
          <a:lstStyle/>
          <a:p>
            <a:r>
              <a:rPr lang="en-GB" dirty="0"/>
              <a:t>R Shiny: Disease prevalence in Primary Care </a:t>
            </a:r>
            <a:br>
              <a:rPr lang="en-GB" dirty="0"/>
            </a:br>
            <a:r>
              <a:rPr lang="en-GB" sz="2400" dirty="0"/>
              <a:t>Scottish Government R User Day</a:t>
            </a:r>
            <a:br>
              <a:rPr lang="en-GB" sz="2400" dirty="0"/>
            </a:br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 prevalence in Primary Care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9743" y="3030872"/>
            <a:ext cx="10515600" cy="1225550"/>
          </a:xfrm>
        </p:spPr>
        <p:txBody>
          <a:bodyPr/>
          <a:lstStyle/>
          <a:p>
            <a:r>
              <a:rPr lang="en-GB" dirty="0"/>
              <a:t>Julia Moeller</a:t>
            </a:r>
          </a:p>
          <a:p>
            <a:r>
              <a:rPr lang="en-GB" dirty="0"/>
              <a:t>06/12/2023</a:t>
            </a:r>
          </a:p>
        </p:txBody>
      </p:sp>
    </p:spTree>
    <p:extLst>
      <p:ext uri="{BB962C8B-B14F-4D97-AF65-F5344CB8AC3E}">
        <p14:creationId xmlns:p14="http://schemas.microsoft.com/office/powerpoint/2010/main" val="105804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0630-8B95-D133-7C9B-63ED36BC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81422"/>
          </a:xfrm>
        </p:spPr>
        <p:txBody>
          <a:bodyPr/>
          <a:lstStyle/>
          <a:p>
            <a:r>
              <a:rPr lang="en-GB" dirty="0"/>
              <a:t>App building: Map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5C29-021A-034D-08B0-8B31B4E8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6552"/>
            <a:ext cx="4813204" cy="5030412"/>
          </a:xfrm>
        </p:spPr>
        <p:txBody>
          <a:bodyPr/>
          <a:lstStyle/>
          <a:p>
            <a:r>
              <a:rPr lang="en-GB" dirty="0"/>
              <a:t>Map of Scotland where prevalence per condition, </a:t>
            </a:r>
            <a:br>
              <a:rPr lang="en-GB" dirty="0"/>
            </a:br>
            <a:r>
              <a:rPr lang="en-GB" dirty="0"/>
              <a:t>age group, area (NHS Board or HSCP) and year can be interacted with</a:t>
            </a:r>
          </a:p>
          <a:p>
            <a:pPr lvl="1"/>
            <a:r>
              <a:rPr lang="en-GB" dirty="0"/>
              <a:t>Map created using leaflet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5C0A5-90A5-9289-9FA0-A2AFA40C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5" y="3175870"/>
            <a:ext cx="4110880" cy="3169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4F6C9-6091-2632-ACF0-593B3E6F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012" y="526124"/>
            <a:ext cx="3814223" cy="2553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019CD-AE0B-3A43-5884-852E1800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40" y="1642565"/>
            <a:ext cx="4124481" cy="2778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C2095-7756-493B-2911-3B41A43C8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355" y="3311519"/>
            <a:ext cx="3835880" cy="25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6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DA3-D879-3F2A-9682-47896A0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building: 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D847-E614-742E-EDC4-D0273E15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29"/>
            <a:ext cx="10515600" cy="4825534"/>
          </a:xfrm>
        </p:spPr>
        <p:txBody>
          <a:bodyPr/>
          <a:lstStyle/>
          <a:p>
            <a:r>
              <a:rPr lang="en-GB" dirty="0"/>
              <a:t>Filter data on condition, age group, area type and area of interest, data type and responsive additional geographies based on area type </a:t>
            </a:r>
          </a:p>
          <a:p>
            <a:r>
              <a:rPr lang="en-GB" dirty="0"/>
              <a:t>Table with data select and button for downloading previewed data as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B4AE9-6A67-EE04-392D-B9B3F2B5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1" y="2567196"/>
            <a:ext cx="6161419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5557-B87E-0B89-5F7D-44EA355D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A984-8A94-8FBB-FBDA-0F46627A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552"/>
            <a:ext cx="10515600" cy="2126748"/>
          </a:xfrm>
        </p:spPr>
        <p:txBody>
          <a:bodyPr>
            <a:normAutofit/>
          </a:bodyPr>
          <a:lstStyle/>
          <a:p>
            <a:r>
              <a:rPr lang="en-GB" dirty="0"/>
              <a:t>Map was slow to load and interact with</a:t>
            </a:r>
          </a:p>
          <a:p>
            <a:pPr lvl="1"/>
            <a:r>
              <a:rPr lang="en-GB" dirty="0"/>
              <a:t>Solution: Plot individual practices in cluster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Dashboard would not deploy</a:t>
            </a:r>
          </a:p>
          <a:p>
            <a:pPr lvl="1"/>
            <a:r>
              <a:rPr lang="en-GB" dirty="0"/>
              <a:t>Solution: Used </a:t>
            </a:r>
            <a:r>
              <a:rPr lang="en-GB" dirty="0" err="1"/>
              <a:t>profvis</a:t>
            </a:r>
            <a:r>
              <a:rPr lang="en-GB" dirty="0"/>
              <a:t> package to profile code and make it more efficient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97273B-F4DB-F295-48E9-79536717B5DF}"/>
              </a:ext>
            </a:extLst>
          </p:cNvPr>
          <p:cNvSpPr txBox="1">
            <a:spLocks/>
          </p:cNvSpPr>
          <p:nvPr/>
        </p:nvSpPr>
        <p:spPr>
          <a:xfrm>
            <a:off x="838200" y="4281401"/>
            <a:ext cx="10515600" cy="145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New tab with data generalisation for Scotland level</a:t>
            </a:r>
            <a:br>
              <a:rPr lang="en-GB" dirty="0"/>
            </a:br>
            <a:endParaRPr lang="en-GB" dirty="0"/>
          </a:p>
          <a:p>
            <a:r>
              <a:rPr lang="en-GB" dirty="0"/>
              <a:t>Update dashboard with 2024 data from new extraction tool PCIS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7B41BB-612D-0E01-9D30-BCD7D262C031}"/>
              </a:ext>
            </a:extLst>
          </p:cNvPr>
          <p:cNvSpPr txBox="1">
            <a:spLocks/>
          </p:cNvSpPr>
          <p:nvPr/>
        </p:nvSpPr>
        <p:spPr>
          <a:xfrm>
            <a:off x="838200" y="3226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8368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108-4982-FDFF-0CE6-BC06B026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Shiny: Disease prevalence in Primary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7263-519B-DBFF-938F-F90B7F3F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User group</a:t>
            </a:r>
          </a:p>
          <a:p>
            <a:r>
              <a:rPr lang="en-GB" dirty="0"/>
              <a:t>User personas</a:t>
            </a:r>
          </a:p>
          <a:p>
            <a:r>
              <a:rPr lang="en-GB" dirty="0"/>
              <a:t>Wireframes</a:t>
            </a:r>
          </a:p>
          <a:p>
            <a:r>
              <a:rPr lang="en-GB" dirty="0"/>
              <a:t>App building</a:t>
            </a:r>
          </a:p>
          <a:p>
            <a:r>
              <a:rPr lang="en-GB" dirty="0"/>
              <a:t>Challenges and future developments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08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F960-3CBD-5DA5-3D77-7056BD82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D073-C156-CEDA-FCD6-2B8EBF0A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599"/>
            <a:ext cx="6102030" cy="29314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Based on old Quality Outcomes Framework (QOF)</a:t>
            </a:r>
          </a:p>
          <a:p>
            <a:r>
              <a:rPr lang="en-GB" dirty="0"/>
              <a:t>Scottish Primary Care Information Resource (SPIRE) data 2018-2022 shown in Shiny app</a:t>
            </a:r>
          </a:p>
          <a:p>
            <a:pPr lvl="1"/>
            <a:r>
              <a:rPr lang="en-GB" dirty="0"/>
              <a:t>Prevalence per 100 patients for 18 of the most common </a:t>
            </a:r>
            <a:br>
              <a:rPr lang="en-GB" dirty="0"/>
            </a:br>
            <a:r>
              <a:rPr lang="en-GB" dirty="0"/>
              <a:t>diseases per practice e.g. cancer, COPD, </a:t>
            </a:r>
            <a:br>
              <a:rPr lang="en-GB" dirty="0"/>
            </a:br>
            <a:r>
              <a:rPr lang="en-GB" dirty="0"/>
              <a:t>asthma and mental health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DBCA81-384E-D8CD-BA71-5E5737EBC120}"/>
              </a:ext>
            </a:extLst>
          </p:cNvPr>
          <p:cNvSpPr txBox="1">
            <a:spLocks/>
          </p:cNvSpPr>
          <p:nvPr/>
        </p:nvSpPr>
        <p:spPr>
          <a:xfrm>
            <a:off x="838199" y="38830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2023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C708C4-0413-EC14-49DE-F9ED6FF6C118}"/>
              </a:ext>
            </a:extLst>
          </p:cNvPr>
          <p:cNvSpPr txBox="1">
            <a:spLocks/>
          </p:cNvSpPr>
          <p:nvPr/>
        </p:nvSpPr>
        <p:spPr>
          <a:xfrm>
            <a:off x="838199" y="4788569"/>
            <a:ext cx="6687509" cy="1395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New conditions (Epilepsy and Eating Disorders)</a:t>
            </a:r>
          </a:p>
          <a:p>
            <a:r>
              <a:rPr lang="en-GB" dirty="0"/>
              <a:t>Prevalence per sex and five-year age group</a:t>
            </a:r>
          </a:p>
          <a:p>
            <a:r>
              <a:rPr lang="en-GB" dirty="0"/>
              <a:t>Dashboard review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041F0-71E2-9BD7-F3CC-BDB9F2E3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6784119" y="1071415"/>
            <a:ext cx="4725794" cy="35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FC8B-6BDE-87F4-82AB-4B664AD0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ACD5-F1EF-D8F6-6465-0E80A39A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1"/>
            <a:ext cx="10515600" cy="4486272"/>
          </a:xfrm>
        </p:spPr>
        <p:txBody>
          <a:bodyPr>
            <a:normAutofit/>
          </a:bodyPr>
          <a:lstStyle/>
          <a:p>
            <a:r>
              <a:rPr lang="en-GB" dirty="0"/>
              <a:t>Feedback from users of 2022 dashboard</a:t>
            </a:r>
          </a:p>
          <a:p>
            <a:pPr lvl="1"/>
            <a:r>
              <a:rPr lang="en-GB" dirty="0"/>
              <a:t>Most and least important feature, usefulness and, accessibility and user friendliness.</a:t>
            </a:r>
          </a:p>
          <a:p>
            <a:endParaRPr lang="en-GB" dirty="0"/>
          </a:p>
          <a:p>
            <a:r>
              <a:rPr lang="en-GB" dirty="0"/>
              <a:t>Input from “typical users”</a:t>
            </a:r>
          </a:p>
          <a:p>
            <a:pPr lvl="1"/>
            <a:r>
              <a:rPr lang="en-GB" dirty="0"/>
              <a:t>Analyst </a:t>
            </a:r>
          </a:p>
          <a:p>
            <a:pPr lvl="1"/>
            <a:r>
              <a:rPr lang="en-GB" dirty="0"/>
              <a:t>Primary Care strategic lead</a:t>
            </a:r>
          </a:p>
          <a:p>
            <a:pPr lvl="1"/>
            <a:r>
              <a:rPr lang="en-GB" dirty="0"/>
              <a:t>GP advisor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Fortnightly meetings discussing users’ data and visualisation needs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27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77B5-14C9-077E-7DE8-57003D2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66"/>
            <a:ext cx="10515600" cy="1481025"/>
          </a:xfrm>
        </p:spPr>
        <p:txBody>
          <a:bodyPr/>
          <a:lstStyle/>
          <a:p>
            <a:r>
              <a:rPr lang="en-GB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4EBB-7323-FA9D-E7CF-06FD8CDA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192"/>
            <a:ext cx="7038198" cy="4997771"/>
          </a:xfrm>
        </p:spPr>
        <p:txBody>
          <a:bodyPr/>
          <a:lstStyle/>
          <a:p>
            <a:r>
              <a:rPr lang="en-GB" dirty="0"/>
              <a:t>Possible users and what they might need from the dashboard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E72E3-BF5C-39E4-88CE-3D3A03605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2" y="2130220"/>
            <a:ext cx="4097432" cy="2465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3D455-7FF4-C85D-0F71-F1F18AA13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550" y="203955"/>
            <a:ext cx="3477402" cy="237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EF7960-BE07-68D0-E372-8D6ECCD8C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33" y="4491209"/>
            <a:ext cx="4079773" cy="2366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C7A77D-AFE4-207E-9CCD-2CFA60339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362" y="2410961"/>
            <a:ext cx="3307238" cy="2172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1973A8-639F-4626-DFEC-8FCD4B5A4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240" y="4554909"/>
            <a:ext cx="3519394" cy="2303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53BD43-8678-CD72-E152-772BBC1B14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550" y="2544450"/>
            <a:ext cx="3484518" cy="2038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F6577-7CA7-A523-8769-9697647C4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5831" y="4529072"/>
            <a:ext cx="3477402" cy="23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A50D-F893-F464-02AC-1F0EF291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31C1-FF7C-D76F-F689-12B03E2B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085"/>
            <a:ext cx="10515600" cy="4617878"/>
          </a:xfrm>
        </p:spPr>
        <p:txBody>
          <a:bodyPr/>
          <a:lstStyle/>
          <a:p>
            <a:r>
              <a:rPr lang="en-GB" dirty="0"/>
              <a:t>Sketches of dashboard versions using Balsamiq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E3A99-43C9-CD7D-0612-64BA22EA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06" y="2475137"/>
            <a:ext cx="4516389" cy="3030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41772-BF96-94F7-F4F9-99ED70B18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085" y="2459262"/>
            <a:ext cx="4842989" cy="30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8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301F-2E33-571E-B9B3-B099BA0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building: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2562-3D1D-D928-54AE-1362FA5C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28"/>
            <a:ext cx="4673223" cy="463103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Pros</a:t>
            </a:r>
          </a:p>
          <a:p>
            <a:r>
              <a:rPr lang="en-GB" dirty="0"/>
              <a:t>Open source </a:t>
            </a:r>
          </a:p>
          <a:p>
            <a:r>
              <a:rPr lang="en-GB" dirty="0"/>
              <a:t>Easy to collaborate using </a:t>
            </a:r>
            <a:r>
              <a:rPr lang="en-GB" dirty="0" err="1"/>
              <a:t>Github</a:t>
            </a:r>
            <a:r>
              <a:rPr lang="en-GB" dirty="0"/>
              <a:t>/</a:t>
            </a:r>
            <a:r>
              <a:rPr lang="en-GB" dirty="0" err="1"/>
              <a:t>Gitea</a:t>
            </a:r>
            <a:endParaRPr lang="en-GB" dirty="0"/>
          </a:p>
          <a:p>
            <a:r>
              <a:rPr lang="en-GB" dirty="0"/>
              <a:t>Highly customisable with CSS, html and JavaScript</a:t>
            </a:r>
          </a:p>
          <a:p>
            <a:r>
              <a:rPr lang="en-GB" dirty="0"/>
              <a:t>Fun!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7F2B3-A955-FFCF-A014-48B5B13C1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390" y="3251580"/>
            <a:ext cx="4201054" cy="2471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C56877-F8EA-0F9F-9F8C-E3633C52BF40}"/>
              </a:ext>
            </a:extLst>
          </p:cNvPr>
          <p:cNvSpPr txBox="1"/>
          <p:nvPr/>
        </p:nvSpPr>
        <p:spPr>
          <a:xfrm>
            <a:off x="6096000" y="1545928"/>
            <a:ext cx="50815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Can be tricky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You need a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Can be frustrating!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13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AAA0-0642-E227-D355-E55B50C5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building: Disease prevalence 2023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3DC-D03D-0539-6EF8-AD9312BE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/>
          <a:lstStyle/>
          <a:p>
            <a:r>
              <a:rPr lang="en-GB" dirty="0"/>
              <a:t>Goal: An app that is easy to interact with and that allows for comparison between different aggregates of data</a:t>
            </a:r>
          </a:p>
          <a:p>
            <a:r>
              <a:rPr lang="en-GB" dirty="0"/>
              <a:t>Information tab</a:t>
            </a:r>
          </a:p>
          <a:p>
            <a:pPr lvl="1"/>
            <a:r>
              <a:rPr lang="en-GB" dirty="0"/>
              <a:t>About, how to use the dashboard, data, accessibility, notes and dashboard updates</a:t>
            </a:r>
          </a:p>
          <a:p>
            <a:r>
              <a:rPr lang="en-GB" dirty="0"/>
              <a:t>Chart tab</a:t>
            </a:r>
          </a:p>
          <a:p>
            <a:pPr lvl="1"/>
            <a:r>
              <a:rPr lang="en-GB" dirty="0"/>
              <a:t>Show prevalence per condition and age group across time with the option of comparison between data aggregates</a:t>
            </a:r>
          </a:p>
          <a:p>
            <a:r>
              <a:rPr lang="en-GB" dirty="0"/>
              <a:t>Map tab</a:t>
            </a:r>
          </a:p>
          <a:p>
            <a:pPr lvl="1"/>
            <a:r>
              <a:rPr lang="en-GB" dirty="0"/>
              <a:t>Overview of condition prevalence per NHS Board or HSCP with the option of viewing individual practice</a:t>
            </a:r>
          </a:p>
          <a:p>
            <a:r>
              <a:rPr lang="en-GB" dirty="0"/>
              <a:t>Data table</a:t>
            </a:r>
          </a:p>
          <a:p>
            <a:pPr lvl="1"/>
            <a:r>
              <a:rPr lang="en-GB" dirty="0"/>
              <a:t>Filter through all data and download as csv for further use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62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DA52-6305-2F52-54D8-C8238ABE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building: Chart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A1B4-5B98-47D2-EA95-0D8CC596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09"/>
            <a:ext cx="4809565" cy="4716554"/>
          </a:xfrm>
        </p:spPr>
        <p:txBody>
          <a:bodyPr/>
          <a:lstStyle/>
          <a:p>
            <a:r>
              <a:rPr lang="en-GB" dirty="0"/>
              <a:t>Line charts to show prevalence across time</a:t>
            </a:r>
          </a:p>
          <a:p>
            <a:pPr lvl="1"/>
            <a:r>
              <a:rPr lang="en-GB" dirty="0"/>
              <a:t>Charts for total list size and separate male/female list sizes</a:t>
            </a:r>
          </a:p>
          <a:p>
            <a:pPr lvl="1"/>
            <a:r>
              <a:rPr lang="en-GB" dirty="0"/>
              <a:t>Build charts in </a:t>
            </a:r>
            <a:r>
              <a:rPr lang="en-GB" dirty="0" err="1"/>
              <a:t>plotly</a:t>
            </a:r>
            <a:r>
              <a:rPr lang="en-GB" dirty="0"/>
              <a:t> for interactivity</a:t>
            </a:r>
          </a:p>
          <a:p>
            <a:pPr lvl="1"/>
            <a:endParaRPr lang="en-GB" dirty="0"/>
          </a:p>
          <a:p>
            <a:r>
              <a:rPr lang="en-GB" dirty="0"/>
              <a:t>Data filtering</a:t>
            </a:r>
          </a:p>
          <a:p>
            <a:pPr lvl="1"/>
            <a:r>
              <a:rPr lang="en-GB" dirty="0"/>
              <a:t>Condition, age group, area type and area of interest, data type and responsive additional geographies based on area type.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8C9DD-811A-C1E5-DDDA-72998D0B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99" y="1186460"/>
            <a:ext cx="6283635" cy="44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3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4116A9B-31A0-4778-AFF9-0E57A2ABC30F}" vid="{44910B0E-AC19-4562-99DC-B6D6F749B9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E360D75DDE845BD31B7204E9B8E6D" ma:contentTypeVersion="0" ma:contentTypeDescription="Create a new document." ma:contentTypeScope="" ma:versionID="659fdf77c7da3dae286546a3338ab1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e2570776fbcaa7c7a71900390d214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1E5AA6-C6AF-4367-93A3-EFA43BF197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73297F-598B-4DCB-BCE9-E508A25225E1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D6B120D-A0FB-4DD8-992E-3D48283A8A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phs-powerpoint-master-template-16to9</Template>
  <TotalTime>2247</TotalTime>
  <Words>511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Custom Design</vt:lpstr>
      <vt:lpstr>R Shiny: Disease prevalence in Primary Care  Scottish Government R User Day Disease prevalence in Primary Care</vt:lpstr>
      <vt:lpstr>R Shiny: Disease prevalence in Primary Care</vt:lpstr>
      <vt:lpstr>Background</vt:lpstr>
      <vt:lpstr>User group</vt:lpstr>
      <vt:lpstr>User personas</vt:lpstr>
      <vt:lpstr>Wireframes</vt:lpstr>
      <vt:lpstr>App building: Shiny</vt:lpstr>
      <vt:lpstr>App building: Disease prevalence 2023 version</vt:lpstr>
      <vt:lpstr>App building: Chart tab</vt:lpstr>
      <vt:lpstr>App building: Map tab</vt:lpstr>
      <vt:lpstr>App building: Data download</vt:lpstr>
      <vt:lpstr>Challenges</vt:lpstr>
    </vt:vector>
  </TitlesOfParts>
  <Company>NHSS National Services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Shiny: Disease prevalence in Primary Care  Scottish Government R User Day</dc:title>
  <dc:creator>Julia Moeller</dc:creator>
  <cp:lastModifiedBy>Julia Moeller</cp:lastModifiedBy>
  <cp:revision>2</cp:revision>
  <dcterms:created xsi:type="dcterms:W3CDTF">2023-12-04T09:58:38Z</dcterms:created>
  <dcterms:modified xsi:type="dcterms:W3CDTF">2023-12-06T15:45:28Z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0x010100349E360D75DDE845BD31B7204E9B8E6D</vt:lpwstr>
  </property>
</Properties>
</file>