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8"/>
  </p:notesMasterIdLst>
  <p:sldIdLst>
    <p:sldId id="402" r:id="rId2"/>
    <p:sldId id="417" r:id="rId3"/>
    <p:sldId id="432" r:id="rId4"/>
    <p:sldId id="403" r:id="rId5"/>
    <p:sldId id="416" r:id="rId6"/>
    <p:sldId id="419" r:id="rId7"/>
    <p:sldId id="426" r:id="rId8"/>
    <p:sldId id="420" r:id="rId9"/>
    <p:sldId id="421" r:id="rId10"/>
    <p:sldId id="422" r:id="rId11"/>
    <p:sldId id="423" r:id="rId12"/>
    <p:sldId id="428" r:id="rId13"/>
    <p:sldId id="424" r:id="rId14"/>
    <p:sldId id="425" r:id="rId15"/>
    <p:sldId id="429" r:id="rId16"/>
    <p:sldId id="4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05A51EA9-7B3C-4D40-B2E5-DFD25BD3C9BD}">
          <p14:sldIdLst>
            <p14:sldId id="402"/>
            <p14:sldId id="417"/>
            <p14:sldId id="432"/>
            <p14:sldId id="403"/>
            <p14:sldId id="416"/>
            <p14:sldId id="419"/>
            <p14:sldId id="426"/>
            <p14:sldId id="420"/>
            <p14:sldId id="421"/>
            <p14:sldId id="422"/>
            <p14:sldId id="423"/>
            <p14:sldId id="428"/>
            <p14:sldId id="424"/>
            <p14:sldId id="425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095"/>
    <a:srgbClr val="0F8243"/>
    <a:srgbClr val="56CAFF"/>
    <a:srgbClr val="FBC900"/>
    <a:srgbClr val="F0F762"/>
    <a:srgbClr val="F5F5F6"/>
    <a:srgbClr val="003C57"/>
    <a:srgbClr val="27A0CC"/>
    <a:srgbClr val="00A3A6"/>
    <a:srgbClr val="3C3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05 October 2022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506BA45-5B30-42C8-9EBC-485794889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F96C9EEC-3B0E-4705-8DBF-1A7AD2D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45116E01-62B2-4C06-8C26-7CE2CAF49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1F0531AD-6E00-47B1-A29E-852366DC2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2E8EA810-59B5-4993-91AF-091AB084A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392D271-69EB-4FEA-A580-C98C051EF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58F74D1-E147-4867-AFB1-54EAEE98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E02D8C-D898-467C-8F0F-2745C0AF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CD3B91-037B-4B67-B3BC-D706B0A5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E0BB8E37-82CC-49E5-8F3F-D8E94B0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47E70A3-4C48-46D3-AED7-FAFF0A06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A4B514B-CC2C-4021-88E0-515BD5916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009441E-8CA1-4A7D-A5BB-4CFD7A54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423B2346-C28B-4F92-B950-6933AADE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577D6933-6FD9-4F20-A934-78E60B86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85EC371-6C64-457D-9F78-8AB2FCF9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B9D8C77-AC27-4704-9677-EF7CBC17E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875D7785-5E6D-4E80-B06B-AE51D9F4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61FFF66-D6ED-4B36-B804-7E012BBA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ACE27A3F-1D07-4E3A-9F98-B1A9D1601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D4EE418-73DB-459D-8179-2514DCC4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243014FD-25FC-400B-96E4-E959A247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8013804-9CF1-4919-8F50-7EEB4859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7AABDE1-B8B3-4234-9D22-44B1E03F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07E2896-D758-4DC4-9916-A47CD121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A07DF09-60BD-4FDD-BD3B-F76C80372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B3DB760-375D-412A-8A1F-B405B5C7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26111289-4FD3-437B-8361-6BB02403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>
            <a:extLst>
              <a:ext uri="{FF2B5EF4-FFF2-40B4-BE49-F238E27FC236}">
                <a16:creationId xmlns:a16="http://schemas.microsoft.com/office/drawing/2014/main" id="{6F0F87AC-425B-44BE-B1D9-A163C0E2E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87E00BB-C881-4224-884B-E53DCEF7F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66B13EBF-9BF3-407E-95DF-1E1504083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CA9248A-F4DF-432F-8A97-41F8E3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EC2ED2C-DFFD-4C3C-B7EF-6CDB6F61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7230BA26-5933-4A86-8479-E00BE39B2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05 October 2022</a:t>
            </a:fld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 descr="Office for National Statistics logo">
            <a:extLst>
              <a:ext uri="{FF2B5EF4-FFF2-40B4-BE49-F238E27FC236}">
                <a16:creationId xmlns:a16="http://schemas.microsoft.com/office/drawing/2014/main" id="{825F068C-C955-AD4A-A83F-5D4A84BF0331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0081CDA-ECB1-443B-BCFA-5ED3827DD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7619467" y="1568835"/>
            <a:ext cx="3769258" cy="42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peoplepopulationandcommunity/healthandsocialcare/conditionsanddiseases/articles/coronaviruscovid19latestinsights/Overvie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ons.gov.uk/category/data-visualisation/interactives-chart-animations-dashboar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2B7606F-25F1-44A9-85D1-9970728A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approach to interactivity in data vis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less (interactivity) can be more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8A3E78C-BAB1-4A56-9A0E-61064A958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4514156"/>
            <a:ext cx="6433868" cy="448200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 Broad</a:t>
            </a:r>
          </a:p>
        </p:txBody>
      </p:sp>
    </p:spTree>
    <p:extLst>
      <p:ext uri="{BB962C8B-B14F-4D97-AF65-F5344CB8AC3E}">
        <p14:creationId xmlns:p14="http://schemas.microsoft.com/office/powerpoint/2010/main" val="188267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example: trade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5AA64D-B7EE-4610-BDD8-504B45DB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1" y="1253977"/>
            <a:ext cx="3735626" cy="3024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684EF-D87F-4000-B649-07A1070E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4" y="824817"/>
            <a:ext cx="2880720" cy="3453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61A3C-3010-445E-921E-CA2170B7E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130" y="2766145"/>
            <a:ext cx="2227950" cy="2599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03AA6-874E-4260-B330-587E0FB6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227" y="3429000"/>
            <a:ext cx="3562860" cy="25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use an interactive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010632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When the information that is most important for the user cannot be clearly shown through a non-interactive chart.  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AND</a:t>
            </a:r>
          </a:p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There is a clear u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ser need for an interactive chart </a:t>
            </a:r>
          </a:p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For example, census or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 COVID-19 data at a local level. In this case:  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users are likely to be most interested in data about their local authority 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there is not a clear way of displaying data for each local authority without interactivity</a:t>
            </a:r>
          </a:p>
        </p:txBody>
      </p:sp>
    </p:spTree>
    <p:extLst>
      <p:ext uri="{BB962C8B-B14F-4D97-AF65-F5344CB8AC3E}">
        <p14:creationId xmlns:p14="http://schemas.microsoft.com/office/powerpoint/2010/main" val="183582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to use a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2946512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Communicating high-level indicators; the more specific the issues and insights, the less likely it is that a dashboard will be useful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the topic is high-priority and users are likely to have some existing knowledge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the data are updated frequently, and users are likely to revisit the dashboard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the data can be updated automatically or with little extra work to avoid ongoing maintenance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Only use a dashboard if you have clear justification for doing so. This should be based on an understanding of your users’ needs.</a:t>
            </a:r>
          </a:p>
        </p:txBody>
      </p:sp>
    </p:spTree>
    <p:extLst>
      <p:ext uri="{BB962C8B-B14F-4D97-AF65-F5344CB8AC3E}">
        <p14:creationId xmlns:p14="http://schemas.microsoft.com/office/powerpoint/2010/main" val="426940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creating an interactive chart…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751861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Only include data that will be important to your user. 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Do not include all your data just because the interactive format allows it. 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Design your chart in a way that helps the user get the most meaningful information, for example, by allowing the user to easily compare certain categories.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Provide context and help the user to navigate the data through annotations and the surrounding text.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Consider starting your visualisation from a view that either shows the main message without needing any interaction, or helps users navigate the chart.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Make sure the design of your interactive chart is consistent with relevant UX elements</a:t>
            </a:r>
          </a:p>
          <a:p>
            <a:pPr lvl="1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Make clear how the user can interact (and why)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92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creating a dashboard…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3349187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Put the most important insights at the top or in the most prominent position.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You do not have to fit everything onto one screen if the most important information is visible, the user can scroll up and down.</a:t>
            </a:r>
          </a:p>
          <a:p>
            <a:pPr algn="l" fontAlgn="base"/>
            <a:r>
              <a:rPr lang="en-GB" sz="200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Carry out research and testing to understand user needs.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review the measures in the dashboard to ensure they meet changing user needs and priorities.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Use written content to provide context – accompany dashboards with articles highlighting current trends and priorities.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Always make sure any dashboard design meets accessibility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49054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example: Covid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4453B-80A7-46CB-9D7B-DA6AD9A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52" y="1475911"/>
            <a:ext cx="3197769" cy="4222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E8A91-A5FE-4074-AC6A-01BAA054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62" y="1475911"/>
            <a:ext cx="3643088" cy="4118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2AE826-6FFF-4A7D-BC3E-8A8B4522E464}"/>
              </a:ext>
            </a:extLst>
          </p:cNvPr>
          <p:cNvSpPr txBox="1"/>
          <p:nvPr/>
        </p:nvSpPr>
        <p:spPr>
          <a:xfrm>
            <a:off x="679142" y="1518080"/>
            <a:ext cx="36430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https://www.ons.gov.uk/peoplepopulationandcommunity/healthandsocialcare/conditionsanddiseases/articles/coronaviruscovid19latestinsights/Overview</a:t>
            </a:r>
            <a:r>
              <a:rPr lang="en-GB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558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2B7606F-25F1-44A9-85D1-9970728A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Thanks!</a:t>
            </a:r>
            <a:b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8A3E78C-BAB1-4A56-9A0E-61064A958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286515"/>
            <a:ext cx="6433868" cy="448200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peter.broad@ons.gov</a:t>
            </a:r>
            <a:r>
              <a:rPr lang="en-GB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.uk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1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1866729"/>
          </a:xfrm>
        </p:spPr>
        <p:txBody>
          <a:bodyPr/>
          <a:lstStyle/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Producing content for the ONS website</a:t>
            </a:r>
            <a:endParaRPr lang="en-GB" sz="1600" dirty="0">
              <a:solidFill>
                <a:srgbClr val="414042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Primarily aimed at the ‘Inquiring Citizen’</a:t>
            </a:r>
          </a:p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Expert users will be able to download and explore the data – our charts do not have to showcase everything in the data</a:t>
            </a:r>
          </a:p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Context is really important</a:t>
            </a:r>
          </a:p>
        </p:txBody>
      </p:sp>
    </p:spTree>
    <p:extLst>
      <p:ext uri="{BB962C8B-B14F-4D97-AF65-F5344CB8AC3E}">
        <p14:creationId xmlns:p14="http://schemas.microsoft.com/office/powerpoint/2010/main" val="32203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guidance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20E31-F4C6-402F-AA17-7F204CE2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3" y="732589"/>
            <a:ext cx="5633808" cy="4707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6E7F1-37AB-4D4D-B588-1AAB7F27DD95}"/>
              </a:ext>
            </a:extLst>
          </p:cNvPr>
          <p:cNvSpPr txBox="1"/>
          <p:nvPr/>
        </p:nvSpPr>
        <p:spPr>
          <a:xfrm>
            <a:off x="838200" y="1889595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Style.ons</a:t>
            </a:r>
            <a:r>
              <a:rPr lang="en-GB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.gov.uk</a:t>
            </a:r>
            <a:endParaRPr lang="en-GB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interactive chart?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5935462" cy="4421147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An interactive chart allows the user to change what the chart shows by taking an action.  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 Users can interact with a chart by scrolling, hovering, or using:   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buttons or tabs 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 drop-down menu 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an input box 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This does not include charts where the only interactive element is a tooltip or zoomable map. A tooltip displays data values when the user hovers over or selects part of a chart.  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1A6CC-C6F4-47E8-93ED-B240AF27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854" y="1308023"/>
            <a:ext cx="4051335" cy="4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about a dashboard?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1800942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 dashboard is a visual tool that shows different views of data to provide an overview of a specific topic.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will normally be a combination of several charts or important values. It is typically updated regularly or automatically, so a user can monitor it over time.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may or may not have interactive elements, such as filtering.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7164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1052596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drawbacks of interactive charts and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518"/>
            <a:ext cx="10515600" cy="3880101"/>
          </a:xfrm>
        </p:spPr>
        <p:txBody>
          <a:bodyPr/>
          <a:lstStyle/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Interactive charts need the user to make a selection to see information. This may:  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hide the main messages from users </a:t>
            </a:r>
          </a:p>
          <a:p>
            <a:pPr lvl="1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make it more difficult for users to get messages  </a:t>
            </a:r>
          </a:p>
          <a:p>
            <a:pPr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Likewise </a:t>
            </a:r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dashboards often 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put the burden of interpreting and understanding data onto the user</a:t>
            </a:r>
          </a:p>
          <a:p>
            <a:pPr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Not well-suited to data that need a large amount of explanation to be understood</a:t>
            </a:r>
          </a:p>
          <a:p>
            <a:pPr fontAlgn="base"/>
            <a:endParaRPr lang="en-GB" sz="2000" b="0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endParaRPr lang="en-GB" sz="2000" b="0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endParaRPr lang="en-GB" sz="2000" dirty="0">
              <a:solidFill>
                <a:srgbClr val="414042"/>
              </a:solidFill>
              <a:latin typeface="Open Sans" panose="020B0606030504020204" pitchFamily="34" charset="0"/>
            </a:endParaRPr>
          </a:p>
          <a:p>
            <a:pPr lvl="1" fontAlgn="base"/>
            <a:endParaRPr lang="en-GB" sz="2000" b="0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4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127"/>
            <a:ext cx="10515600" cy="1052596"/>
          </a:xfrm>
        </p:spPr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…drawbacks of interactive charts and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518"/>
            <a:ext cx="10515600" cy="1930850"/>
          </a:xfrm>
        </p:spPr>
        <p:txBody>
          <a:bodyPr/>
          <a:lstStyle/>
          <a:p>
            <a:pPr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They are also more complex and time consuming to produce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Dashboards can quickly become obsolete, as findings and user needs change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require a lot of maintenance if they need regular updating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are difficult to make accessible and responsive for different devices</a:t>
            </a:r>
          </a:p>
          <a:p>
            <a:pPr marL="0" indent="0" algn="l" fontAlgn="base">
              <a:buNone/>
            </a:pPr>
            <a:endParaRPr lang="en-GB" sz="2000" b="0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5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example: trade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A03E-FD95-4E17-A7A1-915D1840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8438965" cy="1866729"/>
          </a:xfrm>
        </p:spPr>
        <p:txBody>
          <a:bodyPr/>
          <a:lstStyle/>
          <a:p>
            <a:pPr algn="l" fontAlgn="base"/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Release on 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the impact of Brexit and coronavirus on trade in goods. </a:t>
            </a:r>
          </a:p>
          <a:p>
            <a:pPr algn="l"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Rich </a:t>
            </a:r>
            <a:r>
              <a:rPr lang="en-GB" sz="2000" dirty="0">
                <a:solidFill>
                  <a:srgbClr val="414042"/>
                </a:solidFill>
                <a:latin typeface="Open Sans" panose="020B0606030504020204" pitchFamily="34" charset="0"/>
              </a:rPr>
              <a:t>data: </a:t>
            </a:r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Time series data on imports and exports across countries and different types of goods</a:t>
            </a:r>
          </a:p>
          <a:p>
            <a:pPr fontAlgn="base"/>
            <a:r>
              <a:rPr lang="en-GB" sz="2000" b="0" i="0" dirty="0">
                <a:solidFill>
                  <a:srgbClr val="414042"/>
                </a:solidFill>
                <a:effectLst/>
                <a:latin typeface="Open Sans" panose="020B0606030504020204" pitchFamily="34" charset="0"/>
              </a:rPr>
              <a:t>Work on the assumption of minimal interaction</a:t>
            </a:r>
          </a:p>
          <a:p>
            <a:pPr algn="l" fontAlgn="base"/>
            <a:endParaRPr lang="en-GB" sz="2000" b="0" i="0" dirty="0">
              <a:solidFill>
                <a:srgbClr val="41404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2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BB8DDA-9770-4136-A8C1-F6C62919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example: trade</a:t>
            </a:r>
          </a:p>
        </p:txBody>
      </p:sp>
      <p:pic>
        <p:nvPicPr>
          <p:cNvPr id="1026" name="Picture 2" descr="Two side-by-side line charts showing exports of food and live animals, and chemicals, to Ireland">
            <a:extLst>
              <a:ext uri="{FF2B5EF4-FFF2-40B4-BE49-F238E27FC236}">
                <a16:creationId xmlns:a16="http://schemas.microsoft.com/office/drawing/2014/main" id="{000703B9-7C17-4B85-B13A-B703D9E1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050"/>
            <a:ext cx="60007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10104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Custom 2">
      <a:dk1>
        <a:srgbClr val="003B57"/>
      </a:dk1>
      <a:lt1>
        <a:srgbClr val="FFFFFF"/>
      </a:lt1>
      <a:dk2>
        <a:srgbClr val="414041"/>
      </a:dk2>
      <a:lt2>
        <a:srgbClr val="CFD2D3"/>
      </a:lt2>
      <a:accent1>
        <a:srgbClr val="206095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871A5B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825</Words>
  <Application>Microsoft Office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Open Sans</vt:lpstr>
      <vt:lpstr>ONS</vt:lpstr>
      <vt:lpstr>Our approach to interactivity in data vis  When less (interactivity) can be more</vt:lpstr>
      <vt:lpstr>Our context</vt:lpstr>
      <vt:lpstr>Our guidance</vt:lpstr>
      <vt:lpstr>What is an interactive chart?</vt:lpstr>
      <vt:lpstr>What about a dashboard?</vt:lpstr>
      <vt:lpstr>The drawbacks of interactive charts and dashboards</vt:lpstr>
      <vt:lpstr>…drawbacks of interactive charts and dashboards</vt:lpstr>
      <vt:lpstr>An example: trade</vt:lpstr>
      <vt:lpstr>An example: trade</vt:lpstr>
      <vt:lpstr>An example: trade</vt:lpstr>
      <vt:lpstr>When we use an interactive chart</vt:lpstr>
      <vt:lpstr>When to use a dashboard</vt:lpstr>
      <vt:lpstr>When creating an interactive chart…</vt:lpstr>
      <vt:lpstr>When creating a dashboard…</vt:lpstr>
      <vt:lpstr>An example: Covid insights</vt:lpstr>
      <vt:lpstr>Thanks!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for National Statistics widescreen presentation template</dc:title>
  <dc:creator>Andy Budd</dc:creator>
  <cp:lastModifiedBy>Broad, Peter</cp:lastModifiedBy>
  <cp:revision>5</cp:revision>
  <cp:lastPrinted>2018-12-19T10:37:59Z</cp:lastPrinted>
  <dcterms:created xsi:type="dcterms:W3CDTF">2018-07-16T11:41:44Z</dcterms:created>
  <dcterms:modified xsi:type="dcterms:W3CDTF">2022-10-05T13:40:20Z</dcterms:modified>
</cp:coreProperties>
</file>