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</p:sldMasterIdLst>
  <p:sldIdLst>
    <p:sldId id="256" r:id="rId4"/>
    <p:sldId id="265" r:id="rId5"/>
    <p:sldId id="264" r:id="rId6"/>
    <p:sldId id="257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D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8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0AC1-030F-408E-9778-B954E7429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380CC-E9E2-496D-AC83-3EA61BC9E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ED001-27E9-4F77-B942-BFBA517C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2478-0CF8-41AD-B400-B0B1DFE6808C}" type="datetimeFigureOut">
              <a:rPr lang="en-GB" smtClean="0"/>
              <a:t>2022-10-04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1E02A-0C8F-4E33-B01C-7C86DF4E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FFB9A-CD66-49B7-9FE8-9E6C28C2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F7BE-FF6C-4FE3-AF19-DC8BAC662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62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391D-6A39-4D08-BDA3-E22ACCA9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AC2D9-4EC4-4F41-8F0C-1ADA78CA1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D33D7-2298-401F-B984-ED82B8E9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2478-0CF8-41AD-B400-B0B1DFE6808C}" type="datetimeFigureOut">
              <a:rPr lang="en-GB" smtClean="0"/>
              <a:t>2022-10-04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DACAC-4CAF-44D0-8A2B-21521164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97FF3-CFE0-4C92-9468-E3B8030B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F7BE-FF6C-4FE3-AF19-DC8BAC662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54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38431-0730-41A0-857F-06681652C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19049-1313-4A4B-BCFE-AF5E340B4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5828-953C-4332-A514-95E4AC4B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2478-0CF8-41AD-B400-B0B1DFE6808C}" type="datetimeFigureOut">
              <a:rPr lang="en-GB" smtClean="0"/>
              <a:t>2022-10-04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EA3F1-AEED-4A11-9175-0DA9F0D1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EBE9B-A5ED-47E4-9C78-CB6BC265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F7BE-FF6C-4FE3-AF19-DC8BAC662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18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3DDD-5698-48A2-9BC9-6B0312BA8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DEB36-DA84-48C9-8232-C620A07CF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5D524-5116-4366-A98C-8CF8D511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8EC8-2CE0-4C5E-A89A-344D2C63031F}" type="datetimeFigureOut">
              <a:rPr lang="en-GB" smtClean="0"/>
              <a:t>2022-10-04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80D4C-B113-49D2-A932-3C9BC8DB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3B1DD-4020-4BD0-BCB8-ADD2A9E2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C9A9-4B25-4C61-9893-BE74C776F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934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5C69-B47C-4B19-8F5A-B6DDF8F1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FFE4A-115C-4EDD-A093-4565D87B9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D58E5-9D6B-4C71-9A01-C049ADBF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8EC8-2CE0-4C5E-A89A-344D2C63031F}" type="datetimeFigureOut">
              <a:rPr lang="en-GB" smtClean="0"/>
              <a:t>2022-10-04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AF8A8-8C09-48A5-8A74-1DA5F8A6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1559D-BE69-4F8C-96E6-C6D9D7DA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C9A9-4B25-4C61-9893-BE74C776F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796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C1E5-8E45-4B14-8EBD-1C9CFD134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B4501-F644-4238-BD61-B0D1349F8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0698-7208-44B6-985E-ADB89042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8EC8-2CE0-4C5E-A89A-344D2C63031F}" type="datetimeFigureOut">
              <a:rPr lang="en-GB" smtClean="0"/>
              <a:t>2022-10-04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05470-E929-446A-BC3F-6945B3CF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747-033D-4454-80D8-9554AA4A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C9A9-4B25-4C61-9893-BE74C776F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802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6D2E-255F-4236-BE86-077605E2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83CF-AC4B-4568-98B2-4E6D05835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92D67-FD42-455D-85BA-CCF96344F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F0CA2-F98F-4A01-B7BA-F28953D7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8EC8-2CE0-4C5E-A89A-344D2C63031F}" type="datetimeFigureOut">
              <a:rPr lang="en-GB" smtClean="0"/>
              <a:t>2022-10-04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473C8-C58F-469A-9B2E-331EE645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6F1CF-4829-4769-986A-38EC8D07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C9A9-4B25-4C61-9893-BE74C776F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9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FD10-DEB6-423F-A3E4-A9C682CF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85E24-819B-49FF-91B7-3CDF1CB12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4171C-D330-4B6D-A884-0BC7473E1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3CC58-1EC7-48E2-8F15-6EBB4CE3F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35A23-A439-4154-9EEB-0723BBABC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E1F38-F2A1-41FB-B8A2-70743037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8EC8-2CE0-4C5E-A89A-344D2C63031F}" type="datetimeFigureOut">
              <a:rPr lang="en-GB" smtClean="0"/>
              <a:t>2022-10-04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0FE5A-9634-4133-9E49-85511EB2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18AF3-826B-41C5-9D5F-6168C231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C9A9-4B25-4C61-9893-BE74C776F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26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AC92-C4B7-467D-BC98-00E8519D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61FA3-8911-472B-A541-F4E7D4C8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8EC8-2CE0-4C5E-A89A-344D2C63031F}" type="datetimeFigureOut">
              <a:rPr lang="en-GB" smtClean="0"/>
              <a:t>2022-10-04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DF53E-05E0-473D-8E62-80127600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94A4D-0E35-4E00-BB81-B9C5EE2F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C9A9-4B25-4C61-9893-BE74C776F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570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5A61C-B886-49E2-A8D4-3BE6FA21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8EC8-2CE0-4C5E-A89A-344D2C63031F}" type="datetimeFigureOut">
              <a:rPr lang="en-GB" smtClean="0"/>
              <a:t>2022-10-04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4C8CE-E028-4EE1-B3CB-BC6A4553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1A2EA-8390-47ED-A3B7-2EFF6570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C9A9-4B25-4C61-9893-BE74C776F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8940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ECDE-C6F7-4E8E-85ED-7B0A0093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857DB-8EDC-4149-914C-F8F2FD633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10232-1D60-427F-A806-7CC0457C8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38BC3-5C69-4348-8033-0C66D8D6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8EC8-2CE0-4C5E-A89A-344D2C63031F}" type="datetimeFigureOut">
              <a:rPr lang="en-GB" smtClean="0"/>
              <a:t>2022-10-04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52381-7CD4-47C5-821D-8FAE1D88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C9458-6549-4DAF-96C4-01D982BE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C9A9-4B25-4C61-9893-BE74C776F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05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53D6-A8D6-4021-BD63-AB2D69A1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0DA40-55E4-493A-8868-A621D717C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F0C09-7F6D-4F25-948B-83B40592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2478-0CF8-41AD-B400-B0B1DFE6808C}" type="datetimeFigureOut">
              <a:rPr lang="en-GB" smtClean="0"/>
              <a:t>2022-10-04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75EAB-4FB5-4B5E-8B36-B9681679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2C4C9-8D1D-47D3-B393-A0A06E2D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F7BE-FF6C-4FE3-AF19-DC8BAC662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0880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A8D6-7831-4D38-9137-E91EBA523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30147-7AF9-4644-BBEE-6FF242825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114D5-48AC-4ED7-B5AD-4BBC78C31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432C1-50FF-4602-BAF7-63233D39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8EC8-2CE0-4C5E-A89A-344D2C63031F}" type="datetimeFigureOut">
              <a:rPr lang="en-GB" smtClean="0"/>
              <a:t>2022-10-04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0A711-9D14-43FF-90D0-D6CFCAFC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928E2-8192-4EC3-8B58-4FDA1A15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C9A9-4B25-4C61-9893-BE74C776F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2968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14DE-13ED-4969-8BC1-26C930109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6BBCD-677A-453E-A990-F95EEE7C4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9B62E-5F49-4CDC-8CBD-83E3EE13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8EC8-2CE0-4C5E-A89A-344D2C63031F}" type="datetimeFigureOut">
              <a:rPr lang="en-GB" smtClean="0"/>
              <a:t>2022-10-04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F3CAF-29CE-4A1A-AAA7-10BBBE1A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1E240-6184-4736-950F-834AC41A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C9A9-4B25-4C61-9893-BE74C776F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784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6DA53-0449-4E43-85FA-D4E5E38DE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DCF56-8AA3-4570-AA6E-8E6F668B5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03FDA-C5B3-4ADF-BFAF-0BA3192C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8EC8-2CE0-4C5E-A89A-344D2C63031F}" type="datetimeFigureOut">
              <a:rPr lang="en-GB" smtClean="0"/>
              <a:t>2022-10-04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17F36-15E5-4B67-96A0-E09D6D39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F8EB1-3F04-4D92-96E9-EC56BA08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C9A9-4B25-4C61-9893-BE74C776F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55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91D8-6287-4DD6-B7E5-D51CBA68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6E33D-C855-4C1C-8511-7F2824E4A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55FF0-FE5E-44C8-A05C-29B7DB2C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2478-0CF8-41AD-B400-B0B1DFE6808C}" type="datetimeFigureOut">
              <a:rPr lang="en-GB" smtClean="0"/>
              <a:t>2022-10-04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AAA77-1A9C-4DD7-8085-872223B1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822A1-744F-48C3-8AC9-47F1AEE3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F7BE-FF6C-4FE3-AF19-DC8BAC662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81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207C-ACB5-4365-B568-66622E14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30EB-8663-4842-BE43-E3B12466D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1D6C2-57CD-41E2-84F0-3B87FE95F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D43A2-47D3-43A7-BD0C-EB7AEC93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2478-0CF8-41AD-B400-B0B1DFE6808C}" type="datetimeFigureOut">
              <a:rPr lang="en-GB" smtClean="0"/>
              <a:t>2022-10-04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3665C-1018-4112-A1F4-586919DD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F79AB-31BA-4418-A21D-F5F9E9FE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F7BE-FF6C-4FE3-AF19-DC8BAC662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52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49F8-4CB4-47CA-9AB0-3F0154EB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FBCCD-F8D7-4C8D-9730-B074AAE49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49AC9-0E0C-4B8B-BDE0-C1FAA933D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0410E-D1FE-4AE9-A42E-CE67CAE9D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304CB-6FEC-4440-A99F-DEE8C4901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953B3-4E92-4163-8946-522F047B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2478-0CF8-41AD-B400-B0B1DFE6808C}" type="datetimeFigureOut">
              <a:rPr lang="en-GB" smtClean="0"/>
              <a:t>2022-10-04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58950-8CA1-4B31-9696-86179576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F7526-6CBA-4BE1-9169-461D20B3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F7BE-FF6C-4FE3-AF19-DC8BAC662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2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2652-8748-4DF3-8C8D-8B195CDB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109BDD-5318-4670-9BE1-5F8F69CC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2478-0CF8-41AD-B400-B0B1DFE6808C}" type="datetimeFigureOut">
              <a:rPr lang="en-GB" smtClean="0"/>
              <a:t>2022-10-04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FDCD6-BEE4-4DAE-B221-1AA571F9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89D56-5CE6-480D-B843-CD9DF000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F7BE-FF6C-4FE3-AF19-DC8BAC662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A2079-0F27-4EFF-9C64-E21CB489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2478-0CF8-41AD-B400-B0B1DFE6808C}" type="datetimeFigureOut">
              <a:rPr lang="en-GB" smtClean="0"/>
              <a:t>2022-10-04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125EF-3E0C-418F-BA8F-15A20C17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D3002-DE09-4208-A725-97DA32D1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F7BE-FF6C-4FE3-AF19-DC8BAC662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27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E79E-3C03-42BD-8750-A1361031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7121-9AB1-4408-A678-4285D1083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DD498-AB76-4157-BD34-0CF6915FA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E33FF-F505-43D2-A89B-0D1689FB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2478-0CF8-41AD-B400-B0B1DFE6808C}" type="datetimeFigureOut">
              <a:rPr lang="en-GB" smtClean="0"/>
              <a:t>2022-10-04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D3F55-D504-403D-B12A-8017BE34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B273D-CFB5-434E-B75F-B771490A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F7BE-FF6C-4FE3-AF19-DC8BAC662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93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1B01-244E-4D59-A07D-7BAF32EBD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319C6-8613-4433-8998-F430F338E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1297A-F3EE-4D43-9CCD-024E69405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F5D49-6C62-4729-BC57-DE2C96D1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2478-0CF8-41AD-B400-B0B1DFE6808C}" type="datetimeFigureOut">
              <a:rPr lang="en-GB" smtClean="0"/>
              <a:t>2022-10-04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CADD0-AE38-43CC-AF7D-BC3BBA12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B35CF-80A4-4B81-85B8-2E3A728C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F7BE-FF6C-4FE3-AF19-DC8BAC662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76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70591-2E22-4058-AB4E-70418837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DE7A3-096F-46CD-A102-C0B420F1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5358F-DEA5-4DFD-BB0D-C8329B8DE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62478-0CF8-41AD-B400-B0B1DFE6808C}" type="datetimeFigureOut">
              <a:rPr lang="en-GB" smtClean="0"/>
              <a:t>2022-10-04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00F20-70E8-4390-8512-774A39197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18B9-CB74-4AFB-AC7B-3FCF71036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8F7BE-FF6C-4FE3-AF19-DC8BAC662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6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03DEE-63A8-410A-98BB-53806C89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DF957-DAB5-471E-A325-DE3BCF2D7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C39A2-65AA-49A3-8909-B5C4796DE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A8EC8-2CE0-4C5E-A89A-344D2C63031F}" type="datetimeFigureOut">
              <a:rPr lang="en-GB" smtClean="0"/>
              <a:t>2022-10-04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3DDDD-DB1E-43BB-8FBB-91F511516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422FE-B558-4F98-A99F-8AC9F185E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1C9A9-4B25-4C61-9893-BE74C776F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38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9F120-566B-432E-942C-603CFA962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Analytical Workbench</a:t>
            </a:r>
            <a:br>
              <a:rPr lang="en-GB" b="1" dirty="0"/>
            </a:br>
            <a:r>
              <a:rPr lang="en-GB" b="1" dirty="0"/>
              <a:t>R Shiny Server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FDC9EFA-2F50-4E22-8019-4E3F8053F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public sector alternative to shinyapps.io</a:t>
            </a:r>
          </a:p>
          <a:p>
            <a:r>
              <a:rPr lang="en-GB" dirty="0"/>
              <a:t>for public-facing and internal-only R Shiny apps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90BB92-2D86-4AFE-986A-5B12C0AB1A46}"/>
              </a:ext>
            </a:extLst>
          </p:cNvPr>
          <p:cNvSpPr/>
          <p:nvPr/>
        </p:nvSpPr>
        <p:spPr>
          <a:xfrm>
            <a:off x="0" y="5589241"/>
            <a:ext cx="12192000" cy="1268760"/>
          </a:xfrm>
          <a:prstGeom prst="rect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86AEA-ACE9-469D-B5DB-972BCE84F381}"/>
              </a:ext>
            </a:extLst>
          </p:cNvPr>
          <p:cNvSpPr txBox="1"/>
          <p:nvPr/>
        </p:nvSpPr>
        <p:spPr>
          <a:xfrm>
            <a:off x="5591944" y="5805264"/>
            <a:ext cx="6353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more information, please email us at:</a:t>
            </a:r>
          </a:p>
          <a:p>
            <a:pPr algn="r"/>
            <a:r>
              <a:rPr lang="en-GB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analytical.workbench@gov.scot </a:t>
            </a:r>
          </a:p>
        </p:txBody>
      </p:sp>
    </p:spTree>
    <p:extLst>
      <p:ext uri="{BB962C8B-B14F-4D97-AF65-F5344CB8AC3E}">
        <p14:creationId xmlns:p14="http://schemas.microsoft.com/office/powerpoint/2010/main" val="376312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25A8046-D9D3-4F59-90B3-D44D6F2EC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24" t="971" b="21437"/>
          <a:stretch/>
        </p:blipFill>
        <p:spPr>
          <a:xfrm>
            <a:off x="0" y="1268760"/>
            <a:ext cx="8405397" cy="5120580"/>
          </a:xfrm>
          <a:prstGeom prst="rect">
            <a:avLst/>
          </a:prstGeom>
        </p:spPr>
      </p:pic>
      <p:sp>
        <p:nvSpPr>
          <p:cNvPr id="15" name="Title 4">
            <a:extLst>
              <a:ext uri="{FF2B5EF4-FFF2-40B4-BE49-F238E27FC236}">
                <a16:creationId xmlns:a16="http://schemas.microsoft.com/office/drawing/2014/main" id="{3BEFED4E-B86B-4E30-B904-B208F910EEE4}"/>
              </a:ext>
            </a:extLst>
          </p:cNvPr>
          <p:cNvSpPr txBox="1">
            <a:spLocks/>
          </p:cNvSpPr>
          <p:nvPr/>
        </p:nvSpPr>
        <p:spPr>
          <a:xfrm>
            <a:off x="335360" y="1268760"/>
            <a:ext cx="6230644" cy="1800200"/>
          </a:xfrm>
          <a:prstGeom prst="rect">
            <a:avLst/>
          </a:prstGeom>
          <a:solidFill>
            <a:srgbClr val="0065BD"/>
          </a:solidFill>
        </p:spPr>
        <p:txBody>
          <a:bodyPr vert="horz" lIns="216000" tIns="144000" rIns="91440" bIns="252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b="1" dirty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What can you do on the</a:t>
            </a:r>
          </a:p>
          <a:p>
            <a:pPr>
              <a:lnSpc>
                <a:spcPct val="120000"/>
              </a:lnSpc>
            </a:pPr>
            <a:r>
              <a:rPr lang="en-GB" b="1" dirty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R Shiny Server?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3D4A4D-BA23-4858-8C72-E2EBD312D684}"/>
              </a:ext>
            </a:extLst>
          </p:cNvPr>
          <p:cNvSpPr txBox="1"/>
          <p:nvPr/>
        </p:nvSpPr>
        <p:spPr>
          <a:xfrm>
            <a:off x="7680176" y="1916832"/>
            <a:ext cx="3960440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b="1" dirty="0">
                <a:latin typeface="+mj-lt"/>
              </a:rPr>
              <a:t>Build</a:t>
            </a:r>
          </a:p>
          <a:p>
            <a:pPr>
              <a:lnSpc>
                <a:spcPct val="150000"/>
              </a:lnSpc>
            </a:pPr>
            <a:r>
              <a:rPr lang="en-GB" sz="3200" b="1" dirty="0">
                <a:latin typeface="+mj-lt"/>
              </a:rPr>
              <a:t>Test</a:t>
            </a:r>
          </a:p>
          <a:p>
            <a:pPr>
              <a:lnSpc>
                <a:spcPct val="150000"/>
              </a:lnSpc>
            </a:pPr>
            <a:r>
              <a:rPr lang="en-GB" sz="3200" b="1" dirty="0">
                <a:latin typeface="+mj-lt"/>
              </a:rPr>
              <a:t>Deploy</a:t>
            </a:r>
          </a:p>
          <a:p>
            <a:pPr>
              <a:lnSpc>
                <a:spcPct val="150000"/>
              </a:lnSpc>
            </a:pPr>
            <a:r>
              <a:rPr lang="en-GB" sz="3200" b="1" dirty="0">
                <a:latin typeface="+mj-lt"/>
              </a:rPr>
              <a:t>Control access</a:t>
            </a: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8D394049-6293-4C20-A9CB-7B145A8D9373}"/>
              </a:ext>
            </a:extLst>
          </p:cNvPr>
          <p:cNvSpPr txBox="1">
            <a:spLocks/>
          </p:cNvSpPr>
          <p:nvPr/>
        </p:nvSpPr>
        <p:spPr>
          <a:xfrm>
            <a:off x="7536160" y="2132856"/>
            <a:ext cx="72008" cy="504056"/>
          </a:xfrm>
          <a:prstGeom prst="rect">
            <a:avLst/>
          </a:prstGeom>
          <a:solidFill>
            <a:srgbClr val="0065BD"/>
          </a:solidFill>
        </p:spPr>
        <p:txBody>
          <a:bodyPr vert="horz" wrap="square" lIns="180000" tIns="72000" rIns="180000" bIns="720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A0325C-8F2F-459F-8F47-79A199CF4609}"/>
              </a:ext>
            </a:extLst>
          </p:cNvPr>
          <p:cNvSpPr/>
          <p:nvPr/>
        </p:nvSpPr>
        <p:spPr>
          <a:xfrm>
            <a:off x="0" y="5589241"/>
            <a:ext cx="12192000" cy="1268760"/>
          </a:xfrm>
          <a:prstGeom prst="rect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3AACB-0173-41DF-B4B3-E7A513ECD170}"/>
              </a:ext>
            </a:extLst>
          </p:cNvPr>
          <p:cNvSpPr txBox="1"/>
          <p:nvPr/>
        </p:nvSpPr>
        <p:spPr>
          <a:xfrm>
            <a:off x="5591944" y="5805264"/>
            <a:ext cx="6353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more information, please email us at:</a:t>
            </a:r>
          </a:p>
          <a:p>
            <a:pPr algn="r"/>
            <a:r>
              <a:rPr lang="en-GB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analytical.workbench@gov.scot 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292ED856-276F-46E2-BC1E-CBF782E78547}"/>
              </a:ext>
            </a:extLst>
          </p:cNvPr>
          <p:cNvSpPr txBox="1">
            <a:spLocks/>
          </p:cNvSpPr>
          <p:nvPr/>
        </p:nvSpPr>
        <p:spPr>
          <a:xfrm>
            <a:off x="7536160" y="2852936"/>
            <a:ext cx="72008" cy="504056"/>
          </a:xfrm>
          <a:prstGeom prst="rect">
            <a:avLst/>
          </a:prstGeom>
          <a:solidFill>
            <a:srgbClr val="0065BD"/>
          </a:solidFill>
        </p:spPr>
        <p:txBody>
          <a:bodyPr vert="horz" wrap="square" lIns="180000" tIns="72000" rIns="180000" bIns="720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003DE05B-210A-4899-B165-033C4D9B082C}"/>
              </a:ext>
            </a:extLst>
          </p:cNvPr>
          <p:cNvSpPr txBox="1">
            <a:spLocks/>
          </p:cNvSpPr>
          <p:nvPr/>
        </p:nvSpPr>
        <p:spPr>
          <a:xfrm>
            <a:off x="7536160" y="3573016"/>
            <a:ext cx="72008" cy="504056"/>
          </a:xfrm>
          <a:prstGeom prst="rect">
            <a:avLst/>
          </a:prstGeom>
          <a:solidFill>
            <a:srgbClr val="0065BD"/>
          </a:solidFill>
        </p:spPr>
        <p:txBody>
          <a:bodyPr vert="horz" wrap="square" lIns="180000" tIns="72000" rIns="180000" bIns="720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260C604C-04C0-4B55-B6D5-A446EF34F821}"/>
              </a:ext>
            </a:extLst>
          </p:cNvPr>
          <p:cNvSpPr txBox="1">
            <a:spLocks/>
          </p:cNvSpPr>
          <p:nvPr/>
        </p:nvSpPr>
        <p:spPr>
          <a:xfrm>
            <a:off x="7536160" y="4293096"/>
            <a:ext cx="72008" cy="504056"/>
          </a:xfrm>
          <a:prstGeom prst="rect">
            <a:avLst/>
          </a:prstGeom>
          <a:solidFill>
            <a:srgbClr val="0065BD"/>
          </a:solidFill>
        </p:spPr>
        <p:txBody>
          <a:bodyPr vert="horz" wrap="square" lIns="180000" tIns="72000" rIns="180000" bIns="720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97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9F120-566B-432E-942C-603CFA96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484783"/>
            <a:ext cx="10515600" cy="1410511"/>
          </a:xfrm>
        </p:spPr>
        <p:txBody>
          <a:bodyPr>
            <a:normAutofit/>
          </a:bodyPr>
          <a:lstStyle/>
          <a:p>
            <a:r>
              <a:rPr lang="en-GB" sz="2800" b="1" dirty="0"/>
              <a:t>Early users of the R Shiny Server have</a:t>
            </a:r>
            <a:br>
              <a:rPr lang="en-GB" sz="2800" b="1" dirty="0"/>
            </a:br>
            <a:r>
              <a:rPr lang="en-GB" sz="6000" b="1" dirty="0">
                <a:solidFill>
                  <a:srgbClr val="0065BD"/>
                </a:solidFill>
              </a:rPr>
              <a:t>seen these benefits</a:t>
            </a:r>
            <a:endParaRPr lang="en-GB" sz="5400" b="1" dirty="0">
              <a:solidFill>
                <a:srgbClr val="0065BD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24C41-E08F-4A02-AA47-B611C7ADE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2924944"/>
            <a:ext cx="10081120" cy="2160240"/>
          </a:xfrm>
        </p:spPr>
        <p:txBody>
          <a:bodyPr>
            <a:normAutofit/>
          </a:bodyPr>
          <a:lstStyle/>
          <a:p>
            <a:r>
              <a:rPr lang="en-GB" dirty="0"/>
              <a:t>Collaboration with external developers</a:t>
            </a:r>
          </a:p>
          <a:p>
            <a:r>
              <a:rPr lang="en-GB" dirty="0"/>
              <a:t>Scottish Government controls data throughout the whole process</a:t>
            </a:r>
          </a:p>
          <a:p>
            <a:r>
              <a:rPr lang="en-GB" dirty="0"/>
              <a:t>Ability to restrict access to your apps</a:t>
            </a:r>
          </a:p>
          <a:p>
            <a:r>
              <a:rPr lang="en-GB" dirty="0"/>
              <a:t>Helpdesk and support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FE123B-E0CB-41AB-BB57-0FFAB9C8820B}"/>
              </a:ext>
            </a:extLst>
          </p:cNvPr>
          <p:cNvSpPr/>
          <p:nvPr/>
        </p:nvSpPr>
        <p:spPr>
          <a:xfrm>
            <a:off x="0" y="5589241"/>
            <a:ext cx="12192000" cy="1268760"/>
          </a:xfrm>
          <a:prstGeom prst="rect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09453-5D33-4573-9E40-8F2E24FBF962}"/>
              </a:ext>
            </a:extLst>
          </p:cNvPr>
          <p:cNvSpPr txBox="1"/>
          <p:nvPr/>
        </p:nvSpPr>
        <p:spPr>
          <a:xfrm>
            <a:off x="5591944" y="5805264"/>
            <a:ext cx="6353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more information, please email us at:</a:t>
            </a:r>
          </a:p>
          <a:p>
            <a:pPr algn="r"/>
            <a:r>
              <a:rPr lang="en-GB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analytical.workbench@gov.scot </a:t>
            </a:r>
          </a:p>
        </p:txBody>
      </p:sp>
    </p:spTree>
    <p:extLst>
      <p:ext uri="{BB962C8B-B14F-4D97-AF65-F5344CB8AC3E}">
        <p14:creationId xmlns:p14="http://schemas.microsoft.com/office/powerpoint/2010/main" val="163844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DDE97B3-0D51-4B25-BFC4-E7760FFC9B2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C1F6FA-4D4B-44C1-8E50-6F6F1CBEC596}"/>
                </a:ext>
              </a:extLst>
            </p:cNvPr>
            <p:cNvSpPr/>
            <p:nvPr/>
          </p:nvSpPr>
          <p:spPr>
            <a:xfrm>
              <a:off x="0" y="0"/>
              <a:ext cx="12192000" cy="45719"/>
            </a:xfrm>
            <a:prstGeom prst="rect">
              <a:avLst/>
            </a:prstGeom>
            <a:solidFill>
              <a:srgbClr val="006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001A978-94FE-47C8-92AA-E4CF2865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5360" y="188640"/>
              <a:ext cx="3400425" cy="63817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37E334-8900-4BAE-9F6E-9389BBBE6596}"/>
                </a:ext>
              </a:extLst>
            </p:cNvPr>
            <p:cNvSpPr/>
            <p:nvPr/>
          </p:nvSpPr>
          <p:spPr>
            <a:xfrm>
              <a:off x="0" y="6307931"/>
              <a:ext cx="12192000" cy="550069"/>
            </a:xfrm>
            <a:prstGeom prst="rect">
              <a:avLst/>
            </a:prstGeom>
            <a:solidFill>
              <a:srgbClr val="006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36BE0F-E874-491F-AB09-6D3C9BFF5EE5}"/>
                </a:ext>
              </a:extLst>
            </p:cNvPr>
            <p:cNvSpPr/>
            <p:nvPr/>
          </p:nvSpPr>
          <p:spPr>
            <a:xfrm>
              <a:off x="0" y="914400"/>
              <a:ext cx="12192000" cy="15240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6F56AC6-EE5B-414A-A746-F365F74AE8C7}"/>
                </a:ext>
              </a:extLst>
            </p:cNvPr>
            <p:cNvCxnSpPr/>
            <p:nvPr/>
          </p:nvCxnSpPr>
          <p:spPr>
            <a:xfrm>
              <a:off x="3935760" y="116632"/>
              <a:ext cx="0" cy="720080"/>
            </a:xfrm>
            <a:prstGeom prst="line">
              <a:avLst/>
            </a:prstGeom>
            <a:ln w="15875">
              <a:solidFill>
                <a:srgbClr val="0065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Content Placeholder 3">
              <a:extLst>
                <a:ext uri="{FF2B5EF4-FFF2-40B4-BE49-F238E27FC236}">
                  <a16:creationId xmlns:a16="http://schemas.microsoft.com/office/drawing/2014/main" id="{81EE2B06-8044-49F2-946B-93EEAA626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25" t="18258" r="3248" b="4280"/>
            <a:stretch/>
          </p:blipFill>
          <p:spPr>
            <a:xfrm>
              <a:off x="4079776" y="188640"/>
              <a:ext cx="2160240" cy="664899"/>
            </a:xfrm>
            <a:prstGeom prst="rect">
              <a:avLst/>
            </a:prstGeom>
          </p:spPr>
        </p:pic>
      </p:grpSp>
      <p:sp>
        <p:nvSpPr>
          <p:cNvPr id="16" name="Subtitle 5">
            <a:extLst>
              <a:ext uri="{FF2B5EF4-FFF2-40B4-BE49-F238E27FC236}">
                <a16:creationId xmlns:a16="http://schemas.microsoft.com/office/drawing/2014/main" id="{47035B4F-879C-4B93-991C-F470FCD44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9889" y="4740328"/>
            <a:ext cx="9144000" cy="792088"/>
          </a:xfrm>
        </p:spPr>
        <p:txBody>
          <a:bodyPr/>
          <a:lstStyle/>
          <a:p>
            <a:pPr algn="r"/>
            <a:r>
              <a:rPr lang="en-GB" dirty="0"/>
              <a:t>- Scottish Government Energy and Climate Change Analysis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7955E2-6E3C-4721-A122-5569FE8F7ADB}"/>
              </a:ext>
            </a:extLst>
          </p:cNvPr>
          <p:cNvSpPr txBox="1"/>
          <p:nvPr/>
        </p:nvSpPr>
        <p:spPr>
          <a:xfrm>
            <a:off x="615796" y="1236049"/>
            <a:ext cx="7200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b="1" dirty="0">
                <a:solidFill>
                  <a:srgbClr val="0065BD"/>
                </a:solidFill>
              </a:rPr>
              <a:t>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4A1830-A003-4CCD-98D6-8EE54BBFDD93}"/>
              </a:ext>
            </a:extLst>
          </p:cNvPr>
          <p:cNvSpPr txBox="1"/>
          <p:nvPr/>
        </p:nvSpPr>
        <p:spPr>
          <a:xfrm>
            <a:off x="10112072" y="3228881"/>
            <a:ext cx="12554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b="1" dirty="0">
                <a:solidFill>
                  <a:schemeClr val="bg1"/>
                </a:solidFill>
              </a:rPr>
              <a:t>“</a:t>
            </a:r>
            <a:r>
              <a:rPr lang="en-GB" sz="9600" b="1" dirty="0">
                <a:solidFill>
                  <a:srgbClr val="0065BD"/>
                </a:solidFill>
              </a:rPr>
              <a:t>”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F9F120-566B-432E-942C-603CFA962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456" y="1628800"/>
            <a:ext cx="10123251" cy="2896893"/>
          </a:xfrm>
        </p:spPr>
        <p:txBody>
          <a:bodyPr>
            <a:normAutofit/>
          </a:bodyPr>
          <a:lstStyle/>
          <a:p>
            <a:pPr algn="l"/>
            <a:r>
              <a:rPr lang="en-GB" sz="5000" i="1" dirty="0"/>
              <a:t>The Workbench team have been </a:t>
            </a:r>
            <a:r>
              <a:rPr lang="en-GB" sz="5000" b="1" i="1" dirty="0">
                <a:solidFill>
                  <a:srgbClr val="0065BD"/>
                </a:solidFill>
              </a:rPr>
              <a:t>flexible</a:t>
            </a:r>
            <a:r>
              <a:rPr lang="en-GB" sz="5000" i="1" dirty="0"/>
              <a:t> and </a:t>
            </a:r>
            <a:r>
              <a:rPr lang="en-GB" sz="5000" b="1" i="1" dirty="0">
                <a:solidFill>
                  <a:srgbClr val="0065BD"/>
                </a:solidFill>
              </a:rPr>
              <a:t>accommodating</a:t>
            </a:r>
            <a:r>
              <a:rPr lang="en-GB" sz="5000" i="1" dirty="0"/>
              <a:t> to the collaboration… and the helpdesk communication </a:t>
            </a:r>
            <a:r>
              <a:rPr lang="en-GB" sz="5000" b="1" i="1" dirty="0">
                <a:solidFill>
                  <a:srgbClr val="0065BD"/>
                </a:solidFill>
              </a:rPr>
              <a:t>really worked</a:t>
            </a:r>
            <a:r>
              <a:rPr lang="en-GB" sz="5000" i="1" dirty="0"/>
              <a:t> for us!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6CCDA2-55AC-4B94-BFF7-8C920FD4125E}"/>
              </a:ext>
            </a:extLst>
          </p:cNvPr>
          <p:cNvSpPr/>
          <p:nvPr/>
        </p:nvSpPr>
        <p:spPr>
          <a:xfrm>
            <a:off x="0" y="5589241"/>
            <a:ext cx="12192000" cy="1268760"/>
          </a:xfrm>
          <a:prstGeom prst="rect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AF84AB-8AE3-41ED-9694-5638364E0C6D}"/>
              </a:ext>
            </a:extLst>
          </p:cNvPr>
          <p:cNvSpPr txBox="1"/>
          <p:nvPr/>
        </p:nvSpPr>
        <p:spPr>
          <a:xfrm>
            <a:off x="5591944" y="5805264"/>
            <a:ext cx="6353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more information, please email us at:</a:t>
            </a:r>
          </a:p>
          <a:p>
            <a:pPr algn="r"/>
            <a:r>
              <a:rPr lang="en-GB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analytical.workbench@gov.scot </a:t>
            </a:r>
          </a:p>
        </p:txBody>
      </p:sp>
    </p:spTree>
    <p:extLst>
      <p:ext uri="{BB962C8B-B14F-4D97-AF65-F5344CB8AC3E}">
        <p14:creationId xmlns:p14="http://schemas.microsoft.com/office/powerpoint/2010/main" val="43062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0808-6199-435E-8B5C-2698D0FCC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62621"/>
          </a:xfrm>
        </p:spPr>
        <p:txBody>
          <a:bodyPr/>
          <a:lstStyle/>
          <a:p>
            <a:r>
              <a:rPr lang="en-GB" b="1" dirty="0"/>
              <a:t>Thank you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08F92-E4A8-4898-8AAC-328C5660F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4984"/>
            <a:ext cx="9144000" cy="1972816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+mj-lt"/>
              </a:rPr>
              <a:t>For more information, please email us at</a:t>
            </a:r>
            <a:endParaRPr lang="en-GB" sz="4800" b="1" dirty="0">
              <a:solidFill>
                <a:srgbClr val="0065BD"/>
              </a:solidFill>
              <a:latin typeface="+mj-lt"/>
            </a:endParaRPr>
          </a:p>
          <a:p>
            <a:r>
              <a:rPr lang="en-GB" sz="4800" b="1" dirty="0" err="1">
                <a:solidFill>
                  <a:srgbClr val="0065BD"/>
                </a:solidFill>
              </a:rPr>
              <a:t>analytical.workbench@gov.scot</a:t>
            </a:r>
            <a:endParaRPr lang="en-GB" sz="4800" b="1" dirty="0">
              <a:solidFill>
                <a:srgbClr val="0065BD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C830A-3C9E-4B81-8132-021EAFFD9D27}"/>
              </a:ext>
            </a:extLst>
          </p:cNvPr>
          <p:cNvSpPr/>
          <p:nvPr/>
        </p:nvSpPr>
        <p:spPr>
          <a:xfrm>
            <a:off x="0" y="5589241"/>
            <a:ext cx="12192000" cy="1268760"/>
          </a:xfrm>
          <a:prstGeom prst="rect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69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metadata xmlns="http://www.objective.com/ecm/document/metadata/53D26341A57B383EE0540010E0463CCA" version="1.0.0">
  <systemFields>
    <field name="Objective-Id">
      <value order="0">A40837509</value>
    </field>
    <field name="Objective-Title">
      <value order="0">SPACe - Tranche 2 - Analytical Workbench Project - Communications - R User Day R Shiny Dashboard Flash Talk</value>
    </field>
    <field name="Objective-Description">
      <value order="0"/>
    </field>
    <field name="Objective-CreationStamp">
      <value order="0">2022-10-04T14:52:54Z</value>
    </field>
    <field name="Objective-IsApproved">
      <value order="0">false</value>
    </field>
    <field name="Objective-IsPublished">
      <value order="0">false</value>
    </field>
    <field name="Objective-DatePublished">
      <value order="0"/>
    </field>
    <field name="Objective-ModificationStamp">
      <value order="0">2022-10-04T14:57:45Z</value>
    </field>
    <field name="Objective-Owner">
      <value order="0">Drake, Miles M (U447686)</value>
    </field>
    <field name="Objective-Path">
      <value order="0">Objective Global Folder:SG File Plan:Government, politics and public administration:Public administration:Performance management:Advice and policy: Performance management: Part 1 (2005-2017):Statistics Group: Scottish Analytical Infrastructure Project:: 2016-2021</value>
    </field>
    <field name="Objective-Parent">
      <value order="0">Statistics Group: Scottish Analytical Infrastructure Project:: 2016-2021</value>
    </field>
    <field name="Objective-State">
      <value order="0">Being Edited</value>
    </field>
    <field name="Objective-VersionId">
      <value order="0">vA60420566</value>
    </field>
    <field name="Objective-Version">
      <value order="0">0.2</value>
    </field>
    <field name="Objective-VersionNumber">
      <value order="0">2</value>
    </field>
    <field name="Objective-VersionComment">
      <value order="0">Second draft</value>
    </field>
    <field name="Objective-FileNumber">
      <value order="0">BUSPROC/4975</value>
    </field>
    <field name="Objective-Classification">
      <value order="0">OFFICIAL</value>
    </field>
    <field name="Objective-Caveats">
      <value order="0">Caveat for access to SG Fileplan</value>
    </field>
  </systemFields>
  <catalogues>
    <catalogue name="Document Type Catalogue" type="type" ori="id:cA35">
      <field name="Objective-Date of Original">
        <value order="0"/>
      </field>
      <field name="Objective-Date Received">
        <value order="0"/>
      </field>
      <field name="Objective-SG Web Publication - Category">
        <value order="0"/>
      </field>
      <field name="Objective-SG Web Publication - Category 2 Classification">
        <value order="0"/>
      </field>
      <field name="Objective-Connect Creator">
        <value order="0"/>
      </field>
      <field name="Objective-Required Redaction">
        <value order="0"/>
      </field>
    </catalogue>
  </catalogues>
</metadata>
</file>

<file path=customXml/itemProps1.xml><?xml version="1.0" encoding="utf-8"?>
<ds:datastoreItem xmlns:ds="http://schemas.openxmlformats.org/officeDocument/2006/customXml" ds:itemID="{5745109E-2DDF-40CB-AC2B-FF9B10C90820}">
  <ds:schemaRefs>
    <ds:schemaRef ds:uri="http://www.objective.com/ecm/document/metadata/53D26341A57B383EE0540010E0463CC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185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1_Office Theme</vt:lpstr>
      <vt:lpstr>Analytical Workbench R Shiny Server</vt:lpstr>
      <vt:lpstr>PowerPoint Presentation</vt:lpstr>
      <vt:lpstr>Early users of the R Shiny Server have seen these benefits</vt:lpstr>
      <vt:lpstr>The Workbench team have been flexible and accommodating to the collaboration… and the helpdesk communication really worked for us!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 Drake</dc:creator>
  <cp:lastModifiedBy>Miles Drake</cp:lastModifiedBy>
  <cp:revision>37</cp:revision>
  <dcterms:created xsi:type="dcterms:W3CDTF">2021-09-29T08:08:02Z</dcterms:created>
  <dcterms:modified xsi:type="dcterms:W3CDTF">2022-10-04T16:15:37Z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32123</vt:lpwstr>
  </property>
  <property fmtid="{D5CDD505-2E9C-101B-9397-08002B2CF9AE}" pid="3" name="Objective-Id">
    <vt:lpwstr>A40837509</vt:lpwstr>
  </property>
  <property fmtid="{D5CDD505-2E9C-101B-9397-08002B2CF9AE}" pid="4" name="Objective-Title">
    <vt:lpwstr>SPACe - Tranche 2 - Analytical Workbench Project - Communications - R User Day R Shiny Dashboard Flash Talk</vt:lpwstr>
  </property>
  <property fmtid="{D5CDD505-2E9C-101B-9397-08002B2CF9AE}" pid="5" name="Objective-Description">
    <vt:lpwstr/>
  </property>
  <property fmtid="{D5CDD505-2E9C-101B-9397-08002B2CF9AE}" pid="6" name="Objective-CreationStamp">
    <vt:filetime>2022-10-04T14:52:54Z</vt:filetime>
  </property>
  <property fmtid="{D5CDD505-2E9C-101B-9397-08002B2CF9AE}" pid="7" name="Objective-IsApproved">
    <vt:bool>false</vt:bool>
  </property>
  <property fmtid="{D5CDD505-2E9C-101B-9397-08002B2CF9AE}" pid="8" name="Objective-IsPublished">
    <vt:bool>false</vt:bool>
  </property>
  <property fmtid="{D5CDD505-2E9C-101B-9397-08002B2CF9AE}" pid="9" name="Objective-DatePublished">
    <vt:lpwstr/>
  </property>
  <property fmtid="{D5CDD505-2E9C-101B-9397-08002B2CF9AE}" pid="10" name="Objective-ModificationStamp">
    <vt:filetime>2022-10-04T14:57:45Z</vt:filetime>
  </property>
  <property fmtid="{D5CDD505-2E9C-101B-9397-08002B2CF9AE}" pid="11" name="Objective-Owner">
    <vt:lpwstr>Drake, Miles M (U447686)</vt:lpwstr>
  </property>
  <property fmtid="{D5CDD505-2E9C-101B-9397-08002B2CF9AE}" pid="12" name="Objective-Path">
    <vt:lpwstr>Objective Global Folder:SG File Plan:Government, politics and public administration:Public administration:Performance management:Advice and policy: Performance management: Part 1 (2005-2017):Statistics Group: Scottish Analytical Infrastructure Project:: 2</vt:lpwstr>
  </property>
  <property fmtid="{D5CDD505-2E9C-101B-9397-08002B2CF9AE}" pid="13" name="Objective-Parent">
    <vt:lpwstr>Statistics Group: Scottish Analytical Infrastructure Project:: 2016-2021</vt:lpwstr>
  </property>
  <property fmtid="{D5CDD505-2E9C-101B-9397-08002B2CF9AE}" pid="14" name="Objective-State">
    <vt:lpwstr>Being Edited</vt:lpwstr>
  </property>
  <property fmtid="{D5CDD505-2E9C-101B-9397-08002B2CF9AE}" pid="15" name="Objective-VersionId">
    <vt:lpwstr>vA60420566</vt:lpwstr>
  </property>
  <property fmtid="{D5CDD505-2E9C-101B-9397-08002B2CF9AE}" pid="16" name="Objective-Version">
    <vt:lpwstr>0.2</vt:lpwstr>
  </property>
  <property fmtid="{D5CDD505-2E9C-101B-9397-08002B2CF9AE}" pid="17" name="Objective-VersionNumber">
    <vt:r8>2</vt:r8>
  </property>
  <property fmtid="{D5CDD505-2E9C-101B-9397-08002B2CF9AE}" pid="18" name="Objective-VersionComment">
    <vt:lpwstr>Second draft</vt:lpwstr>
  </property>
  <property fmtid="{D5CDD505-2E9C-101B-9397-08002B2CF9AE}" pid="19" name="Objective-FileNumber">
    <vt:lpwstr>BUSPROC/4975</vt:lpwstr>
  </property>
  <property fmtid="{D5CDD505-2E9C-101B-9397-08002B2CF9AE}" pid="20" name="Objective-Classification">
    <vt:lpwstr>OFFICIAL</vt:lpwstr>
  </property>
  <property fmtid="{D5CDD505-2E9C-101B-9397-08002B2CF9AE}" pid="21" name="Objective-Caveats">
    <vt:lpwstr>Caveat for access to SG Fileplan</vt:lpwstr>
  </property>
  <property fmtid="{D5CDD505-2E9C-101B-9397-08002B2CF9AE}" pid="22" name="Objective-Date of Original">
    <vt:lpwstr/>
  </property>
  <property fmtid="{D5CDD505-2E9C-101B-9397-08002B2CF9AE}" pid="23" name="Objective-Date Received">
    <vt:lpwstr/>
  </property>
  <property fmtid="{D5CDD505-2E9C-101B-9397-08002B2CF9AE}" pid="24" name="Objective-SG Web Publication - Category">
    <vt:lpwstr/>
  </property>
  <property fmtid="{D5CDD505-2E9C-101B-9397-08002B2CF9AE}" pid="25" name="Objective-SG Web Publication - Category 2 Classification">
    <vt:lpwstr/>
  </property>
  <property fmtid="{D5CDD505-2E9C-101B-9397-08002B2CF9AE}" pid="26" name="Objective-Connect Creator">
    <vt:lpwstr/>
  </property>
  <property fmtid="{D5CDD505-2E9C-101B-9397-08002B2CF9AE}" pid="27" name="Objective-Required Redaction">
    <vt:lpwstr/>
  </property>
</Properties>
</file>