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3" r:id="rId3"/>
    <p:sldMasterId id="2147483678" r:id="rId4"/>
  </p:sldMasterIdLst>
  <p:notesMasterIdLst>
    <p:notesMasterId r:id="rId26"/>
  </p:notesMasterIdLst>
  <p:sldIdLst>
    <p:sldId id="257" r:id="rId5"/>
    <p:sldId id="265" r:id="rId6"/>
    <p:sldId id="274" r:id="rId7"/>
    <p:sldId id="260" r:id="rId8"/>
    <p:sldId id="275" r:id="rId9"/>
    <p:sldId id="273" r:id="rId10"/>
    <p:sldId id="264" r:id="rId11"/>
    <p:sldId id="263" r:id="rId12"/>
    <p:sldId id="276" r:id="rId13"/>
    <p:sldId id="272" r:id="rId14"/>
    <p:sldId id="266" r:id="rId15"/>
    <p:sldId id="259" r:id="rId16"/>
    <p:sldId id="277" r:id="rId17"/>
    <p:sldId id="281" r:id="rId18"/>
    <p:sldId id="268" r:id="rId19"/>
    <p:sldId id="283" r:id="rId20"/>
    <p:sldId id="282" r:id="rId21"/>
    <p:sldId id="267" r:id="rId22"/>
    <p:sldId id="279" r:id="rId23"/>
    <p:sldId id="28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notesMaster" Target="notesMasters/notesMaster1.xml" Id="rId26" /><Relationship Type="http://schemas.openxmlformats.org/officeDocument/2006/relationships/slideMaster" Target="slideMasters/slideMaster2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openxmlformats.org/officeDocument/2006/relationships/slideMaster" Target="slideMasters/slideMaster1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theme" Target="theme/theme1.xml" Id="rId29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viewProps" Target="viewProps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3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Relationship Type="http://schemas.openxmlformats.org/officeDocument/2006/relationships/customXml" Target="/customXML/item2.xml" Id="R663bd2cd19df4d9e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8888-1E32-4403-B691-84118C8429D5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2FE8-CA43-434C-8CB0-23B5EE9B7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dirty="0"/>
              <a:t>UK household satellite accounts</a:t>
            </a:r>
            <a:r>
              <a:rPr lang="en-GB" sz="1800" b="1" baseline="0" dirty="0"/>
              <a:t> 2010 – value of unpaid childcare was £343 billion (23% of GDP)</a:t>
            </a: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881CE-F645-457C-8BB0-D320466D46E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7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0197" y="179061"/>
            <a:ext cx="11760199" cy="6481233"/>
          </a:xfrm>
          <a:prstGeom prst="rect">
            <a:avLst/>
          </a:prstGeom>
          <a:solidFill>
            <a:srgbClr val="0046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01498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64162" y="1508744"/>
            <a:ext cx="757211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6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Presenter’s Name (click to edit)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64160" y="2534665"/>
            <a:ext cx="7572112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Title (click to edit)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951888" y="604853"/>
            <a:ext cx="2400000" cy="240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GCU Logo RGB White Georgia Stra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8" y="4766636"/>
            <a:ext cx="2546469" cy="15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, Overlay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5085" y="427568"/>
            <a:ext cx="112818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76064" y="427567"/>
            <a:ext cx="5153459" cy="662407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180000" tIns="93600" rIns="180000" bIns="93600">
            <a:normAutofit/>
          </a:bodyPr>
          <a:lstStyle>
            <a:lvl1pPr marL="0" indent="0">
              <a:buNone/>
              <a:defRPr sz="2667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sz="2667" b="1" dirty="0">
                <a:latin typeface="Arial" pitchFamily="34" charset="0"/>
                <a:cs typeface="Arial" pitchFamily="34" charset="0"/>
              </a:rPr>
              <a:t>Subtitle (click to edit)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576500" y="1089976"/>
            <a:ext cx="5153461" cy="2339025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180000" tIns="93600" rIns="180000" bIns="93600">
            <a:normAutofit/>
          </a:bodyPr>
          <a:lstStyle>
            <a:lvl1pPr marL="0" indent="0">
              <a:buNone/>
              <a:defRPr sz="2667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9531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, Overlay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5085" y="427568"/>
            <a:ext cx="112818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5084" y="2766594"/>
            <a:ext cx="5160853" cy="662407"/>
          </a:xfrm>
          <a:prstGeom prst="rect">
            <a:avLst/>
          </a:prstGeom>
          <a:solidFill>
            <a:srgbClr val="03309D">
              <a:alpha val="88000"/>
            </a:srgbClr>
          </a:solidFill>
        </p:spPr>
        <p:txBody>
          <a:bodyPr lIns="180000" tIns="93600" rIns="180000" bIns="93600">
            <a:normAutofit/>
          </a:bodyPr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Subtitle (click to edit)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5085" y="3424528"/>
            <a:ext cx="5160851" cy="1444665"/>
          </a:xfrm>
          <a:prstGeom prst="rect">
            <a:avLst/>
          </a:prstGeom>
          <a:solidFill>
            <a:srgbClr val="03309D">
              <a:alpha val="88000"/>
            </a:srgbClr>
          </a:solidFill>
        </p:spPr>
        <p:txBody>
          <a:bodyPr lIns="180000" tIns="93600" rIns="180000" bIns="93600">
            <a:normAutofit/>
          </a:bodyPr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156713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eft), Objec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335185" y="427567"/>
            <a:ext cx="5401732" cy="51625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5084" y="427567"/>
            <a:ext cx="5401733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Text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247708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(left), Objec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55084" y="427568"/>
            <a:ext cx="54017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335184" y="427568"/>
            <a:ext cx="54017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</p:spTree>
    <p:extLst>
      <p:ext uri="{BB962C8B-B14F-4D97-AF65-F5344CB8AC3E}">
        <p14:creationId xmlns:p14="http://schemas.microsoft.com/office/powerpoint/2010/main" val="278752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ejct  (left),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55084" y="427568"/>
            <a:ext cx="54017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2789" y="427979"/>
            <a:ext cx="540412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Text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186244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eft),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5084" y="427567"/>
            <a:ext cx="5401733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Text (click to edit)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5184" y="411788"/>
            <a:ext cx="5401733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Paragraph Text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275174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14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4435" y="188915"/>
            <a:ext cx="11523135" cy="6480175"/>
          </a:xfrm>
          <a:prstGeom prst="rect">
            <a:avLst/>
          </a:prstGeom>
          <a:solidFill>
            <a:srgbClr val="0149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800">
              <a:solidFill>
                <a:srgbClr val="01498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89" y="6229042"/>
            <a:ext cx="4939947" cy="25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9" y="5409253"/>
            <a:ext cx="2552880" cy="108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5295" y="1178700"/>
            <a:ext cx="768099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Presenter’s Name (click to edit)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5216" y="1988808"/>
            <a:ext cx="768107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Title (click to edit)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736267" y="374614"/>
            <a:ext cx="2880000" cy="216029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00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5734" y="1988818"/>
            <a:ext cx="11040533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Thank you note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312905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843" y="368302"/>
            <a:ext cx="1104053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baseline="0">
                <a:solidFill>
                  <a:srgbClr val="01498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Title (click to edit)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4843" y="2170427"/>
            <a:ext cx="1104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Paragraph (click to edit)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5733" y="1358900"/>
            <a:ext cx="1103964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>
                <a:latin typeface="Arial" pitchFamily="34" charset="0"/>
                <a:cs typeface="Arial" pitchFamily="34" charset="0"/>
              </a:rPr>
              <a:t>Section Subtitle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35136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4936" y="1988809"/>
            <a:ext cx="112818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Thank you note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332414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18093" y="547689"/>
            <a:ext cx="10560049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200" b="1" baseline="0">
                <a:solidFill>
                  <a:srgbClr val="006C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14918" y="1987201"/>
            <a:ext cx="10560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Paragraph</a:t>
            </a:r>
          </a:p>
        </p:txBody>
      </p:sp>
    </p:spTree>
    <p:extLst>
      <p:ext uri="{BB962C8B-B14F-4D97-AF65-F5344CB8AC3E}">
        <p14:creationId xmlns:p14="http://schemas.microsoft.com/office/powerpoint/2010/main" val="4088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843" y="368302"/>
            <a:ext cx="1104053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baseline="0">
                <a:solidFill>
                  <a:srgbClr val="01498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Title (click to edit)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4843" y="2170427"/>
            <a:ext cx="1104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Section Paragraph (click to edit)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5733" y="1358900"/>
            <a:ext cx="1103964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>
                <a:latin typeface="Arial" pitchFamily="34" charset="0"/>
                <a:cs typeface="Arial" pitchFamily="34" charset="0"/>
              </a:rPr>
              <a:t>Section Subtitle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155655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5082" y="427813"/>
            <a:ext cx="112818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330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Title (click to edit)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5085" y="1634296"/>
            <a:ext cx="1128183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Subtitle (click to edit)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082" y="2709333"/>
            <a:ext cx="1128183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Paragraph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665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082" y="1627717"/>
            <a:ext cx="1128183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Paragraph (click to edit)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5082" y="427813"/>
            <a:ext cx="112818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149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Title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36959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3323" y="427567"/>
            <a:ext cx="1128183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Paragraph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22783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5083" y="2709334"/>
            <a:ext cx="11281835" cy="215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5082" y="427813"/>
            <a:ext cx="112818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149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Title (click to edit)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5085" y="1634296"/>
            <a:ext cx="11281831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Subtitle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13856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5085" y="1627717"/>
            <a:ext cx="11281833" cy="3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5082" y="427813"/>
            <a:ext cx="112818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149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Section Title (click to edit)</a:t>
            </a:r>
          </a:p>
        </p:txBody>
      </p:sp>
    </p:spTree>
    <p:extLst>
      <p:ext uri="{BB962C8B-B14F-4D97-AF65-F5344CB8AC3E}">
        <p14:creationId xmlns:p14="http://schemas.microsoft.com/office/powerpoint/2010/main" val="14599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5085" y="427568"/>
            <a:ext cx="11281833" cy="444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Object (Click an icon below)</a:t>
            </a:r>
          </a:p>
        </p:txBody>
      </p:sp>
    </p:spTree>
    <p:extLst>
      <p:ext uri="{BB962C8B-B14F-4D97-AF65-F5344CB8AC3E}">
        <p14:creationId xmlns:p14="http://schemas.microsoft.com/office/powerpoint/2010/main" val="67033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CU Logo RGB Colour Georgia Strap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8" y="4766636"/>
            <a:ext cx="2546471" cy="15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855805" y="6069353"/>
            <a:ext cx="5640916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8E1414-5F24-4E3F-ACA1-76792B015177}" type="slidenum">
              <a:rPr lang="en-GB" sz="1067" smtClean="0">
                <a:latin typeface="+mn-lt"/>
              </a:rPr>
              <a:pPr algn="r"/>
              <a:t>‹#›</a:t>
            </a:fld>
            <a:r>
              <a:rPr lang="en-GB" sz="1067" dirty="0">
                <a:latin typeface="+mn-lt"/>
              </a:rPr>
              <a:t> </a:t>
            </a:r>
          </a:p>
        </p:txBody>
      </p:sp>
      <p:pic>
        <p:nvPicPr>
          <p:cNvPr id="4" name="Picture 3" descr="GCU Logo RGB Colour Georgia Strap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8" y="5284086"/>
            <a:ext cx="1676799" cy="9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8" y="5409700"/>
            <a:ext cx="2546471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95" y="6229062"/>
            <a:ext cx="4939579" cy="2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9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.ons.gov.uk/the-value-of-your-unpaid-work/#calculator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080961_Reflections_on_gender_mainstreaming_An_example_of_feminist_economics_in_action" TargetMode="External"/><Relationship Id="rId2" Type="http://schemas.openxmlformats.org/officeDocument/2006/relationships/hyperlink" Target="https://www.researchgate.net/publication/228423974_Do_Ends_Justify_Means_Feminist_Economics_Perspectives_on_the_Business_Case_for_Gender_Equality_in_the_UK_Labour_Market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assets.publishing.service.gov.uk/government/uploads/system/uploads/attachment_data/file/790223/Main_text.pdf" TargetMode="External"/><Relationship Id="rId5" Type="http://schemas.openxmlformats.org/officeDocument/2006/relationships/hyperlink" Target="http://ilo.org/global/publications/working-papers/WCMS_348041/lang--en/index.htm" TargetMode="External"/><Relationship Id="rId4" Type="http://schemas.openxmlformats.org/officeDocument/2006/relationships/hyperlink" Target="https://www.researchgate.net/publication/257663706_The_Gender_Pay_Gap_Challenging_the_Rationalizations_Perceived_Equity_Discrimination_and_the_Limits_of_Human_Capital_Mode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s.gov.uk/employmentandlabourmarket/peopleinwork/earningsandworkinghours/articles/explorethegenderpaygapandtestyourknowledge/2017-10-26#interactiv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162" y="1268713"/>
            <a:ext cx="7572111" cy="2139506"/>
          </a:xfrm>
        </p:spPr>
        <p:txBody>
          <a:bodyPr/>
          <a:lstStyle/>
          <a:p>
            <a:r>
              <a:rPr lang="en-GB" dirty="0"/>
              <a:t>Emily Thomson</a:t>
            </a:r>
          </a:p>
          <a:p>
            <a:r>
              <a:rPr lang="en-GB" dirty="0"/>
              <a:t>Senior Lecturer</a:t>
            </a:r>
          </a:p>
          <a:p>
            <a:r>
              <a:rPr lang="en-GB" dirty="0"/>
              <a:t>Department of Economics &amp; Law 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4160" y="3848792"/>
            <a:ext cx="7812144" cy="723207"/>
          </a:xfrm>
        </p:spPr>
        <p:txBody>
          <a:bodyPr/>
          <a:lstStyle/>
          <a:p>
            <a:r>
              <a:rPr lang="en-GB" dirty="0"/>
              <a:t>Session 2: Women and Work </a:t>
            </a:r>
          </a:p>
        </p:txBody>
      </p:sp>
    </p:spTree>
    <p:extLst>
      <p:ext uri="{BB962C8B-B14F-4D97-AF65-F5344CB8AC3E}">
        <p14:creationId xmlns:p14="http://schemas.microsoft.com/office/powerpoint/2010/main" val="32648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Graduate Gender Pay Gap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5132" y="1704109"/>
            <a:ext cx="8280400" cy="4473569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 year after graduating, women were earning about a typical salary of £18,300, compared with £19,900 for men </a:t>
            </a:r>
            <a:r>
              <a:rPr lang="en-US" sz="2400" dirty="0">
                <a:solidFill>
                  <a:srgbClr val="FF0000"/>
                </a:solidFill>
              </a:rPr>
              <a:t>(£1,600 less)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three years after graduating, women typically earned £21,800, compared with £24,200 for the men </a:t>
            </a:r>
            <a:r>
              <a:rPr lang="en-US" sz="2400" dirty="0">
                <a:solidFill>
                  <a:srgbClr val="FF0000"/>
                </a:solidFill>
              </a:rPr>
              <a:t>(£2,400 less)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five years post-graduation, the figures were £24,500 for the women and £27,800 for the men </a:t>
            </a:r>
            <a:r>
              <a:rPr lang="en-US" sz="2400" dirty="0">
                <a:solidFill>
                  <a:srgbClr val="FF0000"/>
                </a:solidFill>
              </a:rPr>
              <a:t>(£3,300 less)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at 10 years, typical salaries were £27,100 for the women and £35,100 for the men </a:t>
            </a:r>
            <a:r>
              <a:rPr lang="en-US" sz="2400" dirty="0">
                <a:solidFill>
                  <a:srgbClr val="FF0000"/>
                </a:solidFill>
              </a:rPr>
              <a:t>(£8000 less)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5082" y="1205345"/>
            <a:ext cx="11281831" cy="731520"/>
          </a:xfrm>
        </p:spPr>
        <p:txBody>
          <a:bodyPr/>
          <a:lstStyle/>
          <a:p>
            <a:r>
              <a:rPr lang="en-GB" dirty="0"/>
              <a:t>Department for Education statistics 2015/16 </a:t>
            </a:r>
          </a:p>
        </p:txBody>
      </p:sp>
    </p:spTree>
    <p:extLst>
      <p:ext uri="{BB962C8B-B14F-4D97-AF65-F5344CB8AC3E}">
        <p14:creationId xmlns:p14="http://schemas.microsoft.com/office/powerpoint/2010/main" val="35047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5082" y="1627717"/>
            <a:ext cx="11281831" cy="34586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refers to the pay gap between working mothers and similar women without dependent children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the age of 42, mothers who are in full-time work are earning 11% less than full-time women without 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personal characteristics – such as education, region and occupational social class – are controlled for, the motherhood pay penalty for those in full- time work falls to 7%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‘Motherhood penalty’</a:t>
            </a:r>
          </a:p>
        </p:txBody>
      </p:sp>
    </p:spTree>
    <p:extLst>
      <p:ext uri="{BB962C8B-B14F-4D97-AF65-F5344CB8AC3E}">
        <p14:creationId xmlns:p14="http://schemas.microsoft.com/office/powerpoint/2010/main" val="392535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5082" y="1627717"/>
            <a:ext cx="11281831" cy="3868238"/>
          </a:xfrm>
        </p:spPr>
        <p:txBody>
          <a:bodyPr/>
          <a:lstStyle/>
          <a:p>
            <a:r>
              <a:rPr lang="en-GB" dirty="0"/>
              <a:t>Social construction of ‘gender’; notions of gender formed through a process of </a:t>
            </a:r>
            <a:r>
              <a:rPr lang="en-GB" dirty="0" smtClean="0"/>
              <a:t>socialisation</a:t>
            </a:r>
          </a:p>
          <a:p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Family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Schools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Post-compulsory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Modern Apprenticeships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Feminist/Gender explanations:</a:t>
            </a:r>
          </a:p>
        </p:txBody>
      </p:sp>
      <p:pic>
        <p:nvPicPr>
          <p:cNvPr id="4" name="Content Placeholder 5" descr="Toys2.jpg">
            <a:extLst>
              <a:ext uri="{FF2B5EF4-FFF2-40B4-BE49-F238E27FC236}">
                <a16:creationId xmlns:a16="http://schemas.microsoft.com/office/drawing/2014/main" id="{56A7C056-B0B1-440F-B18B-BDBF9687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7" r="-15477"/>
          <a:stretch>
            <a:fillRect/>
          </a:stretch>
        </p:blipFill>
        <p:spPr>
          <a:xfrm>
            <a:off x="5896492" y="2222545"/>
            <a:ext cx="6355020" cy="41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0DF9B-AA2C-426E-9199-3CC68A724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Unpaid work: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35BFA-69E0-405D-8269-E2B0994EE3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918" y="1537855"/>
            <a:ext cx="10560049" cy="33670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Activities that take place outside the cash nexus.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(</a:t>
            </a:r>
            <a:r>
              <a:rPr lang="en-US" sz="2000" dirty="0" err="1"/>
              <a:t>i</a:t>
            </a:r>
            <a:r>
              <a:rPr lang="en-US" sz="2000" dirty="0"/>
              <a:t>) work on the household plot (or ‘subsistence’) for household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(ii) activities such as the collection of water and firewood for self-consumption;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(iii) unpaid care of one’s child, elderly parent or friend affected by a chronic </a:t>
            </a:r>
            <a:r>
              <a:rPr lang="en-US" sz="2000" dirty="0" smtClean="0"/>
              <a:t>illness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Households </a:t>
            </a:r>
            <a:r>
              <a:rPr lang="en-GB" sz="2000" dirty="0"/>
              <a:t>are more than suppliers of labour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Preferences for market production depend on preferences for household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Social expectations impacts on ‘preferences’ for household production – gender dimension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Distribution of Unpaid Work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4918" y="1987201"/>
            <a:ext cx="10560049" cy="29731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Between regions – women do an average of 30 minutes more in developed countries and 50 minutes more in developing countries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Gender differences have narrowed over time: women do less domestic work, men do (slightly!) more childcare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Rich vs poor – ability to purchase market substitutes, infrastructure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Cost and benefits?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9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Distribution of unpaid work (UK):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093" y="1556792"/>
            <a:ext cx="9237133" cy="452431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UK gender gap in unpaid work is around 2 hours per day (OECD average is 2.5 hours)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As women move into paid work, they still do more unpaid work than men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E.g. non-working fathers in the UK devote less time to childcare (63 minutes per day) than working mothers (81 minutes per day</a:t>
            </a:r>
            <a:r>
              <a:rPr lang="en-GB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 2016, the value of the UK’s unpaid household service work was estimated at £1.24 </a:t>
            </a:r>
            <a:r>
              <a:rPr lang="en-US" dirty="0" smtClean="0"/>
              <a:t>trillion: overall </a:t>
            </a:r>
            <a:r>
              <a:rPr lang="en-US" dirty="0"/>
              <a:t>unpaid household service work was equivalent to 63.1% of gross domestic product (GDP</a:t>
            </a:r>
            <a:r>
              <a:rPr lang="en-US" dirty="0" smtClean="0"/>
              <a:t>)</a:t>
            </a:r>
            <a:endParaRPr lang="en-GB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320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5084" y="989215"/>
            <a:ext cx="5401733" cy="3879978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Benefits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Wellbeing </a:t>
            </a:r>
            <a:r>
              <a:rPr lang="en-US" sz="2800" dirty="0"/>
              <a:t>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Underpins ability to perform paid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Care – development of 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Care – recovery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335184" y="989215"/>
            <a:ext cx="5401733" cy="3879978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Energy </a:t>
            </a:r>
            <a:r>
              <a:rPr lang="en-US" sz="2800" dirty="0"/>
              <a:t>(health)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Foregone employment (and associated income and social security entitlements)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Enjoyment of leisure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Depletion of human capital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Unrecognised</a:t>
            </a:r>
            <a:r>
              <a:rPr lang="en-US" sz="2800" dirty="0"/>
              <a:t> skills acquisition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Loss of ‘status’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09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Valuing Household Production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4918" y="1987201"/>
            <a:ext cx="10560049" cy="30469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Replacement cost </a:t>
            </a:r>
            <a:r>
              <a:rPr lang="en-GB" dirty="0"/>
              <a:t>method (low estimates)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wages paid in a general category such as ‘domestic worker’ or value each task separately such as childcare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https://visual.ons.gov.uk/the-value-of-your-unpaid-work/#calculator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Opportunity cost </a:t>
            </a:r>
            <a:r>
              <a:rPr lang="en-GB" dirty="0"/>
              <a:t>method (higher estimates)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Value hours in unpaid work at wages foregone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26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Discussion Questions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35189" y="1263535"/>
            <a:ext cx="7920037" cy="4154984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Google ONS unpaid work calculator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Think </a:t>
            </a:r>
            <a:r>
              <a:rPr lang="en-GB" dirty="0"/>
              <a:t>of all the activities you do in a day – which would the economist call ‘productive’ (i.e. have a market value)? Does this seem fair/justified?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impact might economic recession have on levels of unpaid work being done in the economy?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would happen in the economy if women stopped doing unpaid work?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8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31A2-8A1D-4735-BE73-5378FF0803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 defTabSz="914400"/>
            <a:endParaRPr lang="en-GB" sz="2800" b="1" dirty="0" smtClean="0">
              <a:solidFill>
                <a:prstClr val="black"/>
              </a:solidFill>
              <a:latin typeface="Calibri"/>
            </a:endParaRPr>
          </a:p>
          <a:p>
            <a:pPr lvl="0" defTabSz="914400"/>
            <a:r>
              <a:rPr lang="en-GB" sz="2800" dirty="0" smtClean="0">
                <a:solidFill>
                  <a:srgbClr val="0070C0"/>
                </a:solidFill>
                <a:latin typeface="Calibri"/>
              </a:rPr>
              <a:t>Mainstream Economics</a:t>
            </a:r>
            <a:endParaRPr lang="en-GB" sz="2800" dirty="0">
              <a:solidFill>
                <a:srgbClr val="0070C0"/>
              </a:solidFill>
              <a:latin typeface="Calibri"/>
            </a:endParaRP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Gender inequalities a natural feature of global political economy</a:t>
            </a: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A focus on the productive </a:t>
            </a:r>
            <a:r>
              <a:rPr lang="en-GB" sz="2800" i="1" dirty="0">
                <a:solidFill>
                  <a:prstClr val="black"/>
                </a:solidFill>
                <a:latin typeface="Calibri"/>
              </a:rPr>
              <a:t>potential</a:t>
            </a:r>
            <a:r>
              <a:rPr lang="en-GB" sz="2800" dirty="0">
                <a:solidFill>
                  <a:prstClr val="black"/>
                </a:solidFill>
                <a:latin typeface="Calibri"/>
              </a:rPr>
              <a:t> of women </a:t>
            </a: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Problem – women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5F32A5-29F9-4D03-BF6E-44FBD4B1D4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defTabSz="914400"/>
            <a:endParaRPr lang="en-GB" sz="2800" b="1" dirty="0" smtClean="0">
              <a:solidFill>
                <a:prstClr val="black"/>
              </a:solidFill>
              <a:latin typeface="Calibri"/>
            </a:endParaRPr>
          </a:p>
          <a:p>
            <a:pPr lvl="0" defTabSz="914400"/>
            <a:r>
              <a:rPr lang="en-GB" sz="2800" smtClean="0">
                <a:solidFill>
                  <a:srgbClr val="0070C0"/>
                </a:solidFill>
                <a:latin typeface="Calibri"/>
              </a:rPr>
              <a:t>Feminist Economics</a:t>
            </a:r>
            <a:endParaRPr lang="en-GB" sz="2800" dirty="0">
              <a:solidFill>
                <a:srgbClr val="0070C0"/>
              </a:solidFill>
              <a:latin typeface="Calibri"/>
            </a:endParaRP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Explicit calls for more gender equal outcomes</a:t>
            </a: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A focus on recognising the </a:t>
            </a:r>
            <a:r>
              <a:rPr lang="en-GB" sz="2800" i="1" dirty="0">
                <a:solidFill>
                  <a:prstClr val="black"/>
                </a:solidFill>
                <a:latin typeface="Calibri"/>
              </a:rPr>
              <a:t>existing</a:t>
            </a:r>
            <a:r>
              <a:rPr lang="en-GB" sz="2800" dirty="0">
                <a:solidFill>
                  <a:prstClr val="black"/>
                </a:solidFill>
                <a:latin typeface="Calibri"/>
              </a:rPr>
              <a:t> productivity of women</a:t>
            </a:r>
          </a:p>
          <a:p>
            <a:pPr marL="342900" lvl="0" indent="-342900" defTabSz="914400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/>
              </a:rPr>
              <a:t>Problem – unequal social and economic 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Session 2: Learning Outcomes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5733" y="1504604"/>
            <a:ext cx="11039643" cy="32439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Understand the gendered nature of labour market participation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Explore mainstream economic versus feminist economic explanations of women’s unequal access to paid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Consider the role of unpaid work in the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Explore the issue of self-employment as a case study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60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C3424-DF77-4D12-A0EA-33B7E2D05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9A5F-49E3-4D12-984E-A40F9EA02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918" y="1987201"/>
            <a:ext cx="10560049" cy="33424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Women and men have different attachments to paid AND unpaid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differences impact on their access to economic resources (inequality)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Differences explained in mainstream economics framework as ‘free choice’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frameworks emphasise ‘gender’ as a social construct – feminist economics – redefine notions of ‘work’ as paid and unpaid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28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093" y="1312938"/>
            <a:ext cx="10560049" cy="4401205"/>
          </a:xfrm>
        </p:spPr>
        <p:txBody>
          <a:bodyPr/>
          <a:lstStyle/>
          <a:p>
            <a:r>
              <a:rPr lang="en-GB" sz="1400" dirty="0" smtClean="0"/>
              <a:t>Business Case for </a:t>
            </a:r>
            <a:r>
              <a:rPr lang="en-GB" sz="1400" dirty="0"/>
              <a:t>Gender Equality: </a:t>
            </a:r>
            <a:r>
              <a:rPr lang="en-GB" sz="1400" dirty="0">
                <a:hlinkClick r:id="rId2"/>
              </a:rPr>
              <a:t>https://</a:t>
            </a:r>
            <a:r>
              <a:rPr lang="en-GB" sz="1400" dirty="0" smtClean="0">
                <a:hlinkClick r:id="rId2"/>
              </a:rPr>
              <a:t>www.researchgate.net/publication/228423974_Do_Ends_Justify_Means_Feminist_Economics_Perspectives_on_the_Business_Case_for_Gender_Equality_in_the_UK_Labour_Market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dirty="0" smtClean="0"/>
              <a:t>European </a:t>
            </a:r>
            <a:r>
              <a:rPr lang="en-GB" sz="1400" dirty="0"/>
              <a:t>Employment Strategy: </a:t>
            </a: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www.researchgate.net/publication/24080961_Reflections_on_gender_mainstreaming_An_example_of_feminist_economics_in_action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dirty="0"/>
              <a:t>Gender Pay Gap: </a:t>
            </a:r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www.researchgate.net/publication/257663706_The_Gender_Pay_Gap_Challenging_the_Rationalizations_Perceived_Equity_Discrimination_and_the_Limits_of_Human_Capital_Models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/>
              <a:t>Motherhood Pay Gap: </a:t>
            </a:r>
            <a:r>
              <a:rPr lang="en-GB" sz="1400" dirty="0">
                <a:hlinkClick r:id="rId5"/>
              </a:rPr>
              <a:t>http://ilo.org/global/publications/working-papers/WCMS_348041/lang--</a:t>
            </a:r>
            <a:r>
              <a:rPr lang="en-GB" sz="1400" dirty="0" smtClean="0">
                <a:hlinkClick r:id="rId5"/>
              </a:rPr>
              <a:t>en/index.htm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dirty="0"/>
              <a:t>Graduate Outcomes: </a:t>
            </a:r>
            <a:r>
              <a:rPr lang="en-GB" sz="1400" dirty="0">
                <a:hlinkClick r:id="rId6"/>
              </a:rPr>
              <a:t>https://</a:t>
            </a:r>
            <a:r>
              <a:rPr lang="en-GB" sz="1400" dirty="0" smtClean="0">
                <a:hlinkClick r:id="rId6"/>
              </a:rPr>
              <a:t>assets.publishing.service.gov.uk/government/uploads/system/uploads/attachment_data/file/790223/Main_text.pdf</a:t>
            </a:r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316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C10B13-A077-43FE-827F-3F5BE3DA7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Women in Scotland’s Labour Market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C25B-F085-454D-8AD6-E77593CB7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843" y="1921565"/>
            <a:ext cx="11040533" cy="2680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November 2018, 1,273,000 women were employed in Scotland; the employment rate for women was 71%, compared to 79% for 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Part-time employment accounts for 42% of all women’s employment compared to only 12% of men’s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Economic inactivity rates for women were 26.5% compared to the male rate of 18%).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reasons for economic inactivity differ by gender: ‘Looking after family/home’ is given as the reason for inactivity for 26% of inactive women compared to only 6% of inactive men.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618F-7F8B-4FC8-8DBE-BD1620B4DB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5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5132" y="368301"/>
            <a:ext cx="8280400" cy="523220"/>
          </a:xfrm>
        </p:spPr>
        <p:txBody>
          <a:bodyPr/>
          <a:lstStyle/>
          <a:p>
            <a:pPr algn="ctr"/>
            <a:r>
              <a:rPr lang="en-GB" sz="2800" dirty="0"/>
              <a:t>The Gender Pay Gap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5132" y="2170428"/>
            <a:ext cx="8280400" cy="9048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 rot="9499279" flipV="1">
            <a:off x="2072789" y="831808"/>
            <a:ext cx="8279732" cy="502766"/>
          </a:xfrm>
        </p:spPr>
        <p:txBody>
          <a:bodyPr/>
          <a:lstStyle/>
          <a:p>
            <a:endParaRPr lang="en-GB" b="0" dirty="0"/>
          </a:p>
        </p:txBody>
      </p:sp>
      <p:pic>
        <p:nvPicPr>
          <p:cNvPr id="1026" name="Picture 2" descr="The gender pay gap is in favour of men for all and full-time employees but has fallen over time. However for part-time employees, the gender pay gap is in favour of women and has increased over tim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58" y="1268761"/>
            <a:ext cx="56197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1D3AF-187B-44FD-9C72-FEF41761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Causes of the Gender Pay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AB7C-9D1E-4E9C-8046-D6A4E7B54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843" y="1577009"/>
            <a:ext cx="11040533" cy="4647426"/>
          </a:xfrm>
        </p:spPr>
        <p:txBody>
          <a:bodyPr/>
          <a:lstStyle/>
          <a:p>
            <a:r>
              <a:rPr lang="en-GB" b="1" dirty="0"/>
              <a:t>Horizontal Occupational Segregation</a:t>
            </a:r>
            <a:r>
              <a:rPr lang="en-GB" dirty="0"/>
              <a:t>: Women’s employment clusters around public administration, education and health, with almost half of women in Scotland working in these sectors. </a:t>
            </a:r>
          </a:p>
          <a:p>
            <a:r>
              <a:rPr lang="en-GB" dirty="0"/>
              <a:t>Explore the Gender Pay Gap by occupation: </a:t>
            </a:r>
          </a:p>
          <a:p>
            <a:r>
              <a:rPr lang="en-GB" dirty="0">
                <a:hlinkClick r:id="rId2"/>
              </a:rPr>
              <a:t>https://www.ons.gov.uk/employmentandlabourmarket/peopleinwork/earningsandworkinghours/articles/explorethegenderpaygapandtestyourknowledge/2017-10-26#interactive</a:t>
            </a:r>
            <a:endParaRPr lang="en-GB" dirty="0"/>
          </a:p>
          <a:p>
            <a:r>
              <a:rPr lang="en-GB" b="1" dirty="0"/>
              <a:t>Vertical Occupational Segregation: </a:t>
            </a:r>
          </a:p>
          <a:p>
            <a:r>
              <a:rPr lang="en-GB" dirty="0"/>
              <a:t>Women under-represented at highest levels: 27% of Chief Executives and Senior Officials</a:t>
            </a:r>
          </a:p>
          <a:p>
            <a:r>
              <a:rPr lang="en-GB" dirty="0"/>
              <a:t>30% of Managers and Directors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5C12-219D-4E88-8DB4-92EECFAB1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5733" y="1020418"/>
            <a:ext cx="11039643" cy="23854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8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B1F54-E878-417E-AAA1-BC613ABEE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082" y="1627717"/>
            <a:ext cx="11281831" cy="3293659"/>
          </a:xfrm>
        </p:spPr>
        <p:txBody>
          <a:bodyPr/>
          <a:lstStyle/>
          <a:p>
            <a:r>
              <a:rPr lang="en-GB" dirty="0"/>
              <a:t>Devaluation theory;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‘female typical’ work tasks associated with care and reproductive activities devalued by the market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‘female typical’ working time arrangements; do not correspond to the ‘ideal worker’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D824-0A5A-41B9-9816-BDEA97336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do female dominated occupations pay less?</a:t>
            </a:r>
          </a:p>
        </p:txBody>
      </p:sp>
    </p:spTree>
    <p:extLst>
      <p:ext uri="{BB962C8B-B14F-4D97-AF65-F5344CB8AC3E}">
        <p14:creationId xmlns:p14="http://schemas.microsoft.com/office/powerpoint/2010/main" val="260407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Close the Gap: The Gender Penalty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5132" y="1759010"/>
            <a:ext cx="8280400" cy="4861867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Bonus earnings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Company size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The “gender residual”: The most significant cause of Scotland’s pay gap is gender itself; in other words, </a:t>
            </a:r>
            <a:r>
              <a:rPr lang="en-GB" sz="2400" i="1" dirty="0"/>
              <a:t>the penalty for being a woman.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The gender residual is most commonly attributed to </a:t>
            </a:r>
            <a:r>
              <a:rPr lang="en-GB" sz="2400" b="1" dirty="0"/>
              <a:t>gender discrimination </a:t>
            </a:r>
            <a:r>
              <a:rPr lang="en-GB" sz="2400" dirty="0"/>
              <a:t>in the labour market, which manifests in the </a:t>
            </a:r>
            <a:r>
              <a:rPr lang="en-GB" sz="2400" b="1" dirty="0"/>
              <a:t>structural inequalities </a:t>
            </a:r>
            <a:r>
              <a:rPr lang="en-GB" sz="2400" dirty="0"/>
              <a:t>and </a:t>
            </a:r>
            <a:r>
              <a:rPr lang="en-GB" sz="2400" b="1" dirty="0"/>
              <a:t>systemic disadvantage </a:t>
            </a:r>
            <a:r>
              <a:rPr lang="en-GB" sz="2400" dirty="0"/>
              <a:t>that women experience in entering and progressing in employment.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5733" y="1120140"/>
            <a:ext cx="11039643" cy="638870"/>
          </a:xfrm>
        </p:spPr>
        <p:txBody>
          <a:bodyPr/>
          <a:lstStyle/>
          <a:p>
            <a:r>
              <a:rPr lang="en-US" dirty="0"/>
              <a:t>As well as segregation….</a:t>
            </a:r>
          </a:p>
        </p:txBody>
      </p:sp>
    </p:spTree>
    <p:extLst>
      <p:ext uri="{BB962C8B-B14F-4D97-AF65-F5344CB8AC3E}">
        <p14:creationId xmlns:p14="http://schemas.microsoft.com/office/powerpoint/2010/main" val="18498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Explanations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085" y="1634296"/>
            <a:ext cx="11281831" cy="14877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Mainstream economic explanations: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Human capital theory; ‘Preferences’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5082" y="3122075"/>
            <a:ext cx="11281831" cy="14877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Feminist/gender explanations: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Social construction of gender; </a:t>
            </a:r>
          </a:p>
          <a:p>
            <a:r>
              <a:rPr lang="en-GB" dirty="0"/>
              <a:t>	‘Structures of Constraint’ </a:t>
            </a:r>
          </a:p>
        </p:txBody>
      </p:sp>
      <p:pic>
        <p:nvPicPr>
          <p:cNvPr id="6146" name="Picture 2" descr="Image result for close the Gap that explains the differences in our p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21" y="318425"/>
            <a:ext cx="3758382" cy="56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D78E58-FD11-43D2-B057-36FDC2451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082" y="1627717"/>
            <a:ext cx="11281831" cy="5181611"/>
          </a:xfrm>
        </p:spPr>
        <p:txBody>
          <a:bodyPr/>
          <a:lstStyle/>
          <a:p>
            <a:r>
              <a:rPr lang="en-GB" dirty="0"/>
              <a:t>Human capital theory: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Causal relationship between skills and qualifications and between skills and wages and remuneration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Less demand for ‘female typical’ skills in pure market model, women’s skills perceived as ‘natural’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Gender based preferences for ‘female typical’ working time arrangements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72853-FE2D-40A7-A9BF-88C619E2A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80" y="336373"/>
            <a:ext cx="11281833" cy="584775"/>
          </a:xfrm>
        </p:spPr>
        <p:txBody>
          <a:bodyPr/>
          <a:lstStyle/>
          <a:p>
            <a:r>
              <a:rPr lang="en-GB" dirty="0"/>
              <a:t>Mainstream economics: </a:t>
            </a:r>
          </a:p>
        </p:txBody>
      </p:sp>
    </p:spTree>
    <p:extLst>
      <p:ext uri="{BB962C8B-B14F-4D97-AF65-F5344CB8AC3E}">
        <p14:creationId xmlns:p14="http://schemas.microsoft.com/office/powerpoint/2010/main" val="38178222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GCU">
      <a:dk1>
        <a:sysClr val="windowText" lastClr="000000"/>
      </a:dk1>
      <a:lt1>
        <a:srgbClr val="FFFFFF"/>
      </a:lt1>
      <a:dk2>
        <a:srgbClr val="006CB4"/>
      </a:dk2>
      <a:lt2>
        <a:srgbClr val="EFEEED"/>
      </a:lt2>
      <a:accent1>
        <a:srgbClr val="0092BC"/>
      </a:accent1>
      <a:accent2>
        <a:srgbClr val="64A70B"/>
      </a:accent2>
      <a:accent3>
        <a:srgbClr val="AA0061"/>
      </a:accent3>
      <a:accent4>
        <a:srgbClr val="642667"/>
      </a:accent4>
      <a:accent5>
        <a:srgbClr val="B5BD00"/>
      </a:accent5>
      <a:accent6>
        <a:srgbClr val="00A9E0"/>
      </a:accent6>
      <a:hlink>
        <a:srgbClr val="64A70B"/>
      </a:hlink>
      <a:folHlink>
        <a:srgbClr val="DAAA00"/>
      </a:folHlink>
    </a:clrScheme>
    <a:fontScheme name="GC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Fra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d3c4172d526e4b2384ade4b889302c76" /></Relationships>
</file>

<file path=customXML/item2.xml><?xml version="1.0" encoding="utf-8"?>
<metadata xmlns="http://www.objective.com/ecm/document/metadata/53D26341A57B383EE0540010E0463CCA" version="1.0.0">
  <systemFields>
    <field name="Objective-Id">
      <value order="0">A24401592</value>
    </field>
    <field name="Objective-Title">
      <value order="0">Session 2 - Presentation 1 - Women and Work - Emily Thomson</value>
    </field>
    <field name="Objective-Description">
      <value order="0"/>
    </field>
    <field name="Objective-CreationStamp">
      <value order="0">2019-05-10T18:27:42Z</value>
    </field>
    <field name="Objective-IsApproved">
      <value order="0">false</value>
    </field>
    <field name="Objective-IsPublished">
      <value order="0">true</value>
    </field>
    <field name="Objective-DatePublished">
      <value order="0">2019-05-28T12:48:05Z</value>
    </field>
    <field name="Objective-ModificationStamp">
      <value order="0">2019-05-28T12:48:51Z</value>
    </field>
    <field name="Objective-Owner">
      <value order="0">Thompson, Spencer S (U441249)</value>
    </field>
    <field name="Objective-Path">
      <value order="0">Objective Global Folder:SG File Plan:People, communities and living:Social Issues:Equal opportunities and diversity:Research and analysis: Equal opportunities and diversity:Improving the Gender Assessment of the Budget: 2018-2023</value>
    </field>
    <field name="Objective-Parent">
      <value order="0">Improving the Gender Assessment of the Budget: 2018-2023</value>
    </field>
    <field name="Objective-State">
      <value order="0">Published</value>
    </field>
    <field name="Objective-VersionId">
      <value order="0">vA35185083</value>
    </field>
    <field name="Objective-Version">
      <value order="0">2.0</value>
    </field>
    <field name="Objective-VersionNumber">
      <value order="0">2</value>
    </field>
    <field name="Objective-VersionComment">
      <value order="0"/>
    </field>
    <field name="Objective-FileNumber">
      <value order="0">PROCRES/1943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2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1135</Words>
  <Application>Microsoft Office PowerPoint</Application>
  <PresentationFormat>Widescreen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Frame</vt:lpstr>
      <vt:lpstr>Slides</vt:lpstr>
      <vt:lpstr>1_Frame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Thomson, Emily</dc:creator>
  <cp:lastModifiedBy>Thompson S (Spencer)</cp:lastModifiedBy>
  <cp:revision>31</cp:revision>
  <dcterms:created xsi:type="dcterms:W3CDTF">2019-01-18T13:48:24Z</dcterms:created>
  <dcterms:modified xsi:type="dcterms:W3CDTF">2019-05-28T12:42:51Z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A24401592</vt:lpwstr>
  </property>
  <property fmtid="{D5CDD505-2E9C-101B-9397-08002B2CF9AE}" pid="4" name="Objective-Title">
    <vt:lpwstr>Session 2 - Presentation 1 - Women and Work - Emily Thomson</vt:lpwstr>
  </property>
  <property fmtid="{D5CDD505-2E9C-101B-9397-08002B2CF9AE}" pid="5" name="Objective-Description">
    <vt:lpwstr/>
  </property>
  <property fmtid="{D5CDD505-2E9C-101B-9397-08002B2CF9AE}" pid="6" name="Objective-CreationStamp">
    <vt:filetime>2019-05-10T18:44:21Z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2019-05-28T12:48:05Z</vt:filetime>
  </property>
  <property fmtid="{D5CDD505-2E9C-101B-9397-08002B2CF9AE}" pid="10" name="Objective-ModificationStamp">
    <vt:filetime>2019-05-28T12:48:51Z</vt:filetime>
  </property>
  <property fmtid="{D5CDD505-2E9C-101B-9397-08002B2CF9AE}" pid="11" name="Objective-Owner">
    <vt:lpwstr>Thompson, Spencer S (U441249)</vt:lpwstr>
  </property>
  <property fmtid="{D5CDD505-2E9C-101B-9397-08002B2CF9AE}" pid="12" name="Objective-Path">
    <vt:lpwstr>Objective Global Folder:SG File Plan:People, communities and living:Social Issues:Equal opportunities and diversity:Research and analysis: Equal opportunities and diversity:Improving the Gender Assessment of the Budget: 2018-2023:</vt:lpwstr>
  </property>
  <property fmtid="{D5CDD505-2E9C-101B-9397-08002B2CF9AE}" pid="13" name="Objective-Parent">
    <vt:lpwstr>Improving the Gender Assessment of the Budget: 2018-2023</vt:lpwstr>
  </property>
  <property fmtid="{D5CDD505-2E9C-101B-9397-08002B2CF9AE}" pid="14" name="Objective-State">
    <vt:lpwstr>Published</vt:lpwstr>
  </property>
  <property fmtid="{D5CDD505-2E9C-101B-9397-08002B2CF9AE}" pid="15" name="Objective-VersionId">
    <vt:lpwstr>vA35185083</vt:lpwstr>
  </property>
  <property fmtid="{D5CDD505-2E9C-101B-9397-08002B2CF9AE}" pid="16" name="Objective-Version">
    <vt:lpwstr>2.0</vt:lpwstr>
  </property>
  <property fmtid="{D5CDD505-2E9C-101B-9397-08002B2CF9AE}" pid="17" name="Objective-VersionNumber">
    <vt:r8>2</vt:r8>
  </property>
  <property fmtid="{D5CDD505-2E9C-101B-9397-08002B2CF9AE}" pid="18" name="Objective-VersionComment">
    <vt:lpwstr/>
  </property>
  <property fmtid="{D5CDD505-2E9C-101B-9397-08002B2CF9AE}" pid="19" name="Objective-FileNumber">
    <vt:lpwstr>PROCRES/1943</vt:lpwstr>
  </property>
  <property fmtid="{D5CDD505-2E9C-101B-9397-08002B2CF9AE}" pid="20" name="Objective-Classification">
    <vt:lpwstr>[Inherited - OFFICIAL]</vt:lpwstr>
  </property>
  <property fmtid="{D5CDD505-2E9C-101B-9397-08002B2CF9AE}" pid="21" name="Objective-Caveats">
    <vt:lpwstr/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  <property fmtid="{D5CDD505-2E9C-101B-9397-08002B2CF9AE}" pid="28" name="Objective-Date of Original [system]">
    <vt:lpwstr/>
  </property>
  <property fmtid="{D5CDD505-2E9C-101B-9397-08002B2CF9AE}" pid="29" name="Objective-Date Received [system]">
    <vt:lpwstr/>
  </property>
  <property fmtid="{D5CDD505-2E9C-101B-9397-08002B2CF9AE}" pid="30" name="Objective-SG Web Publication - Category [system]">
    <vt:lpwstr/>
  </property>
  <property fmtid="{D5CDD505-2E9C-101B-9397-08002B2CF9AE}" pid="31" name="Objective-SG Web Publication - Category 2 Classification [system]">
    <vt:lpwstr/>
  </property>
  <property fmtid="{D5CDD505-2E9C-101B-9397-08002B2CF9AE}" pid="32" name="Objective-Connect Creator [system]">
    <vt:lpwstr/>
  </property>
</Properties>
</file>