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1"/>
  </p:notesMasterIdLst>
  <p:sldIdLst>
    <p:sldId id="256" r:id="rId3"/>
    <p:sldId id="257" r:id="rId4"/>
    <p:sldId id="261" r:id="rId5"/>
    <p:sldId id="264" r:id="rId6"/>
    <p:sldId id="258" r:id="rId7"/>
    <p:sldId id="259" r:id="rId8"/>
    <p:sldId id="260" r:id="rId9"/>
    <p:sldId id="262" r:id="rId10"/>
    <p:sldId id="265" r:id="rId11"/>
    <p:sldId id="263" r:id="rId12"/>
    <p:sldId id="266" r:id="rId13"/>
    <p:sldId id="267" r:id="rId14"/>
    <p:sldId id="269" r:id="rId15"/>
    <p:sldId id="284" r:id="rId16"/>
    <p:sldId id="268" r:id="rId17"/>
    <p:sldId id="270" r:id="rId18"/>
    <p:sldId id="279" r:id="rId19"/>
    <p:sldId id="271" r:id="rId20"/>
    <p:sldId id="273" r:id="rId21"/>
    <p:sldId id="275" r:id="rId22"/>
    <p:sldId id="272" r:id="rId23"/>
    <p:sldId id="277" r:id="rId24"/>
    <p:sldId id="280" r:id="rId25"/>
    <p:sldId id="282" r:id="rId26"/>
    <p:sldId id="276" r:id="rId27"/>
    <p:sldId id="274" r:id="rId28"/>
    <p:sldId id="283"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7" d="100"/>
          <a:sy n="77" d="100"/>
        </p:scale>
        <p:origin x="126" y="768"/>
      </p:cViewPr>
      <p:guideLst/>
    </p:cSldViewPr>
  </p:slideViewPr>
  <p:notesTextViewPr>
    <p:cViewPr>
      <p:scale>
        <a:sx n="1" d="1"/>
        <a:sy n="1" d="1"/>
      </p:scale>
      <p:origin x="0" y="0"/>
    </p:cViewPr>
  </p:notesTextViewPr>
  <p:sorterViewPr>
    <p:cViewPr varScale="1">
      <p:scale>
        <a:sx n="100" d="100"/>
        <a:sy n="100" d="100"/>
      </p:scale>
      <p:origin x="0" y="-5512"/>
    </p:cViewPr>
  </p:sorterViewPr>
  <p:notesViewPr>
    <p:cSldViewPr snapToGrid="0">
      <p:cViewPr varScale="1">
        <p:scale>
          <a:sx n="52" d="100"/>
          <a:sy n="52" d="100"/>
        </p:scale>
        <p:origin x="2672" y="56"/>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6.xml" Id="rId8" /><Relationship Type="http://schemas.openxmlformats.org/officeDocument/2006/relationships/slide" Target="slides/slide11.xml" Id="rId13" /><Relationship Type="http://schemas.openxmlformats.org/officeDocument/2006/relationships/slide" Target="slides/slide16.xml" Id="rId18" /><Relationship Type="http://schemas.openxmlformats.org/officeDocument/2006/relationships/slide" Target="slides/slide24.xml" Id="rId26" /><Relationship Type="http://schemas.openxmlformats.org/officeDocument/2006/relationships/slide" Target="slides/slide1.xml" Id="rId3" /><Relationship Type="http://schemas.openxmlformats.org/officeDocument/2006/relationships/slide" Target="slides/slide19.xml" Id="rId21" /><Relationship Type="http://schemas.openxmlformats.org/officeDocument/2006/relationships/theme" Target="theme/theme1.xml" Id="rId34" /><Relationship Type="http://schemas.openxmlformats.org/officeDocument/2006/relationships/slide" Target="slides/slide5.xml" Id="rId7" /><Relationship Type="http://schemas.openxmlformats.org/officeDocument/2006/relationships/slide" Target="slides/slide10.xml" Id="rId12" /><Relationship Type="http://schemas.openxmlformats.org/officeDocument/2006/relationships/slide" Target="slides/slide15.xml" Id="rId17" /><Relationship Type="http://schemas.openxmlformats.org/officeDocument/2006/relationships/slide" Target="slides/slide23.xml" Id="rId25" /><Relationship Type="http://schemas.openxmlformats.org/officeDocument/2006/relationships/viewProps" Target="viewProps.xml" Id="rId33" /><Relationship Type="http://schemas.openxmlformats.org/officeDocument/2006/relationships/slideMaster" Target="slideMasters/slideMaster1.xml" Id="rId2" /><Relationship Type="http://schemas.openxmlformats.org/officeDocument/2006/relationships/slide" Target="slides/slide14.xml" Id="rId16" /><Relationship Type="http://schemas.openxmlformats.org/officeDocument/2006/relationships/slide" Target="slides/slide18.xml" Id="rId20" /><Relationship Type="http://schemas.openxmlformats.org/officeDocument/2006/relationships/slide" Target="slides/slide27.xml" Id="rId29" /><Relationship Type="http://schemas.openxmlformats.org/officeDocument/2006/relationships/slide" Target="slides/slide4.xml" Id="rId6" /><Relationship Type="http://schemas.openxmlformats.org/officeDocument/2006/relationships/slide" Target="slides/slide9.xml" Id="rId11" /><Relationship Type="http://schemas.openxmlformats.org/officeDocument/2006/relationships/slide" Target="slides/slide22.xml" Id="rId24" /><Relationship Type="http://schemas.openxmlformats.org/officeDocument/2006/relationships/presProps" Target="presProps.xml" Id="rId32" /><Relationship Type="http://schemas.openxmlformats.org/officeDocument/2006/relationships/slide" Target="slides/slide3.xml" Id="rId5" /><Relationship Type="http://schemas.openxmlformats.org/officeDocument/2006/relationships/slide" Target="slides/slide13.xml" Id="rId15" /><Relationship Type="http://schemas.openxmlformats.org/officeDocument/2006/relationships/slide" Target="slides/slide21.xml" Id="rId23" /><Relationship Type="http://schemas.openxmlformats.org/officeDocument/2006/relationships/slide" Target="slides/slide26.xml" Id="rId28" /><Relationship Type="http://schemas.openxmlformats.org/officeDocument/2006/relationships/slide" Target="slides/slide8.xml" Id="rId10" /><Relationship Type="http://schemas.openxmlformats.org/officeDocument/2006/relationships/slide" Target="slides/slide17.xml" Id="rId19" /><Relationship Type="http://schemas.openxmlformats.org/officeDocument/2006/relationships/notesMaster" Target="notesMasters/notesMaster1.xml" Id="rId31"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slide" Target="slides/slide12.xml" Id="rId14" /><Relationship Type="http://schemas.openxmlformats.org/officeDocument/2006/relationships/slide" Target="slides/slide20.xml" Id="rId22" /><Relationship Type="http://schemas.openxmlformats.org/officeDocument/2006/relationships/slide" Target="slides/slide25.xml" Id="rId27" /><Relationship Type="http://schemas.openxmlformats.org/officeDocument/2006/relationships/slide" Target="slides/slide28.xml" Id="rId30" /><Relationship Type="http://schemas.openxmlformats.org/officeDocument/2006/relationships/tableStyles" Target="tableStyles.xml" Id="rId35" /><Relationship Type="http://schemas.openxmlformats.org/officeDocument/2006/relationships/customXml" Target="/customXML/item2.xml" Id="R3dab4ea028b94526"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05AAA-FD11-4372-ADCF-F77A50DBC63E}"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40AC-82B9-4428-ADE9-E852C21B810D}" type="slidenum">
              <a:rPr lang="en-GB" smtClean="0"/>
              <a:t>‹#›</a:t>
            </a:fld>
            <a:endParaRPr lang="en-GB"/>
          </a:p>
        </p:txBody>
      </p:sp>
    </p:spTree>
    <p:extLst>
      <p:ext uri="{BB962C8B-B14F-4D97-AF65-F5344CB8AC3E}">
        <p14:creationId xmlns:p14="http://schemas.microsoft.com/office/powerpoint/2010/main" val="251725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29640AC-82B9-4428-ADE9-E852C21B810D}" type="slidenum">
              <a:rPr lang="en-GB" smtClean="0"/>
              <a:t>1</a:t>
            </a:fld>
            <a:endParaRPr lang="en-GB"/>
          </a:p>
        </p:txBody>
      </p:sp>
    </p:spTree>
    <p:extLst>
      <p:ext uri="{BB962C8B-B14F-4D97-AF65-F5344CB8AC3E}">
        <p14:creationId xmlns:p14="http://schemas.microsoft.com/office/powerpoint/2010/main" val="246726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4.5m working age adults</a:t>
            </a:r>
          </a:p>
          <a:p>
            <a:endParaRPr lang="en-GB" dirty="0" smtClean="0"/>
          </a:p>
          <a:p>
            <a:r>
              <a:rPr lang="en-GB" dirty="0" smtClean="0"/>
              <a:t>2.5 m pay tax</a:t>
            </a:r>
          </a:p>
          <a:p>
            <a:endParaRPr lang="en-GB" dirty="0" smtClean="0"/>
          </a:p>
          <a:p>
            <a:r>
              <a:rPr lang="en-GB" dirty="0" smtClean="0"/>
              <a:t>2m working age adults in Scotland with income below PA of £12,500</a:t>
            </a:r>
          </a:p>
          <a:p>
            <a:endParaRPr lang="en-GB" dirty="0" smtClean="0"/>
          </a:p>
          <a:p>
            <a:r>
              <a:rPr lang="en-GB" dirty="0" smtClean="0"/>
              <a:t>300,000 fewer women tax payers</a:t>
            </a:r>
          </a:p>
          <a:p>
            <a:endParaRPr lang="en-GB" dirty="0"/>
          </a:p>
          <a:p>
            <a:r>
              <a:rPr lang="en-US" dirty="0"/>
              <a:t>[Answers from UKWBG Assessment p.11 2018]</a:t>
            </a:r>
          </a:p>
          <a:p>
            <a:endParaRPr lang="en-GB" dirty="0"/>
          </a:p>
        </p:txBody>
      </p:sp>
      <p:sp>
        <p:nvSpPr>
          <p:cNvPr id="4" name="Slide Number Placeholder 3"/>
          <p:cNvSpPr>
            <a:spLocks noGrp="1"/>
          </p:cNvSpPr>
          <p:nvPr>
            <p:ph type="sldNum" sz="quarter" idx="10"/>
          </p:nvPr>
        </p:nvSpPr>
        <p:spPr/>
        <p:txBody>
          <a:bodyPr/>
          <a:lstStyle/>
          <a:p>
            <a:fld id="{329640AC-82B9-4428-ADE9-E852C21B810D}" type="slidenum">
              <a:rPr lang="en-GB" smtClean="0"/>
              <a:t>23</a:t>
            </a:fld>
            <a:endParaRPr lang="en-GB"/>
          </a:p>
        </p:txBody>
      </p:sp>
    </p:spTree>
    <p:extLst>
      <p:ext uri="{BB962C8B-B14F-4D97-AF65-F5344CB8AC3E}">
        <p14:creationId xmlns:p14="http://schemas.microsoft.com/office/powerpoint/2010/main" val="215940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195D-756C-4744-B261-6B6C8FD73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C4DFA11-D5ED-427A-AAC6-7B4A47B97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56E9CF-87B9-476A-BE95-EC9540A95FEB}"/>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E7A67739-463A-4147-B8F8-E52164DBBE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0D2E5A-F696-4150-B272-D51DCD13904D}"/>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326214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E5F2-E8C0-4164-B8C0-612D66B700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EBED3D-2602-4FFA-B344-6B34E76EA2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F6B1B2-406C-42F7-9739-D5DAC26CE6A9}"/>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8113EFC8-94DD-49F7-A309-D5524375FA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FEF2CD-A424-46BC-A946-384B40FACBE8}"/>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334044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26710-4AC5-4EEB-AFDD-1AD0BB9B7C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6D602F-040D-497C-AD2B-A2A109A4E5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4A33EB-EAD3-49F6-BC7A-DD749D01BC31}"/>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3A819662-AC96-4E4E-8C73-98D9933AD9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39B35C-A81E-423E-B024-404122E72798}"/>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3253164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 Exhibits x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04766" y="1428534"/>
            <a:ext cx="4285773" cy="4761788"/>
          </a:xfrm>
        </p:spPr>
        <p:txBody>
          <a:bodyPr/>
          <a:lstStyle>
            <a:lvl1pPr marL="0" indent="0">
              <a:buNone/>
              <a:defRPr sz="2381"/>
            </a:lvl1pPr>
            <a:lvl2pPr marL="604738" indent="0">
              <a:buNone/>
              <a:defRPr sz="1587"/>
            </a:lvl2pPr>
            <a:lvl3pPr marL="1209477" indent="0">
              <a:buNone/>
              <a:defRPr sz="1323"/>
            </a:lvl3pPr>
            <a:lvl4pPr marL="1814215" indent="0">
              <a:buNone/>
              <a:defRPr sz="1190"/>
            </a:lvl4pPr>
            <a:lvl5pPr marL="2418954" indent="0">
              <a:buNone/>
              <a:defRPr sz="1190"/>
            </a:lvl5pPr>
            <a:lvl6pPr marL="3023692" indent="0">
              <a:buNone/>
              <a:defRPr sz="1190"/>
            </a:lvl6pPr>
            <a:lvl7pPr marL="3628431" indent="0">
              <a:buNone/>
              <a:defRPr sz="1190"/>
            </a:lvl7pPr>
            <a:lvl8pPr marL="4233169" indent="0">
              <a:buNone/>
              <a:defRPr sz="1190"/>
            </a:lvl8pPr>
            <a:lvl9pPr marL="4837908" indent="0">
              <a:buNone/>
              <a:defRPr sz="119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6010AD6-86AA-4667-9A4D-4155096F3B3C}" type="slidenum">
              <a:rPr lang="en-US" altLang="en-US"/>
              <a:pPr>
                <a:defRPr/>
              </a:pPr>
              <a:t>‹#›</a:t>
            </a:fld>
            <a:endParaRPr lang="en-US" altLang="en-US" sz="1852" dirty="0">
              <a:solidFill>
                <a:schemeClr val="tx1"/>
              </a:solidFill>
              <a:latin typeface="Times"/>
            </a:endParaRPr>
          </a:p>
        </p:txBody>
      </p:sp>
      <p:sp>
        <p:nvSpPr>
          <p:cNvPr id="6" name="Title 1"/>
          <p:cNvSpPr>
            <a:spLocks noGrp="1"/>
          </p:cNvSpPr>
          <p:nvPr>
            <p:ph type="title"/>
          </p:nvPr>
        </p:nvSpPr>
        <p:spPr>
          <a:xfrm>
            <a:off x="403180" y="0"/>
            <a:ext cx="8668373" cy="1007912"/>
          </a:xfrm>
        </p:spPr>
        <p:txBody>
          <a:bodyPr/>
          <a:lstStyle/>
          <a:p>
            <a:r>
              <a:rPr lang="en-US"/>
              <a:t>Click to edit Master title style</a:t>
            </a:r>
            <a:endParaRPr lang="en-GB"/>
          </a:p>
        </p:txBody>
      </p:sp>
      <p:sp>
        <p:nvSpPr>
          <p:cNvPr id="11" name="Content Placeholder 10"/>
          <p:cNvSpPr>
            <a:spLocks noGrp="1"/>
          </p:cNvSpPr>
          <p:nvPr>
            <p:ph sz="quarter" idx="11"/>
          </p:nvPr>
        </p:nvSpPr>
        <p:spPr>
          <a:xfrm>
            <a:off x="5000069" y="1427874"/>
            <a:ext cx="6666759" cy="476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2216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56B0-77B8-4621-A38A-12B856F094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89B8EE-43A2-48DC-A339-4BFF8EE417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F62B0B-B36D-4255-83E2-3D92F6D1C598}"/>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15B93980-41AC-48A8-90C0-4D2C2C1A25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8E2AD7-5340-46D8-8163-8CA00C9D2809}"/>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288958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D324-40AC-440D-9AA4-B3F7E4C35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A94399-D3EA-430B-83FE-D5FBF2A1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66CE99-24EA-4890-B706-923513042D1E}"/>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BD350221-BF96-40A1-A2A0-ABD8C31AF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80BB9-C990-481E-944F-B0947FD68E10}"/>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230682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4C71-4B52-44E8-872F-540D489254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D10470-F633-4371-9227-B8B9A571F2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095DAA-4649-4328-BBDA-A14FF8A7E9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B92828-86DC-4F7C-8679-4DFE60EAA7A9}"/>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6" name="Footer Placeholder 5">
            <a:extLst>
              <a:ext uri="{FF2B5EF4-FFF2-40B4-BE49-F238E27FC236}">
                <a16:creationId xmlns:a16="http://schemas.microsoft.com/office/drawing/2014/main" id="{1DA4CB34-8A5A-4817-BACC-34A6A42FD7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6E9C56-9C7C-485E-A878-AE51C1AD5DED}"/>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294506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C734-36E0-4B0E-9BF7-C7535DF25B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EBB183-BFA1-4CC8-8C22-741E93767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331868-AB38-455B-8425-7C5A8B9D38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599699-FF91-4886-8F0F-EDE588AAE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987F14-7FA5-4896-830B-1C374CC27A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CB74E1A-F412-454B-8926-C407FEBF97E8}"/>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8" name="Footer Placeholder 7">
            <a:extLst>
              <a:ext uri="{FF2B5EF4-FFF2-40B4-BE49-F238E27FC236}">
                <a16:creationId xmlns:a16="http://schemas.microsoft.com/office/drawing/2014/main" id="{2CB841C8-29F7-436C-A16F-9FD192FB5B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519E67-2609-45AE-A171-9D486C29A364}"/>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246686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C3E3-122D-4810-99AD-68B05C8A25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79A543-381A-4127-94CB-CBDE87610255}"/>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4" name="Footer Placeholder 3">
            <a:extLst>
              <a:ext uri="{FF2B5EF4-FFF2-40B4-BE49-F238E27FC236}">
                <a16:creationId xmlns:a16="http://schemas.microsoft.com/office/drawing/2014/main" id="{8AEA25AD-3DD0-42CA-B8EC-8303C4DA3F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2D20F6-B34F-4ECD-A205-896EB997D559}"/>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49117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1B1D1-0270-4BEE-8D9D-56727708EE79}"/>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3" name="Footer Placeholder 2">
            <a:extLst>
              <a:ext uri="{FF2B5EF4-FFF2-40B4-BE49-F238E27FC236}">
                <a16:creationId xmlns:a16="http://schemas.microsoft.com/office/drawing/2014/main" id="{2CA88CAE-7063-4DE6-AD51-6E0BAFCEB3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62C510-3ED2-486A-935D-BEB0BCE10200}"/>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208739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D19-CC6F-4EEB-A949-F9D1C4745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BB5312-91A7-4823-970B-E9F88B260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F0AAA-EB39-4D60-B968-0C22DA213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2AF559-8BA4-467D-8FF6-6202084DCB67}"/>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6" name="Footer Placeholder 5">
            <a:extLst>
              <a:ext uri="{FF2B5EF4-FFF2-40B4-BE49-F238E27FC236}">
                <a16:creationId xmlns:a16="http://schemas.microsoft.com/office/drawing/2014/main" id="{7CFDB13B-C405-438D-AB94-24C9E3334E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701107-7627-4405-83AD-BC5C59FC2C62}"/>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136994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BF7C-2FD6-4EB0-A3CA-B47915512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88705D-0E08-4EFA-BEDB-53A331B60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8D2DAB-CF77-4982-9E19-D32FADFA6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A29B7-B06A-4398-B28C-13BFDA24B390}"/>
              </a:ext>
            </a:extLst>
          </p:cNvPr>
          <p:cNvSpPr>
            <a:spLocks noGrp="1"/>
          </p:cNvSpPr>
          <p:nvPr>
            <p:ph type="dt" sz="half" idx="10"/>
          </p:nvPr>
        </p:nvSpPr>
        <p:spPr/>
        <p:txBody>
          <a:bodyPr/>
          <a:lstStyle/>
          <a:p>
            <a:fld id="{7AC3454B-274E-4F68-A670-F15528FB267D}" type="datetimeFigureOut">
              <a:rPr lang="en-GB" smtClean="0"/>
              <a:t>28/05/2019</a:t>
            </a:fld>
            <a:endParaRPr lang="en-GB"/>
          </a:p>
        </p:txBody>
      </p:sp>
      <p:sp>
        <p:nvSpPr>
          <p:cNvPr id="6" name="Footer Placeholder 5">
            <a:extLst>
              <a:ext uri="{FF2B5EF4-FFF2-40B4-BE49-F238E27FC236}">
                <a16:creationId xmlns:a16="http://schemas.microsoft.com/office/drawing/2014/main" id="{7A581FAC-A4F6-4645-9A52-9FAE0E99A3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84C238-B3C7-47ED-90F4-0270F44F66DB}"/>
              </a:ext>
            </a:extLst>
          </p:cNvPr>
          <p:cNvSpPr>
            <a:spLocks noGrp="1"/>
          </p:cNvSpPr>
          <p:nvPr>
            <p:ph type="sldNum" sz="quarter" idx="12"/>
          </p:nvPr>
        </p:nvSpPr>
        <p:spPr/>
        <p:txBody>
          <a:bodyPr/>
          <a:lstStyle/>
          <a:p>
            <a:fld id="{327A3175-AEA1-4C05-8993-AC354E951DA8}" type="slidenum">
              <a:rPr lang="en-GB" smtClean="0"/>
              <a:t>‹#›</a:t>
            </a:fld>
            <a:endParaRPr lang="en-GB"/>
          </a:p>
        </p:txBody>
      </p:sp>
    </p:spTree>
    <p:extLst>
      <p:ext uri="{BB962C8B-B14F-4D97-AF65-F5344CB8AC3E}">
        <p14:creationId xmlns:p14="http://schemas.microsoft.com/office/powerpoint/2010/main" val="125829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DAC9D-B67B-4BEE-8E9F-318523364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6232EA-3946-4B38-909A-82CA6F861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269D3C-28E5-4636-8800-F6E02F37D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3454B-274E-4F68-A670-F15528FB267D}" type="datetimeFigureOut">
              <a:rPr lang="en-GB" smtClean="0"/>
              <a:t>28/05/2019</a:t>
            </a:fld>
            <a:endParaRPr lang="en-GB"/>
          </a:p>
        </p:txBody>
      </p:sp>
      <p:sp>
        <p:nvSpPr>
          <p:cNvPr id="5" name="Footer Placeholder 4">
            <a:extLst>
              <a:ext uri="{FF2B5EF4-FFF2-40B4-BE49-F238E27FC236}">
                <a16:creationId xmlns:a16="http://schemas.microsoft.com/office/drawing/2014/main" id="{44E8DB16-0750-430B-8D44-95CA07E80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B06638F-45AD-4AA2-93C7-E0575AE9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A3175-AEA1-4C05-8993-AC354E951DA8}" type="slidenum">
              <a:rPr lang="en-GB" smtClean="0"/>
              <a:t>‹#›</a:t>
            </a:fld>
            <a:endParaRPr lang="en-GB"/>
          </a:p>
        </p:txBody>
      </p:sp>
    </p:spTree>
    <p:extLst>
      <p:ext uri="{BB962C8B-B14F-4D97-AF65-F5344CB8AC3E}">
        <p14:creationId xmlns:p14="http://schemas.microsoft.com/office/powerpoint/2010/main" val="222944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engender.org.uk/content/publications/GENDER-EDIT-OF-THE-SCOTTISH-GOVERNMENT-BUDGET-2019-2020.pdf" TargetMode="External"/><Relationship Id="rId2" Type="http://schemas.openxmlformats.org/officeDocument/2006/relationships/hyperlink" Target="https://www.equalityhumanrights.com/en/publication-download/cumulative-impact-tax-and-welfare-reforms" TargetMode="External"/><Relationship Id="rId1" Type="http://schemas.openxmlformats.org/officeDocument/2006/relationships/slideLayout" Target="../slideLayouts/slideLayout12.xml"/><Relationship Id="rId4" Type="http://schemas.openxmlformats.org/officeDocument/2006/relationships/hyperlink" Target="https://wbg.org.uk/analysis/autumn-budget-2018-wbg-full-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8137-3A5F-4471-84E7-9B3E81068924}"/>
              </a:ext>
            </a:extLst>
          </p:cNvPr>
          <p:cNvSpPr>
            <a:spLocks noGrp="1"/>
          </p:cNvSpPr>
          <p:nvPr>
            <p:ph type="ctrTitle"/>
          </p:nvPr>
        </p:nvSpPr>
        <p:spPr/>
        <p:txBody>
          <a:bodyPr>
            <a:normAutofit/>
          </a:bodyPr>
          <a:lstStyle/>
          <a:p>
            <a:r>
              <a:rPr lang="en-GB" sz="4400" b="1" dirty="0"/>
              <a:t>Gender Equality</a:t>
            </a:r>
            <a:br>
              <a:rPr lang="en-GB" sz="4400" b="1" dirty="0"/>
            </a:br>
            <a:r>
              <a:rPr lang="en-GB" sz="4400" b="1" dirty="0"/>
              <a:t>and Macroeconomic Policy in Scotland</a:t>
            </a:r>
          </a:p>
        </p:txBody>
      </p:sp>
      <p:sp>
        <p:nvSpPr>
          <p:cNvPr id="3" name="Subtitle 2">
            <a:extLst>
              <a:ext uri="{FF2B5EF4-FFF2-40B4-BE49-F238E27FC236}">
                <a16:creationId xmlns:a16="http://schemas.microsoft.com/office/drawing/2014/main" id="{7F4F9182-F026-4AE2-8ABF-929330C14930}"/>
              </a:ext>
            </a:extLst>
          </p:cNvPr>
          <p:cNvSpPr>
            <a:spLocks noGrp="1"/>
          </p:cNvSpPr>
          <p:nvPr>
            <p:ph type="subTitle" idx="1"/>
          </p:nvPr>
        </p:nvSpPr>
        <p:spPr/>
        <p:txBody>
          <a:bodyPr/>
          <a:lstStyle/>
          <a:p>
            <a:r>
              <a:rPr lang="en-GB" dirty="0"/>
              <a:t>Professor Diane Elson and Dr Angela O’Hagan</a:t>
            </a:r>
          </a:p>
          <a:p>
            <a:r>
              <a:rPr lang="en-GB" dirty="0"/>
              <a:t>Glasgow Caledonian </a:t>
            </a:r>
            <a:r>
              <a:rPr lang="en-GB" dirty="0" smtClean="0"/>
              <a:t>University</a:t>
            </a:r>
          </a:p>
          <a:p>
            <a:r>
              <a:rPr lang="en-GB" smtClean="0"/>
              <a:t>March 2019</a:t>
            </a:r>
            <a:endParaRPr lang="en-GB" dirty="0"/>
          </a:p>
        </p:txBody>
      </p:sp>
    </p:spTree>
    <p:extLst>
      <p:ext uri="{BB962C8B-B14F-4D97-AF65-F5344CB8AC3E}">
        <p14:creationId xmlns:p14="http://schemas.microsoft.com/office/powerpoint/2010/main" val="376850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9F82-DA65-4C4D-ACE6-1E43A573DAB8}"/>
              </a:ext>
            </a:extLst>
          </p:cNvPr>
          <p:cNvSpPr>
            <a:spLocks noGrp="1"/>
          </p:cNvSpPr>
          <p:nvPr>
            <p:ph type="title"/>
          </p:nvPr>
        </p:nvSpPr>
        <p:spPr/>
        <p:txBody>
          <a:bodyPr/>
          <a:lstStyle/>
          <a:p>
            <a:pPr algn="ctr"/>
            <a:r>
              <a:rPr lang="en-GB" b="1" dirty="0"/>
              <a:t>The Gender Impact of Macroeconomic Policy </a:t>
            </a:r>
          </a:p>
        </p:txBody>
      </p:sp>
      <p:sp>
        <p:nvSpPr>
          <p:cNvPr id="3" name="Content Placeholder 2">
            <a:extLst>
              <a:ext uri="{FF2B5EF4-FFF2-40B4-BE49-F238E27FC236}">
                <a16:creationId xmlns:a16="http://schemas.microsoft.com/office/drawing/2014/main" id="{ED1C6B1A-30B8-457F-AFC0-330833B00026}"/>
              </a:ext>
            </a:extLst>
          </p:cNvPr>
          <p:cNvSpPr>
            <a:spLocks noGrp="1"/>
          </p:cNvSpPr>
          <p:nvPr>
            <p:ph idx="1"/>
          </p:nvPr>
        </p:nvSpPr>
        <p:spPr/>
        <p:txBody>
          <a:bodyPr>
            <a:normAutofit lnSpcReduction="10000"/>
          </a:bodyPr>
          <a:lstStyle/>
          <a:p>
            <a:r>
              <a:rPr lang="en-GB" dirty="0"/>
              <a:t>UK Equality and Human Rights Commission (2018) report on the cumulative impact  of tax and welfare reforms in England, Scotland and Wales finds women on average in Great Britain lose more from austerity policies than men. </a:t>
            </a:r>
          </a:p>
          <a:p>
            <a:r>
              <a:rPr lang="en-GB" dirty="0"/>
              <a:t>The average loss for Great Britain as a whole is 400 pound a year for women, 30 pound a year for men. </a:t>
            </a:r>
          </a:p>
          <a:p>
            <a:r>
              <a:rPr lang="en-GB" dirty="0"/>
              <a:t>Low income women suffer the worst income losses, principally due to the cuts to social security. </a:t>
            </a:r>
          </a:p>
          <a:p>
            <a:r>
              <a:rPr lang="en-GB" dirty="0"/>
              <a:t>Better-off women gain but by less than men.</a:t>
            </a:r>
          </a:p>
          <a:p>
            <a:r>
              <a:rPr lang="en-GB" dirty="0"/>
              <a:t>See Handout 1</a:t>
            </a:r>
          </a:p>
          <a:p>
            <a:endParaRPr lang="en-GB" dirty="0"/>
          </a:p>
          <a:p>
            <a:endParaRPr lang="en-GB" dirty="0"/>
          </a:p>
        </p:txBody>
      </p:sp>
    </p:spTree>
    <p:extLst>
      <p:ext uri="{BB962C8B-B14F-4D97-AF65-F5344CB8AC3E}">
        <p14:creationId xmlns:p14="http://schemas.microsoft.com/office/powerpoint/2010/main" val="219267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4BC3-F576-46BC-A883-BAAED6833DC9}"/>
              </a:ext>
            </a:extLst>
          </p:cNvPr>
          <p:cNvSpPr>
            <a:spLocks noGrp="1"/>
          </p:cNvSpPr>
          <p:nvPr>
            <p:ph type="title"/>
          </p:nvPr>
        </p:nvSpPr>
        <p:spPr/>
        <p:txBody>
          <a:bodyPr/>
          <a:lstStyle/>
          <a:p>
            <a:pPr algn="ctr"/>
            <a:r>
              <a:rPr lang="en-GB" b="1" dirty="0"/>
              <a:t>Methods and Data </a:t>
            </a:r>
          </a:p>
        </p:txBody>
      </p:sp>
      <p:sp>
        <p:nvSpPr>
          <p:cNvPr id="3" name="Content Placeholder 2">
            <a:extLst>
              <a:ext uri="{FF2B5EF4-FFF2-40B4-BE49-F238E27FC236}">
                <a16:creationId xmlns:a16="http://schemas.microsoft.com/office/drawing/2014/main" id="{9AFAC556-7C05-4C19-B1CD-D819957BEBC2}"/>
              </a:ext>
            </a:extLst>
          </p:cNvPr>
          <p:cNvSpPr>
            <a:spLocks noGrp="1"/>
          </p:cNvSpPr>
          <p:nvPr>
            <p:ph idx="1"/>
          </p:nvPr>
        </p:nvSpPr>
        <p:spPr/>
        <p:txBody>
          <a:bodyPr>
            <a:normAutofit/>
          </a:bodyPr>
          <a:lstStyle/>
          <a:p>
            <a:r>
              <a:rPr lang="en-GB" dirty="0"/>
              <a:t>Impact on disposable income is modelled using a micro simulation model</a:t>
            </a:r>
          </a:p>
          <a:p>
            <a:r>
              <a:rPr lang="en-GB" dirty="0"/>
              <a:t>Data is from UK Family Resources Survey and UK Living Costs and Food Survey.</a:t>
            </a:r>
          </a:p>
          <a:p>
            <a:r>
              <a:rPr lang="en-GB" dirty="0"/>
              <a:t>Time period covered is 2009/2010 to 2021/2022  </a:t>
            </a:r>
          </a:p>
          <a:p>
            <a:r>
              <a:rPr lang="en-GB" dirty="0"/>
              <a:t>Changes measured against ‘business-as-usual’ scenario. i.e.  final tax-transfer system before the May 2010 general election and uprating that system using the default rules in place for the previous Parliament.</a:t>
            </a:r>
          </a:p>
          <a:p>
            <a:endParaRPr lang="en-GB" dirty="0"/>
          </a:p>
        </p:txBody>
      </p:sp>
    </p:spTree>
    <p:extLst>
      <p:ext uri="{BB962C8B-B14F-4D97-AF65-F5344CB8AC3E}">
        <p14:creationId xmlns:p14="http://schemas.microsoft.com/office/powerpoint/2010/main" val="263850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26D8-6166-4B6D-B912-8EB1903465F9}"/>
              </a:ext>
            </a:extLst>
          </p:cNvPr>
          <p:cNvSpPr>
            <a:spLocks noGrp="1"/>
          </p:cNvSpPr>
          <p:nvPr>
            <p:ph type="title"/>
          </p:nvPr>
        </p:nvSpPr>
        <p:spPr/>
        <p:txBody>
          <a:bodyPr>
            <a:normAutofit/>
          </a:bodyPr>
          <a:lstStyle/>
          <a:p>
            <a:pPr algn="ctr"/>
            <a:r>
              <a:rPr lang="en-GB" b="1" dirty="0"/>
              <a:t>Measures Included in Gender Impact Assessment </a:t>
            </a:r>
          </a:p>
        </p:txBody>
      </p:sp>
      <p:sp>
        <p:nvSpPr>
          <p:cNvPr id="3" name="Content Placeholder 2">
            <a:extLst>
              <a:ext uri="{FF2B5EF4-FFF2-40B4-BE49-F238E27FC236}">
                <a16:creationId xmlns:a16="http://schemas.microsoft.com/office/drawing/2014/main" id="{EBB641D3-77A5-465C-B801-E7AD44874216}"/>
              </a:ext>
            </a:extLst>
          </p:cNvPr>
          <p:cNvSpPr>
            <a:spLocks noGrp="1"/>
          </p:cNvSpPr>
          <p:nvPr>
            <p:ph idx="1"/>
          </p:nvPr>
        </p:nvSpPr>
        <p:spPr/>
        <p:txBody>
          <a:bodyPr>
            <a:normAutofit/>
          </a:bodyPr>
          <a:lstStyle/>
          <a:p>
            <a:r>
              <a:rPr lang="en-GB" dirty="0"/>
              <a:t>Income tax</a:t>
            </a:r>
          </a:p>
          <a:p>
            <a:r>
              <a:rPr lang="en-GB" dirty="0"/>
              <a:t>National Insurance Contributions </a:t>
            </a:r>
          </a:p>
          <a:p>
            <a:r>
              <a:rPr lang="en-GB" dirty="0"/>
              <a:t>Council Tax</a:t>
            </a:r>
          </a:p>
          <a:p>
            <a:r>
              <a:rPr lang="en-GB" dirty="0"/>
              <a:t>Means-tested and non-means-tested benefits</a:t>
            </a:r>
          </a:p>
          <a:p>
            <a:r>
              <a:rPr lang="en-GB" dirty="0"/>
              <a:t>Tax credits</a:t>
            </a:r>
          </a:p>
          <a:p>
            <a:r>
              <a:rPr lang="en-GB" dirty="0"/>
              <a:t>Universal Credit (UC), in so far as rolled out</a:t>
            </a:r>
          </a:p>
        </p:txBody>
      </p:sp>
    </p:spTree>
    <p:extLst>
      <p:ext uri="{BB962C8B-B14F-4D97-AF65-F5344CB8AC3E}">
        <p14:creationId xmlns:p14="http://schemas.microsoft.com/office/powerpoint/2010/main" val="351045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721F-F3DA-4AA5-A2E6-37D62E2A78AC}"/>
              </a:ext>
            </a:extLst>
          </p:cNvPr>
          <p:cNvSpPr>
            <a:spLocks noGrp="1"/>
          </p:cNvSpPr>
          <p:nvPr>
            <p:ph type="title"/>
          </p:nvPr>
        </p:nvSpPr>
        <p:spPr/>
        <p:txBody>
          <a:bodyPr/>
          <a:lstStyle/>
          <a:p>
            <a:pPr algn="ctr"/>
            <a:r>
              <a:rPr lang="en-GB" b="1" dirty="0"/>
              <a:t>Gender Impact in Scotland</a:t>
            </a:r>
          </a:p>
        </p:txBody>
      </p:sp>
      <p:sp>
        <p:nvSpPr>
          <p:cNvPr id="3" name="Content Placeholder 2">
            <a:extLst>
              <a:ext uri="{FF2B5EF4-FFF2-40B4-BE49-F238E27FC236}">
                <a16:creationId xmlns:a16="http://schemas.microsoft.com/office/drawing/2014/main" id="{22721672-9204-4F15-8311-CAA33E129B59}"/>
              </a:ext>
            </a:extLst>
          </p:cNvPr>
          <p:cNvSpPr>
            <a:spLocks noGrp="1"/>
          </p:cNvSpPr>
          <p:nvPr>
            <p:ph idx="1"/>
          </p:nvPr>
        </p:nvSpPr>
        <p:spPr/>
        <p:txBody>
          <a:bodyPr>
            <a:normAutofit/>
          </a:bodyPr>
          <a:lstStyle/>
          <a:p>
            <a:r>
              <a:rPr lang="en-GB" dirty="0"/>
              <a:t>Women on average lose more than men, but the loss is less than the Great Britain average</a:t>
            </a:r>
          </a:p>
          <a:p>
            <a:r>
              <a:rPr lang="en-GB" dirty="0"/>
              <a:t>Poor women lose the most, but their losses are less than the Great Britain average </a:t>
            </a:r>
          </a:p>
          <a:p>
            <a:r>
              <a:rPr lang="en-GB" dirty="0"/>
              <a:t>Rich men and women lose, but in Great Britain as a whole they gain</a:t>
            </a:r>
            <a:r>
              <a:rPr lang="en-GB" dirty="0" smtClean="0"/>
              <a:t>.</a:t>
            </a:r>
          </a:p>
          <a:p>
            <a:endParaRPr lang="en-GB" dirty="0"/>
          </a:p>
          <a:p>
            <a:pPr algn="ctr"/>
            <a:r>
              <a:rPr lang="en-GB" dirty="0">
                <a:solidFill>
                  <a:srgbClr val="FF0000"/>
                </a:solidFill>
              </a:rPr>
              <a:t>See Handout 2. Compare to Handout 1. </a:t>
            </a:r>
            <a:endParaRPr lang="en-GB" dirty="0" smtClean="0">
              <a:solidFill>
                <a:srgbClr val="FF0000"/>
              </a:solidFill>
            </a:endParaRPr>
          </a:p>
          <a:p>
            <a:pPr marL="0" indent="0">
              <a:buNone/>
            </a:pPr>
            <a:endParaRPr lang="en-GB" dirty="0"/>
          </a:p>
        </p:txBody>
      </p:sp>
    </p:spTree>
    <p:extLst>
      <p:ext uri="{BB962C8B-B14F-4D97-AF65-F5344CB8AC3E}">
        <p14:creationId xmlns:p14="http://schemas.microsoft.com/office/powerpoint/2010/main" val="2064955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Discussion</a:t>
            </a:r>
            <a:endParaRPr lang="en-GB" b="1" dirty="0"/>
          </a:p>
        </p:txBody>
      </p:sp>
      <p:sp>
        <p:nvSpPr>
          <p:cNvPr id="3" name="Content Placeholder 2"/>
          <p:cNvSpPr>
            <a:spLocks noGrp="1"/>
          </p:cNvSpPr>
          <p:nvPr>
            <p:ph idx="1"/>
          </p:nvPr>
        </p:nvSpPr>
        <p:spPr>
          <a:xfrm>
            <a:off x="838200" y="1376413"/>
            <a:ext cx="10515600" cy="4800550"/>
          </a:xfrm>
        </p:spPr>
        <p:txBody>
          <a:bodyPr/>
          <a:lstStyle/>
          <a:p>
            <a:r>
              <a:rPr lang="en-US" sz="4400" dirty="0"/>
              <a:t>What might account for the difference between Scotland and Great Britain? </a:t>
            </a:r>
            <a:endParaRPr lang="en-US" sz="4400" dirty="0" smtClean="0"/>
          </a:p>
          <a:p>
            <a:pPr marL="0" indent="0">
              <a:buNone/>
            </a:pPr>
            <a:endParaRPr lang="en-US" sz="4400" dirty="0" smtClean="0"/>
          </a:p>
          <a:p>
            <a:r>
              <a:rPr lang="en-US" sz="4400" dirty="0" smtClean="0"/>
              <a:t>Why might </a:t>
            </a:r>
            <a:r>
              <a:rPr lang="en-US" sz="4400" dirty="0"/>
              <a:t>women on average lose more than men in both? </a:t>
            </a:r>
          </a:p>
          <a:p>
            <a:endParaRPr lang="en-GB" dirty="0"/>
          </a:p>
        </p:txBody>
      </p:sp>
    </p:spTree>
    <p:extLst>
      <p:ext uri="{BB962C8B-B14F-4D97-AF65-F5344CB8AC3E}">
        <p14:creationId xmlns:p14="http://schemas.microsoft.com/office/powerpoint/2010/main" val="144526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3B06-28E0-4425-A85B-0A6F45E34807}"/>
              </a:ext>
            </a:extLst>
          </p:cNvPr>
          <p:cNvSpPr>
            <a:spLocks noGrp="1"/>
          </p:cNvSpPr>
          <p:nvPr>
            <p:ph type="title"/>
          </p:nvPr>
        </p:nvSpPr>
        <p:spPr/>
        <p:txBody>
          <a:bodyPr>
            <a:normAutofit/>
          </a:bodyPr>
          <a:lstStyle/>
          <a:p>
            <a:pPr algn="ctr"/>
            <a:r>
              <a:rPr lang="en-GB" b="1" dirty="0"/>
              <a:t>Why Do Women Lose More?</a:t>
            </a:r>
          </a:p>
        </p:txBody>
      </p:sp>
      <p:sp>
        <p:nvSpPr>
          <p:cNvPr id="3" name="Content Placeholder 2">
            <a:extLst>
              <a:ext uri="{FF2B5EF4-FFF2-40B4-BE49-F238E27FC236}">
                <a16:creationId xmlns:a16="http://schemas.microsoft.com/office/drawing/2014/main" id="{DF45CD2B-03E7-4321-9C92-E3896DBFBA47}"/>
              </a:ext>
            </a:extLst>
          </p:cNvPr>
          <p:cNvSpPr>
            <a:spLocks noGrp="1"/>
          </p:cNvSpPr>
          <p:nvPr>
            <p:ph idx="1"/>
          </p:nvPr>
        </p:nvSpPr>
        <p:spPr/>
        <p:txBody>
          <a:bodyPr>
            <a:normAutofit fontScale="92500" lnSpcReduction="20000"/>
          </a:bodyPr>
          <a:lstStyle/>
          <a:p>
            <a:pPr marL="0" indent="0">
              <a:buNone/>
            </a:pPr>
            <a:r>
              <a:rPr lang="en-GB" dirty="0"/>
              <a:t>Women receive an average of around £7,900 per year in transfer payments compared with around £6,550 per year for men ( GB averages)</a:t>
            </a:r>
          </a:p>
          <a:p>
            <a:pPr marL="0" indent="0">
              <a:buNone/>
            </a:pPr>
            <a:r>
              <a:rPr lang="en-GB" dirty="0"/>
              <a:t>This is partly because 90% of lone parents with dependent children are women, and partly because women are more likely to receive benefits and tax credits in couples with children.</a:t>
            </a:r>
          </a:p>
          <a:p>
            <a:pPr marL="0" indent="0">
              <a:buNone/>
            </a:pPr>
            <a:r>
              <a:rPr lang="en-GB" dirty="0"/>
              <a:t>Men benefit slightly more on average than women from the changes to income tax and NICs. </a:t>
            </a:r>
          </a:p>
          <a:p>
            <a:pPr marL="0" indent="0">
              <a:buNone/>
            </a:pPr>
            <a:r>
              <a:rPr lang="en-GB" dirty="0"/>
              <a:t>This is mainly because women are more likely to be full-time homeworkers looking after pre-school children. Women are also more likely than men to work part-time and on average to have lower hourly earnings. </a:t>
            </a:r>
          </a:p>
          <a:p>
            <a:pPr marL="0" indent="0">
              <a:buNone/>
            </a:pPr>
            <a:r>
              <a:rPr lang="en-GB" dirty="0"/>
              <a:t>Women are therefore less likely to benefit from the full value of the increase in the income tax personal allowance, which is the main direct tax cut introduced since 2010.</a:t>
            </a:r>
          </a:p>
          <a:p>
            <a:pPr marL="0" indent="0">
              <a:buNone/>
            </a:pPr>
            <a:endParaRPr lang="en-GB" dirty="0"/>
          </a:p>
        </p:txBody>
      </p:sp>
    </p:spTree>
    <p:extLst>
      <p:ext uri="{BB962C8B-B14F-4D97-AF65-F5344CB8AC3E}">
        <p14:creationId xmlns:p14="http://schemas.microsoft.com/office/powerpoint/2010/main" val="3142930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FB6C-C094-48D0-A684-5B69F315C385}"/>
              </a:ext>
            </a:extLst>
          </p:cNvPr>
          <p:cNvSpPr>
            <a:spLocks noGrp="1"/>
          </p:cNvSpPr>
          <p:nvPr>
            <p:ph type="title"/>
          </p:nvPr>
        </p:nvSpPr>
        <p:spPr/>
        <p:txBody>
          <a:bodyPr/>
          <a:lstStyle/>
          <a:p>
            <a:pPr algn="ctr"/>
            <a:r>
              <a:rPr lang="en-GB" b="1" dirty="0"/>
              <a:t>Policy Differences Between Scotland and Great Britain </a:t>
            </a:r>
          </a:p>
        </p:txBody>
      </p:sp>
      <p:sp>
        <p:nvSpPr>
          <p:cNvPr id="3" name="Content Placeholder 2">
            <a:extLst>
              <a:ext uri="{FF2B5EF4-FFF2-40B4-BE49-F238E27FC236}">
                <a16:creationId xmlns:a16="http://schemas.microsoft.com/office/drawing/2014/main" id="{F5BA61CD-736A-4E63-9DD1-10D862D66B33}"/>
              </a:ext>
            </a:extLst>
          </p:cNvPr>
          <p:cNvSpPr>
            <a:spLocks noGrp="1"/>
          </p:cNvSpPr>
          <p:nvPr>
            <p:ph idx="1"/>
          </p:nvPr>
        </p:nvSpPr>
        <p:spPr/>
        <p:txBody>
          <a:bodyPr>
            <a:normAutofit/>
          </a:bodyPr>
          <a:lstStyle/>
          <a:p>
            <a:r>
              <a:rPr lang="en-GB" dirty="0"/>
              <a:t>Additional funding from the Scottish Government to mitigate the impacts of the ‘bedroom tax’</a:t>
            </a:r>
          </a:p>
          <a:p>
            <a:r>
              <a:rPr lang="en-GB" dirty="0"/>
              <a:t>Increases in the multipliers for Council Tax bands E, F, G and H</a:t>
            </a:r>
          </a:p>
          <a:p>
            <a:r>
              <a:rPr lang="en-GB" dirty="0"/>
              <a:t>Council Tax Reduction Scheme for low-income households</a:t>
            </a:r>
          </a:p>
          <a:p>
            <a:r>
              <a:rPr lang="en-GB" dirty="0"/>
              <a:t>An increase in Carers’ Allowance to the level of Jobseeker’s Allowance (from summer 2018)</a:t>
            </a:r>
          </a:p>
          <a:p>
            <a:r>
              <a:rPr lang="en-GB" dirty="0"/>
              <a:t>Best Start Grant for low income mothers, planned for introduction in</a:t>
            </a:r>
          </a:p>
          <a:p>
            <a:r>
              <a:rPr lang="en-GB" dirty="0"/>
              <a:t>2018–19, which replaces the Sure Start Maternity Grant</a:t>
            </a:r>
          </a:p>
          <a:p>
            <a:r>
              <a:rPr lang="en-GB" dirty="0"/>
              <a:t>Changes to income tax rates in Scotland from 2018–19 onwards.</a:t>
            </a:r>
          </a:p>
        </p:txBody>
      </p:sp>
    </p:spTree>
    <p:extLst>
      <p:ext uri="{BB962C8B-B14F-4D97-AF65-F5344CB8AC3E}">
        <p14:creationId xmlns:p14="http://schemas.microsoft.com/office/powerpoint/2010/main" val="2947301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7135" y="2740401"/>
            <a:ext cx="10515600" cy="1325563"/>
          </a:xfrm>
        </p:spPr>
        <p:txBody>
          <a:bodyPr>
            <a:noAutofit/>
          </a:bodyPr>
          <a:lstStyle/>
          <a:p>
            <a:pPr algn="ctr"/>
            <a:r>
              <a:rPr lang="en-GB" sz="16600" b="1" dirty="0" smtClean="0"/>
              <a:t>BREAK</a:t>
            </a:r>
            <a:endParaRPr lang="en-GB" sz="16600" b="1" dirty="0"/>
          </a:p>
        </p:txBody>
      </p:sp>
    </p:spTree>
    <p:extLst>
      <p:ext uri="{BB962C8B-B14F-4D97-AF65-F5344CB8AC3E}">
        <p14:creationId xmlns:p14="http://schemas.microsoft.com/office/powerpoint/2010/main" val="1670378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Structu</a:t>
            </a:r>
            <a:r>
              <a:rPr lang="en-GB" b="1" dirty="0" smtClean="0"/>
              <a:t>re of the Scottish Budget</a:t>
            </a:r>
            <a:endParaRPr lang="en-GB" b="1" dirty="0"/>
          </a:p>
        </p:txBody>
      </p:sp>
      <p:sp>
        <p:nvSpPr>
          <p:cNvPr id="3" name="Content Placeholder 2"/>
          <p:cNvSpPr>
            <a:spLocks noGrp="1"/>
          </p:cNvSpPr>
          <p:nvPr>
            <p:ph idx="1"/>
          </p:nvPr>
        </p:nvSpPr>
        <p:spPr>
          <a:xfrm>
            <a:off x="838200" y="1491916"/>
            <a:ext cx="10515600" cy="4966635"/>
          </a:xfrm>
        </p:spPr>
        <p:txBody>
          <a:bodyPr>
            <a:noAutofit/>
          </a:bodyPr>
          <a:lstStyle/>
          <a:p>
            <a:r>
              <a:rPr lang="en-US" sz="3200" dirty="0"/>
              <a:t>The Scottish Budget for any given year is determined by the combined impact of:</a:t>
            </a:r>
          </a:p>
          <a:p>
            <a:pPr lvl="1"/>
            <a:r>
              <a:rPr lang="en-US" sz="3200" dirty="0" smtClean="0"/>
              <a:t>block </a:t>
            </a:r>
            <a:r>
              <a:rPr lang="en-US" sz="3200" dirty="0"/>
              <a:t>grant funding allocated by HM Treasury at a Spending Review, </a:t>
            </a:r>
            <a:r>
              <a:rPr lang="en-US" sz="3200" dirty="0" smtClean="0"/>
              <a:t>Autumn Budget </a:t>
            </a:r>
            <a:r>
              <a:rPr lang="en-US" sz="3200" dirty="0"/>
              <a:t>or Spring Statement, adjusted to reflect taxes devolved to </a:t>
            </a:r>
            <a:r>
              <a:rPr lang="en-US" sz="3200" dirty="0" smtClean="0"/>
              <a:t>Scotland through </a:t>
            </a:r>
            <a:r>
              <a:rPr lang="en-US" sz="3200" dirty="0"/>
              <a:t>the Scotland Act 2012 and the Scotland Act 2016;</a:t>
            </a:r>
          </a:p>
          <a:p>
            <a:pPr lvl="1"/>
            <a:r>
              <a:rPr lang="en-US" sz="3200" dirty="0" smtClean="0"/>
              <a:t>independent </a:t>
            </a:r>
            <a:r>
              <a:rPr lang="en-US" sz="3200" dirty="0"/>
              <a:t>forecasts of receipts generated by those taxes and devolved </a:t>
            </a:r>
            <a:r>
              <a:rPr lang="en-US" sz="3200" dirty="0" smtClean="0"/>
              <a:t>social </a:t>
            </a:r>
            <a:r>
              <a:rPr lang="en-GB" sz="3200" dirty="0" smtClean="0"/>
              <a:t>security </a:t>
            </a:r>
            <a:r>
              <a:rPr lang="en-GB" sz="3200" dirty="0"/>
              <a:t>spend; and</a:t>
            </a:r>
          </a:p>
          <a:p>
            <a:pPr lvl="1"/>
            <a:r>
              <a:rPr lang="en-US" sz="3200" dirty="0" smtClean="0"/>
              <a:t>planned </a:t>
            </a:r>
            <a:r>
              <a:rPr lang="en-US" sz="3200" dirty="0"/>
              <a:t>use of the available devolved borrowing powers and use of the </a:t>
            </a:r>
            <a:r>
              <a:rPr lang="en-US" sz="3200" dirty="0" smtClean="0"/>
              <a:t>Scotland </a:t>
            </a:r>
            <a:r>
              <a:rPr lang="en-GB" sz="3200" dirty="0" smtClean="0"/>
              <a:t>Reserve</a:t>
            </a:r>
            <a:r>
              <a:rPr lang="en-GB" sz="3200" dirty="0"/>
              <a:t>.</a:t>
            </a:r>
          </a:p>
        </p:txBody>
      </p:sp>
    </p:spTree>
    <p:extLst>
      <p:ext uri="{BB962C8B-B14F-4D97-AF65-F5344CB8AC3E}">
        <p14:creationId xmlns:p14="http://schemas.microsoft.com/office/powerpoint/2010/main" val="2049784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b="1" dirty="0" smtClean="0"/>
              <a:t>Composition of the Scottish Budget</a:t>
            </a:r>
            <a:endParaRPr lang="en-GB" sz="3600" b="1" dirty="0"/>
          </a:p>
        </p:txBody>
      </p:sp>
      <p:pic>
        <p:nvPicPr>
          <p:cNvPr id="7" name="Content Placeholder 6"/>
          <p:cNvPicPr>
            <a:picLocks noGrp="1" noChangeAspect="1"/>
          </p:cNvPicPr>
          <p:nvPr>
            <p:ph sz="half" idx="1"/>
          </p:nvPr>
        </p:nvPicPr>
        <p:blipFill>
          <a:blip r:embed="rId2"/>
          <a:stretch>
            <a:fillRect/>
          </a:stretch>
        </p:blipFill>
        <p:spPr>
          <a:xfrm>
            <a:off x="973287" y="1939636"/>
            <a:ext cx="5047228" cy="4237327"/>
          </a:xfrm>
          <a:prstGeom prst="rect">
            <a:avLst/>
          </a:prstGeom>
        </p:spPr>
      </p:pic>
      <p:pic>
        <p:nvPicPr>
          <p:cNvPr id="8" name="Picture 7"/>
          <p:cNvPicPr>
            <a:picLocks noChangeAspect="1"/>
          </p:cNvPicPr>
          <p:nvPr/>
        </p:nvPicPr>
        <p:blipFill>
          <a:blip r:embed="rId3"/>
          <a:stretch>
            <a:fillRect/>
          </a:stretch>
        </p:blipFill>
        <p:spPr>
          <a:xfrm>
            <a:off x="6428510" y="1690688"/>
            <a:ext cx="5292436" cy="4636221"/>
          </a:xfrm>
          <a:prstGeom prst="rect">
            <a:avLst/>
          </a:prstGeom>
        </p:spPr>
      </p:pic>
    </p:spTree>
    <p:extLst>
      <p:ext uri="{BB962C8B-B14F-4D97-AF65-F5344CB8AC3E}">
        <p14:creationId xmlns:p14="http://schemas.microsoft.com/office/powerpoint/2010/main" val="217458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4110-5955-4D09-8656-FF121EAE4703}"/>
              </a:ext>
            </a:extLst>
          </p:cNvPr>
          <p:cNvSpPr>
            <a:spLocks noGrp="1"/>
          </p:cNvSpPr>
          <p:nvPr>
            <p:ph type="title"/>
          </p:nvPr>
        </p:nvSpPr>
        <p:spPr/>
        <p:txBody>
          <a:bodyPr>
            <a:normAutofit/>
          </a:bodyPr>
          <a:lstStyle/>
          <a:p>
            <a:pPr algn="ctr"/>
            <a:r>
              <a:rPr lang="en-GB" sz="3600" b="1" dirty="0"/>
              <a:t>Macroeconomic Policy in Scotland</a:t>
            </a:r>
          </a:p>
        </p:txBody>
      </p:sp>
      <p:sp>
        <p:nvSpPr>
          <p:cNvPr id="3" name="Content Placeholder 2">
            <a:extLst>
              <a:ext uri="{FF2B5EF4-FFF2-40B4-BE49-F238E27FC236}">
                <a16:creationId xmlns:a16="http://schemas.microsoft.com/office/drawing/2014/main" id="{67E6E54F-5D86-4C2F-95FF-44D2EE2DA15C}"/>
              </a:ext>
            </a:extLst>
          </p:cNvPr>
          <p:cNvSpPr>
            <a:spLocks noGrp="1"/>
          </p:cNvSpPr>
          <p:nvPr>
            <p:ph idx="1"/>
          </p:nvPr>
        </p:nvSpPr>
        <p:spPr/>
        <p:txBody>
          <a:bodyPr>
            <a:normAutofit lnSpcReduction="10000"/>
          </a:bodyPr>
          <a:lstStyle/>
          <a:p>
            <a:r>
              <a:rPr lang="en-GB" dirty="0"/>
              <a:t>Macroeconomic policy, including the overall public expenditure control framework, are reserved matters. </a:t>
            </a:r>
          </a:p>
          <a:p>
            <a:r>
              <a:rPr lang="en-GB" dirty="0"/>
              <a:t>This means that the UK Government’s decisions on the envelope for public expenditure and its allocation between UK Departments are still a major determining factor in the overall funding available for Scottish devolved public spending.</a:t>
            </a:r>
          </a:p>
          <a:p>
            <a:r>
              <a:rPr lang="en-GB" dirty="0"/>
              <a:t>However, the  Scottish government does enjoy new financial powers that were provided through the Scotland Acts 2012 and 2016.</a:t>
            </a:r>
          </a:p>
          <a:p>
            <a:r>
              <a:rPr lang="en-GB" dirty="0"/>
              <a:t>The Scottish Government in 2018 produced its first 5 year Fiscal Outlook for Scotland  and the information on slides 3 to 9  is taken from that. </a:t>
            </a:r>
          </a:p>
        </p:txBody>
      </p:sp>
    </p:spTree>
    <p:extLst>
      <p:ext uri="{BB962C8B-B14F-4D97-AF65-F5344CB8AC3E}">
        <p14:creationId xmlns:p14="http://schemas.microsoft.com/office/powerpoint/2010/main" val="93579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a:xfrm>
            <a:off x="838200" y="365125"/>
            <a:ext cx="10515600" cy="900967"/>
          </a:xfrm>
        </p:spPr>
        <p:txBody>
          <a:bodyPr>
            <a:normAutofit/>
          </a:bodyPr>
          <a:lstStyle/>
          <a:p>
            <a:r>
              <a:rPr lang="en-GB" sz="3600" b="1" dirty="0"/>
              <a:t>Fundamental change in public finances</a:t>
            </a:r>
          </a:p>
        </p:txBody>
      </p:sp>
      <p:pic>
        <p:nvPicPr>
          <p:cNvPr id="5" name="Content Placeholder 4">
            <a:extLst>
              <a:ext uri="{FF2B5EF4-FFF2-40B4-BE49-F238E27FC236}">
                <a16:creationId xmlns:a16="http://schemas.microsoft.com/office/drawing/2014/main" id="{E7003307-9FA8-4681-806C-DC47A494BC62}"/>
              </a:ext>
            </a:extLst>
          </p:cNvPr>
          <p:cNvPicPr>
            <a:picLocks noGrp="1" noChangeAspect="1"/>
          </p:cNvPicPr>
          <p:nvPr>
            <p:ph idx="1"/>
          </p:nvPr>
        </p:nvPicPr>
        <p:blipFill>
          <a:blip r:embed="rId2"/>
          <a:stretch>
            <a:fillRect/>
          </a:stretch>
        </p:blipFill>
        <p:spPr>
          <a:xfrm>
            <a:off x="596276" y="1438652"/>
            <a:ext cx="10260541" cy="5143303"/>
          </a:xfrm>
          <a:prstGeom prst="rect">
            <a:avLst/>
          </a:prstGeom>
        </p:spPr>
      </p:pic>
    </p:spTree>
    <p:extLst>
      <p:ext uri="{BB962C8B-B14F-4D97-AF65-F5344CB8AC3E}">
        <p14:creationId xmlns:p14="http://schemas.microsoft.com/office/powerpoint/2010/main" val="233021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Scotland’s tax base</a:t>
            </a:r>
            <a:endParaRPr lang="en-GB" dirty="0"/>
          </a:p>
        </p:txBody>
      </p:sp>
      <p:pic>
        <p:nvPicPr>
          <p:cNvPr id="6" name="Content Placeholder 5"/>
          <p:cNvPicPr>
            <a:picLocks noGrp="1" noChangeAspect="1"/>
          </p:cNvPicPr>
          <p:nvPr>
            <p:ph sz="half" idx="1"/>
          </p:nvPr>
        </p:nvPicPr>
        <p:blipFill>
          <a:blip r:embed="rId2"/>
          <a:stretch>
            <a:fillRect/>
          </a:stretch>
        </p:blipFill>
        <p:spPr>
          <a:xfrm>
            <a:off x="838200" y="1690688"/>
            <a:ext cx="5984465" cy="4221018"/>
          </a:xfrm>
          <a:prstGeom prst="rect">
            <a:avLst/>
          </a:prstGeom>
        </p:spPr>
      </p:pic>
      <p:pic>
        <p:nvPicPr>
          <p:cNvPr id="5" name="Content Placeholder 4"/>
          <p:cNvPicPr>
            <a:picLocks noGrp="1" noChangeAspect="1"/>
          </p:cNvPicPr>
          <p:nvPr>
            <p:ph sz="half" idx="2"/>
          </p:nvPr>
        </p:nvPicPr>
        <p:blipFill>
          <a:blip r:embed="rId3"/>
          <a:stretch>
            <a:fillRect/>
          </a:stretch>
        </p:blipFill>
        <p:spPr>
          <a:xfrm>
            <a:off x="8312727" y="1802651"/>
            <a:ext cx="2714670" cy="2608298"/>
          </a:xfrm>
          <a:prstGeom prst="rect">
            <a:avLst/>
          </a:prstGeom>
        </p:spPr>
      </p:pic>
      <p:sp>
        <p:nvSpPr>
          <p:cNvPr id="4" name="TextBox 3"/>
          <p:cNvSpPr txBox="1"/>
          <p:nvPr/>
        </p:nvSpPr>
        <p:spPr>
          <a:xfrm>
            <a:off x="3676852" y="4607560"/>
            <a:ext cx="4705148" cy="1938992"/>
          </a:xfrm>
          <a:prstGeom prst="rect">
            <a:avLst/>
          </a:prstGeom>
          <a:noFill/>
        </p:spPr>
        <p:txBody>
          <a:bodyPr wrap="square" rtlCol="0">
            <a:spAutoFit/>
          </a:bodyPr>
          <a:lstStyle/>
          <a:p>
            <a:r>
              <a:rPr lang="en-GB" sz="2400" dirty="0" smtClean="0"/>
              <a:t>4.5 million working age adults</a:t>
            </a:r>
          </a:p>
          <a:p>
            <a:r>
              <a:rPr lang="en-GB" sz="2400" dirty="0" smtClean="0"/>
              <a:t>2.5m pay tax</a:t>
            </a:r>
          </a:p>
          <a:p>
            <a:r>
              <a:rPr lang="en-GB" sz="2400" dirty="0" smtClean="0"/>
              <a:t>2.m &lt; minimum threshold = non-IT payers</a:t>
            </a:r>
          </a:p>
          <a:p>
            <a:r>
              <a:rPr lang="en-GB" sz="2400" dirty="0" smtClean="0"/>
              <a:t>300,000 fewer women tax payers.</a:t>
            </a:r>
            <a:endParaRPr lang="en-GB" sz="2400" dirty="0"/>
          </a:p>
        </p:txBody>
      </p:sp>
    </p:spTree>
    <p:extLst>
      <p:ext uri="{BB962C8B-B14F-4D97-AF65-F5344CB8AC3E}">
        <p14:creationId xmlns:p14="http://schemas.microsoft.com/office/powerpoint/2010/main" val="25707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861"/>
          </a:xfrm>
        </p:spPr>
        <p:txBody>
          <a:bodyPr>
            <a:normAutofit/>
          </a:bodyPr>
          <a:lstStyle/>
          <a:p>
            <a:r>
              <a:rPr lang="en-GB" sz="3600" b="1" dirty="0" smtClean="0"/>
              <a:t>Scottish Income Tax</a:t>
            </a:r>
            <a:endParaRPr lang="en-GB" sz="3600" b="1" dirty="0"/>
          </a:p>
        </p:txBody>
      </p:sp>
      <p:pic>
        <p:nvPicPr>
          <p:cNvPr id="4" name="Content Placeholder 3"/>
          <p:cNvPicPr>
            <a:picLocks noGrp="1" noChangeAspect="1"/>
          </p:cNvPicPr>
          <p:nvPr>
            <p:ph idx="1"/>
          </p:nvPr>
        </p:nvPicPr>
        <p:blipFill>
          <a:blip r:embed="rId2"/>
          <a:stretch>
            <a:fillRect/>
          </a:stretch>
        </p:blipFill>
        <p:spPr>
          <a:xfrm>
            <a:off x="560388" y="1309378"/>
            <a:ext cx="10670134" cy="4155379"/>
          </a:xfrm>
          <a:prstGeom prst="rect">
            <a:avLst/>
          </a:prstGeom>
        </p:spPr>
      </p:pic>
    </p:spTree>
    <p:extLst>
      <p:ext uri="{BB962C8B-B14F-4D97-AF65-F5344CB8AC3E}">
        <p14:creationId xmlns:p14="http://schemas.microsoft.com/office/powerpoint/2010/main" val="3159172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Gendered </a:t>
            </a:r>
            <a:r>
              <a:rPr lang="en-GB" b="1" dirty="0"/>
              <a:t>differences across the current Income Tax Bands</a:t>
            </a:r>
          </a:p>
        </p:txBody>
      </p:sp>
      <p:sp>
        <p:nvSpPr>
          <p:cNvPr id="3" name="Content Placeholder 2"/>
          <p:cNvSpPr>
            <a:spLocks noGrp="1"/>
          </p:cNvSpPr>
          <p:nvPr>
            <p:ph idx="1"/>
          </p:nvPr>
        </p:nvSpPr>
        <p:spPr>
          <a:xfrm>
            <a:off x="838200" y="1533236"/>
            <a:ext cx="10515600" cy="4643727"/>
          </a:xfrm>
        </p:spPr>
        <p:txBody>
          <a:bodyPr>
            <a:normAutofit/>
          </a:bodyPr>
          <a:lstStyle/>
          <a:p>
            <a:r>
              <a:rPr lang="en-GB" dirty="0" smtClean="0"/>
              <a:t>How do you think women and men are distributed across the </a:t>
            </a:r>
            <a:r>
              <a:rPr lang="en-GB" dirty="0"/>
              <a:t>T</a:t>
            </a:r>
            <a:r>
              <a:rPr lang="en-GB" dirty="0" smtClean="0"/>
              <a:t>ax Bands?</a:t>
            </a:r>
          </a:p>
          <a:p>
            <a:r>
              <a:rPr lang="en-GB" dirty="0" smtClean="0"/>
              <a:t>What proportion of non tax payers are likely to be women and men?</a:t>
            </a:r>
          </a:p>
          <a:p>
            <a:r>
              <a:rPr lang="en-GB" dirty="0" smtClean="0"/>
              <a:t>What do think might be the impacts</a:t>
            </a:r>
          </a:p>
          <a:p>
            <a:pPr lvl="1"/>
            <a:r>
              <a:rPr lang="en-GB" i="1" dirty="0" smtClean="0"/>
              <a:t>of the UK </a:t>
            </a:r>
            <a:r>
              <a:rPr lang="en-GB" i="1" dirty="0" err="1" smtClean="0"/>
              <a:t>Govt</a:t>
            </a:r>
            <a:r>
              <a:rPr lang="en-GB" i="1" dirty="0" smtClean="0"/>
              <a:t> policy to raise the tax threshold?</a:t>
            </a:r>
          </a:p>
          <a:p>
            <a:pPr lvl="1"/>
            <a:r>
              <a:rPr lang="en-GB" i="1" dirty="0"/>
              <a:t>a</a:t>
            </a:r>
            <a:r>
              <a:rPr lang="en-GB" i="1" dirty="0" smtClean="0"/>
              <a:t>nd the </a:t>
            </a:r>
            <a:r>
              <a:rPr lang="en-GB" i="1" dirty="0" err="1" smtClean="0"/>
              <a:t>SGvt</a:t>
            </a:r>
            <a:r>
              <a:rPr lang="en-GB" i="1" dirty="0" smtClean="0"/>
              <a:t> decision to raise the higher end tax rates? </a:t>
            </a:r>
          </a:p>
          <a:p>
            <a:r>
              <a:rPr lang="en-GB" dirty="0" smtClean="0"/>
              <a:t>What are the gendered characteristics of the Scottish labour market that have implications for expanding the tax base?</a:t>
            </a:r>
          </a:p>
          <a:p>
            <a:r>
              <a:rPr lang="en-GB" dirty="0" smtClean="0"/>
              <a:t>What policies to promote economic growth could improve the tax base and advance improved gender equality outcomes?</a:t>
            </a:r>
          </a:p>
        </p:txBody>
      </p:sp>
    </p:spTree>
    <p:extLst>
      <p:ext uri="{BB962C8B-B14F-4D97-AF65-F5344CB8AC3E}">
        <p14:creationId xmlns:p14="http://schemas.microsoft.com/office/powerpoint/2010/main" val="834915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else to do?</a:t>
            </a:r>
            <a:endParaRPr lang="en-GB" b="1" dirty="0"/>
          </a:p>
        </p:txBody>
      </p:sp>
      <p:sp>
        <p:nvSpPr>
          <p:cNvPr id="3" name="Content Placeholder 2"/>
          <p:cNvSpPr>
            <a:spLocks noGrp="1"/>
          </p:cNvSpPr>
          <p:nvPr>
            <p:ph idx="1"/>
          </p:nvPr>
        </p:nvSpPr>
        <p:spPr/>
        <p:txBody>
          <a:bodyPr>
            <a:normAutofit/>
          </a:bodyPr>
          <a:lstStyle/>
          <a:p>
            <a:r>
              <a:rPr lang="en-GB" dirty="0" smtClean="0"/>
              <a:t>Use borrowing powers to invest – in what?</a:t>
            </a:r>
          </a:p>
          <a:p>
            <a:pPr lvl="1"/>
            <a:r>
              <a:rPr lang="en-GB" dirty="0" smtClean="0"/>
              <a:t>What do we mean by investment?</a:t>
            </a:r>
          </a:p>
          <a:p>
            <a:r>
              <a:rPr lang="en-GB" dirty="0" smtClean="0"/>
              <a:t>Increase spending in economic development/skills/Fair Work portfolio</a:t>
            </a:r>
            <a:r>
              <a:rPr lang="en-GB" dirty="0"/>
              <a:t>?</a:t>
            </a:r>
          </a:p>
          <a:p>
            <a:pPr marL="0" indent="0">
              <a:buNone/>
            </a:pPr>
            <a:endParaRPr lang="en-GB" dirty="0" smtClean="0"/>
          </a:p>
          <a:p>
            <a:pPr marL="0" indent="0">
              <a:buNone/>
            </a:pPr>
            <a:r>
              <a:rPr lang="en-GB" dirty="0" smtClean="0"/>
              <a:t> – current share of 2019-20 budget</a:t>
            </a:r>
          </a:p>
          <a:p>
            <a:r>
              <a:rPr lang="en-GB" dirty="0" smtClean="0"/>
              <a:t>What sectoral development would diversify labour market participation and occupations?</a:t>
            </a:r>
            <a:endParaRPr lang="en-GB" dirty="0"/>
          </a:p>
        </p:txBody>
      </p:sp>
      <p:pic>
        <p:nvPicPr>
          <p:cNvPr id="4" name="Picture 3"/>
          <p:cNvPicPr>
            <a:picLocks noChangeAspect="1"/>
          </p:cNvPicPr>
          <p:nvPr/>
        </p:nvPicPr>
        <p:blipFill>
          <a:blip r:embed="rId2"/>
          <a:stretch>
            <a:fillRect/>
          </a:stretch>
        </p:blipFill>
        <p:spPr>
          <a:xfrm>
            <a:off x="1126802" y="3805227"/>
            <a:ext cx="6396301" cy="392133"/>
          </a:xfrm>
          <a:prstGeom prst="rect">
            <a:avLst/>
          </a:prstGeom>
        </p:spPr>
      </p:pic>
    </p:spTree>
    <p:extLst>
      <p:ext uri="{BB962C8B-B14F-4D97-AF65-F5344CB8AC3E}">
        <p14:creationId xmlns:p14="http://schemas.microsoft.com/office/powerpoint/2010/main" val="1707112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7E346E-D0A6-4EDF-8D92-3561B871FFDF}"/>
              </a:ext>
            </a:extLst>
          </p:cNvPr>
          <p:cNvSpPr>
            <a:spLocks noGrp="1"/>
          </p:cNvSpPr>
          <p:nvPr>
            <p:ph type="body" sz="half" idx="2"/>
          </p:nvPr>
        </p:nvSpPr>
        <p:spPr>
          <a:xfrm>
            <a:off x="404984" y="1428534"/>
            <a:ext cx="4357567" cy="4953102"/>
          </a:xfrm>
        </p:spPr>
        <p:txBody>
          <a:bodyPr/>
          <a:lstStyle/>
          <a:p>
            <a:r>
              <a:rPr lang="en-GB" sz="2645" b="1" dirty="0">
                <a:solidFill>
                  <a:srgbClr val="00728F"/>
                </a:solidFill>
              </a:rPr>
              <a:t>Budget documents</a:t>
            </a:r>
          </a:p>
          <a:p>
            <a:r>
              <a:rPr lang="en-GB" sz="2645" dirty="0"/>
              <a:t>Equality Statement published with budget documents </a:t>
            </a:r>
          </a:p>
          <a:p>
            <a:endParaRPr lang="en-GB" sz="2645" dirty="0"/>
          </a:p>
          <a:p>
            <a:r>
              <a:rPr lang="en-GB" sz="2645" b="1" dirty="0">
                <a:solidFill>
                  <a:srgbClr val="00728F"/>
                </a:solidFill>
              </a:rPr>
              <a:t>Budget evaluation and formulation </a:t>
            </a:r>
          </a:p>
          <a:p>
            <a:r>
              <a:rPr lang="en-GB" sz="2645" dirty="0"/>
              <a:t>Additional equalities information to be published before summer recess</a:t>
            </a:r>
          </a:p>
        </p:txBody>
      </p:sp>
      <p:sp>
        <p:nvSpPr>
          <p:cNvPr id="3" name="Title 2">
            <a:extLst>
              <a:ext uri="{FF2B5EF4-FFF2-40B4-BE49-F238E27FC236}">
                <a16:creationId xmlns:a16="http://schemas.microsoft.com/office/drawing/2014/main" id="{68F15F44-C368-4A83-96BA-EF0510A6371E}"/>
              </a:ext>
            </a:extLst>
          </p:cNvPr>
          <p:cNvSpPr>
            <a:spLocks noGrp="1"/>
          </p:cNvSpPr>
          <p:nvPr>
            <p:ph type="title"/>
          </p:nvPr>
        </p:nvSpPr>
        <p:spPr>
          <a:xfrm>
            <a:off x="404984" y="286764"/>
            <a:ext cx="8668373" cy="1007912"/>
          </a:xfrm>
        </p:spPr>
        <p:txBody>
          <a:bodyPr>
            <a:normAutofit/>
          </a:bodyPr>
          <a:lstStyle/>
          <a:p>
            <a:r>
              <a:rPr lang="en-GB" sz="3600" b="1" dirty="0"/>
              <a:t>Considering equalities in the budget </a:t>
            </a:r>
          </a:p>
        </p:txBody>
      </p:sp>
      <p:pic>
        <p:nvPicPr>
          <p:cNvPr id="5" name="Content Placeholder 4">
            <a:extLst>
              <a:ext uri="{FF2B5EF4-FFF2-40B4-BE49-F238E27FC236}">
                <a16:creationId xmlns:a16="http://schemas.microsoft.com/office/drawing/2014/main" id="{687F4FD0-0EA1-4F4E-900A-7756F2F3B817}"/>
              </a:ext>
            </a:extLst>
          </p:cNvPr>
          <p:cNvPicPr>
            <a:picLocks noGrp="1" noChangeAspect="1"/>
          </p:cNvPicPr>
          <p:nvPr>
            <p:ph sz="quarter" idx="11"/>
          </p:nvPr>
        </p:nvPicPr>
        <p:blipFill>
          <a:blip r:embed="rId2"/>
          <a:stretch>
            <a:fillRect/>
          </a:stretch>
        </p:blipFill>
        <p:spPr>
          <a:xfrm>
            <a:off x="4999897" y="1590171"/>
            <a:ext cx="6666916" cy="4437793"/>
          </a:xfrm>
          <a:prstGeom prst="rect">
            <a:avLst/>
          </a:prstGeom>
        </p:spPr>
      </p:pic>
    </p:spTree>
    <p:extLst>
      <p:ext uri="{BB962C8B-B14F-4D97-AF65-F5344CB8AC3E}">
        <p14:creationId xmlns:p14="http://schemas.microsoft.com/office/powerpoint/2010/main" val="2474374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363"/>
          </a:xfrm>
        </p:spPr>
        <p:txBody>
          <a:bodyPr>
            <a:normAutofit/>
          </a:bodyPr>
          <a:lstStyle/>
          <a:p>
            <a:r>
              <a:rPr lang="en-GB" sz="3600" b="1" dirty="0" smtClean="0"/>
              <a:t>Opportunities for scrutiny and gender analysis</a:t>
            </a:r>
            <a:endParaRPr lang="en-GB" sz="3600" b="1" dirty="0"/>
          </a:p>
        </p:txBody>
      </p:sp>
      <p:pic>
        <p:nvPicPr>
          <p:cNvPr id="4" name="Content Placeholder 3"/>
          <p:cNvPicPr>
            <a:picLocks noGrp="1" noChangeAspect="1"/>
          </p:cNvPicPr>
          <p:nvPr>
            <p:ph idx="1"/>
          </p:nvPr>
        </p:nvPicPr>
        <p:blipFill>
          <a:blip r:embed="rId2"/>
          <a:stretch>
            <a:fillRect/>
          </a:stretch>
        </p:blipFill>
        <p:spPr>
          <a:xfrm>
            <a:off x="1168251" y="1158284"/>
            <a:ext cx="9598945" cy="5540347"/>
          </a:xfrm>
          <a:prstGeom prst="rect">
            <a:avLst/>
          </a:prstGeom>
        </p:spPr>
      </p:pic>
    </p:spTree>
    <p:extLst>
      <p:ext uri="{BB962C8B-B14F-4D97-AF65-F5344CB8AC3E}">
        <p14:creationId xmlns:p14="http://schemas.microsoft.com/office/powerpoint/2010/main" val="455121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GB" sz="2800" dirty="0" smtClean="0"/>
              <a:t>What is coming </a:t>
            </a:r>
            <a:r>
              <a:rPr lang="en-GB" sz="2800" dirty="0"/>
              <a:t>your </a:t>
            </a:r>
            <a:r>
              <a:rPr lang="en-GB" sz="2800" dirty="0" smtClean="0"/>
              <a:t>way?</a:t>
            </a:r>
          </a:p>
          <a:p>
            <a:endParaRPr lang="en-GB" dirty="0"/>
          </a:p>
          <a:p>
            <a:r>
              <a:rPr lang="en-GB" dirty="0" smtClean="0"/>
              <a:t>Parliamentary committees – increased </a:t>
            </a:r>
            <a:r>
              <a:rPr lang="en-GB" dirty="0"/>
              <a:t>e</a:t>
            </a:r>
            <a:r>
              <a:rPr lang="en-GB" dirty="0" smtClean="0"/>
              <a:t>vidence and scrutiny.</a:t>
            </a:r>
          </a:p>
          <a:p>
            <a:r>
              <a:rPr lang="en-GB" dirty="0" smtClean="0"/>
              <a:t>Medium Term/Scotland’s Fiscal Outlook – gender, equality, human rights issues and analysis?</a:t>
            </a:r>
          </a:p>
          <a:p>
            <a:r>
              <a:rPr lang="en-GB" dirty="0" smtClean="0"/>
              <a:t>Summer scrutiny and pre-budget reports.</a:t>
            </a:r>
          </a:p>
          <a:p>
            <a:r>
              <a:rPr lang="en-GB" dirty="0" smtClean="0"/>
              <a:t>Linking Budget –equalities analysis - NPF</a:t>
            </a:r>
          </a:p>
          <a:p>
            <a:endParaRPr lang="en-GB" dirty="0" smtClean="0"/>
          </a:p>
          <a:p>
            <a:endParaRPr lang="en-GB" dirty="0"/>
          </a:p>
          <a:p>
            <a:endParaRPr lang="en-GB" dirty="0"/>
          </a:p>
        </p:txBody>
      </p:sp>
      <p:sp>
        <p:nvSpPr>
          <p:cNvPr id="3" name="Title 2"/>
          <p:cNvSpPr>
            <a:spLocks noGrp="1"/>
          </p:cNvSpPr>
          <p:nvPr>
            <p:ph type="title"/>
          </p:nvPr>
        </p:nvSpPr>
        <p:spPr>
          <a:xfrm>
            <a:off x="404766" y="211756"/>
            <a:ext cx="8668373" cy="1071418"/>
          </a:xfrm>
        </p:spPr>
        <p:txBody>
          <a:bodyPr>
            <a:normAutofit fontScale="90000"/>
          </a:bodyPr>
          <a:lstStyle/>
          <a:p>
            <a:r>
              <a:rPr lang="en-GB" b="1" dirty="0"/>
              <a:t>New budget process – what does it mean for you</a:t>
            </a:r>
            <a:r>
              <a:rPr lang="en-GB" b="1" dirty="0" smtClean="0"/>
              <a:t>?</a:t>
            </a:r>
            <a:endParaRPr lang="en-GB" b="1" dirty="0"/>
          </a:p>
        </p:txBody>
      </p:sp>
      <p:sp>
        <p:nvSpPr>
          <p:cNvPr id="4" name="Content Placeholder 3"/>
          <p:cNvSpPr>
            <a:spLocks noGrp="1"/>
          </p:cNvSpPr>
          <p:nvPr>
            <p:ph sz="quarter" idx="11"/>
          </p:nvPr>
        </p:nvSpPr>
        <p:spPr/>
        <p:txBody>
          <a:bodyPr/>
          <a:lstStyle/>
          <a:p>
            <a:r>
              <a:rPr lang="en-GB" dirty="0" smtClean="0"/>
              <a:t>What sources of information?</a:t>
            </a:r>
          </a:p>
          <a:p>
            <a:r>
              <a:rPr lang="en-GB" dirty="0" smtClean="0"/>
              <a:t>What type of analysis?</a:t>
            </a:r>
          </a:p>
          <a:p>
            <a:r>
              <a:rPr lang="en-GB" dirty="0" smtClean="0"/>
              <a:t>What processes support/underpin improved equalities scrutiny between budget allocations and outcomes?</a:t>
            </a:r>
          </a:p>
          <a:p>
            <a:r>
              <a:rPr lang="en-GB" dirty="0" smtClean="0"/>
              <a:t>Alternatives to Equality Budget Statement?</a:t>
            </a:r>
          </a:p>
          <a:p>
            <a:r>
              <a:rPr lang="en-GB" dirty="0" smtClean="0"/>
              <a:t>New/additional equalities analysis at summer scrutiny?</a:t>
            </a:r>
          </a:p>
          <a:p>
            <a:r>
              <a:rPr lang="en-GB" dirty="0" smtClean="0"/>
              <a:t>Pre-budget reports? </a:t>
            </a:r>
            <a:endParaRPr lang="en-GB" dirty="0"/>
          </a:p>
        </p:txBody>
      </p:sp>
    </p:spTree>
    <p:extLst>
      <p:ext uri="{BB962C8B-B14F-4D97-AF65-F5344CB8AC3E}">
        <p14:creationId xmlns:p14="http://schemas.microsoft.com/office/powerpoint/2010/main" val="3162659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404766" y="1428534"/>
            <a:ext cx="10906237" cy="4761788"/>
          </a:xfrm>
        </p:spPr>
        <p:txBody>
          <a:bodyPr/>
          <a:lstStyle/>
          <a:p>
            <a:r>
              <a:rPr lang="en-GB" dirty="0"/>
              <a:t>Distributional Analysis: </a:t>
            </a:r>
            <a:r>
              <a:rPr lang="en-GB" dirty="0">
                <a:hlinkClick r:id="rId2"/>
              </a:rPr>
              <a:t>https://</a:t>
            </a:r>
            <a:r>
              <a:rPr lang="en-GB" dirty="0" smtClean="0">
                <a:hlinkClick r:id="rId2"/>
              </a:rPr>
              <a:t>www.equalityhumanrights.com/en/publication-download/cumulative-impact-tax-and-welfare-reforms</a:t>
            </a:r>
            <a:r>
              <a:rPr lang="en-GB" dirty="0" smtClean="0"/>
              <a:t> </a:t>
            </a:r>
            <a:endParaRPr lang="en-GB" dirty="0"/>
          </a:p>
          <a:p>
            <a:endParaRPr lang="en-GB" dirty="0" smtClean="0"/>
          </a:p>
          <a:p>
            <a:r>
              <a:rPr lang="en-GB" dirty="0" smtClean="0"/>
              <a:t>Gender Analysis of the </a:t>
            </a:r>
            <a:r>
              <a:rPr lang="en-GB" dirty="0"/>
              <a:t>Scottish Budget: </a:t>
            </a:r>
            <a:r>
              <a:rPr lang="en-GB" dirty="0">
                <a:hlinkClick r:id="rId3"/>
              </a:rPr>
              <a:t>https://</a:t>
            </a:r>
            <a:r>
              <a:rPr lang="en-GB" dirty="0" smtClean="0">
                <a:hlinkClick r:id="rId3"/>
              </a:rPr>
              <a:t>www.engender.org.uk/content/publications/GENDER-EDIT-OF-THE-SCOTTISH-GOVERNMENT-BUDGET-2019-2020.pdf</a:t>
            </a:r>
            <a:endParaRPr lang="en-GB" dirty="0" smtClean="0"/>
          </a:p>
          <a:p>
            <a:endParaRPr lang="en-GB" dirty="0"/>
          </a:p>
          <a:p>
            <a:r>
              <a:rPr lang="en-GB" dirty="0" smtClean="0"/>
              <a:t>Gender Analysis of the Autumn Budget</a:t>
            </a:r>
            <a:r>
              <a:rPr lang="en-GB"/>
              <a:t>: </a:t>
            </a:r>
            <a:r>
              <a:rPr lang="en-GB">
                <a:hlinkClick r:id="rId4"/>
              </a:rPr>
              <a:t>https://</a:t>
            </a:r>
            <a:r>
              <a:rPr lang="en-GB">
                <a:hlinkClick r:id="rId4"/>
              </a:rPr>
              <a:t>wbg.org.uk/analysis/autumn-budget-2018-wbg-full-analysis</a:t>
            </a:r>
            <a:r>
              <a:rPr lang="en-GB" smtClean="0">
                <a:hlinkClick r:id="rId4"/>
              </a:rPr>
              <a:t>/</a:t>
            </a:r>
            <a:r>
              <a:rPr lang="en-GB" smtClean="0"/>
              <a:t> </a:t>
            </a:r>
            <a:endParaRPr lang="en-GB" dirty="0" smtClean="0"/>
          </a:p>
        </p:txBody>
      </p:sp>
      <p:sp>
        <p:nvSpPr>
          <p:cNvPr id="3" name="Title 2"/>
          <p:cNvSpPr>
            <a:spLocks noGrp="1"/>
          </p:cNvSpPr>
          <p:nvPr>
            <p:ph type="title"/>
          </p:nvPr>
        </p:nvSpPr>
        <p:spPr/>
        <p:txBody>
          <a:bodyPr/>
          <a:lstStyle/>
          <a:p>
            <a:r>
              <a:rPr lang="en-GB" dirty="0" smtClean="0"/>
              <a:t>Resources</a:t>
            </a:r>
            <a:endParaRPr lang="en-GB" dirty="0"/>
          </a:p>
        </p:txBody>
      </p:sp>
    </p:spTree>
    <p:extLst>
      <p:ext uri="{BB962C8B-B14F-4D97-AF65-F5344CB8AC3E}">
        <p14:creationId xmlns:p14="http://schemas.microsoft.com/office/powerpoint/2010/main" val="28355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9C40-6D49-49CA-8DB6-42E14D5518EB}"/>
              </a:ext>
            </a:extLst>
          </p:cNvPr>
          <p:cNvSpPr>
            <a:spLocks noGrp="1"/>
          </p:cNvSpPr>
          <p:nvPr>
            <p:ph type="title"/>
          </p:nvPr>
        </p:nvSpPr>
        <p:spPr/>
        <p:txBody>
          <a:bodyPr/>
          <a:lstStyle/>
          <a:p>
            <a:pPr algn="ctr"/>
            <a:r>
              <a:rPr lang="en-GB" b="1" dirty="0"/>
              <a:t>Funding for the Scottish Budget</a:t>
            </a:r>
          </a:p>
        </p:txBody>
      </p:sp>
      <p:sp>
        <p:nvSpPr>
          <p:cNvPr id="3" name="Content Placeholder 2">
            <a:extLst>
              <a:ext uri="{FF2B5EF4-FFF2-40B4-BE49-F238E27FC236}">
                <a16:creationId xmlns:a16="http://schemas.microsoft.com/office/drawing/2014/main" id="{94E874B8-F14E-468D-9D55-FE9263C4220A}"/>
              </a:ext>
            </a:extLst>
          </p:cNvPr>
          <p:cNvSpPr>
            <a:spLocks noGrp="1"/>
          </p:cNvSpPr>
          <p:nvPr>
            <p:ph idx="1"/>
          </p:nvPr>
        </p:nvSpPr>
        <p:spPr/>
        <p:txBody>
          <a:bodyPr>
            <a:normAutofit fontScale="92500" lnSpcReduction="10000"/>
          </a:bodyPr>
          <a:lstStyle/>
          <a:p>
            <a:r>
              <a:rPr lang="en-GB" dirty="0"/>
              <a:t>Scottish Government’s budget is now determined through a combination of block grant funding from HM Treasury, adjusted to reflect forecasts of receipts generated through taxes revenues devolved and assigned to Scotland.</a:t>
            </a:r>
          </a:p>
          <a:p>
            <a:r>
              <a:rPr lang="en-GB" dirty="0"/>
              <a:t>The UK government has cut the block grant as part of its austerity policy. Over the decade between 2010-11 and 2019-20, Scotland’s discretionary resource budget allocation – the funding for day-to-day government expenditure – has reduced by more than 9 per cent or £2.6 billion in real terms. </a:t>
            </a:r>
          </a:p>
          <a:p>
            <a:r>
              <a:rPr lang="en-GB" dirty="0"/>
              <a:t>The Scottish Government estimates that a further real terms reduction of around 1 per cent (approximately £250 million) in resource budgets between 2018-19 and 2022-23 is likely.</a:t>
            </a:r>
          </a:p>
          <a:p>
            <a:endParaRPr lang="en-GB" dirty="0"/>
          </a:p>
          <a:p>
            <a:endParaRPr lang="en-GB" dirty="0"/>
          </a:p>
        </p:txBody>
      </p:sp>
    </p:spTree>
    <p:extLst>
      <p:ext uri="{BB962C8B-B14F-4D97-AF65-F5344CB8AC3E}">
        <p14:creationId xmlns:p14="http://schemas.microsoft.com/office/powerpoint/2010/main" val="326927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9854-3ED8-4554-BCF2-D0A1F25E7F11}"/>
              </a:ext>
            </a:extLst>
          </p:cNvPr>
          <p:cNvSpPr>
            <a:spLocks noGrp="1"/>
          </p:cNvSpPr>
          <p:nvPr>
            <p:ph type="title"/>
          </p:nvPr>
        </p:nvSpPr>
        <p:spPr/>
        <p:txBody>
          <a:bodyPr>
            <a:normAutofit/>
          </a:bodyPr>
          <a:lstStyle/>
          <a:p>
            <a:pPr algn="ctr"/>
            <a:r>
              <a:rPr lang="en-GB" b="1" dirty="0"/>
              <a:t>Devolution of Social Security</a:t>
            </a:r>
          </a:p>
        </p:txBody>
      </p:sp>
      <p:sp>
        <p:nvSpPr>
          <p:cNvPr id="3" name="Content Placeholder 2">
            <a:extLst>
              <a:ext uri="{FF2B5EF4-FFF2-40B4-BE49-F238E27FC236}">
                <a16:creationId xmlns:a16="http://schemas.microsoft.com/office/drawing/2014/main" id="{54DC0DAB-983E-4C52-8511-4D6A1570FA34}"/>
              </a:ext>
            </a:extLst>
          </p:cNvPr>
          <p:cNvSpPr>
            <a:spLocks noGrp="1"/>
          </p:cNvSpPr>
          <p:nvPr>
            <p:ph idx="1"/>
          </p:nvPr>
        </p:nvSpPr>
        <p:spPr/>
        <p:txBody>
          <a:bodyPr/>
          <a:lstStyle/>
          <a:p>
            <a:r>
              <a:rPr lang="en-GB" dirty="0"/>
              <a:t>New social security powers under the Scotland Act 2016. </a:t>
            </a:r>
          </a:p>
          <a:p>
            <a:r>
              <a:rPr lang="en-GB" dirty="0"/>
              <a:t>Likely to be a transfer to the Scottish Budget of more than £3.5 billion for these new responsibilities by 2022-23.</a:t>
            </a:r>
          </a:p>
          <a:p>
            <a:r>
              <a:rPr lang="en-GB" dirty="0"/>
              <a:t>This level of funding assumes no changes to eligibility criteria and uprating policy by the UK Government. </a:t>
            </a:r>
          </a:p>
          <a:p>
            <a:r>
              <a:rPr lang="en-GB" dirty="0"/>
              <a:t>Future increases in social security demand and new policy choices will</a:t>
            </a:r>
          </a:p>
          <a:p>
            <a:pPr marL="0" indent="0">
              <a:buNone/>
            </a:pPr>
            <a:r>
              <a:rPr lang="en-GB" dirty="0"/>
              <a:t>  require to be funded from the Scottish Budget in the future.</a:t>
            </a:r>
          </a:p>
        </p:txBody>
      </p:sp>
    </p:spTree>
    <p:extLst>
      <p:ext uri="{BB962C8B-B14F-4D97-AF65-F5344CB8AC3E}">
        <p14:creationId xmlns:p14="http://schemas.microsoft.com/office/powerpoint/2010/main" val="1819937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0724-E9DE-48C3-A38E-8E4C74C7CA0C}"/>
              </a:ext>
            </a:extLst>
          </p:cNvPr>
          <p:cNvSpPr>
            <a:spLocks noGrp="1"/>
          </p:cNvSpPr>
          <p:nvPr>
            <p:ph type="title"/>
          </p:nvPr>
        </p:nvSpPr>
        <p:spPr/>
        <p:txBody>
          <a:bodyPr/>
          <a:lstStyle/>
          <a:p>
            <a:pPr algn="ctr"/>
            <a:r>
              <a:rPr lang="en-GB" b="1" dirty="0"/>
              <a:t>Tax Powers of the Scottish Government </a:t>
            </a:r>
          </a:p>
        </p:txBody>
      </p:sp>
      <p:sp>
        <p:nvSpPr>
          <p:cNvPr id="3" name="Content Placeholder 2">
            <a:extLst>
              <a:ext uri="{FF2B5EF4-FFF2-40B4-BE49-F238E27FC236}">
                <a16:creationId xmlns:a16="http://schemas.microsoft.com/office/drawing/2014/main" id="{50FE08DA-6DB0-4AF5-8E70-D51D58D5F4BF}"/>
              </a:ext>
            </a:extLst>
          </p:cNvPr>
          <p:cNvSpPr>
            <a:spLocks noGrp="1"/>
          </p:cNvSpPr>
          <p:nvPr>
            <p:ph idx="1"/>
          </p:nvPr>
        </p:nvSpPr>
        <p:spPr/>
        <p:txBody>
          <a:bodyPr>
            <a:normAutofit/>
          </a:bodyPr>
          <a:lstStyle/>
          <a:p>
            <a:r>
              <a:rPr lang="en-GB" dirty="0"/>
              <a:t>The Scottish Government has the power to set the rates and bands of income tax in Scotland – but not reliefs or exemptions, including the Personal Allowance.</a:t>
            </a:r>
          </a:p>
          <a:p>
            <a:r>
              <a:rPr lang="en-GB" dirty="0"/>
              <a:t>It has no power over setting the level of VAT and no control over all other reserved taxes (including Capital Gains Tax, Corporation Tax, National Insurance Contributions and Inheritance Tax). </a:t>
            </a:r>
          </a:p>
          <a:p>
            <a:r>
              <a:rPr lang="en-GB" dirty="0"/>
              <a:t>In Scotland, VAT is estimated to raise around £10 billion a year for the UK Government. The Scotland Act 2016 allows for receipts from the first 10p of the standard rate of VAT and the first 2.5p of the reduced rate of VAT in Scotland to be assigned to the Scottish Government.</a:t>
            </a:r>
          </a:p>
          <a:p>
            <a:endParaRPr lang="en-GB" dirty="0"/>
          </a:p>
          <a:p>
            <a:endParaRPr lang="en-GB" dirty="0"/>
          </a:p>
        </p:txBody>
      </p:sp>
    </p:spTree>
    <p:extLst>
      <p:ext uri="{BB962C8B-B14F-4D97-AF65-F5344CB8AC3E}">
        <p14:creationId xmlns:p14="http://schemas.microsoft.com/office/powerpoint/2010/main" val="1662127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6922-5272-445B-AD93-9C25AF5261C4}"/>
              </a:ext>
            </a:extLst>
          </p:cNvPr>
          <p:cNvSpPr>
            <a:spLocks noGrp="1"/>
          </p:cNvSpPr>
          <p:nvPr>
            <p:ph type="title"/>
          </p:nvPr>
        </p:nvSpPr>
        <p:spPr/>
        <p:txBody>
          <a:bodyPr/>
          <a:lstStyle/>
          <a:p>
            <a:pPr algn="ctr"/>
            <a:r>
              <a:rPr lang="en-GB" b="1" dirty="0"/>
              <a:t>More Tax Revenue But Smaller Block Grant</a:t>
            </a:r>
          </a:p>
        </p:txBody>
      </p:sp>
      <p:sp>
        <p:nvSpPr>
          <p:cNvPr id="3" name="Content Placeholder 2">
            <a:extLst>
              <a:ext uri="{FF2B5EF4-FFF2-40B4-BE49-F238E27FC236}">
                <a16:creationId xmlns:a16="http://schemas.microsoft.com/office/drawing/2014/main" id="{41C5F292-D357-4473-8ED1-CCDA2AFF910B}"/>
              </a:ext>
            </a:extLst>
          </p:cNvPr>
          <p:cNvSpPr>
            <a:spLocks noGrp="1"/>
          </p:cNvSpPr>
          <p:nvPr>
            <p:ph idx="1"/>
          </p:nvPr>
        </p:nvSpPr>
        <p:spPr/>
        <p:txBody>
          <a:bodyPr>
            <a:normAutofit fontScale="92500" lnSpcReduction="20000"/>
          </a:bodyPr>
          <a:lstStyle/>
          <a:p>
            <a:r>
              <a:rPr lang="en-GB" dirty="0"/>
              <a:t>Revenues raised in Scotland up to financial year 2014-15 made up under 10 per cent of the overall funding for devolved expenditure.</a:t>
            </a:r>
          </a:p>
          <a:p>
            <a:r>
              <a:rPr lang="en-GB" dirty="0"/>
              <a:t>By 2020‑21, with the assignment of Value Added Tax (VAT), they will make up approximately 50 per cent of that funding. </a:t>
            </a:r>
          </a:p>
          <a:p>
            <a:r>
              <a:rPr lang="en-GB" dirty="0"/>
              <a:t>If devolved Scottish tax revenues per head grow at the same rate as in the rest of the UK, the Scottish Budget will be no better or worse off than before devolution. </a:t>
            </a:r>
          </a:p>
          <a:p>
            <a:r>
              <a:rPr lang="en-GB" dirty="0"/>
              <a:t>This is because the amount being taken out through the Block Grant Adjustment is the same as the amount coming in through devolved tax revenues. </a:t>
            </a:r>
          </a:p>
          <a:p>
            <a:r>
              <a:rPr lang="en-GB" dirty="0"/>
              <a:t>If per capita tax revenues grow faster in Scotland than the rest of the UK then the Scottish Budget is better off than would have been the case under pre-devolution funding arrangements.</a:t>
            </a:r>
          </a:p>
          <a:p>
            <a:endParaRPr lang="en-GB" dirty="0"/>
          </a:p>
          <a:p>
            <a:endParaRPr lang="en-GB" dirty="0"/>
          </a:p>
        </p:txBody>
      </p:sp>
    </p:spTree>
    <p:extLst>
      <p:ext uri="{BB962C8B-B14F-4D97-AF65-F5344CB8AC3E}">
        <p14:creationId xmlns:p14="http://schemas.microsoft.com/office/powerpoint/2010/main" val="418071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C974-CFCC-470B-BA51-6EBD3254EC8A}"/>
              </a:ext>
            </a:extLst>
          </p:cNvPr>
          <p:cNvSpPr>
            <a:spLocks noGrp="1"/>
          </p:cNvSpPr>
          <p:nvPr>
            <p:ph type="title"/>
          </p:nvPr>
        </p:nvSpPr>
        <p:spPr/>
        <p:txBody>
          <a:bodyPr/>
          <a:lstStyle/>
          <a:p>
            <a:pPr algn="ctr"/>
            <a:r>
              <a:rPr lang="en-GB" b="1" dirty="0"/>
              <a:t>Capital Borrowing Powers</a:t>
            </a:r>
          </a:p>
        </p:txBody>
      </p:sp>
      <p:sp>
        <p:nvSpPr>
          <p:cNvPr id="3" name="Content Placeholder 2">
            <a:extLst>
              <a:ext uri="{FF2B5EF4-FFF2-40B4-BE49-F238E27FC236}">
                <a16:creationId xmlns:a16="http://schemas.microsoft.com/office/drawing/2014/main" id="{B7127CE1-8D17-43BD-B3B2-9371CC2BD28B}"/>
              </a:ext>
            </a:extLst>
          </p:cNvPr>
          <p:cNvSpPr>
            <a:spLocks noGrp="1"/>
          </p:cNvSpPr>
          <p:nvPr>
            <p:ph idx="1"/>
          </p:nvPr>
        </p:nvSpPr>
        <p:spPr/>
        <p:txBody>
          <a:bodyPr>
            <a:normAutofit fontScale="92500" lnSpcReduction="10000"/>
          </a:bodyPr>
          <a:lstStyle/>
          <a:p>
            <a:r>
              <a:rPr lang="en-GB" dirty="0"/>
              <a:t>The Scottish Government’s capital borrowing powers were originally granted in the Scotland Act 2012 and the limits were increased in the Scotland Act 2016. </a:t>
            </a:r>
          </a:p>
          <a:p>
            <a:r>
              <a:rPr lang="en-GB" dirty="0"/>
              <a:t>The Scottish Government can increase capital expenditure through borrowing up to £450 million per year up to a maximum total of £3 billion.</a:t>
            </a:r>
          </a:p>
          <a:p>
            <a:r>
              <a:rPr lang="en-GB" dirty="0"/>
              <a:t>It may borrow from the UK Government through the  National Loans Fund; through a commercial loan (directly from a bank or other lender ); and by issuing bonds. To date it has borrowed exclusively from the UK Government. </a:t>
            </a:r>
          </a:p>
          <a:p>
            <a:r>
              <a:rPr lang="en-GB" dirty="0"/>
              <a:t>The 2018-19 Scottish Budget plans to make full use of the £450 million capital borrowing powers available to maximise infrastructure investment.</a:t>
            </a:r>
          </a:p>
          <a:p>
            <a:endParaRPr lang="en-GB" dirty="0"/>
          </a:p>
        </p:txBody>
      </p:sp>
    </p:spTree>
    <p:extLst>
      <p:ext uri="{BB962C8B-B14F-4D97-AF65-F5344CB8AC3E}">
        <p14:creationId xmlns:p14="http://schemas.microsoft.com/office/powerpoint/2010/main" val="202540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D774-CD38-4AB3-B4D4-983F8DD41A5B}"/>
              </a:ext>
            </a:extLst>
          </p:cNvPr>
          <p:cNvSpPr>
            <a:spLocks noGrp="1"/>
          </p:cNvSpPr>
          <p:nvPr>
            <p:ph type="title"/>
          </p:nvPr>
        </p:nvSpPr>
        <p:spPr/>
        <p:txBody>
          <a:bodyPr/>
          <a:lstStyle/>
          <a:p>
            <a:pPr algn="ctr"/>
            <a:r>
              <a:rPr lang="en-GB" b="1" dirty="0"/>
              <a:t>Borrowing to Cover In-year Excess of Expenditure over Income</a:t>
            </a:r>
          </a:p>
        </p:txBody>
      </p:sp>
      <p:sp>
        <p:nvSpPr>
          <p:cNvPr id="3" name="Content Placeholder 2">
            <a:extLst>
              <a:ext uri="{FF2B5EF4-FFF2-40B4-BE49-F238E27FC236}">
                <a16:creationId xmlns:a16="http://schemas.microsoft.com/office/drawing/2014/main" id="{7C29DF75-FB9F-4C9F-9D9B-C71B04547A9F}"/>
              </a:ext>
            </a:extLst>
          </p:cNvPr>
          <p:cNvSpPr>
            <a:spLocks noGrp="1"/>
          </p:cNvSpPr>
          <p:nvPr>
            <p:ph idx="1"/>
          </p:nvPr>
        </p:nvSpPr>
        <p:spPr/>
        <p:txBody>
          <a:bodyPr>
            <a:normAutofit/>
          </a:bodyPr>
          <a:lstStyle/>
          <a:p>
            <a:r>
              <a:rPr lang="en-GB" dirty="0"/>
              <a:t>The Scottish Government can borrow up to £600 million each year within a statutory overall limit for resource borrowing of £1.75 billion, to cover temporary short term deficits.</a:t>
            </a:r>
          </a:p>
          <a:p>
            <a:r>
              <a:rPr lang="en-GB" dirty="0"/>
              <a:t>If an economic shock occurs it is not possible for the Scottish Government to apply resource borrowing to provide an economic stimulus – only to meet a shortfall in tax receipts or demand-led social security spending.</a:t>
            </a:r>
          </a:p>
          <a:p>
            <a:r>
              <a:rPr lang="en-GB" dirty="0"/>
              <a:t>The resource borrowing power is deliberately restricted to very specific circumstances and does not detract from the fundamental requirement for a balanced Scottish Budget each financial year.</a:t>
            </a:r>
          </a:p>
          <a:p>
            <a:endParaRPr lang="en-GB" dirty="0"/>
          </a:p>
        </p:txBody>
      </p:sp>
    </p:spTree>
    <p:extLst>
      <p:ext uri="{BB962C8B-B14F-4D97-AF65-F5344CB8AC3E}">
        <p14:creationId xmlns:p14="http://schemas.microsoft.com/office/powerpoint/2010/main" val="258516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75F4-3B2D-491F-8078-46A17AEA298A}"/>
              </a:ext>
            </a:extLst>
          </p:cNvPr>
          <p:cNvSpPr>
            <a:spLocks noGrp="1"/>
          </p:cNvSpPr>
          <p:nvPr>
            <p:ph type="title"/>
          </p:nvPr>
        </p:nvSpPr>
        <p:spPr/>
        <p:txBody>
          <a:bodyPr/>
          <a:lstStyle/>
          <a:p>
            <a:pPr algn="ctr"/>
            <a:r>
              <a:rPr lang="en-GB" b="1" dirty="0"/>
              <a:t>Scotland Affected by Austerity Policies of UK Government</a:t>
            </a:r>
          </a:p>
        </p:txBody>
      </p:sp>
      <p:sp>
        <p:nvSpPr>
          <p:cNvPr id="3" name="Content Placeholder 2">
            <a:extLst>
              <a:ext uri="{FF2B5EF4-FFF2-40B4-BE49-F238E27FC236}">
                <a16:creationId xmlns:a16="http://schemas.microsoft.com/office/drawing/2014/main" id="{47779C62-717B-4AF2-A684-B57098DE6821}"/>
              </a:ext>
            </a:extLst>
          </p:cNvPr>
          <p:cNvSpPr>
            <a:spLocks noGrp="1"/>
          </p:cNvSpPr>
          <p:nvPr>
            <p:ph idx="1"/>
          </p:nvPr>
        </p:nvSpPr>
        <p:spPr/>
        <p:txBody>
          <a:bodyPr>
            <a:normAutofit fontScale="92500" lnSpcReduction="20000"/>
          </a:bodyPr>
          <a:lstStyle/>
          <a:p>
            <a:r>
              <a:rPr lang="en-GB" dirty="0"/>
              <a:t>Since 2010 UK governments have cut social security benefits, and cut spending on public services , including the Block Grant to Scotland, </a:t>
            </a:r>
          </a:p>
          <a:p>
            <a:r>
              <a:rPr lang="en-GB" dirty="0"/>
              <a:t>VAT has been increased but income tax has been reduced through successive changes to tax threshold  and corporation tax has been reduced.</a:t>
            </a:r>
          </a:p>
          <a:p>
            <a:r>
              <a:rPr lang="en-GB" dirty="0"/>
              <a:t>Scottish government has expressed concern that the austerity policies disproportionately impact the most disadvantaged individuals.</a:t>
            </a:r>
          </a:p>
          <a:p>
            <a:r>
              <a:rPr lang="en-GB" dirty="0"/>
              <a:t>It has also noted that UK Government could adopt a more gradual deficit reduction with a better balance between ensuring the sustainability of the UK public finances and investing in the public services which are vital to supporting households and long-term economic growth. </a:t>
            </a:r>
          </a:p>
          <a:p>
            <a:r>
              <a:rPr lang="en-GB" dirty="0"/>
              <a:t> Such an approach could potentially provide an additional £7 billion in investment for Scottish public services relative to current plans.</a:t>
            </a:r>
          </a:p>
        </p:txBody>
      </p:sp>
    </p:spTree>
    <p:extLst>
      <p:ext uri="{BB962C8B-B14F-4D97-AF65-F5344CB8AC3E}">
        <p14:creationId xmlns:p14="http://schemas.microsoft.com/office/powerpoint/2010/main" val="2491196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2.xml.rels>&#65279;<?xml version="1.0" encoding="utf-8"?><Relationships xmlns="http://schemas.openxmlformats.org/package/2006/relationships"><Relationship Type="http://schemas.openxmlformats.org/officeDocument/2006/relationships/customXmlProps" Target="/customXML/itemProps2.xml" Id="Rd3c4172d526e4b2384ade4b889302c76" /></Relationships>
</file>

<file path=customXML/item2.xml><?xml version="1.0" encoding="utf-8"?>
<metadata xmlns="http://www.objective.com/ecm/document/metadata/53D26341A57B383EE0540010E0463CCA" version="1.0.0">
  <systemFields>
    <field name="Objective-Id">
      <value order="0">A24401602</value>
    </field>
    <field name="Objective-Title">
      <value order="0">Session 3 - Presentation - Gender and Macroeconomic Policy - Angela OHagan and Diane Elson</value>
    </field>
    <field name="Objective-Description">
      <value order="0"/>
    </field>
    <field name="Objective-CreationStamp">
      <value order="0">2019-05-10T18:28:14Z</value>
    </field>
    <field name="Objective-IsApproved">
      <value order="0">false</value>
    </field>
    <field name="Objective-IsPublished">
      <value order="0">true</value>
    </field>
    <field name="Objective-DatePublished">
      <value order="0">2019-05-28T12:48:33Z</value>
    </field>
    <field name="Objective-ModificationStamp">
      <value order="0">2019-05-28T12:49:07Z</value>
    </field>
    <field name="Objective-Owner">
      <value order="0">Thompson, Spencer S (U441249)</value>
    </field>
    <field name="Objective-Path">
      <value order="0">Objective Global Folder:SG File Plan:People, communities and living:Social Issues:Equal opportunities and diversity:Research and analysis: Equal opportunities and diversity:Improving the Gender Assessment of the Budget: 2018-2023</value>
    </field>
    <field name="Objective-Parent">
      <value order="0">Improving the Gender Assessment of the Budget: 2018-2023</value>
    </field>
    <field name="Objective-State">
      <value order="0">Published</value>
    </field>
    <field name="Objective-VersionId">
      <value order="0">vA35185100</value>
    </field>
    <field name="Objective-Version">
      <value order="0">2.0</value>
    </field>
    <field name="Objective-VersionNumber">
      <value order="0">2</value>
    </field>
    <field name="Objective-VersionComment">
      <value order="0"/>
    </field>
    <field name="Objective-FileNumber">
      <value order="0">PROCRES/1943</value>
    </field>
    <field name="Objective-Classification">
      <value order="0">OFFICIAL</value>
    </field>
    <field name="Objective-Caveats">
      <value order="0">Caveat for access to SG Fileplan</value>
    </field>
  </systemFields>
  <catalogues>
    <catalogue name="Document Type Catalogue" type="type" ori="id:cA35">
      <field name="Objective-Date of Original">
        <value order="0"/>
      </field>
      <field name="Objective-Date Received">
        <value order="0"/>
      </field>
      <field name="Objective-SG Web Publication - Category">
        <value order="0"/>
      </field>
      <field name="Objective-SG Web Publication - Category 2 Classification">
        <value order="0"/>
      </field>
      <field name="Objective-Connect Creator">
        <value order="0"/>
      </field>
    </catalogue>
  </catalogues>
</metadata>
</file>

<file path=customXML/itemProps2.xml><?xml version="1.0" encoding="utf-8"?>
<ds:datastoreItem xmlns:ds="http://schemas.openxmlformats.org/officeDocument/2006/customXml" ds:itemID="{5745109E-2DDF-40CB-AC2B-FF9B10C90820}">
  <ds:schemaRefs>
    <ds:schemaRef ds:uri="http://www.objective.com/ecm/document/metadata/53D26341A57B383EE0540010E0463CCA"/>
  </ds:schemaRefs>
</ds:datastoreItem>
</file>

<file path=docProps/app.xml><?xml version="1.0" encoding="utf-8"?>
<Properties xmlns="http://schemas.openxmlformats.org/officeDocument/2006/extended-properties" xmlns:vt="http://schemas.openxmlformats.org/officeDocument/2006/docPropsVTypes">
  <TotalTime>8700</TotalTime>
  <Words>1945</Words>
  <Application>Microsoft Office PowerPoint</Application>
  <PresentationFormat>Widescreen</PresentationFormat>
  <Paragraphs>153</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vt:lpstr>
      <vt:lpstr>Office Theme</vt:lpstr>
      <vt:lpstr>Gender Equality and Macroeconomic Policy in Scotland</vt:lpstr>
      <vt:lpstr>Macroeconomic Policy in Scotland</vt:lpstr>
      <vt:lpstr>Funding for the Scottish Budget</vt:lpstr>
      <vt:lpstr>Devolution of Social Security</vt:lpstr>
      <vt:lpstr>Tax Powers of the Scottish Government </vt:lpstr>
      <vt:lpstr>More Tax Revenue But Smaller Block Grant</vt:lpstr>
      <vt:lpstr>Capital Borrowing Powers</vt:lpstr>
      <vt:lpstr>Borrowing to Cover In-year Excess of Expenditure over Income</vt:lpstr>
      <vt:lpstr>Scotland Affected by Austerity Policies of UK Government</vt:lpstr>
      <vt:lpstr>The Gender Impact of Macroeconomic Policy </vt:lpstr>
      <vt:lpstr>Methods and Data </vt:lpstr>
      <vt:lpstr>Measures Included in Gender Impact Assessment </vt:lpstr>
      <vt:lpstr>Gender Impact in Scotland</vt:lpstr>
      <vt:lpstr>Discussion</vt:lpstr>
      <vt:lpstr>Why Do Women Lose More?</vt:lpstr>
      <vt:lpstr>Policy Differences Between Scotland and Great Britain </vt:lpstr>
      <vt:lpstr>BREAK</vt:lpstr>
      <vt:lpstr>Structure of the Scottish Budget</vt:lpstr>
      <vt:lpstr>Composition of the Scottish Budget</vt:lpstr>
      <vt:lpstr>Fundamental change in public finances</vt:lpstr>
      <vt:lpstr>Scotland’s tax base</vt:lpstr>
      <vt:lpstr>Scottish Income Tax</vt:lpstr>
      <vt:lpstr>Gendered differences across the current Income Tax Bands</vt:lpstr>
      <vt:lpstr>What else to do?</vt:lpstr>
      <vt:lpstr>Considering equalities in the budget </vt:lpstr>
      <vt:lpstr>Opportunities for scrutiny and gender analysis</vt:lpstr>
      <vt:lpstr>New budget process – what does it mean for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Elson, Diane</dc:creator>
  <cp:lastModifiedBy>Thompson S (Spencer)</cp:lastModifiedBy>
  <cp:revision>49</cp:revision>
  <dcterms:created xsi:type="dcterms:W3CDTF">2019-02-19T17:10:07Z</dcterms:created>
  <dcterms:modified xsi:type="dcterms:W3CDTF">2019-05-28T12:47:06Z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A24401602</vt:lpwstr>
  </property>
  <property fmtid="{D5CDD505-2E9C-101B-9397-08002B2CF9AE}" pid="4" name="Objective-Title">
    <vt:lpwstr>Session 3 - Presentation - Gender and Macroeconomic Policy - Angela OHagan and Diane Elson</vt:lpwstr>
  </property>
  <property fmtid="{D5CDD505-2E9C-101B-9397-08002B2CF9AE}" pid="5" name="Objective-Description">
    <vt:lpwstr/>
  </property>
  <property fmtid="{D5CDD505-2E9C-101B-9397-08002B2CF9AE}" pid="6" name="Objective-CreationStamp">
    <vt:filetime>2019-05-10T18:44:24Z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2019-05-28T12:48:33Z</vt:filetime>
  </property>
  <property fmtid="{D5CDD505-2E9C-101B-9397-08002B2CF9AE}" pid="10" name="Objective-ModificationStamp">
    <vt:filetime>2019-05-28T12:49:07Z</vt:filetime>
  </property>
  <property fmtid="{D5CDD505-2E9C-101B-9397-08002B2CF9AE}" pid="11" name="Objective-Owner">
    <vt:lpwstr>Thompson, Spencer S (U441249)</vt:lpwstr>
  </property>
  <property fmtid="{D5CDD505-2E9C-101B-9397-08002B2CF9AE}" pid="12" name="Objective-Path">
    <vt:lpwstr>Objective Global Folder:SG File Plan:People, communities and living:Social Issues:Equal opportunities and diversity:Research and analysis: Equal opportunities and diversity:Improving the Gender Assessment of the Budget: 2018-2023:</vt:lpwstr>
  </property>
  <property fmtid="{D5CDD505-2E9C-101B-9397-08002B2CF9AE}" pid="13" name="Objective-Parent">
    <vt:lpwstr>Improving the Gender Assessment of the Budget: 2018-2023</vt:lpwstr>
  </property>
  <property fmtid="{D5CDD505-2E9C-101B-9397-08002B2CF9AE}" pid="14" name="Objective-State">
    <vt:lpwstr>Published</vt:lpwstr>
  </property>
  <property fmtid="{D5CDD505-2E9C-101B-9397-08002B2CF9AE}" pid="15" name="Objective-VersionId">
    <vt:lpwstr>vA35185100</vt:lpwstr>
  </property>
  <property fmtid="{D5CDD505-2E9C-101B-9397-08002B2CF9AE}" pid="16" name="Objective-Version">
    <vt:lpwstr>2.0</vt:lpwstr>
  </property>
  <property fmtid="{D5CDD505-2E9C-101B-9397-08002B2CF9AE}" pid="17" name="Objective-VersionNumber">
    <vt:r8>2</vt:r8>
  </property>
  <property fmtid="{D5CDD505-2E9C-101B-9397-08002B2CF9AE}" pid="18" name="Objective-VersionComment">
    <vt:lpwstr/>
  </property>
  <property fmtid="{D5CDD505-2E9C-101B-9397-08002B2CF9AE}" pid="19" name="Objective-FileNumber">
    <vt:lpwstr>PROCRES/1943</vt:lpwstr>
  </property>
  <property fmtid="{D5CDD505-2E9C-101B-9397-08002B2CF9AE}" pid="20" name="Objective-Classification">
    <vt:lpwstr>[Inherited - OFFICIAL]</vt:lpwstr>
  </property>
  <property fmtid="{D5CDD505-2E9C-101B-9397-08002B2CF9AE}" pid="21" name="Objective-Caveats">
    <vt:lpwstr/>
  </property>
  <property fmtid="{D5CDD505-2E9C-101B-9397-08002B2CF9AE}" pid="22" name="Objective-Date of Original">
    <vt:lpwstr/>
  </property>
  <property fmtid="{D5CDD505-2E9C-101B-9397-08002B2CF9AE}" pid="23" name="Objective-Date Received">
    <vt:lpwstr/>
  </property>
  <property fmtid="{D5CDD505-2E9C-101B-9397-08002B2CF9AE}" pid="24" name="Objective-SG Web Publication - Category">
    <vt:lpwstr/>
  </property>
  <property fmtid="{D5CDD505-2E9C-101B-9397-08002B2CF9AE}" pid="25" name="Objective-SG Web Publication - Category 2 Classification">
    <vt:lpwstr/>
  </property>
  <property fmtid="{D5CDD505-2E9C-101B-9397-08002B2CF9AE}" pid="26" name="Objective-Connect Creator">
    <vt:lpwstr/>
  </property>
  <property fmtid="{D5CDD505-2E9C-101B-9397-08002B2CF9AE}" pid="27" name="Objective-Comment">
    <vt:lpwstr/>
  </property>
  <property fmtid="{D5CDD505-2E9C-101B-9397-08002B2CF9AE}" pid="28" name="Objective-Date of Original [system]">
    <vt:lpwstr/>
  </property>
  <property fmtid="{D5CDD505-2E9C-101B-9397-08002B2CF9AE}" pid="29" name="Objective-Date Received [system]">
    <vt:lpwstr/>
  </property>
  <property fmtid="{D5CDD505-2E9C-101B-9397-08002B2CF9AE}" pid="30" name="Objective-SG Web Publication - Category [system]">
    <vt:lpwstr/>
  </property>
  <property fmtid="{D5CDD505-2E9C-101B-9397-08002B2CF9AE}" pid="31" name="Objective-SG Web Publication - Category 2 Classification [system]">
    <vt:lpwstr/>
  </property>
  <property fmtid="{D5CDD505-2E9C-101B-9397-08002B2CF9AE}" pid="32" name="Objective-Connect Creator [system]">
    <vt:lpwstr/>
  </property>
</Properties>
</file>