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0" r:id="rId4"/>
    <p:sldId id="267" r:id="rId5"/>
    <p:sldId id="259" r:id="rId6"/>
    <p:sldId id="261" r:id="rId7"/>
    <p:sldId id="262" r:id="rId8"/>
    <p:sldId id="257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2" autoAdjust="0"/>
    <p:restoredTop sz="90876" autoAdjust="0"/>
  </p:normalViewPr>
  <p:slideViewPr>
    <p:cSldViewPr snapToGrid="0">
      <p:cViewPr varScale="1">
        <p:scale>
          <a:sx n="66" d="100"/>
          <a:sy n="6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6CE37-829D-40F2-A68F-CFC55D441428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192A0-611C-43AC-919A-0AA7F7A9E5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2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89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3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79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32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6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1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36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25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97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2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92A0-611C-43AC-919A-0AA7F7A9E5B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78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5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75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9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29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08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0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3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6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0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0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23B3-32A3-4D2A-AF86-B75927D5AC84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C2FB-EBE6-41C4-B1E6-4CEF8CE3F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3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sg-equality-evidence-find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cial-justice-analysis@gov.scot?Subject=Equality%20Evidence%20Find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sg-equality-evidence-fin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16000"/>
            <a:ext cx="11150600" cy="2921001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How do we measure/report </a:t>
            </a:r>
            <a:b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success indicators </a:t>
            </a:r>
            <a:b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for the Framework and Action </a:t>
            </a: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lan</a:t>
            </a:r>
            <a:endParaRPr lang="en-GB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3699"/>
            <a:ext cx="10515600" cy="703263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Jon Hunter (Scottish Government, CAD)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Improving Content and filling evidence gaps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3"/>
            <a:ext cx="10515600" cy="482524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Equality Evidence Strategy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 four year (2017-2021) plan to strengthen the equality evidence 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20" y="1823207"/>
            <a:ext cx="2255729" cy="31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Future Plans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902374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Launch the new Evidence Finder in December 2018 (today!). </a:t>
            </a:r>
          </a:p>
          <a:p>
            <a:pPr marL="0" indent="0">
              <a:buNone/>
            </a:pPr>
            <a:r>
              <a:rPr lang="en-GB" u="sng" dirty="0">
                <a:hlinkClick r:id="rId3"/>
              </a:rPr>
              <a:t>https://scotland.shinyapps.io/sg-equality-evidence-finder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Seek feedback from users and make relevant tweaks and improve accessibility </a:t>
            </a:r>
            <a:r>
              <a:rPr lang="en-GB" dirty="0">
                <a:hlinkClick r:id="rId4"/>
              </a:rPr>
              <a:t>social-justice-analysis@gov.scot 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Populate Socio-economic status column</a:t>
            </a:r>
          </a:p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Seek to strengthen links with the NPF</a:t>
            </a:r>
          </a:p>
          <a:p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Improve content by continuing to fill evidence gaps, guided by the Equality Evidence Strategy  </a:t>
            </a:r>
          </a:p>
        </p:txBody>
      </p:sp>
    </p:spTree>
    <p:extLst>
      <p:ext uri="{BB962C8B-B14F-4D97-AF65-F5344CB8AC3E}">
        <p14:creationId xmlns:p14="http://schemas.microsoft.com/office/powerpoint/2010/main" val="1037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08" y="1140253"/>
            <a:ext cx="10515600" cy="98748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Strengthen Scotland’s Equality Evidence Base </a:t>
            </a:r>
            <a:b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GB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7523"/>
            <a:ext cx="10515600" cy="37594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olidFill>
                  <a:schemeClr val="tx2"/>
                </a:solidFill>
              </a:rPr>
              <a:t>Equality Evidence </a:t>
            </a:r>
            <a:r>
              <a:rPr lang="en-GB" sz="4000" dirty="0" smtClean="0">
                <a:solidFill>
                  <a:schemeClr val="tx2"/>
                </a:solidFill>
              </a:rPr>
              <a:t>Finder web resource (Relaunched today!)  </a:t>
            </a:r>
            <a:endParaRPr lang="en-GB" sz="4000" dirty="0">
              <a:solidFill>
                <a:schemeClr val="tx2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GB" sz="4000" dirty="0">
              <a:solidFill>
                <a:schemeClr val="tx2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>
                <a:solidFill>
                  <a:schemeClr val="tx2"/>
                </a:solidFill>
              </a:rPr>
              <a:t>Scotland’s Equality Evidence Strategy</a:t>
            </a:r>
          </a:p>
          <a:p>
            <a:endParaRPr lang="en-GB" sz="4000" dirty="0">
              <a:solidFill>
                <a:schemeClr val="tx2"/>
              </a:solidFill>
            </a:endParaRPr>
          </a:p>
          <a:p>
            <a:endParaRPr lang="en-GB" sz="4000" dirty="0" smtClean="0">
              <a:solidFill>
                <a:schemeClr val="tx2"/>
              </a:solidFill>
            </a:endParaRPr>
          </a:p>
          <a:p>
            <a:endParaRPr lang="en-GB" sz="4000" dirty="0">
              <a:solidFill>
                <a:schemeClr val="tx2"/>
              </a:solidFill>
            </a:endParaRPr>
          </a:p>
          <a:p>
            <a:endParaRPr lang="en-GB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193"/>
            <a:ext cx="5638801" cy="6831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0270" y="82946"/>
            <a:ext cx="489859" cy="6718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6194"/>
            <a:ext cx="5715000" cy="56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1505" y="1834555"/>
            <a:ext cx="101917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228600"/>
            <a:ext cx="331470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504" y="228600"/>
            <a:ext cx="6076395" cy="146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467" y="1827213"/>
            <a:ext cx="3072133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5874" y="3289299"/>
            <a:ext cx="2038350" cy="2752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29" y="3954460"/>
            <a:ext cx="3661249" cy="2539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4151" y="5657452"/>
            <a:ext cx="2495550" cy="1076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1729" y="4133849"/>
            <a:ext cx="18954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680" y="1827213"/>
            <a:ext cx="3648787" cy="34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629399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7000" y="2844800"/>
            <a:ext cx="2730500" cy="3810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67000" y="4991100"/>
            <a:ext cx="2730500" cy="4064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20993" y="0"/>
            <a:ext cx="489859" cy="68580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8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838199" y="365124"/>
            <a:ext cx="10515601" cy="5970361"/>
            <a:chOff x="0" y="0"/>
            <a:chExt cx="6076950" cy="2952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43450" cy="28803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4238625" y="1914525"/>
              <a:ext cx="600075" cy="180975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65"/>
            <p:cNvSpPr txBox="1"/>
            <p:nvPr/>
          </p:nvSpPr>
          <p:spPr>
            <a:xfrm>
              <a:off x="4848225" y="1943100"/>
              <a:ext cx="1228725" cy="304800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accent6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  <a:tabLst>
                  <a:tab pos="457200" algn="l"/>
                  <a:tab pos="914400" algn="l"/>
                  <a:tab pos="1371600" algn="l"/>
                  <a:tab pos="1828800" algn="l"/>
                  <a:tab pos="2971800" algn="l"/>
                  <a:tab pos="3429000" algn="l"/>
                  <a:tab pos="5715000" algn="r"/>
                </a:tabLst>
              </a:pPr>
              <a:r>
                <a:rPr lang="en-GB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Topic sections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276725" y="2105025"/>
              <a:ext cx="571500" cy="17145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210050" y="2686050"/>
              <a:ext cx="600075" cy="4571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 Box 68"/>
            <p:cNvSpPr txBox="1"/>
            <p:nvPr/>
          </p:nvSpPr>
          <p:spPr>
            <a:xfrm>
              <a:off x="4819650" y="2486025"/>
              <a:ext cx="1228725" cy="466725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accent6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  <a:tabLst>
                  <a:tab pos="457200" algn="l"/>
                  <a:tab pos="914400" algn="l"/>
                  <a:tab pos="1371600" algn="l"/>
                  <a:tab pos="1828800" algn="l"/>
                  <a:tab pos="2971800" algn="l"/>
                  <a:tab pos="3429000" algn="l"/>
                  <a:tab pos="5715000" algn="r"/>
                </a:tabLst>
              </a:pPr>
              <a:r>
                <a:rPr lang="en-GB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Publications 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7805"/>
          </a:xfrm>
        </p:spPr>
        <p:txBody>
          <a:bodyPr/>
          <a:lstStyle/>
          <a:p>
            <a:endParaRPr lang="en-GB" sz="1800" u="sng" dirty="0" smtClean="0">
              <a:hlinkClick r:id="rId3"/>
            </a:endParaRPr>
          </a:p>
          <a:p>
            <a:endParaRPr lang="en-GB" sz="1800" u="sng" dirty="0">
              <a:hlinkClick r:id="rId3"/>
            </a:endParaRPr>
          </a:p>
          <a:p>
            <a:endParaRPr lang="en-GB" sz="1800" u="sng" dirty="0" smtClean="0">
              <a:hlinkClick r:id="rId3"/>
            </a:endParaRPr>
          </a:p>
          <a:p>
            <a:endParaRPr lang="en-GB" sz="1800" u="sng" dirty="0">
              <a:hlinkClick r:id="rId3"/>
            </a:endParaRPr>
          </a:p>
          <a:p>
            <a:endParaRPr lang="en-GB" sz="1800" u="sng" dirty="0" smtClean="0">
              <a:hlinkClick r:id="rId3"/>
            </a:endParaRPr>
          </a:p>
          <a:p>
            <a:endParaRPr lang="en-GB" sz="1800" u="sng" dirty="0">
              <a:hlinkClick r:id="rId3"/>
            </a:endParaRPr>
          </a:p>
          <a:p>
            <a:endParaRPr lang="en-GB" sz="1800" u="sng" dirty="0" smtClean="0">
              <a:hlinkClick r:id="rId3"/>
            </a:endParaRPr>
          </a:p>
          <a:p>
            <a:endParaRPr lang="en-GB" sz="1800" u="sng" dirty="0">
              <a:hlinkClick r:id="rId3"/>
            </a:endParaRPr>
          </a:p>
          <a:p>
            <a:endParaRPr lang="en-GB" sz="1800" u="sng" dirty="0" smtClean="0">
              <a:hlinkClick r:id="rId3"/>
            </a:endParaRPr>
          </a:p>
          <a:p>
            <a:endParaRPr lang="en-GB" sz="1800" u="sng" dirty="0">
              <a:hlinkClick r:id="rId3"/>
            </a:endParaRPr>
          </a:p>
          <a:p>
            <a:endParaRPr lang="en-GB" sz="1800" u="sng" dirty="0" smtClean="0">
              <a:hlinkClick r:id="rId3"/>
            </a:endParaRPr>
          </a:p>
          <a:p>
            <a:pPr marL="0" indent="0">
              <a:buNone/>
            </a:pPr>
            <a:r>
              <a:rPr lang="en-GB" sz="1800" u="sng" dirty="0" smtClean="0">
                <a:hlinkClick r:id="rId3"/>
              </a:rPr>
              <a:t>https</a:t>
            </a:r>
            <a:r>
              <a:rPr lang="en-GB" sz="1800" u="sng" dirty="0">
                <a:hlinkClick r:id="rId3"/>
              </a:rPr>
              <a:t>://scotland.shinyapps.io/sg-equality-evidence-finder</a:t>
            </a:r>
            <a:r>
              <a:rPr lang="en-GB" sz="1800" dirty="0"/>
              <a:t> 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66" y="175364"/>
            <a:ext cx="9486900" cy="56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2" y="365125"/>
            <a:ext cx="10288588" cy="3309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26500" y="365125"/>
            <a:ext cx="2273300" cy="495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12" y="2421739"/>
            <a:ext cx="8896350" cy="809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2" y="3826994"/>
            <a:ext cx="10402888" cy="2645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1060" y="5394325"/>
            <a:ext cx="2618740" cy="495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0"/>
            <a:ext cx="4867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125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How do we measure/report  success indicators  for the Framework and Action Plan</vt:lpstr>
      <vt:lpstr>Strengthen Scotland’s Equality Evidence Base  </vt:lpstr>
      <vt:lpstr>PowerPoint Presentation</vt:lpstr>
      <vt:lpstr>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Content and filling evidence gaps</vt:lpstr>
      <vt:lpstr>Future Plans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J (Jon)</dc:creator>
  <cp:lastModifiedBy>Hunter J (Jon)</cp:lastModifiedBy>
  <cp:revision>70</cp:revision>
  <dcterms:created xsi:type="dcterms:W3CDTF">2018-08-14T12:49:05Z</dcterms:created>
  <dcterms:modified xsi:type="dcterms:W3CDTF">2019-01-23T15:51:58Z</dcterms:modified>
</cp:coreProperties>
</file>