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 id="2147483681" r:id="rId2"/>
    <p:sldMasterId id="2147483683" r:id="rId3"/>
    <p:sldMasterId id="2147483672" r:id="rId4"/>
    <p:sldMasterId id="2147483693" r:id="rId5"/>
  </p:sldMasterIdLst>
  <p:notesMasterIdLst>
    <p:notesMasterId r:id="rId47"/>
  </p:notesMasterIdLst>
  <p:sldIdLst>
    <p:sldId id="261" r:id="rId6"/>
    <p:sldId id="264" r:id="rId7"/>
    <p:sldId id="265" r:id="rId8"/>
    <p:sldId id="262" r:id="rId9"/>
    <p:sldId id="301" r:id="rId10"/>
    <p:sldId id="275" r:id="rId11"/>
    <p:sldId id="274" r:id="rId12"/>
    <p:sldId id="271" r:id="rId13"/>
    <p:sldId id="273" r:id="rId14"/>
    <p:sldId id="328" r:id="rId15"/>
    <p:sldId id="278" r:id="rId16"/>
    <p:sldId id="279" r:id="rId17"/>
    <p:sldId id="280" r:id="rId18"/>
    <p:sldId id="302" r:id="rId19"/>
    <p:sldId id="303" r:id="rId20"/>
    <p:sldId id="304" r:id="rId21"/>
    <p:sldId id="305" r:id="rId22"/>
    <p:sldId id="306" r:id="rId23"/>
    <p:sldId id="307" r:id="rId24"/>
    <p:sldId id="309" r:id="rId25"/>
    <p:sldId id="316" r:id="rId26"/>
    <p:sldId id="297" r:id="rId27"/>
    <p:sldId id="298" r:id="rId28"/>
    <p:sldId id="329" r:id="rId29"/>
    <p:sldId id="276" r:id="rId30"/>
    <p:sldId id="318" r:id="rId31"/>
    <p:sldId id="319" r:id="rId32"/>
    <p:sldId id="320" r:id="rId33"/>
    <p:sldId id="321" r:id="rId34"/>
    <p:sldId id="322" r:id="rId35"/>
    <p:sldId id="323" r:id="rId36"/>
    <p:sldId id="326" r:id="rId37"/>
    <p:sldId id="327" r:id="rId38"/>
    <p:sldId id="288" r:id="rId39"/>
    <p:sldId id="330" r:id="rId40"/>
    <p:sldId id="292" r:id="rId41"/>
    <p:sldId id="294" r:id="rId42"/>
    <p:sldId id="295" r:id="rId43"/>
    <p:sldId id="331" r:id="rId44"/>
    <p:sldId id="300" r:id="rId45"/>
    <p:sldId id="317" r:id="rId46"/>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1123"/>
    <a:srgbClr val="E18C00"/>
    <a:srgbClr val="FF8C00"/>
    <a:srgbClr val="442359"/>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01" autoAdjust="0"/>
    <p:restoredTop sz="94660"/>
  </p:normalViewPr>
  <p:slideViewPr>
    <p:cSldViewPr snapToGrid="0">
      <p:cViewPr varScale="1">
        <p:scale>
          <a:sx n="93" d="100"/>
          <a:sy n="93" d="100"/>
        </p:scale>
        <p:origin x="81"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AFE940-8FB3-45AB-B862-7346F8E49093}" type="datetimeFigureOut">
              <a:rPr lang="en-US" smtClean="0"/>
              <a:t>3/31/2016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4ECA89-E2D8-4137-933C-F4E5F3DE67B3}" type="slidenum">
              <a:rPr lang="en-US" smtClean="0"/>
              <a:t>‹#›</a:t>
            </a:fld>
            <a:endParaRPr lang="en-US"/>
          </a:p>
        </p:txBody>
      </p:sp>
    </p:spTree>
    <p:extLst>
      <p:ext uri="{BB962C8B-B14F-4D97-AF65-F5344CB8AC3E}">
        <p14:creationId xmlns:p14="http://schemas.microsoft.com/office/powerpoint/2010/main" val="1703113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Office Add-in can be seen as a Web page loaded inside an Office Application. In some cases</a:t>
            </a:r>
            <a:r>
              <a:rPr lang="en-US" baseline="0" dirty="0" smtClean="0"/>
              <a:t> it will appear e</a:t>
            </a:r>
            <a:r>
              <a:rPr lang="en-US" dirty="0" smtClean="0"/>
              <a:t>mbedded inline within the document. In other cases</a:t>
            </a:r>
            <a:r>
              <a:rPr lang="en-US" baseline="0" dirty="0" smtClean="0"/>
              <a:t> it might appear as a </a:t>
            </a:r>
            <a:r>
              <a:rPr lang="en-US" dirty="0" smtClean="0"/>
              <a:t>task pane or within a message in Outlook. Note that the</a:t>
            </a:r>
            <a:r>
              <a:rPr lang="en-US" baseline="0" dirty="0" smtClean="0"/>
              <a:t> architecture for Office Add-ins has been designed to w</a:t>
            </a:r>
            <a:r>
              <a:rPr lang="en-US" dirty="0" smtClean="0"/>
              <a:t>ork in both Office Applications and Office Web Applications.</a:t>
            </a:r>
          </a:p>
          <a:p>
            <a:pPr lvl="1"/>
            <a:endParaRPr lang="en-US" dirty="0" smtClean="0"/>
          </a:p>
          <a:p>
            <a:r>
              <a:rPr lang="en-US" dirty="0" smtClean="0"/>
              <a:t>Office Add-ins allow Office applications to be extended</a:t>
            </a:r>
            <a:r>
              <a:rPr lang="en-US" baseline="0" dirty="0" smtClean="0"/>
              <a:t> in such as way so that they can </a:t>
            </a:r>
            <a:r>
              <a:rPr lang="en-US" dirty="0" smtClean="0"/>
              <a:t>leverage Web technologies such as HTML 5 and CSS for rendering user interface as well as JavaScript and jQuery to add behavior. When you write the JavaScript code for an Office Add-in, you can call REST APIs such as those added to SharePoint 2013 to retrieve and update data from across network.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15232D4-6E30-4A26-A2CA-8531DCB72EA6}" type="datetime1">
              <a:rPr lang="en-US" smtClean="0"/>
              <a:t>3/31/2016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1282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3/31/2016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593649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6369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App for Office must be distributed with an XML-based manifest which contains information about the app itself.</a:t>
            </a:r>
            <a:r>
              <a:rPr lang="en-US" baseline="0" dirty="0" smtClean="0"/>
              <a:t> For example, the app manifest contains an address to a Web page on the Internet which is used to load the app. The app manifest also includes information which indicates </a:t>
            </a:r>
            <a:r>
              <a:rPr lang="en-US" dirty="0" smtClean="0"/>
              <a:t>which Office applications it supports. The app manifest also defines the required capabilities which represent the set of permissions that</a:t>
            </a:r>
            <a:r>
              <a:rPr lang="en-US" baseline="0" dirty="0" smtClean="0"/>
              <a:t> the app needs in order to run and complete its work.</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963315D-FADD-47D1-B04E-85DCA5AF53D6}" type="datetime1">
              <a:rPr lang="en-US" smtClean="0"/>
              <a:t>3/31/2016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19025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begin to design an app, you must pick one of the</a:t>
            </a:r>
            <a:r>
              <a:rPr lang="en-US" baseline="0" dirty="0" smtClean="0"/>
              <a:t> </a:t>
            </a:r>
            <a:r>
              <a:rPr lang="en-US" dirty="0" smtClean="0"/>
              <a:t>three different shapes. You can create a document-based app as either a Task Pane App or a Content App. Alternatively, you can create a Mail App that targets Outlook and Outlook OWA.</a:t>
            </a:r>
            <a:endParaRPr lang="en-US" dirty="0"/>
          </a:p>
        </p:txBody>
      </p:sp>
    </p:spTree>
    <p:extLst>
      <p:ext uri="{BB962C8B-B14F-4D97-AF65-F5344CB8AC3E}">
        <p14:creationId xmlns:p14="http://schemas.microsoft.com/office/powerpoint/2010/main" val="234157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function </a:t>
            </a:r>
            <a:r>
              <a:rPr lang="en-US" dirty="0" err="1" smtClean="0"/>
              <a:t>getSelectedDataAsync</a:t>
            </a:r>
            <a:r>
              <a:rPr lang="en-US" dirty="0" smtClean="0"/>
              <a:t>() is used to read content from the selected region of the current Word document.</a:t>
            </a:r>
            <a:endParaRPr lang="en-US" dirty="0"/>
          </a:p>
        </p:txBody>
      </p:sp>
      <p:sp>
        <p:nvSpPr>
          <p:cNvPr id="4" name="Date Placeholder 3"/>
          <p:cNvSpPr>
            <a:spLocks noGrp="1"/>
          </p:cNvSpPr>
          <p:nvPr>
            <p:ph type="dt" idx="10"/>
          </p:nvPr>
        </p:nvSpPr>
        <p:spPr/>
        <p:txBody>
          <a:bodyPr/>
          <a:lstStyle/>
          <a:p>
            <a:fld id="{F8C64A9D-8829-430E-BA7E-156543677E2C}" type="datetime1">
              <a:rPr lang="en-US" smtClean="0"/>
              <a:t>3/31/2016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46351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The function </a:t>
            </a:r>
            <a:r>
              <a:rPr lang="en-US" dirty="0" err="1" smtClean="0"/>
              <a:t>setSelectedDataAsync</a:t>
            </a:r>
            <a:r>
              <a:rPr lang="en-US" dirty="0" smtClean="0"/>
              <a:t> is used to write content into the selected region</a:t>
            </a:r>
            <a:r>
              <a:rPr lang="en-US" baseline="0" dirty="0" smtClean="0"/>
              <a:t> </a:t>
            </a:r>
            <a:r>
              <a:rPr lang="en-US" dirty="0" smtClean="0"/>
              <a:t>of the current document.</a:t>
            </a:r>
            <a:r>
              <a:rPr lang="en-US" baseline="0" dirty="0" smtClean="0"/>
              <a:t> If there is no selected region, the content is added at the location of the cursor.</a:t>
            </a:r>
            <a:endParaRPr lang="en-US" dirty="0" smtClean="0"/>
          </a:p>
          <a:p>
            <a:endParaRPr lang="en-US" dirty="0"/>
          </a:p>
        </p:txBody>
      </p:sp>
      <p:sp>
        <p:nvSpPr>
          <p:cNvPr id="4" name="Date Placeholder 3"/>
          <p:cNvSpPr>
            <a:spLocks noGrp="1"/>
          </p:cNvSpPr>
          <p:nvPr>
            <p:ph type="dt" idx="10"/>
          </p:nvPr>
        </p:nvSpPr>
        <p:spPr/>
        <p:txBody>
          <a:bodyPr/>
          <a:lstStyle/>
          <a:p>
            <a:fld id="{CAFAEC0D-A9DC-4104-A93F-17133DFA0E36}" type="datetime1">
              <a:rPr lang="en-US" smtClean="0"/>
              <a:t>3/31/2016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60710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To</a:t>
            </a:r>
            <a:r>
              <a:rPr lang="en-US" sz="2400" baseline="0" dirty="0" smtClean="0"/>
              <a:t> add a </a:t>
            </a:r>
            <a:r>
              <a:rPr lang="en-US" sz="2400" dirty="0" smtClean="0"/>
              <a:t>binding, you should use one of the following method</a:t>
            </a:r>
          </a:p>
          <a:p>
            <a:endParaRPr lang="en-US" sz="2400" dirty="0" smtClean="0"/>
          </a:p>
          <a:p>
            <a:pPr lvl="1"/>
            <a:r>
              <a:rPr lang="en-US" sz="1800" b="1" dirty="0" err="1" smtClean="0"/>
              <a:t>Bindings.addFromPromptAsync</a:t>
            </a:r>
            <a:endParaRPr lang="en-US" sz="1800" b="1" dirty="0" smtClean="0"/>
          </a:p>
          <a:p>
            <a:pPr lvl="1"/>
            <a:r>
              <a:rPr lang="en-US" sz="1800" b="1" dirty="0" err="1" smtClean="0"/>
              <a:t>Bindings.addFromSelectionAsync</a:t>
            </a:r>
            <a:endParaRPr lang="en-US" sz="1800" b="1" dirty="0" smtClean="0"/>
          </a:p>
          <a:p>
            <a:pPr lvl="1"/>
            <a:r>
              <a:rPr lang="en-US" sz="1800" b="1" dirty="0" err="1" smtClean="0"/>
              <a:t>Bindings.addFromNamedItem</a:t>
            </a:r>
            <a:r>
              <a:rPr lang="en-US" sz="1800" b="1" dirty="0" smtClean="0"/>
              <a:t> </a:t>
            </a:r>
          </a:p>
          <a:p>
            <a:pPr>
              <a:spcBef>
                <a:spcPts val="1200"/>
              </a:spcBef>
            </a:pPr>
            <a:endParaRPr lang="en-US" sz="2400" dirty="0" smtClean="0"/>
          </a:p>
          <a:p>
            <a:pPr>
              <a:spcBef>
                <a:spcPts val="1200"/>
              </a:spcBef>
            </a:pPr>
            <a:r>
              <a:rPr lang="en-US" sz="2400" dirty="0" smtClean="0"/>
              <a:t>You</a:t>
            </a:r>
            <a:r>
              <a:rPr lang="en-US" sz="2400" baseline="0" dirty="0" smtClean="0"/>
              <a:t> will also need to reference bindings to read and write content and register event handlers. </a:t>
            </a:r>
            <a:r>
              <a:rPr lang="en-US" sz="2400" dirty="0" smtClean="0"/>
              <a:t>When you need to reference a binding, you can use one of these method.</a:t>
            </a:r>
          </a:p>
          <a:p>
            <a:pPr>
              <a:spcBef>
                <a:spcPts val="1200"/>
              </a:spcBef>
            </a:pPr>
            <a:endParaRPr lang="en-US" sz="2400" dirty="0" smtClean="0"/>
          </a:p>
          <a:p>
            <a:pPr lvl="1"/>
            <a:r>
              <a:rPr lang="en-US" sz="1800" b="1" dirty="0" err="1" smtClean="0"/>
              <a:t>Bindings.getAllAsync</a:t>
            </a:r>
            <a:endParaRPr lang="en-US" sz="1800" b="1" dirty="0" smtClean="0"/>
          </a:p>
          <a:p>
            <a:pPr lvl="1"/>
            <a:r>
              <a:rPr lang="en-US" sz="1800" b="1" dirty="0" err="1" smtClean="0"/>
              <a:t>Bindings.getByIdAsync</a:t>
            </a:r>
            <a:endParaRPr lang="en-US" sz="1800" b="1" dirty="0" smtClean="0"/>
          </a:p>
          <a:p>
            <a:pPr lvl="1"/>
            <a:r>
              <a:rPr lang="en-US" sz="1800" b="1" dirty="0" err="1" smtClean="0"/>
              <a:t>Office.Select</a:t>
            </a:r>
            <a:endParaRPr lang="en-US" sz="1800" b="1" dirty="0" smtClean="0"/>
          </a:p>
          <a:p>
            <a:pPr>
              <a:spcBef>
                <a:spcPts val="1200"/>
              </a:spcBef>
            </a:pPr>
            <a:endParaRPr lang="en-US" sz="2400" dirty="0" smtClean="0"/>
          </a:p>
          <a:p>
            <a:pPr>
              <a:spcBef>
                <a:spcPts val="1200"/>
              </a:spcBef>
            </a:pPr>
            <a:r>
              <a:rPr lang="en-US" sz="2400" dirty="0" smtClean="0"/>
              <a:t>If you ever need to remove a binding, you can use this methods.</a:t>
            </a:r>
          </a:p>
          <a:p>
            <a:pPr>
              <a:spcBef>
                <a:spcPts val="1200"/>
              </a:spcBef>
            </a:pPr>
            <a:endParaRPr lang="en-US" sz="2400" b="1" dirty="0" smtClean="0"/>
          </a:p>
          <a:p>
            <a:pPr lvl="1"/>
            <a:r>
              <a:rPr lang="en-US" sz="1800" b="1" dirty="0" err="1" smtClean="0"/>
              <a:t>Bindings.releaseByIdAsync</a:t>
            </a:r>
            <a:endParaRPr lang="en-US" sz="1800" b="1" dirty="0" smtClean="0"/>
          </a:p>
          <a:p>
            <a:pPr>
              <a:spcBef>
                <a:spcPts val="1200"/>
              </a:spcBef>
            </a:pPr>
            <a:endParaRPr lang="en-US" sz="2400" dirty="0" smtClean="0"/>
          </a:p>
          <a:p>
            <a:pPr>
              <a:spcBef>
                <a:spcPts val="1200"/>
              </a:spcBef>
            </a:pPr>
            <a:r>
              <a:rPr lang="en-US" sz="2400" dirty="0" smtClean="0"/>
              <a:t>To register an event handler on</a:t>
            </a:r>
            <a:r>
              <a:rPr lang="en-US" sz="2400" baseline="0" dirty="0" smtClean="0"/>
              <a:t> a binding, you can use the following method.</a:t>
            </a:r>
          </a:p>
          <a:p>
            <a:pPr>
              <a:spcBef>
                <a:spcPts val="1200"/>
              </a:spcBef>
            </a:pPr>
            <a:endParaRPr lang="en-US" sz="2400" dirty="0" smtClean="0"/>
          </a:p>
          <a:p>
            <a:pPr lvl="1"/>
            <a:r>
              <a:rPr lang="en-US" sz="1800" b="1" dirty="0" err="1" smtClean="0"/>
              <a:t>Binding.addHandlerAsync</a:t>
            </a:r>
            <a:r>
              <a:rPr lang="en-US" sz="1800" b="1" dirty="0" smtClean="0"/>
              <a:t>(“type”, handler);</a:t>
            </a:r>
            <a:endParaRPr lang="en-US" sz="2000" b="1" dirty="0" smtClean="0"/>
          </a:p>
          <a:p>
            <a:endParaRPr lang="en-US" sz="2400"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5830350E-ACB1-43A6-88CF-7B4AD277BC67}" type="datetime1">
              <a:rPr lang="en-US" smtClean="0"/>
              <a:t>3/31/2016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1139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top code listing shows how to create bindings in JavaScript code using </a:t>
            </a:r>
            <a:r>
              <a:rPr lang="en-US" dirty="0" err="1" smtClean="0"/>
              <a:t>addFromNamedItemAsync</a:t>
            </a:r>
            <a:r>
              <a:rPr lang="en-US" dirty="0" smtClean="0"/>
              <a:t>. Note that the first parameter</a:t>
            </a:r>
            <a:r>
              <a:rPr lang="en-US" baseline="0" dirty="0" smtClean="0"/>
              <a:t> (e.g. </a:t>
            </a:r>
            <a:r>
              <a:rPr lang="en-US" b="1" baseline="0" dirty="0" smtClean="0"/>
              <a:t>"firstName"</a:t>
            </a:r>
            <a:r>
              <a:rPr lang="en-US" baseline="0" dirty="0" smtClean="0"/>
              <a:t>) is used to indicate which content control you want to bind to. The third argument (e.g. </a:t>
            </a:r>
            <a:r>
              <a:rPr lang="en-US" b="1" baseline="0" dirty="0" smtClean="0"/>
              <a:t>{ id: 'firstName' }</a:t>
            </a:r>
            <a:r>
              <a:rPr lang="en-US" baseline="0" dirty="0" smtClean="0"/>
              <a:t> is used</a:t>
            </a:r>
            <a:r>
              <a:rPr lang="en-US" dirty="0" smtClean="0"/>
              <a:t> to create the binding ID that will be used to retrieve the binding when call the </a:t>
            </a:r>
            <a:r>
              <a:rPr lang="en-US" dirty="0" err="1" smtClean="0"/>
              <a:t>Office.select</a:t>
            </a:r>
            <a:r>
              <a:rPr lang="en-US" dirty="0" smtClean="0"/>
              <a:t> function.</a:t>
            </a:r>
          </a:p>
          <a:p>
            <a:endParaRPr lang="en-US" dirty="0" smtClean="0"/>
          </a:p>
          <a:p>
            <a:r>
              <a:rPr lang="en-US" dirty="0" smtClean="0"/>
              <a:t>Note that</a:t>
            </a:r>
            <a:r>
              <a:rPr lang="en-US" baseline="0" dirty="0" smtClean="0"/>
              <a:t> the call to </a:t>
            </a:r>
            <a:r>
              <a:rPr lang="en-US" dirty="0" err="1" smtClean="0"/>
              <a:t>Office.select</a:t>
            </a:r>
            <a:r>
              <a:rPr lang="en-US" dirty="0" smtClean="0"/>
              <a:t> gets the binding using</a:t>
            </a:r>
            <a:r>
              <a:rPr lang="en-US" baseline="0" dirty="0" smtClean="0"/>
              <a:t> a syntax of "bindings#" followed by the ID of a registered binding.</a:t>
            </a:r>
            <a:endParaRPr lang="en-US" dirty="0" smtClean="0"/>
          </a:p>
          <a:p>
            <a:endParaRPr lang="en-US" dirty="0" smtClean="0"/>
          </a:p>
          <a:p>
            <a:endParaRPr lang="en-US" dirty="0"/>
          </a:p>
        </p:txBody>
      </p:sp>
      <p:sp>
        <p:nvSpPr>
          <p:cNvPr id="4" name="Date Placeholder 3"/>
          <p:cNvSpPr>
            <a:spLocks noGrp="1"/>
          </p:cNvSpPr>
          <p:nvPr>
            <p:ph type="dt" idx="10"/>
          </p:nvPr>
        </p:nvSpPr>
        <p:spPr/>
        <p:txBody>
          <a:bodyPr/>
          <a:lstStyle/>
          <a:p>
            <a:fld id="{78F2F61C-3C71-4D72-AAAA-EBBF57852989}" type="datetime1">
              <a:rPr lang="en-US" smtClean="0"/>
              <a:t>3/31/2016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33190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code shows how to register an event handler on a binding using the </a:t>
            </a:r>
            <a:r>
              <a:rPr lang="en-US" dirty="0" err="1" smtClean="0"/>
              <a:t>addHandlerAsync</a:t>
            </a:r>
            <a:r>
              <a:rPr lang="en-US" dirty="0" smtClean="0"/>
              <a:t> function. </a:t>
            </a:r>
          </a:p>
          <a:p>
            <a:endParaRPr lang="en-US" dirty="0" smtClean="0"/>
          </a:p>
          <a:p>
            <a:r>
              <a:rPr lang="en-US" dirty="0" smtClean="0"/>
              <a:t>The call also registers</a:t>
            </a:r>
            <a:r>
              <a:rPr lang="en-US" baseline="0" dirty="0" smtClean="0"/>
              <a:t> a callback function named </a:t>
            </a:r>
            <a:r>
              <a:rPr lang="en-US" baseline="0" dirty="0" err="1" smtClean="0"/>
              <a:t>onBindingDataChanged</a:t>
            </a:r>
            <a:r>
              <a:rPr lang="en-US" baseline="0" dirty="0" smtClean="0"/>
              <a:t> which is </a:t>
            </a:r>
            <a:r>
              <a:rPr lang="en-US" dirty="0" smtClean="0"/>
              <a:t>called automatically when user updates the bound content.</a:t>
            </a:r>
          </a:p>
          <a:p>
            <a:endParaRPr lang="en-US" dirty="0"/>
          </a:p>
        </p:txBody>
      </p:sp>
      <p:sp>
        <p:nvSpPr>
          <p:cNvPr id="4" name="Date Placeholder 3"/>
          <p:cNvSpPr>
            <a:spLocks noGrp="1"/>
          </p:cNvSpPr>
          <p:nvPr>
            <p:ph type="dt" idx="10"/>
          </p:nvPr>
        </p:nvSpPr>
        <p:spPr/>
        <p:txBody>
          <a:bodyPr/>
          <a:lstStyle/>
          <a:p>
            <a:fld id="{FF14B676-97ED-41B1-9238-56ABE5960535}" type="datetime1">
              <a:rPr lang="en-US" smtClean="0"/>
              <a:t>3/31/2016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00040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3/31/2016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389818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lvl1pPr>
              <a:defRPr>
                <a:solidFill>
                  <a:schemeClr val="bg1"/>
                </a:solidFill>
                <a:latin typeface="Segoe Pro" panose="020B0502040504020203" pitchFamily="34" charset="0"/>
              </a:defRPr>
            </a:lvl1pPr>
          </a:lstStyle>
          <a:p>
            <a:fld id="{6EF9B447-A738-4A3A-928D-267B6335793D}" type="datetimeFigureOut">
              <a:rPr lang="sv-SE" smtClean="0"/>
              <a:pPr/>
              <a:t>2016-03-31</a:t>
            </a:fld>
            <a:endParaRPr lang="sv-SE" dirty="0"/>
          </a:p>
        </p:txBody>
      </p:sp>
      <p:sp>
        <p:nvSpPr>
          <p:cNvPr id="5" name="Platshållare för sidfot 4"/>
          <p:cNvSpPr>
            <a:spLocks noGrp="1"/>
          </p:cNvSpPr>
          <p:nvPr>
            <p:ph type="ftr" sz="quarter" idx="11"/>
          </p:nvPr>
        </p:nvSpPr>
        <p:spPr/>
        <p:txBody>
          <a:bodyPr/>
          <a:lstStyle/>
          <a:p>
            <a:endParaRPr lang="sv-SE" dirty="0"/>
          </a:p>
        </p:txBody>
      </p:sp>
      <p:sp>
        <p:nvSpPr>
          <p:cNvPr id="6" name="Platshållare för bildnummer 5"/>
          <p:cNvSpPr>
            <a:spLocks noGrp="1"/>
          </p:cNvSpPr>
          <p:nvPr>
            <p:ph type="sldNum" sz="quarter" idx="12"/>
          </p:nvPr>
        </p:nvSpPr>
        <p:spPr/>
        <p:txBody>
          <a:bodyPr/>
          <a:lstStyle>
            <a:lvl1pPr>
              <a:defRPr>
                <a:solidFill>
                  <a:schemeClr val="bg1"/>
                </a:solidFill>
                <a:latin typeface="Segoe Pro" panose="020B0502040504020203" pitchFamily="34" charset="0"/>
              </a:defRPr>
            </a:lvl1pPr>
          </a:lstStyle>
          <a:p>
            <a:fld id="{D8F1EBE4-0630-4CB5-BC98-D113D05A2FAD}" type="slidenum">
              <a:rPr lang="sv-SE" smtClean="0"/>
              <a:pPr/>
              <a:t>‹#›</a:t>
            </a:fld>
            <a:endParaRPr lang="sv-SE" dirty="0"/>
          </a:p>
        </p:txBody>
      </p:sp>
    </p:spTree>
    <p:extLst>
      <p:ext uri="{BB962C8B-B14F-4D97-AF65-F5344CB8AC3E}">
        <p14:creationId xmlns:p14="http://schemas.microsoft.com/office/powerpoint/2010/main" val="416587917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Klicka här för att ändra format</a:t>
            </a:r>
            <a:endParaRPr lang="sv-SE" dirty="0"/>
          </a:p>
        </p:txBody>
      </p:sp>
    </p:spTree>
    <p:extLst>
      <p:ext uri="{BB962C8B-B14F-4D97-AF65-F5344CB8AC3E}">
        <p14:creationId xmlns:p14="http://schemas.microsoft.com/office/powerpoint/2010/main" val="2446114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265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dirty="0" smtClean="0"/>
              <a:t>Klicka här för att ändra format</a:t>
            </a:r>
            <a:endParaRPr lang="sv-SE" dirty="0"/>
          </a:p>
        </p:txBody>
      </p:sp>
      <p:sp>
        <p:nvSpPr>
          <p:cNvPr id="3" name="Platshållare för innehåll 2"/>
          <p:cNvSpPr>
            <a:spLocks noGrp="1"/>
          </p:cNvSpPr>
          <p:nvPr>
            <p:ph idx="1"/>
          </p:nvPr>
        </p:nvSpPr>
        <p:spPr>
          <a:xfrm>
            <a:off x="5183188" y="987425"/>
            <a:ext cx="6172200" cy="4873625"/>
          </a:xfrm>
        </p:spPr>
        <p:txBody>
          <a:bodyPr/>
          <a:lstStyle>
            <a:lvl1pPr>
              <a:defRPr sz="3200">
                <a:latin typeface="Segoe UI Light" panose="020B0502040204020203" pitchFamily="34" charset="0"/>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dirty="0" smtClean="0"/>
              <a:t>Klicka här för att ändra format på bakgrundstexten</a:t>
            </a:r>
          </a:p>
        </p:txBody>
      </p:sp>
    </p:spTree>
    <p:extLst>
      <p:ext uri="{BB962C8B-B14F-4D97-AF65-F5344CB8AC3E}">
        <p14:creationId xmlns:p14="http://schemas.microsoft.com/office/powerpoint/2010/main" val="17353182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5791435"/>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030" fontAlgn="base">
              <a:spcBef>
                <a:spcPct val="0"/>
              </a:spcBef>
              <a:spcAft>
                <a:spcPct val="0"/>
              </a:spcAft>
            </a:pPr>
            <a:endParaRPr lang="en-US" sz="2206"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861556"/>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4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45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1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8"/>
          <p:cNvSpPr>
            <a:spLocks noGrp="1"/>
          </p:cNvSpPr>
          <p:nvPr>
            <p:ph sz="quarter" idx="11"/>
          </p:nvPr>
        </p:nvSpPr>
        <p:spPr>
          <a:xfrm>
            <a:off x="711227" y="636615"/>
            <a:ext cx="10753985" cy="448276"/>
          </a:xfrm>
        </p:spPr>
        <p:txBody>
          <a:bodyPr/>
          <a:lstStyle>
            <a:lvl1pPr marL="0" indent="0">
              <a:buNone/>
              <a:defRPr/>
            </a:lvl1pPr>
            <a:lvl5pPr marL="2437991" indent="0">
              <a:buNone/>
              <a:defRPr/>
            </a:lvl5pPr>
          </a:lstStyle>
          <a:p>
            <a:pPr lvl="0"/>
            <a:r>
              <a:rPr lang="en-US" dirty="0" smtClean="0"/>
              <a:t>Click to edit Master text styles</a:t>
            </a:r>
          </a:p>
        </p:txBody>
      </p:sp>
    </p:spTree>
    <p:extLst>
      <p:ext uri="{BB962C8B-B14F-4D97-AF65-F5344CB8AC3E}">
        <p14:creationId xmlns:p14="http://schemas.microsoft.com/office/powerpoint/2010/main" val="166059520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46515473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7"/>
            <a:ext cx="5378548" cy="1878976"/>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1878976"/>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263244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66692"/>
          </a:xfrm>
        </p:spPr>
        <p:txBody>
          <a:bodyPr>
            <a:spAutoFit/>
          </a:bodyPr>
          <a:lstStyle>
            <a:lvl3pPr>
              <a:defRPr sz="2352"/>
            </a:lvl3pPr>
            <a:lvl4pPr>
              <a:defRPr sz="1960"/>
            </a:lvl4pPr>
            <a:lvl5pPr>
              <a:defRPr sz="196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320156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6EB9C9-4BCB-46E5-B3B3-09AD3677738B}" type="datetimeFigureOut">
              <a:rPr lang="sv-SE" smtClean="0"/>
              <a:pPr/>
              <a:t>2016-03-31</a:t>
            </a:fld>
            <a:endParaRPr lang="sv-SE" dirty="0"/>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a:xfrm>
            <a:off x="9255346" y="2750337"/>
            <a:ext cx="1171888" cy="1356442"/>
          </a:xfrm>
        </p:spPr>
        <p:txBody>
          <a:bodyPr/>
          <a:lstStyle/>
          <a:p>
            <a:fld id="{3B240767-FD45-408F-98F7-E57F15A24E3D}" type="slidenum">
              <a:rPr lang="sv-SE" smtClean="0"/>
              <a:t>‹#›</a:t>
            </a:fld>
            <a:endParaRPr lang="sv-SE"/>
          </a:p>
        </p:txBody>
      </p:sp>
    </p:spTree>
    <p:extLst>
      <p:ext uri="{BB962C8B-B14F-4D97-AF65-F5344CB8AC3E}">
        <p14:creationId xmlns:p14="http://schemas.microsoft.com/office/powerpoint/2010/main" val="17913317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6EB9C9-4BCB-46E5-B3B3-09AD3677738B}" type="datetimeFigureOut">
              <a:rPr lang="sv-SE" smtClean="0"/>
              <a:pPr/>
              <a:t>2016-03-31</a:t>
            </a:fld>
            <a:endParaRPr lang="sv-SE" dirty="0"/>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3B240767-FD45-408F-98F7-E57F15A24E3D}" type="slidenum">
              <a:rPr lang="sv-SE" smtClean="0"/>
              <a:t>‹#›</a:t>
            </a:fld>
            <a:endParaRPr lang="sv-SE"/>
          </a:p>
        </p:txBody>
      </p:sp>
    </p:spTree>
    <p:extLst>
      <p:ext uri="{BB962C8B-B14F-4D97-AF65-F5344CB8AC3E}">
        <p14:creationId xmlns:p14="http://schemas.microsoft.com/office/powerpoint/2010/main" val="1419405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npassad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530555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6EB9C9-4BCB-46E5-B3B3-09AD3677738B}" type="datetimeFigureOut">
              <a:rPr lang="sv-SE" smtClean="0"/>
              <a:pPr/>
              <a:t>2016-03-31</a:t>
            </a:fld>
            <a:endParaRPr lang="sv-SE" dirty="0"/>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a:xfrm>
            <a:off x="10729455" y="2869895"/>
            <a:ext cx="1154151" cy="1090789"/>
          </a:xfrm>
        </p:spPr>
        <p:txBody>
          <a:bodyPr/>
          <a:lstStyle/>
          <a:p>
            <a:fld id="{3B240767-FD45-408F-98F7-E57F15A24E3D}" type="slidenum">
              <a:rPr lang="sv-SE" smtClean="0"/>
              <a:t>‹#›</a:t>
            </a:fld>
            <a:endParaRPr lang="sv-SE"/>
          </a:p>
        </p:txBody>
      </p:sp>
    </p:spTree>
    <p:extLst>
      <p:ext uri="{BB962C8B-B14F-4D97-AF65-F5344CB8AC3E}">
        <p14:creationId xmlns:p14="http://schemas.microsoft.com/office/powerpoint/2010/main" val="4590938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6EB9C9-4BCB-46E5-B3B3-09AD3677738B}" type="datetimeFigureOut">
              <a:rPr lang="sv-SE" smtClean="0"/>
              <a:pPr/>
              <a:t>2016-03-31</a:t>
            </a:fld>
            <a:endParaRPr lang="sv-SE" dirty="0"/>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3B240767-FD45-408F-98F7-E57F15A24E3D}" type="slidenum">
              <a:rPr lang="sv-SE" smtClean="0"/>
              <a:t>‹#›</a:t>
            </a:fld>
            <a:endParaRPr lang="sv-SE"/>
          </a:p>
        </p:txBody>
      </p:sp>
    </p:spTree>
    <p:extLst>
      <p:ext uri="{BB962C8B-B14F-4D97-AF65-F5344CB8AC3E}">
        <p14:creationId xmlns:p14="http://schemas.microsoft.com/office/powerpoint/2010/main" val="28092265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EB9C9-4BCB-46E5-B3B3-09AD3677738B}" type="datetimeFigureOut">
              <a:rPr lang="sv-SE" smtClean="0"/>
              <a:pPr/>
              <a:t>2016-03-31</a:t>
            </a:fld>
            <a:endParaRPr lang="sv-SE" dirty="0"/>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3B240767-FD45-408F-98F7-E57F15A24E3D}" type="slidenum">
              <a:rPr lang="sv-SE" smtClean="0"/>
              <a:t>‹#›</a:t>
            </a:fld>
            <a:endParaRPr lang="sv-SE"/>
          </a:p>
        </p:txBody>
      </p:sp>
    </p:spTree>
    <p:extLst>
      <p:ext uri="{BB962C8B-B14F-4D97-AF65-F5344CB8AC3E}">
        <p14:creationId xmlns:p14="http://schemas.microsoft.com/office/powerpoint/2010/main" val="370346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6EB9C9-4BCB-46E5-B3B3-09AD3677738B}" type="datetimeFigureOut">
              <a:rPr lang="sv-SE" smtClean="0"/>
              <a:pPr/>
              <a:t>2016-03-31</a:t>
            </a:fld>
            <a:endParaRPr lang="sv-SE" dirty="0"/>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3B240767-FD45-408F-98F7-E57F15A24E3D}" type="slidenum">
              <a:rPr lang="sv-SE" smtClean="0"/>
              <a:t>‹#›</a:t>
            </a:fld>
            <a:endParaRPr lang="sv-SE"/>
          </a:p>
        </p:txBody>
      </p:sp>
    </p:spTree>
    <p:extLst>
      <p:ext uri="{BB962C8B-B14F-4D97-AF65-F5344CB8AC3E}">
        <p14:creationId xmlns:p14="http://schemas.microsoft.com/office/powerpoint/2010/main" val="2836789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26EB9C9-4BCB-46E5-B3B3-09AD3677738B}" type="datetimeFigureOut">
              <a:rPr lang="sv-SE" smtClean="0"/>
              <a:pPr/>
              <a:t>2016-03-31</a:t>
            </a:fld>
            <a:endParaRPr lang="sv-SE" dirty="0"/>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3B240767-FD45-408F-98F7-E57F15A24E3D}" type="slidenum">
              <a:rPr lang="sv-SE" smtClean="0"/>
              <a:t>‹#›</a:t>
            </a:fld>
            <a:endParaRPr lang="sv-SE"/>
          </a:p>
        </p:txBody>
      </p:sp>
    </p:spTree>
    <p:extLst>
      <p:ext uri="{BB962C8B-B14F-4D97-AF65-F5344CB8AC3E}">
        <p14:creationId xmlns:p14="http://schemas.microsoft.com/office/powerpoint/2010/main" val="16635367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6EB9C9-4BCB-46E5-B3B3-09AD3677738B}" type="datetimeFigureOut">
              <a:rPr lang="sv-SE" smtClean="0"/>
              <a:pPr/>
              <a:t>2016-03-31</a:t>
            </a:fld>
            <a:endParaRPr lang="sv-SE" dirty="0"/>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3B240767-FD45-408F-98F7-E57F15A24E3D}" type="slidenum">
              <a:rPr lang="sv-SE" smtClean="0"/>
              <a:t>‹#›</a:t>
            </a:fld>
            <a:endParaRPr lang="sv-SE"/>
          </a:p>
        </p:txBody>
      </p:sp>
    </p:spTree>
    <p:extLst>
      <p:ext uri="{BB962C8B-B14F-4D97-AF65-F5344CB8AC3E}">
        <p14:creationId xmlns:p14="http://schemas.microsoft.com/office/powerpoint/2010/main" val="18518644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6EB9C9-4BCB-46E5-B3B3-09AD3677738B}" type="datetimeFigureOut">
              <a:rPr lang="sv-SE" smtClean="0"/>
              <a:pPr/>
              <a:t>2016-03-31</a:t>
            </a:fld>
            <a:endParaRPr lang="sv-SE" dirty="0"/>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3B240767-FD45-408F-98F7-E57F15A24E3D}" type="slidenum">
              <a:rPr lang="sv-SE" smtClean="0"/>
              <a:t>‹#›</a:t>
            </a:fld>
            <a:endParaRPr lang="sv-SE"/>
          </a:p>
        </p:txBody>
      </p:sp>
    </p:spTree>
    <p:extLst>
      <p:ext uri="{BB962C8B-B14F-4D97-AF65-F5344CB8AC3E}">
        <p14:creationId xmlns:p14="http://schemas.microsoft.com/office/powerpoint/2010/main" val="9099805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6EB9C9-4BCB-46E5-B3B3-09AD3677738B}" type="datetimeFigureOut">
              <a:rPr lang="sv-SE" smtClean="0"/>
              <a:pPr/>
              <a:t>2016-03-31</a:t>
            </a:fld>
            <a:endParaRPr lang="sv-SE" dirty="0"/>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a:xfrm>
            <a:off x="10729455" y="4711309"/>
            <a:ext cx="1154151" cy="1090789"/>
          </a:xfrm>
        </p:spPr>
        <p:txBody>
          <a:bodyPr/>
          <a:lstStyle/>
          <a:p>
            <a:fld id="{3B240767-FD45-408F-98F7-E57F15A24E3D}" type="slidenum">
              <a:rPr lang="sv-SE" smtClean="0"/>
              <a:t>‹#›</a:t>
            </a:fld>
            <a:endParaRPr lang="sv-SE"/>
          </a:p>
        </p:txBody>
      </p:sp>
    </p:spTree>
    <p:extLst>
      <p:ext uri="{BB962C8B-B14F-4D97-AF65-F5344CB8AC3E}">
        <p14:creationId xmlns:p14="http://schemas.microsoft.com/office/powerpoint/2010/main" val="30678093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6EB9C9-4BCB-46E5-B3B3-09AD3677738B}" type="datetimeFigureOut">
              <a:rPr lang="sv-SE" smtClean="0"/>
              <a:pPr/>
              <a:t>2016-03-31</a:t>
            </a:fld>
            <a:endParaRPr lang="sv-SE" dirty="0"/>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a:xfrm>
            <a:off x="10729455" y="4711615"/>
            <a:ext cx="1154151" cy="1090789"/>
          </a:xfrm>
        </p:spPr>
        <p:txBody>
          <a:bodyPr/>
          <a:lstStyle/>
          <a:p>
            <a:fld id="{3B240767-FD45-408F-98F7-E57F15A24E3D}" type="slidenum">
              <a:rPr lang="sv-SE" smtClean="0"/>
              <a:t>‹#›</a:t>
            </a:fld>
            <a:endParaRPr lang="sv-SE"/>
          </a:p>
        </p:txBody>
      </p:sp>
    </p:spTree>
    <p:extLst>
      <p:ext uri="{BB962C8B-B14F-4D97-AF65-F5344CB8AC3E}">
        <p14:creationId xmlns:p14="http://schemas.microsoft.com/office/powerpoint/2010/main" val="26768985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6EB9C9-4BCB-46E5-B3B3-09AD3677738B}" type="datetimeFigureOut">
              <a:rPr lang="sv-SE" smtClean="0"/>
              <a:pPr/>
              <a:t>2016-03-31</a:t>
            </a:fld>
            <a:endParaRPr lang="sv-SE" dirty="0"/>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a:xfrm>
            <a:off x="10729455" y="4709925"/>
            <a:ext cx="1154151" cy="1090789"/>
          </a:xfrm>
        </p:spPr>
        <p:txBody>
          <a:bodyPr/>
          <a:lstStyle/>
          <a:p>
            <a:fld id="{3B240767-FD45-408F-98F7-E57F15A24E3D}" type="slidenum">
              <a:rPr lang="sv-SE" smtClean="0"/>
              <a:t>‹#›</a:t>
            </a:fld>
            <a:endParaRPr lang="sv-SE"/>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948857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5"/>
            <a:ext cx="10515600" cy="1325563"/>
          </a:xfrm>
          <a:prstGeom prst="rect">
            <a:avLst/>
          </a:prstGeom>
        </p:spPr>
        <p:txBody>
          <a:bodyPr/>
          <a:lstStyle/>
          <a:p>
            <a:r>
              <a:rPr lang="sv-SE" dirty="0" smtClean="0"/>
              <a:t>Klicka här för att ändra format</a:t>
            </a:r>
            <a:endParaRPr lang="sv-SE" dirty="0"/>
          </a:p>
        </p:txBody>
      </p:sp>
      <p:sp>
        <p:nvSpPr>
          <p:cNvPr id="3" name="Platshållare för innehåll 2"/>
          <p:cNvSpPr>
            <a:spLocks noGrp="1"/>
          </p:cNvSpPr>
          <p:nvPr>
            <p:ph idx="1"/>
          </p:nvPr>
        </p:nvSpPr>
        <p:spPr>
          <a:xfrm>
            <a:off x="838200" y="1825625"/>
            <a:ext cx="10515600" cy="4351338"/>
          </a:xfrm>
          <a:prstGeom prst="rect">
            <a:avLst/>
          </a:prstGeom>
        </p:spPr>
        <p:txBody>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Tree>
    <p:extLst>
      <p:ext uri="{BB962C8B-B14F-4D97-AF65-F5344CB8AC3E}">
        <p14:creationId xmlns:p14="http://schemas.microsoft.com/office/powerpoint/2010/main" val="860509101"/>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6EB9C9-4BCB-46E5-B3B3-09AD3677738B}" type="datetimeFigureOut">
              <a:rPr lang="sv-SE" smtClean="0"/>
              <a:pPr/>
              <a:t>2016-03-31</a:t>
            </a:fld>
            <a:endParaRPr lang="sv-SE" dirty="0"/>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a:xfrm>
            <a:off x="10729455" y="4709925"/>
            <a:ext cx="1154151" cy="1090789"/>
          </a:xfrm>
        </p:spPr>
        <p:txBody>
          <a:bodyPr/>
          <a:lstStyle/>
          <a:p>
            <a:fld id="{3B240767-FD45-408F-98F7-E57F15A24E3D}" type="slidenum">
              <a:rPr lang="sv-SE" smtClean="0"/>
              <a:t>‹#›</a:t>
            </a:fld>
            <a:endParaRPr lang="sv-SE"/>
          </a:p>
        </p:txBody>
      </p:sp>
    </p:spTree>
    <p:extLst>
      <p:ext uri="{BB962C8B-B14F-4D97-AF65-F5344CB8AC3E}">
        <p14:creationId xmlns:p14="http://schemas.microsoft.com/office/powerpoint/2010/main" val="10443242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26EB9C9-4BCB-46E5-B3B3-09AD3677738B}" type="datetimeFigureOut">
              <a:rPr lang="sv-SE" smtClean="0"/>
              <a:pPr/>
              <a:t>2016-03-31</a:t>
            </a:fld>
            <a:endParaRPr lang="sv-SE" dirty="0"/>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3B240767-FD45-408F-98F7-E57F15A24E3D}" type="slidenum">
              <a:rPr lang="sv-SE" smtClean="0"/>
              <a:t>‹#›</a:t>
            </a:fld>
            <a:endParaRPr lang="sv-SE"/>
          </a:p>
        </p:txBody>
      </p:sp>
    </p:spTree>
    <p:extLst>
      <p:ext uri="{BB962C8B-B14F-4D97-AF65-F5344CB8AC3E}">
        <p14:creationId xmlns:p14="http://schemas.microsoft.com/office/powerpoint/2010/main" val="1955694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26EB9C9-4BCB-46E5-B3B3-09AD3677738B}" type="datetimeFigureOut">
              <a:rPr lang="sv-SE" smtClean="0"/>
              <a:pPr/>
              <a:t>2016-03-31</a:t>
            </a:fld>
            <a:endParaRPr lang="sv-SE" dirty="0"/>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3B240767-FD45-408F-98F7-E57F15A24E3D}" type="slidenum">
              <a:rPr lang="sv-SE" smtClean="0"/>
              <a:t>‹#›</a:t>
            </a:fld>
            <a:endParaRPr lang="sv-SE"/>
          </a:p>
        </p:txBody>
      </p:sp>
    </p:spTree>
    <p:extLst>
      <p:ext uri="{BB962C8B-B14F-4D97-AF65-F5344CB8AC3E}">
        <p14:creationId xmlns:p14="http://schemas.microsoft.com/office/powerpoint/2010/main" val="2775971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6EB9C9-4BCB-46E5-B3B3-09AD3677738B}" type="datetimeFigureOut">
              <a:rPr lang="sv-SE" smtClean="0"/>
              <a:pPr/>
              <a:t>2016-03-31</a:t>
            </a:fld>
            <a:endParaRPr lang="sv-SE" dirty="0"/>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3B240767-FD45-408F-98F7-E57F15A24E3D}" type="slidenum">
              <a:rPr lang="sv-SE" smtClean="0"/>
              <a:t>‹#›</a:t>
            </a:fld>
            <a:endParaRPr lang="sv-SE"/>
          </a:p>
        </p:txBody>
      </p:sp>
    </p:spTree>
    <p:extLst>
      <p:ext uri="{BB962C8B-B14F-4D97-AF65-F5344CB8AC3E}">
        <p14:creationId xmlns:p14="http://schemas.microsoft.com/office/powerpoint/2010/main" val="17724780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26EB9C9-4BCB-46E5-B3B3-09AD3677738B}" type="datetimeFigureOut">
              <a:rPr lang="sv-SE" smtClean="0"/>
              <a:pPr/>
              <a:t>2016-03-31</a:t>
            </a:fld>
            <a:endParaRPr lang="sv-SE" dirty="0"/>
          </a:p>
        </p:txBody>
      </p:sp>
      <p:sp>
        <p:nvSpPr>
          <p:cNvPr id="5" name="Footer Placeholder 4"/>
          <p:cNvSpPr>
            <a:spLocks noGrp="1"/>
          </p:cNvSpPr>
          <p:nvPr>
            <p:ph type="ftr" sz="quarter" idx="11"/>
          </p:nvPr>
        </p:nvSpPr>
        <p:spPr>
          <a:xfrm>
            <a:off x="680321" y="5936188"/>
            <a:ext cx="6126805" cy="365125"/>
          </a:xfrm>
        </p:spPr>
        <p:txBody>
          <a:bodyPr/>
          <a:lstStyle/>
          <a:p>
            <a:endParaRPr lang="sv-SE"/>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B240767-FD45-408F-98F7-E57F15A24E3D}" type="slidenum">
              <a:rPr lang="sv-SE" smtClean="0"/>
              <a:t>‹#›</a:t>
            </a:fld>
            <a:endParaRPr lang="sv-SE"/>
          </a:p>
        </p:txBody>
      </p:sp>
    </p:spTree>
    <p:extLst>
      <p:ext uri="{BB962C8B-B14F-4D97-AF65-F5344CB8AC3E}">
        <p14:creationId xmlns:p14="http://schemas.microsoft.com/office/powerpoint/2010/main" val="19005758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Anpassad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153965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030" fontAlgn="base">
              <a:spcBef>
                <a:spcPct val="0"/>
              </a:spcBef>
              <a:spcAft>
                <a:spcPct val="0"/>
              </a:spcAft>
            </a:pPr>
            <a:endParaRPr lang="en-US" sz="2206"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861556"/>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4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45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1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8"/>
          <p:cNvSpPr>
            <a:spLocks noGrp="1"/>
          </p:cNvSpPr>
          <p:nvPr>
            <p:ph sz="quarter" idx="11"/>
          </p:nvPr>
        </p:nvSpPr>
        <p:spPr>
          <a:xfrm>
            <a:off x="711227" y="636615"/>
            <a:ext cx="10753985" cy="448276"/>
          </a:xfrm>
        </p:spPr>
        <p:txBody>
          <a:bodyPr/>
          <a:lstStyle>
            <a:lvl1pPr marL="0" indent="0">
              <a:buNone/>
              <a:defRPr/>
            </a:lvl1pPr>
            <a:lvl5pPr marL="2437991" indent="0">
              <a:buNone/>
              <a:defRPr/>
            </a:lvl5pPr>
          </a:lstStyle>
          <a:p>
            <a:pPr lvl="0"/>
            <a:r>
              <a:rPr lang="en-US" dirty="0" smtClean="0"/>
              <a:t>Click to edit Master text styles</a:t>
            </a:r>
          </a:p>
        </p:txBody>
      </p:sp>
    </p:spTree>
    <p:extLst>
      <p:ext uri="{BB962C8B-B14F-4D97-AF65-F5344CB8AC3E}">
        <p14:creationId xmlns:p14="http://schemas.microsoft.com/office/powerpoint/2010/main" val="385218714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01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131084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passad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658161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hasCustomPrompt="1"/>
          </p:nvPr>
        </p:nvSpPr>
        <p:spPr>
          <a:xfrm>
            <a:off x="1524000" y="1122363"/>
            <a:ext cx="9144000" cy="2387600"/>
          </a:xfrm>
        </p:spPr>
        <p:txBody>
          <a:bodyPr anchor="b"/>
          <a:lstStyle>
            <a:lvl1pPr algn="ctr">
              <a:defRPr sz="6000">
                <a:solidFill>
                  <a:schemeClr val="bg1"/>
                </a:solidFill>
              </a:defRPr>
            </a:lvl1pPr>
          </a:lstStyle>
          <a:p>
            <a:r>
              <a:rPr lang="sv-SE" dirty="0" smtClean="0"/>
              <a:t>Rubrik</a:t>
            </a:r>
            <a:endParaRPr lang="sv-SE" dirty="0"/>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smtClean="0"/>
              <a:t>Klicka här för att ändra format på underrubrik i bakgrunden</a:t>
            </a:r>
            <a:endParaRPr lang="sv-SE" dirty="0"/>
          </a:p>
        </p:txBody>
      </p:sp>
    </p:spTree>
    <p:extLst>
      <p:ext uri="{BB962C8B-B14F-4D97-AF65-F5344CB8AC3E}">
        <p14:creationId xmlns:p14="http://schemas.microsoft.com/office/powerpoint/2010/main" val="2033621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Klicka här för att ändra format</a:t>
            </a:r>
            <a:endParaRPr lang="sv-SE" dirty="0"/>
          </a:p>
        </p:txBody>
      </p:sp>
      <p:sp>
        <p:nvSpPr>
          <p:cNvPr id="3" name="Platshållare för innehåll 2"/>
          <p:cNvSpPr>
            <a:spLocks noGrp="1"/>
          </p:cNvSpPr>
          <p:nvPr>
            <p:ph idx="1"/>
          </p:nvPr>
        </p:nvSpPr>
        <p:spPr/>
        <p:txBody>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Tree>
    <p:extLst>
      <p:ext uri="{BB962C8B-B14F-4D97-AF65-F5344CB8AC3E}">
        <p14:creationId xmlns:p14="http://schemas.microsoft.com/office/powerpoint/2010/main" val="171405872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Klicka här för att ändra format</a:t>
            </a:r>
            <a:endParaRPr lang="sv-SE" dirty="0"/>
          </a:p>
        </p:txBody>
      </p:sp>
      <p:sp>
        <p:nvSpPr>
          <p:cNvPr id="3" name="Platshållare för innehåll 2"/>
          <p:cNvSpPr>
            <a:spLocks noGrp="1"/>
          </p:cNvSpPr>
          <p:nvPr>
            <p:ph sz="half" idx="1"/>
          </p:nvPr>
        </p:nvSpPr>
        <p:spPr>
          <a:xfrm>
            <a:off x="838200" y="1825625"/>
            <a:ext cx="5181600" cy="4351338"/>
          </a:xfrm>
        </p:spPr>
        <p:txBody>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innehåll 3"/>
          <p:cNvSpPr>
            <a:spLocks noGrp="1"/>
          </p:cNvSpPr>
          <p:nvPr>
            <p:ph sz="half" idx="2"/>
          </p:nvPr>
        </p:nvSpPr>
        <p:spPr>
          <a:xfrm>
            <a:off x="6172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Tree>
    <p:extLst>
      <p:ext uri="{BB962C8B-B14F-4D97-AF65-F5344CB8AC3E}">
        <p14:creationId xmlns:p14="http://schemas.microsoft.com/office/powerpoint/2010/main" val="1081362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image" Target="../media/image1.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theme" Target="../theme/theme5.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smtClean="0"/>
              <a:t>Klicka här för att ändra format</a:t>
            </a:r>
            <a:endParaRPr lang="sv-SE"/>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F9B447-A738-4A3A-928D-267B6335793D}" type="datetimeFigureOut">
              <a:rPr lang="sv-SE" smtClean="0"/>
              <a:t>2016-03-31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1EBE4-0630-4CB5-BC98-D113D05A2FAD}" type="slidenum">
              <a:rPr lang="sv-SE" smtClean="0"/>
              <a:t>‹#›</a:t>
            </a:fld>
            <a:endParaRPr lang="sv-SE"/>
          </a:p>
        </p:txBody>
      </p:sp>
    </p:spTree>
    <p:extLst>
      <p:ext uri="{BB962C8B-B14F-4D97-AF65-F5344CB8AC3E}">
        <p14:creationId xmlns:p14="http://schemas.microsoft.com/office/powerpoint/2010/main" val="4093247666"/>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026EB9C9-4BCB-46E5-B3B3-09AD3677738B}" type="datetimeFigureOut">
              <a:rPr lang="sv-SE" smtClean="0"/>
              <a:pPr/>
              <a:t>2016-03-31</a:t>
            </a:fld>
            <a:endParaRPr lang="sv-SE" dirty="0"/>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240767-FD45-408F-98F7-E57F15A24E3D}" type="slidenum">
              <a:rPr lang="sv-SE" smtClean="0"/>
              <a:t>‹#›</a:t>
            </a:fld>
            <a:endParaRPr lang="sv-SE"/>
          </a:p>
        </p:txBody>
      </p:sp>
    </p:spTree>
    <p:extLst>
      <p:ext uri="{BB962C8B-B14F-4D97-AF65-F5344CB8AC3E}">
        <p14:creationId xmlns:p14="http://schemas.microsoft.com/office/powerpoint/2010/main" val="3321072978"/>
      </p:ext>
    </p:extLst>
  </p:cSld>
  <p:clrMap bg1="lt1" tx1="dk1" bg2="lt2" tx2="dk2" accent1="accent1" accent2="accent2" accent3="accent3" accent4="accent4" accent5="accent5" accent6="accent6" hlink="hlink" folHlink="folHlink"/>
  <p:sldLayoutIdLst>
    <p:sldLayoutId id="2147483682" r:id="rId1"/>
    <p:sldLayoutId id="2147483686" r:id="rId2"/>
    <p:sldLayoutId id="2147483687" r:id="rId3"/>
    <p:sldLayoutId id="2147483689"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026EB9C9-4BCB-46E5-B3B3-09AD3677738B}" type="datetimeFigureOut">
              <a:rPr lang="sv-SE" smtClean="0"/>
              <a:pPr/>
              <a:t>2016-03-31</a:t>
            </a:fld>
            <a:endParaRPr lang="sv-SE" dirty="0"/>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240767-FD45-408F-98F7-E57F15A24E3D}" type="slidenum">
              <a:rPr lang="sv-SE" smtClean="0"/>
              <a:t>‹#›</a:t>
            </a:fld>
            <a:endParaRPr lang="sv-SE"/>
          </a:p>
        </p:txBody>
      </p:sp>
      <p:sp>
        <p:nvSpPr>
          <p:cNvPr id="7" name="Title 2"/>
          <p:cNvSpPr txBox="1">
            <a:spLocks/>
          </p:cNvSpPr>
          <p:nvPr userDrawn="1"/>
        </p:nvSpPr>
        <p:spPr>
          <a:xfrm>
            <a:off x="385851" y="3089508"/>
            <a:ext cx="11887200" cy="1831975"/>
          </a:xfrm>
          <a:prstGeom prst="rect">
            <a:avLst/>
          </a:prstGeom>
        </p:spPr>
        <p:txBody>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sz="4800" dirty="0" err="1" smtClean="0">
                <a:latin typeface="Segoe UI Light" panose="020B0502040204020203" pitchFamily="34" charset="0"/>
              </a:rPr>
              <a:t>Glöm</a:t>
            </a:r>
            <a:r>
              <a:rPr lang="en-US" sz="4800" dirty="0" smtClean="0">
                <a:latin typeface="Segoe UI Light" panose="020B0502040204020203" pitchFamily="34" charset="0"/>
              </a:rPr>
              <a:t> </a:t>
            </a:r>
            <a:r>
              <a:rPr lang="en-US" sz="4800" dirty="0" err="1" smtClean="0">
                <a:latin typeface="Segoe UI Light" panose="020B0502040204020203" pitchFamily="34" charset="0"/>
              </a:rPr>
              <a:t>inte</a:t>
            </a:r>
            <a:r>
              <a:rPr lang="en-US" sz="4800" dirty="0" smtClean="0">
                <a:latin typeface="Segoe UI Light" panose="020B0502040204020203" pitchFamily="34" charset="0"/>
              </a:rPr>
              <a:t> </a:t>
            </a:r>
            <a:r>
              <a:rPr lang="en-US" sz="4800" dirty="0" err="1" smtClean="0">
                <a:latin typeface="Segoe UI Light" panose="020B0502040204020203" pitchFamily="34" charset="0"/>
              </a:rPr>
              <a:t>att</a:t>
            </a:r>
            <a:r>
              <a:rPr lang="en-US" sz="4800" dirty="0" smtClean="0">
                <a:latin typeface="Segoe UI Light" panose="020B0502040204020203" pitchFamily="34" charset="0"/>
              </a:rPr>
              <a:t> </a:t>
            </a:r>
            <a:r>
              <a:rPr lang="en-US" sz="4800" dirty="0" err="1" smtClean="0">
                <a:latin typeface="Segoe UI Light" panose="020B0502040204020203" pitchFamily="34" charset="0"/>
              </a:rPr>
              <a:t>utvärdera</a:t>
            </a:r>
            <a:r>
              <a:rPr lang="en-US" sz="4800" dirty="0" smtClean="0">
                <a:latin typeface="Segoe UI Light" panose="020B0502040204020203" pitchFamily="34" charset="0"/>
              </a:rPr>
              <a:t> </a:t>
            </a:r>
            <a:r>
              <a:rPr lang="en-US" sz="4800" dirty="0" err="1" smtClean="0">
                <a:latin typeface="Segoe UI Light" panose="020B0502040204020203" pitchFamily="34" charset="0"/>
              </a:rPr>
              <a:t>sessionen</a:t>
            </a:r>
            <a:r>
              <a:rPr lang="en-US" sz="4800" dirty="0" smtClean="0">
                <a:latin typeface="Segoe UI Light" panose="020B0502040204020203" pitchFamily="34" charset="0"/>
              </a:rPr>
              <a:t> </a:t>
            </a:r>
            <a:r>
              <a:rPr lang="en-US" sz="4800" dirty="0" err="1" smtClean="0">
                <a:latin typeface="Segoe UI Light" panose="020B0502040204020203" pitchFamily="34" charset="0"/>
              </a:rPr>
              <a:t>direkt</a:t>
            </a:r>
            <a:r>
              <a:rPr lang="en-US" sz="4800" dirty="0" smtClean="0">
                <a:latin typeface="Segoe UI Light" panose="020B0502040204020203" pitchFamily="34" charset="0"/>
              </a:rPr>
              <a:t> </a:t>
            </a:r>
            <a:r>
              <a:rPr lang="en-US" sz="4800" dirty="0" err="1" smtClean="0">
                <a:latin typeface="Segoe UI Light" panose="020B0502040204020203" pitchFamily="34" charset="0"/>
              </a:rPr>
              <a:t>i</a:t>
            </a:r>
            <a:r>
              <a:rPr lang="en-US" sz="4800" dirty="0" smtClean="0">
                <a:latin typeface="Segoe UI Light" panose="020B0502040204020203" pitchFamily="34" charset="0"/>
              </a:rPr>
              <a:t> Microsoft </a:t>
            </a:r>
            <a:r>
              <a:rPr lang="en-US" sz="4800" dirty="0" err="1" smtClean="0">
                <a:latin typeface="Segoe UI Light" panose="020B0502040204020203" pitchFamily="34" charset="0"/>
              </a:rPr>
              <a:t>TechDays-appen</a:t>
            </a:r>
            <a:r>
              <a:rPr lang="en-US" sz="4800" dirty="0" smtClean="0">
                <a:latin typeface="Segoe UI Light" panose="020B0502040204020203" pitchFamily="34" charset="0"/>
              </a:rPr>
              <a:t>! </a:t>
            </a:r>
            <a:endParaRPr lang="en-US" sz="4800" dirty="0">
              <a:latin typeface="Segoe UI Light" panose="020B0502040204020203" pitchFamily="34" charset="0"/>
            </a:endParaRPr>
          </a:p>
        </p:txBody>
      </p:sp>
    </p:spTree>
    <p:extLst>
      <p:ext uri="{BB962C8B-B14F-4D97-AF65-F5344CB8AC3E}">
        <p14:creationId xmlns:p14="http://schemas.microsoft.com/office/powerpoint/2010/main" val="392191212"/>
      </p:ext>
    </p:extLst>
  </p:cSld>
  <p:clrMap bg1="lt1" tx1="dk1" bg2="lt2" tx2="dk2" accent1="accent1" accent2="accent2" accent3="accent3" accent4="accent4" accent5="accent5" accent6="accent6" hlink="hlink" folHlink="folHlink"/>
  <p:sldLayoutIdLst>
    <p:sldLayoutId id="2147483684"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8C00"/>
        </a:solidFill>
        <a:effectLst/>
      </p:bgPr>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dirty="0" smtClean="0"/>
              <a:t>Klicka här för att ändra format</a:t>
            </a:r>
            <a:endParaRPr lang="sv-SE" dirty="0"/>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Tree>
    <p:extLst>
      <p:ext uri="{BB962C8B-B14F-4D97-AF65-F5344CB8AC3E}">
        <p14:creationId xmlns:p14="http://schemas.microsoft.com/office/powerpoint/2010/main" val="34340606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8" r:id="rId4"/>
    <p:sldLayoutId id="2147483679" r:id="rId5"/>
    <p:sldLayoutId id="2147483680" r:id="rId6"/>
    <p:sldLayoutId id="2147483685" r:id="rId7"/>
    <p:sldLayoutId id="2147483688" r:id="rId8"/>
    <p:sldLayoutId id="2147483690" r:id="rId9"/>
    <p:sldLayoutId id="2147483691" r:id="rId10"/>
    <p:sldLayoutId id="2147483692"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bg1"/>
          </a:solidFill>
          <a:latin typeface="Segoe UI Ligh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EF9B447-A738-4A3A-928D-267B6335793D}" type="datetimeFigureOut">
              <a:rPr lang="sv-SE" smtClean="0"/>
              <a:t>2016-03-31</a:t>
            </a:fld>
            <a:endParaRPr lang="sv-SE"/>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8F1EBE4-0630-4CB5-BC98-D113D05A2FAD}" type="slidenum">
              <a:rPr lang="sv-SE" smtClean="0"/>
              <a:t>‹#›</a:t>
            </a:fld>
            <a:endParaRPr lang="sv-SE"/>
          </a:p>
        </p:txBody>
      </p:sp>
    </p:spTree>
    <p:extLst>
      <p:ext uri="{BB962C8B-B14F-4D97-AF65-F5344CB8AC3E}">
        <p14:creationId xmlns:p14="http://schemas.microsoft.com/office/powerpoint/2010/main" val="1893975568"/>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36.tmp"/></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hyperlink" Target="http://www.itunity.com/users/scot-hillier" TargetMode="External"/><Relationship Id="rId18" Type="http://schemas.openxmlformats.org/officeDocument/2006/relationships/image" Target="../media/image15.gif"/><Relationship Id="rId3" Type="http://schemas.openxmlformats.org/officeDocument/2006/relationships/image" Target="../media/image5.jpg"/><Relationship Id="rId7" Type="http://schemas.openxmlformats.org/officeDocument/2006/relationships/image" Target="../media/image9.jpg"/><Relationship Id="rId12" Type="http://schemas.openxmlformats.org/officeDocument/2006/relationships/image" Target="../media/image14.png"/><Relationship Id="rId17" Type="http://schemas.openxmlformats.org/officeDocument/2006/relationships/hyperlink" Target="http://www.pluralsight.com/search/?searchTerm=hillier" TargetMode="External"/><Relationship Id="rId2" Type="http://schemas.openxmlformats.org/officeDocument/2006/relationships/image" Target="../media/image4.jpg"/><Relationship Id="rId16" Type="http://schemas.openxmlformats.org/officeDocument/2006/relationships/hyperlink" Target="channel9.msdn.com/Search?term=hillier#ch9Search" TargetMode="External"/><Relationship Id="rId1" Type="http://schemas.openxmlformats.org/officeDocument/2006/relationships/slideLayout" Target="../slideLayouts/slideLayout10.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jpg"/><Relationship Id="rId15" Type="http://schemas.openxmlformats.org/officeDocument/2006/relationships/hyperlink" Target="http://www.microsoftvirtualacademy.com/Studies/SearchResult.aspx?q=hillier" TargetMode="External"/><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jpg"/><Relationship Id="rId14" Type="http://schemas.openxmlformats.org/officeDocument/2006/relationships/hyperlink" Target="http://www.criticalpathtraining.co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9.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emf"/><Relationship Id="rId7" Type="http://schemas.openxmlformats.org/officeDocument/2006/relationships/image" Target="../media/image25.emf"/><Relationship Id="rId12" Type="http://schemas.openxmlformats.org/officeDocument/2006/relationships/image" Target="../media/image30.emf"/><Relationship Id="rId2" Type="http://schemas.openxmlformats.org/officeDocument/2006/relationships/image" Target="../media/image20.emf"/><Relationship Id="rId1" Type="http://schemas.openxmlformats.org/officeDocument/2006/relationships/slideLayout" Target="../slideLayouts/slideLayout23.xml"/><Relationship Id="rId6" Type="http://schemas.openxmlformats.org/officeDocument/2006/relationships/image" Target="../media/image24.emf"/><Relationship Id="rId11" Type="http://schemas.openxmlformats.org/officeDocument/2006/relationships/image" Target="../media/image29.emf"/><Relationship Id="rId5" Type="http://schemas.openxmlformats.org/officeDocument/2006/relationships/image" Target="../media/image23.emf"/><Relationship Id="rId10" Type="http://schemas.openxmlformats.org/officeDocument/2006/relationships/image" Target="../media/image28.emf"/><Relationship Id="rId4" Type="http://schemas.openxmlformats.org/officeDocument/2006/relationships/image" Target="../media/image22.emf"/><Relationship Id="rId9" Type="http://schemas.openxmlformats.org/officeDocument/2006/relationships/image" Target="../media/image27.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39975" y="1474471"/>
            <a:ext cx="11741535" cy="2963630"/>
          </a:xfrm>
          <a:prstGeom prst="rect">
            <a:avLst/>
          </a:prstGeom>
        </p:spPr>
        <p:txBody>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sz="6000" dirty="0">
                <a:latin typeface="Segoe UI Light" panose="020B0502040204020203" pitchFamily="34" charset="0"/>
              </a:rPr>
              <a:t>Developing </a:t>
            </a:r>
            <a:r>
              <a:rPr lang="en-US" sz="6000" dirty="0" smtClean="0">
                <a:latin typeface="Segoe UI Light" panose="020B0502040204020203" pitchFamily="34" charset="0"/>
              </a:rPr>
              <a:t>Office </a:t>
            </a:r>
            <a:r>
              <a:rPr lang="en-US" sz="6000" dirty="0" smtClean="0">
                <a:latin typeface="Segoe UI Light" panose="020B0502040204020203" pitchFamily="34" charset="0"/>
              </a:rPr>
              <a:t>Add-Ins</a:t>
            </a:r>
          </a:p>
          <a:p>
            <a:r>
              <a:rPr lang="en-US" sz="6000" dirty="0" smtClean="0">
                <a:latin typeface="Segoe UI Light" panose="020B0502040204020203" pitchFamily="34" charset="0"/>
              </a:rPr>
              <a:t>with Angular 2</a:t>
            </a:r>
            <a:endParaRPr lang="en-US" sz="6000" dirty="0">
              <a:latin typeface="Segoe UI Light" panose="020B0502040204020203" pitchFamily="34" charset="0"/>
            </a:endParaRPr>
          </a:p>
        </p:txBody>
      </p:sp>
      <p:sp>
        <p:nvSpPr>
          <p:cNvPr id="7" name="Text Placeholder 2"/>
          <p:cNvSpPr txBox="1">
            <a:spLocks/>
          </p:cNvSpPr>
          <p:nvPr/>
        </p:nvSpPr>
        <p:spPr>
          <a:xfrm>
            <a:off x="342073" y="4610661"/>
            <a:ext cx="6019799" cy="15544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solidFill>
                  <a:schemeClr val="bg1"/>
                </a:solidFill>
                <a:latin typeface="Segoe UI Light" panose="020B0502040204020203" pitchFamily="34" charset="0"/>
              </a:rPr>
              <a:t>Scot Hillier</a:t>
            </a:r>
          </a:p>
          <a:p>
            <a:pPr marL="0" indent="0">
              <a:buNone/>
            </a:pPr>
            <a:r>
              <a:rPr lang="en-US" sz="3200" dirty="0" smtClean="0">
                <a:solidFill>
                  <a:schemeClr val="bg1"/>
                </a:solidFill>
                <a:latin typeface="Segoe UI Light" panose="020B0502040204020203" pitchFamily="34" charset="0"/>
              </a:rPr>
              <a:t>scot@scothillier.net</a:t>
            </a:r>
          </a:p>
          <a:p>
            <a:pPr marL="0" indent="0">
              <a:buNone/>
            </a:pPr>
            <a:r>
              <a:rPr lang="en-US" sz="3200" dirty="0" smtClean="0">
                <a:solidFill>
                  <a:schemeClr val="bg1"/>
                </a:solidFill>
                <a:latin typeface="Segoe UI Light" panose="020B0502040204020203" pitchFamily="34" charset="0"/>
              </a:rPr>
              <a:t>@</a:t>
            </a:r>
            <a:r>
              <a:rPr lang="en-US" sz="3200" dirty="0" err="1" smtClean="0">
                <a:solidFill>
                  <a:schemeClr val="bg1"/>
                </a:solidFill>
                <a:latin typeface="Segoe UI Light" panose="020B0502040204020203" pitchFamily="34" charset="0"/>
              </a:rPr>
              <a:t>ScotHillier</a:t>
            </a:r>
            <a:endParaRPr lang="en-US" sz="3200" dirty="0">
              <a:solidFill>
                <a:schemeClr val="bg1"/>
              </a:solidFill>
              <a:latin typeface="Segoe UI Light" panose="020B0502040204020203" pitchFamily="34" charset="0"/>
            </a:endParaRPr>
          </a:p>
        </p:txBody>
      </p:sp>
    </p:spTree>
    <p:extLst>
      <p:ext uri="{BB962C8B-B14F-4D97-AF65-F5344CB8AC3E}">
        <p14:creationId xmlns:p14="http://schemas.microsoft.com/office/powerpoint/2010/main" val="2903447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343906" y="2527445"/>
            <a:ext cx="11887200" cy="1831975"/>
          </a:xfrm>
          <a:prstGeom prst="rect">
            <a:avLst/>
          </a:prstGeom>
        </p:spPr>
        <p:txBody>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8800" b="0" i="0" u="none" strike="noStrike" kern="1200" cap="none" spc="0" normalizeH="0" baseline="0" noProof="0" dirty="0" smtClean="0">
                <a:ln>
                  <a:noFill/>
                </a:ln>
                <a:solidFill>
                  <a:schemeClr val="tx1"/>
                </a:solidFill>
                <a:effectLst/>
                <a:uLnTx/>
                <a:uFillTx/>
                <a:latin typeface="Segoe UI Light" panose="020B0502040204020203" pitchFamily="34" charset="0"/>
                <a:ea typeface="+mj-ea"/>
                <a:cs typeface="+mj-cs"/>
              </a:rPr>
              <a:t>The JavaScript API</a:t>
            </a:r>
          </a:p>
          <a:p>
            <a:pPr marL="0" marR="0" lvl="0" indent="0" algn="l" defTabSz="914400" rtl="0" eaLnBrk="1" fontAlgn="auto" latinLnBrk="0" hangingPunct="1">
              <a:lnSpc>
                <a:spcPct val="90000"/>
              </a:lnSpc>
              <a:spcBef>
                <a:spcPct val="0"/>
              </a:spcBef>
              <a:spcAft>
                <a:spcPts val="0"/>
              </a:spcAft>
              <a:buClrTx/>
              <a:buSzTx/>
              <a:buFontTx/>
              <a:buNone/>
              <a:tabLst/>
              <a:defRPr/>
            </a:pPr>
            <a:r>
              <a:rPr lang="en-US" sz="8800" dirty="0" smtClean="0">
                <a:solidFill>
                  <a:schemeClr val="tx1"/>
                </a:solidFill>
                <a:latin typeface="Segoe UI Light" panose="020B0502040204020203" pitchFamily="34" charset="0"/>
              </a:rPr>
              <a:t>for Office</a:t>
            </a:r>
            <a:endParaRPr kumimoji="0" lang="en-US" sz="8800" b="0" i="0" u="none" strike="noStrike" kern="1200" cap="none" spc="0" normalizeH="0" baseline="0" noProof="0" dirty="0">
              <a:ln>
                <a:noFill/>
              </a:ln>
              <a:solidFill>
                <a:schemeClr val="tx1"/>
              </a:solidFill>
              <a:effectLst/>
              <a:uLnTx/>
              <a:uFillTx/>
              <a:latin typeface="Segoe UI Light" panose="020B0502040204020203" pitchFamily="34" charset="0"/>
            </a:endParaRPr>
          </a:p>
        </p:txBody>
      </p:sp>
    </p:spTree>
    <p:extLst>
      <p:ext uri="{BB962C8B-B14F-4D97-AF65-F5344CB8AC3E}">
        <p14:creationId xmlns:p14="http://schemas.microsoft.com/office/powerpoint/2010/main" val="1511160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Referencing the JavaScript API for Office</a:t>
            </a:r>
            <a:endParaRPr lang="en-US" dirty="0"/>
          </a:p>
        </p:txBody>
      </p:sp>
      <p:sp>
        <p:nvSpPr>
          <p:cNvPr id="5" name="Text Placeholder 4"/>
          <p:cNvSpPr>
            <a:spLocks noGrp="1"/>
          </p:cNvSpPr>
          <p:nvPr>
            <p:ph idx="1"/>
          </p:nvPr>
        </p:nvSpPr>
        <p:spPr/>
        <p:txBody>
          <a:bodyPr>
            <a:normAutofit/>
          </a:bodyPr>
          <a:lstStyle/>
          <a:p>
            <a:r>
              <a:rPr lang="en-US" dirty="0" smtClean="0"/>
              <a:t>Implemented in office.js</a:t>
            </a:r>
          </a:p>
          <a:p>
            <a:r>
              <a:rPr lang="en-US" dirty="0" smtClean="0"/>
              <a:t>Referenced from a CDN</a:t>
            </a:r>
          </a:p>
          <a:p>
            <a:pPr lvl="1"/>
            <a:r>
              <a:rPr lang="en-US" dirty="0"/>
              <a:t>https://</a:t>
            </a:r>
            <a:r>
              <a:rPr lang="en-US" dirty="0" smtClean="0"/>
              <a:t>appsforoffice.microsoft.com/lib/1/hosted/Office.js</a:t>
            </a:r>
          </a:p>
          <a:p>
            <a:r>
              <a:rPr lang="en-US" dirty="0" smtClean="0"/>
              <a:t>Provides the </a:t>
            </a:r>
            <a:r>
              <a:rPr lang="en-US" dirty="0" smtClean="0">
                <a:latin typeface="Consolas" panose="020B0609020204030204" pitchFamily="49" charset="0"/>
                <a:cs typeface="Consolas" panose="020B0609020204030204" pitchFamily="49" charset="0"/>
              </a:rPr>
              <a:t>Office</a:t>
            </a:r>
            <a:r>
              <a:rPr lang="en-US" dirty="0" smtClean="0"/>
              <a:t> object as entry point</a:t>
            </a:r>
          </a:p>
          <a:p>
            <a:r>
              <a:rPr lang="en-US" dirty="0" smtClean="0"/>
              <a:t>Recently enhanced by Microsoft to include new </a:t>
            </a:r>
            <a:r>
              <a:rPr lang="en-US" dirty="0">
                <a:latin typeface="Consolas" panose="020B0609020204030204" pitchFamily="49" charset="0"/>
                <a:cs typeface="Consolas" panose="020B0609020204030204" pitchFamily="49" charset="0"/>
              </a:rPr>
              <a:t>Word</a:t>
            </a:r>
            <a:r>
              <a:rPr lang="en-US" dirty="0" smtClean="0"/>
              <a:t> and </a:t>
            </a:r>
            <a:r>
              <a:rPr lang="en-US" dirty="0">
                <a:latin typeface="Consolas" panose="020B0609020204030204" pitchFamily="49" charset="0"/>
                <a:cs typeface="Consolas" panose="020B0609020204030204" pitchFamily="49" charset="0"/>
              </a:rPr>
              <a:t>Excel</a:t>
            </a:r>
            <a:r>
              <a:rPr lang="en-US" dirty="0" smtClean="0"/>
              <a:t> functionality in objects</a:t>
            </a:r>
            <a:endParaRPr lang="en-US" dirty="0"/>
          </a:p>
        </p:txBody>
      </p:sp>
    </p:spTree>
    <p:extLst>
      <p:ext uri="{BB962C8B-B14F-4D97-AF65-F5344CB8AC3E}">
        <p14:creationId xmlns:p14="http://schemas.microsoft.com/office/powerpoint/2010/main" val="571901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the add-in</a:t>
            </a:r>
            <a:endParaRPr lang="en-US" dirty="0"/>
          </a:p>
        </p:txBody>
      </p:sp>
      <p:sp>
        <p:nvSpPr>
          <p:cNvPr id="3" name="Content Placeholder 2"/>
          <p:cNvSpPr>
            <a:spLocks noGrp="1"/>
          </p:cNvSpPr>
          <p:nvPr>
            <p:ph idx="1"/>
          </p:nvPr>
        </p:nvSpPr>
        <p:spPr/>
        <p:txBody>
          <a:bodyPr/>
          <a:lstStyle/>
          <a:p>
            <a:r>
              <a:rPr lang="en-US" dirty="0" smtClean="0"/>
              <a:t>When API is loaded and ready </a:t>
            </a:r>
            <a:r>
              <a:rPr lang="en-US" dirty="0" err="1" smtClean="0">
                <a:latin typeface="Consolas" panose="020B0609020204030204" pitchFamily="49" charset="0"/>
                <a:cs typeface="Consolas" panose="020B0609020204030204" pitchFamily="49" charset="0"/>
              </a:rPr>
              <a:t>Office.initialize</a:t>
            </a:r>
            <a:r>
              <a:rPr lang="en-US" dirty="0" smtClean="0"/>
              <a:t> event fires</a:t>
            </a:r>
          </a:p>
          <a:p>
            <a:r>
              <a:rPr lang="en-US" dirty="0" smtClean="0"/>
              <a:t>The event MUST be handled by add-in within 5 seconds</a:t>
            </a:r>
          </a:p>
          <a:p>
            <a:r>
              <a:rPr lang="en-US" dirty="0" smtClean="0"/>
              <a:t>Each page in the add-in must handle the event</a:t>
            </a:r>
          </a:p>
          <a:p>
            <a:endParaRPr lang="en-US" dirty="0"/>
          </a:p>
          <a:p>
            <a:endParaRPr lang="en-US" dirty="0" smtClean="0"/>
          </a:p>
          <a:p>
            <a:endParaRPr lang="en-US" dirty="0"/>
          </a:p>
          <a:p>
            <a:r>
              <a:rPr lang="en-US" dirty="0" smtClean="0"/>
              <a:t>Failure to handle the event within 5 seconds causes an error</a:t>
            </a:r>
            <a:endParaRPr lang="en-US" dirty="0"/>
          </a:p>
        </p:txBody>
      </p:sp>
      <p:sp>
        <p:nvSpPr>
          <p:cNvPr id="4" name="TextBox 3"/>
          <p:cNvSpPr txBox="1"/>
          <p:nvPr/>
        </p:nvSpPr>
        <p:spPr>
          <a:xfrm>
            <a:off x="1423870" y="3853859"/>
            <a:ext cx="6320790" cy="1015663"/>
          </a:xfrm>
          <a:prstGeom prst="rect">
            <a:avLst/>
          </a:prstGeom>
          <a:solidFill>
            <a:schemeClr val="bg1"/>
          </a:solidFill>
        </p:spPr>
        <p:txBody>
          <a:bodyPr wrap="square" rtlCol="0">
            <a:spAutoFit/>
          </a:bodyPr>
          <a:lstStyle/>
          <a:p>
            <a:r>
              <a:rPr lang="en-US" sz="2000" dirty="0" err="1">
                <a:latin typeface="Consolas" panose="020B0609020204030204" pitchFamily="49" charset="0"/>
                <a:cs typeface="Consolas" panose="020B0609020204030204" pitchFamily="49" charset="0"/>
              </a:rPr>
              <a:t>Office.initialize</a:t>
            </a:r>
            <a:r>
              <a:rPr lang="en-US" sz="2000" dirty="0">
                <a:latin typeface="Consolas" panose="020B0609020204030204" pitchFamily="49" charset="0"/>
                <a:cs typeface="Consolas" panose="020B0609020204030204" pitchFamily="49" charset="0"/>
              </a:rPr>
              <a:t> = </a:t>
            </a:r>
            <a:r>
              <a:rPr lang="en-US" sz="2000" dirty="0">
                <a:solidFill>
                  <a:srgbClr val="00B0F0"/>
                </a:solidFill>
                <a:latin typeface="Consolas" panose="020B0609020204030204" pitchFamily="49" charset="0"/>
                <a:cs typeface="Consolas" panose="020B0609020204030204" pitchFamily="49" charset="0"/>
              </a:rPr>
              <a:t>function</a:t>
            </a:r>
            <a:r>
              <a:rPr lang="en-US" sz="200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(reason) {</a:t>
            </a:r>
          </a:p>
          <a:p>
            <a:r>
              <a:rPr lang="en-US" sz="2000" dirty="0" smtClean="0">
                <a:latin typeface="Consolas" panose="020B0609020204030204" pitchFamily="49" charset="0"/>
                <a:cs typeface="Consolas" panose="020B0609020204030204" pitchFamily="49" charset="0"/>
              </a:rPr>
              <a:t>    </a:t>
            </a:r>
            <a:r>
              <a:rPr lang="en-US" sz="2000" dirty="0" smtClean="0">
                <a:solidFill>
                  <a:srgbClr val="00B050"/>
                </a:solidFill>
                <a:latin typeface="Consolas" panose="020B0609020204030204" pitchFamily="49" charset="0"/>
                <a:cs typeface="Consolas" panose="020B0609020204030204" pitchFamily="49" charset="0"/>
              </a:rPr>
              <a:t>//code</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p>
        </p:txBody>
      </p:sp>
      <p:pic>
        <p:nvPicPr>
          <p:cNvPr id="5" name="Picture 4"/>
          <p:cNvPicPr>
            <a:picLocks noChangeAspect="1"/>
          </p:cNvPicPr>
          <p:nvPr/>
        </p:nvPicPr>
        <p:blipFill>
          <a:blip r:embed="rId2"/>
          <a:stretch>
            <a:fillRect/>
          </a:stretch>
        </p:blipFill>
        <p:spPr>
          <a:xfrm>
            <a:off x="1766314" y="5417299"/>
            <a:ext cx="3028571" cy="1066667"/>
          </a:xfrm>
          <a:prstGeom prst="rect">
            <a:avLst/>
          </a:prstGeom>
        </p:spPr>
      </p:pic>
    </p:spTree>
    <p:extLst>
      <p:ext uri="{BB962C8B-B14F-4D97-AF65-F5344CB8AC3E}">
        <p14:creationId xmlns:p14="http://schemas.microsoft.com/office/powerpoint/2010/main" val="3993732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nsolas" panose="020B0609020204030204" pitchFamily="49" charset="0"/>
                <a:cs typeface="Consolas" panose="020B0609020204030204" pitchFamily="49" charset="0"/>
              </a:rPr>
              <a:t>Context</a:t>
            </a:r>
            <a:r>
              <a:rPr lang="en-US" dirty="0" smtClean="0"/>
              <a:t> object</a:t>
            </a:r>
            <a:endParaRPr lang="en-US" dirty="0"/>
          </a:p>
        </p:txBody>
      </p:sp>
      <p:sp>
        <p:nvSpPr>
          <p:cNvPr id="3" name="Content Placeholder 2"/>
          <p:cNvSpPr>
            <a:spLocks noGrp="1"/>
          </p:cNvSpPr>
          <p:nvPr>
            <p:ph idx="1"/>
          </p:nvPr>
        </p:nvSpPr>
        <p:spPr/>
        <p:txBody>
          <a:bodyPr/>
          <a:lstStyle/>
          <a:p>
            <a:r>
              <a:rPr lang="en-US" dirty="0" smtClean="0"/>
              <a:t>Provides access to the runtime context</a:t>
            </a:r>
          </a:p>
          <a:p>
            <a:r>
              <a:rPr lang="en-US" dirty="0" err="1" smtClean="0">
                <a:latin typeface="Consolas" panose="020B0609020204030204" pitchFamily="49" charset="0"/>
                <a:cs typeface="Consolas" panose="020B0609020204030204" pitchFamily="49" charset="0"/>
              </a:rPr>
              <a:t>Office.context.document</a:t>
            </a:r>
            <a:r>
              <a:rPr lang="en-US" dirty="0" smtClean="0"/>
              <a:t> accesses the current document</a:t>
            </a:r>
          </a:p>
          <a:p>
            <a:pPr lvl="1"/>
            <a:r>
              <a:rPr lang="en-US" dirty="0" smtClean="0"/>
              <a:t>Word</a:t>
            </a:r>
          </a:p>
          <a:p>
            <a:pPr lvl="1"/>
            <a:r>
              <a:rPr lang="en-US" dirty="0" smtClean="0"/>
              <a:t>Excel</a:t>
            </a:r>
          </a:p>
          <a:p>
            <a:pPr lvl="1"/>
            <a:r>
              <a:rPr lang="en-US" dirty="0" smtClean="0"/>
              <a:t>PowerPoint</a:t>
            </a:r>
          </a:p>
          <a:p>
            <a:pPr lvl="1"/>
            <a:r>
              <a:rPr lang="en-US" dirty="0" smtClean="0"/>
              <a:t>Project</a:t>
            </a:r>
          </a:p>
          <a:p>
            <a:r>
              <a:rPr lang="en-US" dirty="0" err="1" smtClean="0">
                <a:latin typeface="Consolas" panose="020B0609020204030204" pitchFamily="49" charset="0"/>
                <a:cs typeface="Consolas" panose="020B0609020204030204" pitchFamily="49" charset="0"/>
              </a:rPr>
              <a:t>Office.context.mailbox</a:t>
            </a:r>
            <a:r>
              <a:rPr lang="en-US" dirty="0" smtClean="0"/>
              <a:t> accesses the current user’s mailbox</a:t>
            </a:r>
          </a:p>
          <a:p>
            <a:pPr lvl="1"/>
            <a:r>
              <a:rPr lang="en-US" dirty="0"/>
              <a:t>O</a:t>
            </a:r>
            <a:r>
              <a:rPr lang="en-US" dirty="0" smtClean="0"/>
              <a:t>utlook</a:t>
            </a:r>
            <a:endParaRPr lang="en-US" dirty="0"/>
          </a:p>
        </p:txBody>
      </p:sp>
    </p:spTree>
    <p:extLst>
      <p:ext uri="{BB962C8B-B14F-4D97-AF65-F5344CB8AC3E}">
        <p14:creationId xmlns:p14="http://schemas.microsoft.com/office/powerpoint/2010/main" val="1597273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Office.context.document</a:t>
            </a:r>
            <a:endParaRPr lang="en-US" dirty="0"/>
          </a:p>
        </p:txBody>
      </p:sp>
      <p:pic>
        <p:nvPicPr>
          <p:cNvPr id="5" name="Picture 4"/>
          <p:cNvPicPr>
            <a:picLocks noChangeAspect="1"/>
          </p:cNvPicPr>
          <p:nvPr/>
        </p:nvPicPr>
        <p:blipFill>
          <a:blip r:embed="rId3"/>
          <a:stretch>
            <a:fillRect/>
          </a:stretch>
        </p:blipFill>
        <p:spPr>
          <a:xfrm>
            <a:off x="379729" y="2626251"/>
            <a:ext cx="11380352" cy="3707236"/>
          </a:xfrm>
          <a:prstGeom prst="rect">
            <a:avLst/>
          </a:prstGeom>
          <a:ln>
            <a:noFill/>
          </a:ln>
        </p:spPr>
      </p:pic>
    </p:spTree>
    <p:extLst>
      <p:ext uri="{BB962C8B-B14F-4D97-AF65-F5344CB8AC3E}">
        <p14:creationId xmlns:p14="http://schemas.microsoft.com/office/powerpoint/2010/main" val="19199907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Office.context.document</a:t>
            </a:r>
            <a:endParaRPr lang="en-US" dirty="0"/>
          </a:p>
        </p:txBody>
      </p:sp>
      <p:pic>
        <p:nvPicPr>
          <p:cNvPr id="6" name="Picture 5"/>
          <p:cNvPicPr>
            <a:picLocks noChangeAspect="1"/>
          </p:cNvPicPr>
          <p:nvPr/>
        </p:nvPicPr>
        <p:blipFill>
          <a:blip r:embed="rId3"/>
          <a:stretch>
            <a:fillRect/>
          </a:stretch>
        </p:blipFill>
        <p:spPr>
          <a:xfrm>
            <a:off x="631887" y="2422354"/>
            <a:ext cx="10635331" cy="3635088"/>
          </a:xfrm>
          <a:prstGeom prst="rect">
            <a:avLst/>
          </a:prstGeom>
          <a:ln>
            <a:noFill/>
          </a:ln>
        </p:spPr>
      </p:pic>
    </p:spTree>
    <p:extLst>
      <p:ext uri="{BB962C8B-B14F-4D97-AF65-F5344CB8AC3E}">
        <p14:creationId xmlns:p14="http://schemas.microsoft.com/office/powerpoint/2010/main" val="40454019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Coercion Types</a:t>
            </a:r>
            <a:endParaRPr lang="en-US" dirty="0"/>
          </a:p>
        </p:txBody>
      </p:sp>
      <p:sp>
        <p:nvSpPr>
          <p:cNvPr id="3" name="Text Placeholder 2"/>
          <p:cNvSpPr>
            <a:spLocks noGrp="1"/>
          </p:cNvSpPr>
          <p:nvPr>
            <p:ph type="body" sz="quarter" idx="4294967295"/>
          </p:nvPr>
        </p:nvSpPr>
        <p:spPr>
          <a:xfrm>
            <a:off x="420011" y="1999537"/>
            <a:ext cx="11653837" cy="1957388"/>
          </a:xfrm>
        </p:spPr>
        <p:txBody>
          <a:bodyPr>
            <a:normAutofit lnSpcReduction="10000"/>
          </a:bodyPr>
          <a:lstStyle/>
          <a:p>
            <a:r>
              <a:rPr lang="en-US" sz="2800" dirty="0"/>
              <a:t>Coercion types make it possible to read/write content in different formats</a:t>
            </a:r>
          </a:p>
          <a:p>
            <a:pPr lvl="1"/>
            <a:r>
              <a:rPr lang="en-US" sz="1400" b="1" dirty="0"/>
              <a:t>text</a:t>
            </a:r>
            <a:r>
              <a:rPr lang="en-US" sz="1400" dirty="0"/>
              <a:t> - string value</a:t>
            </a:r>
          </a:p>
          <a:p>
            <a:pPr lvl="1"/>
            <a:r>
              <a:rPr lang="en-US" sz="1400" b="1" dirty="0"/>
              <a:t>html</a:t>
            </a:r>
            <a:r>
              <a:rPr lang="en-US" sz="1400" dirty="0"/>
              <a:t> - HTML content</a:t>
            </a:r>
          </a:p>
          <a:p>
            <a:pPr lvl="1"/>
            <a:r>
              <a:rPr lang="en-US" sz="1400" b="1" dirty="0"/>
              <a:t>matrix</a:t>
            </a:r>
            <a:r>
              <a:rPr lang="en-US" sz="1400" dirty="0"/>
              <a:t> - array of arrays</a:t>
            </a:r>
          </a:p>
          <a:p>
            <a:pPr lvl="1"/>
            <a:r>
              <a:rPr lang="en-US" sz="1400" b="1" dirty="0"/>
              <a:t>table</a:t>
            </a:r>
            <a:r>
              <a:rPr lang="en-US" sz="1400" dirty="0"/>
              <a:t> - table of rows and columns</a:t>
            </a:r>
          </a:p>
          <a:p>
            <a:pPr lvl="1"/>
            <a:r>
              <a:rPr lang="en-US" sz="1400" b="1" dirty="0" err="1"/>
              <a:t>ooxml</a:t>
            </a:r>
            <a:r>
              <a:rPr lang="en-US" sz="1400" dirty="0"/>
              <a:t> - Office Open XML format</a:t>
            </a:r>
          </a:p>
          <a:p>
            <a:pPr lvl="1"/>
            <a:endParaRPr lang="en-US" sz="1200" dirty="0"/>
          </a:p>
        </p:txBody>
      </p:sp>
      <p:pic>
        <p:nvPicPr>
          <p:cNvPr id="7" name="Picture 6"/>
          <p:cNvPicPr>
            <a:picLocks noChangeAspect="1"/>
          </p:cNvPicPr>
          <p:nvPr/>
        </p:nvPicPr>
        <p:blipFill>
          <a:blip r:embed="rId2"/>
          <a:stretch>
            <a:fillRect/>
          </a:stretch>
        </p:blipFill>
        <p:spPr>
          <a:xfrm>
            <a:off x="4272445" y="2811537"/>
            <a:ext cx="7239000" cy="3695700"/>
          </a:xfrm>
          <a:prstGeom prst="rect">
            <a:avLst/>
          </a:prstGeom>
          <a:ln>
            <a:solidFill>
              <a:schemeClr val="bg1">
                <a:lumMod val="50000"/>
              </a:schemeClr>
            </a:solidFill>
          </a:ln>
        </p:spPr>
      </p:pic>
    </p:spTree>
    <p:extLst>
      <p:ext uri="{BB962C8B-B14F-4D97-AF65-F5344CB8AC3E}">
        <p14:creationId xmlns:p14="http://schemas.microsoft.com/office/powerpoint/2010/main" val="10569021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4227" y="4199500"/>
            <a:ext cx="2826284" cy="2506590"/>
          </a:xfrm>
          <a:prstGeom prst="rect">
            <a:avLst/>
          </a:prstGeom>
          <a:ln>
            <a:solidFill>
              <a:schemeClr val="accent6"/>
            </a:solidFill>
          </a:ln>
        </p:spPr>
      </p:pic>
      <p:sp>
        <p:nvSpPr>
          <p:cNvPr id="4" name="Title 3"/>
          <p:cNvSpPr>
            <a:spLocks noGrp="1"/>
          </p:cNvSpPr>
          <p:nvPr>
            <p:ph type="title"/>
          </p:nvPr>
        </p:nvSpPr>
        <p:spPr/>
        <p:txBody>
          <a:bodyPr/>
          <a:lstStyle/>
          <a:p>
            <a:r>
              <a:rPr lang="en-US" dirty="0" smtClean="0"/>
              <a:t>Bindings</a:t>
            </a:r>
            <a:endParaRPr lang="en-US" dirty="0"/>
          </a:p>
        </p:txBody>
      </p:sp>
      <p:sp>
        <p:nvSpPr>
          <p:cNvPr id="2" name="Content Placeholder 1"/>
          <p:cNvSpPr>
            <a:spLocks noGrp="1"/>
          </p:cNvSpPr>
          <p:nvPr>
            <p:ph type="body" sz="quarter" idx="4294967295"/>
          </p:nvPr>
        </p:nvSpPr>
        <p:spPr>
          <a:xfrm>
            <a:off x="318499" y="2259226"/>
            <a:ext cx="11652250" cy="3582987"/>
          </a:xfrm>
        </p:spPr>
        <p:txBody>
          <a:bodyPr>
            <a:normAutofit fontScale="32500" lnSpcReduction="20000"/>
          </a:bodyPr>
          <a:lstStyle/>
          <a:p>
            <a:r>
              <a:rPr lang="en-US" sz="5500" dirty="0"/>
              <a:t>Adding a binding</a:t>
            </a:r>
          </a:p>
          <a:p>
            <a:pPr lvl="1"/>
            <a:r>
              <a:rPr lang="en-US" sz="5500" dirty="0" err="1"/>
              <a:t>Bindings.addFromPromptAsync</a:t>
            </a:r>
            <a:endParaRPr lang="en-US" sz="5500" dirty="0"/>
          </a:p>
          <a:p>
            <a:pPr lvl="1"/>
            <a:r>
              <a:rPr lang="en-US" sz="5500" dirty="0" err="1"/>
              <a:t>Bindings.addFromSelectionAsync</a:t>
            </a:r>
            <a:endParaRPr lang="en-US" sz="5500" dirty="0"/>
          </a:p>
          <a:p>
            <a:pPr lvl="1"/>
            <a:r>
              <a:rPr lang="en-US" sz="5500" dirty="0" err="1"/>
              <a:t>Bindings.addFromNamedItem</a:t>
            </a:r>
            <a:r>
              <a:rPr lang="en-US" sz="5500" dirty="0"/>
              <a:t> </a:t>
            </a:r>
          </a:p>
          <a:p>
            <a:pPr>
              <a:spcBef>
                <a:spcPts val="1200"/>
              </a:spcBef>
            </a:pPr>
            <a:r>
              <a:rPr lang="en-US" sz="5500" dirty="0"/>
              <a:t>Referencing a binding</a:t>
            </a:r>
          </a:p>
          <a:p>
            <a:pPr lvl="1"/>
            <a:r>
              <a:rPr lang="en-US" sz="5500" dirty="0" err="1"/>
              <a:t>Bindings.getAllAsync</a:t>
            </a:r>
            <a:endParaRPr lang="en-US" sz="5500" dirty="0"/>
          </a:p>
          <a:p>
            <a:pPr lvl="1"/>
            <a:r>
              <a:rPr lang="en-US" sz="5500" dirty="0" err="1"/>
              <a:t>Bindings.getByIdAsync</a:t>
            </a:r>
            <a:endParaRPr lang="en-US" sz="5500" dirty="0"/>
          </a:p>
          <a:p>
            <a:pPr lvl="1"/>
            <a:r>
              <a:rPr lang="en-US" sz="5500" dirty="0" err="1"/>
              <a:t>Office.Select</a:t>
            </a:r>
            <a:endParaRPr lang="en-US" sz="5500" dirty="0"/>
          </a:p>
          <a:p>
            <a:pPr>
              <a:spcBef>
                <a:spcPts val="1200"/>
              </a:spcBef>
            </a:pPr>
            <a:r>
              <a:rPr lang="en-US" sz="5500" dirty="0"/>
              <a:t>Removing a binding</a:t>
            </a:r>
          </a:p>
          <a:p>
            <a:pPr lvl="1"/>
            <a:r>
              <a:rPr lang="en-US" sz="5500" dirty="0" err="1"/>
              <a:t>Bindings.releaseByIdAsync</a:t>
            </a:r>
            <a:endParaRPr lang="en-US" sz="5500" dirty="0"/>
          </a:p>
          <a:p>
            <a:pPr>
              <a:spcBef>
                <a:spcPts val="1200"/>
              </a:spcBef>
            </a:pPr>
            <a:r>
              <a:rPr lang="en-US" sz="5500" dirty="0"/>
              <a:t>Binding event handler to a binding</a:t>
            </a:r>
          </a:p>
          <a:p>
            <a:pPr lvl="1"/>
            <a:r>
              <a:rPr lang="en-US" sz="5500" dirty="0" err="1"/>
              <a:t>Binding.addHandlerAsync</a:t>
            </a:r>
            <a:r>
              <a:rPr lang="en-US" sz="5500" dirty="0"/>
              <a:t>(“type”, handler);</a:t>
            </a:r>
          </a:p>
          <a:p>
            <a:endParaRPr lang="en-US" sz="2399" dirty="0"/>
          </a:p>
        </p:txBody>
      </p:sp>
      <p:sp>
        <p:nvSpPr>
          <p:cNvPr id="28" name="TextBox 27"/>
          <p:cNvSpPr txBox="1"/>
          <p:nvPr/>
        </p:nvSpPr>
        <p:spPr>
          <a:xfrm>
            <a:off x="5518481" y="3761458"/>
            <a:ext cx="5760516" cy="261520"/>
          </a:xfrm>
          <a:prstGeom prst="rect">
            <a:avLst/>
          </a:prstGeom>
          <a:solidFill>
            <a:schemeClr val="accent3">
              <a:lumMod val="40000"/>
              <a:lumOff val="60000"/>
            </a:schemeClr>
          </a:solidFill>
          <a:ln>
            <a:solidFill>
              <a:srgbClr val="C00000"/>
            </a:solidFill>
          </a:ln>
        </p:spPr>
        <p:txBody>
          <a:bodyPr wrap="square" lIns="76159" tIns="38079" rIns="76159" bIns="38079" rtlCol="0">
            <a:spAutoFit/>
          </a:bodyPr>
          <a:lstStyle/>
          <a:p>
            <a:pPr algn="ctr"/>
            <a:r>
              <a:rPr lang="en-US" sz="1200" dirty="0">
                <a:solidFill>
                  <a:srgbClr val="C00000"/>
                </a:solidFill>
              </a:rPr>
              <a:t>A dialog is presented to the user experience when you call </a:t>
            </a:r>
            <a:r>
              <a:rPr lang="en-US" sz="1200" i="1" dirty="0" err="1">
                <a:solidFill>
                  <a:srgbClr val="C00000"/>
                </a:solidFill>
              </a:rPr>
              <a:t>addFromPromptAsync</a:t>
            </a:r>
            <a:r>
              <a:rPr lang="en-US" sz="1200" dirty="0">
                <a:solidFill>
                  <a:srgbClr val="C00000"/>
                </a:solidFill>
              </a:rPr>
              <a:t>.</a:t>
            </a:r>
          </a:p>
        </p:txBody>
      </p:sp>
      <p:cxnSp>
        <p:nvCxnSpPr>
          <p:cNvPr id="9" name="Straight Arrow Connector 8"/>
          <p:cNvCxnSpPr>
            <a:stCxn id="28" idx="2"/>
          </p:cNvCxnSpPr>
          <p:nvPr/>
        </p:nvCxnSpPr>
        <p:spPr>
          <a:xfrm>
            <a:off x="8398738" y="4022981"/>
            <a:ext cx="121084" cy="504929"/>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5601123" y="2140677"/>
            <a:ext cx="5497960" cy="1513807"/>
            <a:chOff x="5836029" y="1405720"/>
            <a:chExt cx="6283183" cy="1571968"/>
          </a:xfrm>
        </p:grpSpPr>
        <p:sp>
          <p:nvSpPr>
            <p:cNvPr id="3" name="Rectangle 2"/>
            <p:cNvSpPr/>
            <p:nvPr/>
          </p:nvSpPr>
          <p:spPr bwMode="auto">
            <a:xfrm>
              <a:off x="5836029" y="1405720"/>
              <a:ext cx="6283183" cy="1571968"/>
            </a:xfrm>
            <a:prstGeom prst="rect">
              <a:avLst/>
            </a:prstGeom>
            <a:solidFill>
              <a:schemeClr val="bg1"/>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32" tIns="182832" rIns="182832" bIns="45706" numCol="1" rtlCol="0" anchor="t" anchorCtr="0" compatLnSpc="1">
              <a:prstTxWarp prst="textNoShape">
                <a:avLst/>
              </a:prstTxWarp>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latin typeface="Segoe Condensed" pitchFamily="34" charset="0"/>
              </a:endParaRPr>
            </a:p>
          </p:txBody>
        </p:sp>
        <p:pic>
          <p:nvPicPr>
            <p:cNvPr id="29" name="Picture 2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0152" y="1446964"/>
              <a:ext cx="6158420" cy="1476436"/>
            </a:xfrm>
            <a:prstGeom prst="rect">
              <a:avLst/>
            </a:prstGeom>
            <a:solidFill>
              <a:schemeClr val="tx1">
                <a:lumMod val="40000"/>
                <a:lumOff val="60000"/>
              </a:schemeClr>
            </a:solidFill>
            <a:ln>
              <a:noFill/>
            </a:ln>
          </p:spPr>
        </p:pic>
      </p:grpSp>
    </p:spTree>
    <p:extLst>
      <p:ext uri="{BB962C8B-B14F-4D97-AF65-F5344CB8AC3E}">
        <p14:creationId xmlns:p14="http://schemas.microsoft.com/office/powerpoint/2010/main" val="1218945383"/>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800697" y="2041549"/>
            <a:ext cx="10666575" cy="2881602"/>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800697" y="5242568"/>
            <a:ext cx="10690803" cy="1372749"/>
          </a:xfrm>
          <a:prstGeom prst="rect">
            <a:avLst/>
          </a:prstGeom>
          <a:ln>
            <a:solidFill>
              <a:schemeClr val="bg1">
                <a:lumMod val="50000"/>
              </a:schemeClr>
            </a:solidFill>
          </a:ln>
        </p:spPr>
      </p:pic>
      <p:sp>
        <p:nvSpPr>
          <p:cNvPr id="3" name="Title 2"/>
          <p:cNvSpPr>
            <a:spLocks noGrp="1"/>
          </p:cNvSpPr>
          <p:nvPr>
            <p:ph type="title"/>
          </p:nvPr>
        </p:nvSpPr>
        <p:spPr/>
        <p:txBody>
          <a:bodyPr/>
          <a:lstStyle/>
          <a:p>
            <a:r>
              <a:rPr lang="en-US" dirty="0"/>
              <a:t>Adding Bindings in JavaScript</a:t>
            </a:r>
            <a:br>
              <a:rPr lang="en-US" dirty="0"/>
            </a:br>
            <a:endParaRPr lang="en-US" dirty="0"/>
          </a:p>
        </p:txBody>
      </p:sp>
    </p:spTree>
    <p:extLst>
      <p:ext uri="{BB962C8B-B14F-4D97-AF65-F5344CB8AC3E}">
        <p14:creationId xmlns:p14="http://schemas.microsoft.com/office/powerpoint/2010/main" val="645651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a:t>
            </a:r>
            <a:r>
              <a:rPr lang="en-US" dirty="0" smtClean="0"/>
              <a:t>Handlers</a:t>
            </a:r>
            <a:endParaRPr lang="en-US" dirty="0"/>
          </a:p>
        </p:txBody>
      </p:sp>
      <p:sp>
        <p:nvSpPr>
          <p:cNvPr id="5" name="Text Placeholder 4"/>
          <p:cNvSpPr>
            <a:spLocks noGrp="1"/>
          </p:cNvSpPr>
          <p:nvPr>
            <p:ph type="body" sz="quarter" idx="4294967295"/>
          </p:nvPr>
        </p:nvSpPr>
        <p:spPr>
          <a:xfrm>
            <a:off x="455970" y="2082569"/>
            <a:ext cx="11653837" cy="1955800"/>
          </a:xfrm>
        </p:spPr>
        <p:txBody>
          <a:bodyPr/>
          <a:lstStyle/>
          <a:p>
            <a:r>
              <a:rPr lang="en-US" dirty="0" smtClean="0"/>
              <a:t>Event handlers added using </a:t>
            </a:r>
            <a:r>
              <a:rPr lang="en-US" dirty="0" err="1" smtClean="0"/>
              <a:t>addHandlerAsync</a:t>
            </a:r>
            <a:endParaRPr lang="en-US" dirty="0" smtClean="0"/>
          </a:p>
          <a:p>
            <a:pPr lvl="1"/>
            <a:r>
              <a:rPr lang="en-US" dirty="0" smtClean="0"/>
              <a:t>Callback function called automatically when user updates binding content</a:t>
            </a:r>
            <a:endParaRPr lang="en-US" dirty="0"/>
          </a:p>
        </p:txBody>
      </p:sp>
      <p:pic>
        <p:nvPicPr>
          <p:cNvPr id="4" name="Picture 3"/>
          <p:cNvPicPr>
            <a:picLocks noChangeAspect="1"/>
          </p:cNvPicPr>
          <p:nvPr/>
        </p:nvPicPr>
        <p:blipFill>
          <a:blip r:embed="rId3"/>
          <a:stretch>
            <a:fillRect/>
          </a:stretch>
        </p:blipFill>
        <p:spPr>
          <a:xfrm>
            <a:off x="542797" y="2981224"/>
            <a:ext cx="11266286" cy="1706390"/>
          </a:xfrm>
          <a:prstGeom prst="rect">
            <a:avLst/>
          </a:prstGeom>
          <a:ln>
            <a:solidFill>
              <a:schemeClr val="bg1">
                <a:lumMod val="50000"/>
              </a:schemeClr>
            </a:solidFill>
          </a:ln>
        </p:spPr>
      </p:pic>
    </p:spTree>
    <p:extLst>
      <p:ext uri="{BB962C8B-B14F-4D97-AF65-F5344CB8AC3E}">
        <p14:creationId xmlns:p14="http://schemas.microsoft.com/office/powerpoint/2010/main" val="30478896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270" y="104080"/>
            <a:ext cx="10515600" cy="894848"/>
          </a:xfrm>
        </p:spPr>
        <p:txBody>
          <a:bodyPr/>
          <a:lstStyle/>
          <a:p>
            <a:r>
              <a:rPr lang="en-US" dirty="0" smtClean="0"/>
              <a:t>Scot Hillier</a:t>
            </a:r>
            <a:endParaRPr lang="en-US" dirty="0"/>
          </a:p>
        </p:txBody>
      </p:sp>
      <p:sp>
        <p:nvSpPr>
          <p:cNvPr id="22" name="Rounded Rectangle 21"/>
          <p:cNvSpPr/>
          <p:nvPr/>
        </p:nvSpPr>
        <p:spPr>
          <a:xfrm>
            <a:off x="72063" y="998928"/>
            <a:ext cx="12014315" cy="5329683"/>
          </a:xfrm>
          <a:prstGeom prst="roundRect">
            <a:avLst/>
          </a:prstGeom>
          <a:solidFill>
            <a:schemeClr val="bg1"/>
          </a:solidFill>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4347" tIns="62174" rIns="124347" bIns="62174" numCol="1" spcCol="0" rtlCol="0" fromWordArt="0" anchor="ctr" anchorCtr="0" forceAA="0" compatLnSpc="1">
            <a:prstTxWarp prst="textNoShape">
              <a:avLst/>
            </a:prstTxWarp>
            <a:noAutofit/>
          </a:bodyPr>
          <a:lstStyle/>
          <a:p>
            <a:pPr algn="ctr"/>
            <a:endParaRPr lang="en-US"/>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9538" y="1367238"/>
            <a:ext cx="1084893" cy="1084893"/>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9306" y="1377036"/>
            <a:ext cx="1084893" cy="1084893"/>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83183" y="3387599"/>
            <a:ext cx="1609831" cy="402458"/>
          </a:xfrm>
          <a:prstGeom prst="rect">
            <a:avLst/>
          </a:prstGeom>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6145" y="1379567"/>
            <a:ext cx="1084893" cy="1084893"/>
          </a:xfrm>
          <a:prstGeom prst="rect">
            <a:avLst/>
          </a:prstGeom>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14842" y="5641767"/>
            <a:ext cx="1254407" cy="271223"/>
          </a:xfrm>
          <a:prstGeom prst="rect">
            <a:avLst/>
          </a:prstGeom>
        </p:spPr>
      </p:pic>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71038" y="1367238"/>
            <a:ext cx="1084893" cy="1084893"/>
          </a:xfrm>
          <a:prstGeom prst="rect">
            <a:avLst/>
          </a:prstGeom>
        </p:spPr>
      </p:pic>
      <p:pic>
        <p:nvPicPr>
          <p:cNvPr id="29" name="Picture 2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64244" y="1284514"/>
            <a:ext cx="1458098" cy="784594"/>
          </a:xfrm>
          <a:prstGeom prst="rect">
            <a:avLst/>
          </a:prstGeom>
        </p:spPr>
      </p:pic>
      <p:pic>
        <p:nvPicPr>
          <p:cNvPr id="30" name="Picture 2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49393" y="2167117"/>
            <a:ext cx="1467999" cy="594685"/>
          </a:xfrm>
          <a:prstGeom prst="rect">
            <a:avLst/>
          </a:prstGeom>
        </p:spPr>
      </p:pic>
      <p:sp>
        <p:nvSpPr>
          <p:cNvPr id="31" name="TextBox 30"/>
          <p:cNvSpPr txBox="1"/>
          <p:nvPr/>
        </p:nvSpPr>
        <p:spPr>
          <a:xfrm>
            <a:off x="410126" y="3860906"/>
            <a:ext cx="3125603" cy="1037165"/>
          </a:xfrm>
          <a:prstGeom prst="rect">
            <a:avLst/>
          </a:prstGeom>
          <a:noFill/>
        </p:spPr>
        <p:txBody>
          <a:bodyPr wrap="square" lIns="182854" tIns="146283" rIns="182854" bIns="146283" rtlCol="0">
            <a:spAutoFit/>
          </a:bodyPr>
          <a:lstStyle/>
          <a:p>
            <a:pPr defTabSz="932681" fontAlgn="auto">
              <a:lnSpc>
                <a:spcPct val="90000"/>
              </a:lnSpc>
              <a:spcBef>
                <a:spcPts val="0"/>
              </a:spcBef>
              <a:spcAft>
                <a:spcPts val="600"/>
              </a:spcAft>
            </a:pPr>
            <a:r>
              <a:rPr lang="en-US" sz="2400" dirty="0">
                <a:solidFill>
                  <a:sysClr val="windowText" lastClr="000000"/>
                </a:solidFill>
                <a:latin typeface="Segoe UI"/>
              </a:rPr>
              <a:t>scot@scothillier.net</a:t>
            </a:r>
          </a:p>
          <a:p>
            <a:pPr defTabSz="932681" fontAlgn="auto">
              <a:lnSpc>
                <a:spcPct val="90000"/>
              </a:lnSpc>
              <a:spcBef>
                <a:spcPts val="0"/>
              </a:spcBef>
              <a:spcAft>
                <a:spcPts val="600"/>
              </a:spcAft>
            </a:pPr>
            <a:r>
              <a:rPr lang="en-US" sz="2400" dirty="0">
                <a:solidFill>
                  <a:sysClr val="windowText" lastClr="000000"/>
                </a:solidFill>
                <a:latin typeface="Segoe UI"/>
              </a:rPr>
              <a:t>@</a:t>
            </a:r>
            <a:r>
              <a:rPr lang="en-US" sz="2400" dirty="0" err="1">
                <a:solidFill>
                  <a:sysClr val="windowText" lastClr="000000"/>
                </a:solidFill>
                <a:latin typeface="Segoe UI"/>
              </a:rPr>
              <a:t>ScotHillier</a:t>
            </a:r>
            <a:endParaRPr lang="en-US" sz="2400" dirty="0">
              <a:solidFill>
                <a:sysClr val="windowText" lastClr="000000"/>
              </a:solidFill>
              <a:latin typeface="Segoe UI"/>
            </a:endParaRPr>
          </a:p>
        </p:txBody>
      </p:sp>
      <p:pic>
        <p:nvPicPr>
          <p:cNvPr id="32" name="Picture 31"/>
          <p:cNvPicPr>
            <a:picLocks noChangeAspect="1"/>
          </p:cNvPicPr>
          <p:nvPr/>
        </p:nvPicPr>
        <p:blipFill>
          <a:blip r:embed="rId10"/>
          <a:stretch>
            <a:fillRect/>
          </a:stretch>
        </p:blipFill>
        <p:spPr>
          <a:xfrm>
            <a:off x="6153232" y="2657461"/>
            <a:ext cx="986657" cy="493329"/>
          </a:xfrm>
          <a:prstGeom prst="rect">
            <a:avLst/>
          </a:prstGeom>
        </p:spPr>
      </p:pic>
      <p:pic>
        <p:nvPicPr>
          <p:cNvPr id="33" name="Picture 3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60651" y="4795358"/>
            <a:ext cx="1501648" cy="769935"/>
          </a:xfrm>
          <a:prstGeom prst="rect">
            <a:avLst/>
          </a:prstGeom>
        </p:spPr>
      </p:pic>
      <p:pic>
        <p:nvPicPr>
          <p:cNvPr id="34" name="Picture 3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079221" y="3925036"/>
            <a:ext cx="2498871" cy="719232"/>
          </a:xfrm>
          <a:prstGeom prst="rect">
            <a:avLst/>
          </a:prstGeom>
        </p:spPr>
      </p:pic>
      <p:sp>
        <p:nvSpPr>
          <p:cNvPr id="35" name="Rectangle 34"/>
          <p:cNvSpPr/>
          <p:nvPr/>
        </p:nvSpPr>
        <p:spPr>
          <a:xfrm>
            <a:off x="8668012" y="2849311"/>
            <a:ext cx="3184226" cy="301621"/>
          </a:xfrm>
          <a:prstGeom prst="rect">
            <a:avLst/>
          </a:prstGeom>
        </p:spPr>
        <p:txBody>
          <a:bodyPr wrap="square">
            <a:spAutoFit/>
          </a:bodyPr>
          <a:lstStyle/>
          <a:p>
            <a:r>
              <a:rPr lang="en-US" sz="1360" dirty="0">
                <a:solidFill>
                  <a:schemeClr val="tx2">
                    <a:lumMod val="50000"/>
                  </a:schemeClr>
                </a:solidFill>
                <a:hlinkClick r:id="rId13"/>
              </a:rPr>
              <a:t>www.itunity.com/users/scot-hillier</a:t>
            </a:r>
            <a:endParaRPr lang="en-US" sz="1360" dirty="0">
              <a:solidFill>
                <a:schemeClr val="tx2">
                  <a:lumMod val="50000"/>
                </a:schemeClr>
              </a:solidFill>
            </a:endParaRPr>
          </a:p>
        </p:txBody>
      </p:sp>
      <p:sp>
        <p:nvSpPr>
          <p:cNvPr id="36" name="Rectangle 35"/>
          <p:cNvSpPr/>
          <p:nvPr/>
        </p:nvSpPr>
        <p:spPr>
          <a:xfrm>
            <a:off x="8668012" y="3346205"/>
            <a:ext cx="2962208" cy="301621"/>
          </a:xfrm>
          <a:prstGeom prst="rect">
            <a:avLst/>
          </a:prstGeom>
        </p:spPr>
        <p:txBody>
          <a:bodyPr wrap="square">
            <a:spAutoFit/>
          </a:bodyPr>
          <a:lstStyle/>
          <a:p>
            <a:r>
              <a:rPr lang="en-US" sz="1360" dirty="0">
                <a:solidFill>
                  <a:schemeClr val="tx2">
                    <a:lumMod val="50000"/>
                  </a:schemeClr>
                </a:solidFill>
                <a:hlinkClick r:id="rId14"/>
              </a:rPr>
              <a:t>www.criticalpathtraining.com</a:t>
            </a:r>
            <a:endParaRPr lang="en-US" sz="1360" dirty="0">
              <a:solidFill>
                <a:schemeClr val="tx2">
                  <a:lumMod val="50000"/>
                </a:schemeClr>
              </a:solidFill>
            </a:endParaRPr>
          </a:p>
        </p:txBody>
      </p:sp>
      <p:sp>
        <p:nvSpPr>
          <p:cNvPr id="37" name="Rectangle 36"/>
          <p:cNvSpPr/>
          <p:nvPr/>
        </p:nvSpPr>
        <p:spPr>
          <a:xfrm>
            <a:off x="8668013" y="3908209"/>
            <a:ext cx="3326593" cy="510909"/>
          </a:xfrm>
          <a:prstGeom prst="rect">
            <a:avLst/>
          </a:prstGeom>
        </p:spPr>
        <p:txBody>
          <a:bodyPr wrap="square">
            <a:spAutoFit/>
          </a:bodyPr>
          <a:lstStyle/>
          <a:p>
            <a:r>
              <a:rPr lang="en-US" sz="1360" dirty="0">
                <a:solidFill>
                  <a:schemeClr val="tx2">
                    <a:lumMod val="50000"/>
                  </a:schemeClr>
                </a:solidFill>
                <a:hlinkClick r:id="rId15"/>
              </a:rPr>
              <a:t>www.microsoftvirtualacademy.com/Studies/SearchResult.aspx?q=hillier</a:t>
            </a:r>
            <a:endParaRPr lang="en-US" sz="1360" dirty="0">
              <a:solidFill>
                <a:schemeClr val="tx2">
                  <a:lumMod val="50000"/>
                </a:schemeClr>
              </a:solidFill>
            </a:endParaRPr>
          </a:p>
        </p:txBody>
      </p:sp>
      <p:sp>
        <p:nvSpPr>
          <p:cNvPr id="38" name="Rectangle 37"/>
          <p:cNvSpPr/>
          <p:nvPr/>
        </p:nvSpPr>
        <p:spPr>
          <a:xfrm>
            <a:off x="8721986" y="4708275"/>
            <a:ext cx="2756901" cy="510909"/>
          </a:xfrm>
          <a:prstGeom prst="rect">
            <a:avLst/>
          </a:prstGeom>
        </p:spPr>
        <p:txBody>
          <a:bodyPr wrap="square">
            <a:spAutoFit/>
          </a:bodyPr>
          <a:lstStyle/>
          <a:p>
            <a:r>
              <a:rPr lang="en-US" sz="1360" dirty="0">
                <a:solidFill>
                  <a:schemeClr val="tx2">
                    <a:lumMod val="50000"/>
                  </a:schemeClr>
                </a:solidFill>
                <a:hlinkClick r:id="rId16" action="ppaction://hlinkfile"/>
              </a:rPr>
              <a:t>channel9.msdn.com/</a:t>
            </a:r>
            <a:r>
              <a:rPr lang="en-US" sz="1360" dirty="0" err="1">
                <a:solidFill>
                  <a:schemeClr val="tx2">
                    <a:lumMod val="50000"/>
                  </a:schemeClr>
                </a:solidFill>
                <a:hlinkClick r:id="rId16" action="ppaction://hlinkfile"/>
              </a:rPr>
              <a:t>Search?term</a:t>
            </a:r>
            <a:r>
              <a:rPr lang="en-US" sz="1360" dirty="0">
                <a:solidFill>
                  <a:schemeClr val="tx2">
                    <a:lumMod val="50000"/>
                  </a:schemeClr>
                </a:solidFill>
                <a:hlinkClick r:id="rId16" action="ppaction://hlinkfile"/>
              </a:rPr>
              <a:t>=hillier#ch9Search</a:t>
            </a:r>
            <a:endParaRPr lang="en-US" sz="1360" dirty="0">
              <a:solidFill>
                <a:schemeClr val="tx2">
                  <a:lumMod val="50000"/>
                </a:schemeClr>
              </a:solidFill>
            </a:endParaRPr>
          </a:p>
        </p:txBody>
      </p:sp>
      <p:sp>
        <p:nvSpPr>
          <p:cNvPr id="39" name="Rectangle 38"/>
          <p:cNvSpPr/>
          <p:nvPr/>
        </p:nvSpPr>
        <p:spPr>
          <a:xfrm>
            <a:off x="8731904" y="5485099"/>
            <a:ext cx="2801174" cy="510909"/>
          </a:xfrm>
          <a:prstGeom prst="rect">
            <a:avLst/>
          </a:prstGeom>
        </p:spPr>
        <p:txBody>
          <a:bodyPr wrap="square">
            <a:spAutoFit/>
          </a:bodyPr>
          <a:lstStyle/>
          <a:p>
            <a:r>
              <a:rPr lang="en-US" sz="1360" dirty="0">
                <a:solidFill>
                  <a:schemeClr val="tx2">
                    <a:lumMod val="50000"/>
                  </a:schemeClr>
                </a:solidFill>
                <a:hlinkClick r:id="rId17"/>
              </a:rPr>
              <a:t>www.pluralsight.com/search/?searchTerm=hillier</a:t>
            </a:r>
            <a:endParaRPr lang="en-US" sz="1360" dirty="0">
              <a:solidFill>
                <a:schemeClr val="tx2">
                  <a:lumMod val="50000"/>
                </a:schemeClr>
              </a:solidFill>
            </a:endParaRPr>
          </a:p>
        </p:txBody>
      </p:sp>
      <p:pic>
        <p:nvPicPr>
          <p:cNvPr id="40" name="Picture 3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15853" y="1153730"/>
            <a:ext cx="1346423" cy="1512419"/>
          </a:xfrm>
          <a:prstGeom prst="rect">
            <a:avLst/>
          </a:prstGeom>
        </p:spPr>
      </p:pic>
    </p:spTree>
    <p:extLst>
      <p:ext uri="{BB962C8B-B14F-4D97-AF65-F5344CB8AC3E}">
        <p14:creationId xmlns:p14="http://schemas.microsoft.com/office/powerpoint/2010/main" val="4066115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Office 2016 APIs</a:t>
            </a:r>
            <a:endParaRPr lang="en-US" dirty="0"/>
          </a:p>
        </p:txBody>
      </p:sp>
      <p:sp>
        <p:nvSpPr>
          <p:cNvPr id="2" name="Text Placeholder 1"/>
          <p:cNvSpPr>
            <a:spLocks noGrp="1"/>
          </p:cNvSpPr>
          <p:nvPr>
            <p:ph idx="1"/>
          </p:nvPr>
        </p:nvSpPr>
        <p:spPr>
          <a:xfrm>
            <a:off x="295041" y="2383107"/>
            <a:ext cx="5936236" cy="3599316"/>
          </a:xfrm>
        </p:spPr>
        <p:txBody>
          <a:bodyPr>
            <a:normAutofit fontScale="92500" lnSpcReduction="20000"/>
          </a:bodyPr>
          <a:lstStyle/>
          <a:p>
            <a:r>
              <a:rPr lang="en-US" sz="3920" dirty="0"/>
              <a:t>Batching</a:t>
            </a:r>
          </a:p>
          <a:p>
            <a:pPr lvl="1"/>
            <a:r>
              <a:rPr lang="en-US" sz="2352" dirty="0"/>
              <a:t>Multiple API execution requests can be queued (batched) and executed at once</a:t>
            </a:r>
          </a:p>
          <a:p>
            <a:r>
              <a:rPr lang="en-US" sz="3920" dirty="0"/>
              <a:t>Promises Syntax</a:t>
            </a:r>
          </a:p>
          <a:p>
            <a:pPr lvl="1"/>
            <a:r>
              <a:rPr lang="en-US" sz="2352" dirty="0"/>
              <a:t>Helps manage complex and nested callback flows in a simple manner</a:t>
            </a:r>
          </a:p>
          <a:p>
            <a:r>
              <a:rPr lang="en-US" sz="3920" dirty="0"/>
              <a:t>Object Oriented Design</a:t>
            </a:r>
          </a:p>
          <a:p>
            <a:pPr lvl="1"/>
            <a:r>
              <a:rPr lang="en-US" sz="2352" dirty="0"/>
              <a:t>Enables a friendlier syntax for interacting with complex object hierarchies/graphs</a:t>
            </a:r>
          </a:p>
        </p:txBody>
      </p:sp>
      <p:sp>
        <p:nvSpPr>
          <p:cNvPr id="4" name="Text Placeholder 3"/>
          <p:cNvSpPr>
            <a:spLocks noGrp="1"/>
          </p:cNvSpPr>
          <p:nvPr>
            <p:ph type="body" sz="quarter" idx="4294967295"/>
          </p:nvPr>
        </p:nvSpPr>
        <p:spPr>
          <a:xfrm>
            <a:off x="6342526" y="2435565"/>
            <a:ext cx="4917950" cy="3410430"/>
          </a:xfrm>
        </p:spPr>
        <p:txBody>
          <a:bodyPr>
            <a:normAutofit lnSpcReduction="10000"/>
          </a:bodyPr>
          <a:lstStyle/>
          <a:p>
            <a:r>
              <a:rPr lang="en-US" sz="3920" dirty="0"/>
              <a:t>Selective Loading</a:t>
            </a:r>
          </a:p>
          <a:p>
            <a:pPr lvl="1"/>
            <a:r>
              <a:rPr lang="en-US" sz="2352" dirty="0"/>
              <a:t>Allows for efficient execution (only necessary properties/objects are marshalled)</a:t>
            </a:r>
          </a:p>
          <a:p>
            <a:r>
              <a:rPr lang="en-US" sz="3920" dirty="0"/>
              <a:t>Service-compatible</a:t>
            </a:r>
          </a:p>
          <a:p>
            <a:pPr lvl="1"/>
            <a:r>
              <a:rPr lang="en-US" sz="2352" dirty="0"/>
              <a:t>Allows for REST API equivalents with shared interface contracts </a:t>
            </a:r>
          </a:p>
          <a:p>
            <a:endParaRPr lang="en-US" sz="3920" dirty="0"/>
          </a:p>
        </p:txBody>
      </p:sp>
    </p:spTree>
    <p:extLst>
      <p:ext uri="{BB962C8B-B14F-4D97-AF65-F5344CB8AC3E}">
        <p14:creationId xmlns:p14="http://schemas.microsoft.com/office/powerpoint/2010/main" val="27039912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Word APIs</a:t>
            </a:r>
            <a:endParaRPr lang="en-US" dirty="0"/>
          </a:p>
        </p:txBody>
      </p:sp>
      <p:sp>
        <p:nvSpPr>
          <p:cNvPr id="4" name="TextBox 3"/>
          <p:cNvSpPr txBox="1"/>
          <p:nvPr/>
        </p:nvSpPr>
        <p:spPr>
          <a:xfrm>
            <a:off x="7277640" y="2662138"/>
            <a:ext cx="4331592" cy="3523245"/>
          </a:xfrm>
          <a:prstGeom prst="rect">
            <a:avLst/>
          </a:prstGeom>
          <a:noFill/>
        </p:spPr>
        <p:txBody>
          <a:bodyPr wrap="square" lIns="179238" tIns="143391" rIns="179238" bIns="143391" rtlCol="0">
            <a:spAutoFit/>
          </a:bodyPr>
          <a:lstStyle/>
          <a:p>
            <a:pPr marL="336076" indent="-336076">
              <a:lnSpc>
                <a:spcPct val="90000"/>
              </a:lnSpc>
              <a:spcAft>
                <a:spcPts val="588"/>
              </a:spcAft>
              <a:buFont typeface="Arial" panose="020B0604020202020204" pitchFamily="34" charset="0"/>
              <a:buChar char="•"/>
            </a:pPr>
            <a:r>
              <a:rPr lang="en-US" sz="2352" dirty="0">
                <a:gradFill>
                  <a:gsLst>
                    <a:gs pos="2917">
                      <a:schemeClr val="tx1"/>
                    </a:gs>
                    <a:gs pos="30000">
                      <a:schemeClr val="tx1"/>
                    </a:gs>
                  </a:gsLst>
                  <a:lin ang="5400000" scaled="0"/>
                </a:gradFill>
              </a:rPr>
              <a:t>CRUD and navigation of a Word doc’s core elements</a:t>
            </a:r>
          </a:p>
          <a:p>
            <a:pPr marL="336076" indent="-336076">
              <a:lnSpc>
                <a:spcPct val="90000"/>
              </a:lnSpc>
              <a:spcAft>
                <a:spcPts val="588"/>
              </a:spcAft>
              <a:buFont typeface="Arial" panose="020B0604020202020204" pitchFamily="34" charset="0"/>
              <a:buChar char="•"/>
            </a:pPr>
            <a:r>
              <a:rPr lang="en-US" sz="2352" dirty="0">
                <a:gradFill>
                  <a:gsLst>
                    <a:gs pos="2917">
                      <a:schemeClr val="tx1"/>
                    </a:gs>
                    <a:gs pos="30000">
                      <a:schemeClr val="tx1"/>
                    </a:gs>
                  </a:gsLst>
                  <a:lin ang="5400000" scaled="0"/>
                </a:gradFill>
              </a:rPr>
              <a:t>Rich text and paragraph formatting</a:t>
            </a:r>
          </a:p>
          <a:p>
            <a:pPr marL="336076" indent="-336076">
              <a:lnSpc>
                <a:spcPct val="90000"/>
              </a:lnSpc>
              <a:spcAft>
                <a:spcPts val="588"/>
              </a:spcAft>
              <a:buFont typeface="Arial" panose="020B0604020202020204" pitchFamily="34" charset="0"/>
              <a:buChar char="•"/>
            </a:pPr>
            <a:r>
              <a:rPr lang="en-US" sz="2352" dirty="0">
                <a:gradFill>
                  <a:gsLst>
                    <a:gs pos="2917">
                      <a:schemeClr val="tx1"/>
                    </a:gs>
                    <a:gs pos="30000">
                      <a:schemeClr val="tx1"/>
                    </a:gs>
                  </a:gsLst>
                  <a:lin ang="5400000" scaled="0"/>
                </a:gradFill>
              </a:rPr>
              <a:t>External data binding through content controls</a:t>
            </a:r>
          </a:p>
          <a:p>
            <a:pPr marL="336076" indent="-336076">
              <a:lnSpc>
                <a:spcPct val="90000"/>
              </a:lnSpc>
              <a:spcAft>
                <a:spcPts val="588"/>
              </a:spcAft>
              <a:buFont typeface="Arial" panose="020B0604020202020204" pitchFamily="34" charset="0"/>
              <a:buChar char="•"/>
            </a:pPr>
            <a:r>
              <a:rPr lang="en-US" sz="2352" dirty="0">
                <a:gradFill>
                  <a:gsLst>
                    <a:gs pos="2917">
                      <a:schemeClr val="tx1"/>
                    </a:gs>
                    <a:gs pos="30000">
                      <a:schemeClr val="tx1"/>
                    </a:gs>
                  </a:gsLst>
                  <a:lin ang="5400000" scaled="0"/>
                </a:gradFill>
              </a:rPr>
              <a:t>Rich search and selection</a:t>
            </a:r>
          </a:p>
          <a:p>
            <a:pPr marL="336076" indent="-336076">
              <a:lnSpc>
                <a:spcPct val="90000"/>
              </a:lnSpc>
              <a:spcAft>
                <a:spcPts val="588"/>
              </a:spcAft>
              <a:buFont typeface="Arial" panose="020B0604020202020204" pitchFamily="34" charset="0"/>
              <a:buChar char="•"/>
            </a:pPr>
            <a:r>
              <a:rPr lang="en-US" sz="2352" dirty="0">
                <a:gradFill>
                  <a:gsLst>
                    <a:gs pos="2917">
                      <a:schemeClr val="tx1"/>
                    </a:gs>
                    <a:gs pos="30000">
                      <a:schemeClr val="tx1"/>
                    </a:gs>
                  </a:gsLst>
                  <a:lin ang="5400000" scaled="0"/>
                </a:gradFill>
              </a:rPr>
              <a:t>Insert pictures and other documents</a:t>
            </a:r>
          </a:p>
        </p:txBody>
      </p:sp>
      <p:pic>
        <p:nvPicPr>
          <p:cNvPr id="2" name="Picture 1"/>
          <p:cNvPicPr>
            <a:picLocks noChangeAspect="1"/>
          </p:cNvPicPr>
          <p:nvPr/>
        </p:nvPicPr>
        <p:blipFill>
          <a:blip r:embed="rId3"/>
          <a:stretch>
            <a:fillRect/>
          </a:stretch>
        </p:blipFill>
        <p:spPr>
          <a:xfrm>
            <a:off x="473648" y="2198844"/>
            <a:ext cx="6255144" cy="4254624"/>
          </a:xfrm>
          <a:prstGeom prst="rect">
            <a:avLst/>
          </a:prstGeom>
        </p:spPr>
      </p:pic>
    </p:spTree>
    <p:extLst>
      <p:ext uri="{BB962C8B-B14F-4D97-AF65-F5344CB8AC3E}">
        <p14:creationId xmlns:p14="http://schemas.microsoft.com/office/powerpoint/2010/main" val="27602036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nsolas" panose="020B0609020204030204" pitchFamily="49" charset="0"/>
                <a:cs typeface="Consolas" panose="020B0609020204030204" pitchFamily="49" charset="0"/>
              </a:rPr>
              <a:t>Run</a:t>
            </a:r>
            <a:r>
              <a:rPr lang="en-US" dirty="0" smtClean="0"/>
              <a:t> and </a:t>
            </a:r>
            <a:r>
              <a:rPr lang="en-US" dirty="0">
                <a:latin typeface="Consolas" panose="020B0609020204030204" pitchFamily="49" charset="0"/>
                <a:cs typeface="Consolas" panose="020B0609020204030204" pitchFamily="49" charset="0"/>
              </a:rPr>
              <a:t>Sync</a:t>
            </a:r>
            <a:r>
              <a:rPr lang="en-US" dirty="0" smtClean="0"/>
              <a:t> methods</a:t>
            </a:r>
            <a:endParaRPr lang="en-US" dirty="0"/>
          </a:p>
        </p:txBody>
      </p:sp>
      <p:sp>
        <p:nvSpPr>
          <p:cNvPr id="3" name="Content Placeholder 2"/>
          <p:cNvSpPr>
            <a:spLocks noGrp="1"/>
          </p:cNvSpPr>
          <p:nvPr>
            <p:ph idx="1"/>
          </p:nvPr>
        </p:nvSpPr>
        <p:spPr/>
        <p:txBody>
          <a:bodyPr/>
          <a:lstStyle/>
          <a:p>
            <a:r>
              <a:rPr lang="en-US" dirty="0">
                <a:latin typeface="Consolas" panose="020B0609020204030204" pitchFamily="49" charset="0"/>
                <a:cs typeface="Consolas" panose="020B0609020204030204" pitchFamily="49" charset="0"/>
              </a:rPr>
              <a:t>Run</a:t>
            </a:r>
            <a:r>
              <a:rPr lang="en-US" dirty="0" smtClean="0"/>
              <a:t> returns a promise and provides object tracking</a:t>
            </a:r>
          </a:p>
          <a:p>
            <a:r>
              <a:rPr lang="en-US" dirty="0" smtClean="0">
                <a:latin typeface="Consolas" panose="020B0609020204030204" pitchFamily="49" charset="0"/>
                <a:cs typeface="Consolas" panose="020B0609020204030204" pitchFamily="49" charset="0"/>
              </a:rPr>
              <a:t>Sync</a:t>
            </a:r>
            <a:r>
              <a:rPr lang="en-US" dirty="0" smtClean="0"/>
              <a:t> synchronizes code changes with the underlying document</a:t>
            </a:r>
            <a:endParaRPr lang="en-US" dirty="0"/>
          </a:p>
        </p:txBody>
      </p:sp>
    </p:spTree>
    <p:extLst>
      <p:ext uri="{BB962C8B-B14F-4D97-AF65-F5344CB8AC3E}">
        <p14:creationId xmlns:p14="http://schemas.microsoft.com/office/powerpoint/2010/main" val="2187511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a:t>
            </a:r>
            <a:r>
              <a:rPr lang="en-US" dirty="0">
                <a:latin typeface="Consolas" panose="020B0609020204030204" pitchFamily="49" charset="0"/>
                <a:cs typeface="Consolas" panose="020B0609020204030204" pitchFamily="49" charset="0"/>
              </a:rPr>
              <a:t>Run</a:t>
            </a:r>
            <a:r>
              <a:rPr lang="en-US" dirty="0"/>
              <a:t> and </a:t>
            </a:r>
            <a:r>
              <a:rPr lang="en-US" dirty="0">
                <a:latin typeface="Consolas" panose="020B0609020204030204" pitchFamily="49" charset="0"/>
                <a:cs typeface="Consolas" panose="020B0609020204030204" pitchFamily="49" charset="0"/>
              </a:rPr>
              <a:t>Sync</a:t>
            </a:r>
            <a:r>
              <a:rPr lang="en-US" dirty="0"/>
              <a:t> </a:t>
            </a:r>
            <a:r>
              <a:rPr lang="en-US" dirty="0" smtClean="0"/>
              <a:t>methods</a:t>
            </a:r>
            <a:endParaRPr lang="en-US" dirty="0"/>
          </a:p>
        </p:txBody>
      </p:sp>
      <p:sp>
        <p:nvSpPr>
          <p:cNvPr id="2" name="Rectangle 1"/>
          <p:cNvSpPr/>
          <p:nvPr/>
        </p:nvSpPr>
        <p:spPr>
          <a:xfrm>
            <a:off x="423248" y="2542163"/>
            <a:ext cx="11424745" cy="3139321"/>
          </a:xfrm>
          <a:prstGeom prst="rect">
            <a:avLst/>
          </a:prstGeom>
          <a:solidFill>
            <a:schemeClr val="tx1"/>
          </a:solidFill>
        </p:spPr>
        <p:txBody>
          <a:bodyPr wrap="square">
            <a:spAutoFit/>
          </a:bodyPr>
          <a:lstStyle/>
          <a:p>
            <a:r>
              <a:rPr lang="en-US" dirty="0" err="1" smtClean="0">
                <a:solidFill>
                  <a:srgbClr val="000000"/>
                </a:solidFill>
                <a:highlight>
                  <a:srgbClr val="FFFFFF"/>
                </a:highlight>
                <a:latin typeface="Consolas" panose="020B0609020204030204" pitchFamily="49" charset="0"/>
              </a:rPr>
              <a:t>Excel.run</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function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ctx</a:t>
            </a:r>
            <a:r>
              <a:rPr lang="en-US" dirty="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range = </a:t>
            </a:r>
            <a:r>
              <a:rPr lang="en-US" dirty="0" err="1">
                <a:solidFill>
                  <a:srgbClr val="000000"/>
                </a:solidFill>
                <a:highlight>
                  <a:srgbClr val="FFFFFF"/>
                </a:highlight>
                <a:latin typeface="Consolas" panose="020B0609020204030204" pitchFamily="49" charset="0"/>
              </a:rPr>
              <a:t>ctx.workbook.worksheets.getActiveWorksheet</a:t>
            </a:r>
            <a:r>
              <a:rPr lang="en-US" dirty="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getRange</a:t>
            </a:r>
            <a:r>
              <a:rPr lang="en-US" dirty="0" smtClean="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'A1:B2'</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range.load</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"address, values, range/format"</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ctx.sync</a:t>
            </a:r>
            <a:r>
              <a:rPr lang="en-US" dirty="0">
                <a:solidFill>
                  <a:srgbClr val="000000"/>
                </a:solidFill>
                <a:highlight>
                  <a:srgbClr val="FFFFFF"/>
                </a:highlight>
                <a:latin typeface="Consolas" panose="020B0609020204030204" pitchFamily="49" charset="0"/>
              </a:rPr>
              <a:t>().then(</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r>
              <a:rPr lang="en-US" dirty="0" smtClean="0">
                <a:solidFill>
                  <a:srgbClr val="000000"/>
                </a:solidFill>
                <a:highlight>
                  <a:srgbClr val="FFFFFF"/>
                </a:highlight>
                <a:latin typeface="Consolas" panose="020B0609020204030204" pitchFamily="49" charset="0"/>
              </a:rPr>
              <a:t>        </a:t>
            </a:r>
            <a:r>
              <a:rPr lang="en-US" dirty="0" smtClean="0">
                <a:solidFill>
                  <a:srgbClr val="00B050"/>
                </a:solidFill>
                <a:highlight>
                  <a:srgbClr val="FFFFFF"/>
                </a:highlight>
                <a:latin typeface="Consolas" panose="020B0609020204030204" pitchFamily="49" charset="0"/>
              </a:rPr>
              <a:t>//success</a:t>
            </a:r>
            <a:endParaRPr lang="en-US" dirty="0">
              <a:solidFill>
                <a:srgbClr val="00B05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then(</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r>
              <a:rPr lang="en-US" dirty="0" smtClean="0">
                <a:solidFill>
                  <a:srgbClr val="000000"/>
                </a:solidFill>
                <a:highlight>
                  <a:srgbClr val="FFFFFF"/>
                </a:highlight>
                <a:latin typeface="Consolas" panose="020B0609020204030204" pitchFamily="49" charset="0"/>
              </a:rPr>
              <a:t>    </a:t>
            </a:r>
            <a:r>
              <a:rPr lang="en-US" dirty="0" smtClean="0">
                <a:solidFill>
                  <a:srgbClr val="00B050"/>
                </a:solidFill>
                <a:highlight>
                  <a:srgbClr val="FFFFFF"/>
                </a:highlight>
                <a:latin typeface="Consolas" panose="020B0609020204030204" pitchFamily="49" charset="0"/>
              </a:rPr>
              <a:t>//done</a:t>
            </a:r>
            <a:endParaRPr lang="en-US" dirty="0">
              <a:solidFill>
                <a:srgbClr val="00B05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catch(</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(error) {</a:t>
            </a:r>
          </a:p>
          <a:p>
            <a:r>
              <a:rPr lang="en-US" dirty="0" smtClean="0">
                <a:solidFill>
                  <a:srgbClr val="000000"/>
                </a:solidFill>
                <a:highlight>
                  <a:srgbClr val="FFFFFF"/>
                </a:highlight>
                <a:latin typeface="Consolas" panose="020B0609020204030204" pitchFamily="49" charset="0"/>
              </a:rPr>
              <a:t>    </a:t>
            </a:r>
            <a:r>
              <a:rPr lang="en-US" dirty="0" smtClean="0">
                <a:solidFill>
                  <a:srgbClr val="00B050"/>
                </a:solidFill>
                <a:highlight>
                  <a:srgbClr val="FFFFFF"/>
                </a:highlight>
                <a:latin typeface="Consolas" panose="020B0609020204030204" pitchFamily="49" charset="0"/>
              </a:rPr>
              <a:t>//error</a:t>
            </a:r>
            <a:endParaRPr lang="en-US" dirty="0">
              <a:solidFill>
                <a:srgbClr val="00B05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7350508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0322" y="2885306"/>
            <a:ext cx="9613860" cy="1090788"/>
          </a:xfrm>
        </p:spPr>
        <p:txBody>
          <a:bodyPr/>
          <a:lstStyle/>
          <a:p>
            <a:r>
              <a:rPr lang="en-US" dirty="0" smtClean="0"/>
              <a:t>DEMO</a:t>
            </a:r>
            <a:endParaRPr lang="en-US" dirty="0"/>
          </a:p>
        </p:txBody>
      </p:sp>
      <p:sp>
        <p:nvSpPr>
          <p:cNvPr id="5" name="Text Placeholder 4"/>
          <p:cNvSpPr>
            <a:spLocks noGrp="1"/>
          </p:cNvSpPr>
          <p:nvPr>
            <p:ph type="body" idx="1"/>
          </p:nvPr>
        </p:nvSpPr>
        <p:spPr/>
        <p:txBody>
          <a:bodyPr/>
          <a:lstStyle/>
          <a:p>
            <a:r>
              <a:rPr lang="en-US" dirty="0" smtClean="0"/>
              <a:t>Snippet Explorer</a:t>
            </a:r>
            <a:endParaRPr lang="en-US" dirty="0"/>
          </a:p>
        </p:txBody>
      </p:sp>
    </p:spTree>
    <p:extLst>
      <p:ext uri="{BB962C8B-B14F-4D97-AF65-F5344CB8AC3E}">
        <p14:creationId xmlns:p14="http://schemas.microsoft.com/office/powerpoint/2010/main" val="4019786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343906" y="2527445"/>
            <a:ext cx="11887200" cy="1831975"/>
          </a:xfrm>
          <a:prstGeom prst="rect">
            <a:avLst/>
          </a:prstGeom>
        </p:spPr>
        <p:txBody>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sz="8800" dirty="0" smtClean="0">
                <a:solidFill>
                  <a:prstClr val="white"/>
                </a:solidFill>
                <a:latin typeface="Segoe UI Light" panose="020B0502040204020203" pitchFamily="34" charset="0"/>
              </a:rPr>
              <a:t>Angular and </a:t>
            </a:r>
            <a:br>
              <a:rPr lang="en-US" sz="8800" dirty="0" smtClean="0">
                <a:solidFill>
                  <a:prstClr val="white"/>
                </a:solidFill>
                <a:latin typeface="Segoe UI Light" panose="020B0502040204020203" pitchFamily="34" charset="0"/>
              </a:rPr>
            </a:br>
            <a:r>
              <a:rPr lang="en-US" sz="8800" dirty="0" smtClean="0">
                <a:solidFill>
                  <a:prstClr val="white"/>
                </a:solidFill>
                <a:latin typeface="Segoe UI Light" panose="020B0502040204020203" pitchFamily="34" charset="0"/>
              </a:rPr>
              <a:t>Office Add-Ins</a:t>
            </a:r>
            <a:endParaRPr lang="en-US" sz="8800" dirty="0">
              <a:solidFill>
                <a:prstClr val="white"/>
              </a:solidFill>
              <a:latin typeface="Segoe UI Light" panose="020B0502040204020203" pitchFamily="34" charset="0"/>
            </a:endParaRPr>
          </a:p>
        </p:txBody>
      </p:sp>
    </p:spTree>
    <p:extLst>
      <p:ext uri="{BB962C8B-B14F-4D97-AF65-F5344CB8AC3E}">
        <p14:creationId xmlns:p14="http://schemas.microsoft.com/office/powerpoint/2010/main" val="29196797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Angular 2</a:t>
            </a:r>
            <a:endParaRPr lang="en-US" dirty="0"/>
          </a:p>
        </p:txBody>
      </p:sp>
      <p:sp>
        <p:nvSpPr>
          <p:cNvPr id="3" name="Content Placeholder 2"/>
          <p:cNvSpPr>
            <a:spLocks noGrp="1"/>
          </p:cNvSpPr>
          <p:nvPr>
            <p:ph idx="1"/>
          </p:nvPr>
        </p:nvSpPr>
        <p:spPr>
          <a:xfrm>
            <a:off x="568505" y="2121096"/>
            <a:ext cx="10972800" cy="4495462"/>
          </a:xfrm>
          <a:prstGeom prst="rect">
            <a:avLst/>
          </a:prstGeom>
        </p:spPr>
        <p:txBody>
          <a:bodyPr>
            <a:normAutofit/>
          </a:bodyPr>
          <a:lstStyle/>
          <a:p>
            <a:pPr marL="0" indent="0">
              <a:buNone/>
            </a:pPr>
            <a:r>
              <a:rPr lang="en-US" dirty="0" smtClean="0"/>
              <a:t>Description</a:t>
            </a:r>
          </a:p>
          <a:p>
            <a:pPr marL="609499" lvl="1" indent="0">
              <a:buNone/>
            </a:pPr>
            <a:r>
              <a:rPr lang="en-US" sz="2353" dirty="0"/>
              <a:t>Single-Page Application (SPA) Framework</a:t>
            </a:r>
          </a:p>
          <a:p>
            <a:pPr marL="609499" lvl="1" indent="0">
              <a:buNone/>
            </a:pPr>
            <a:r>
              <a:rPr lang="en-US" sz="2353" dirty="0"/>
              <a:t>Implements MV* (pronounced M-V-star) Pattern</a:t>
            </a:r>
          </a:p>
          <a:p>
            <a:pPr marL="0" indent="0">
              <a:buNone/>
            </a:pPr>
            <a:r>
              <a:rPr lang="en-US" dirty="0" smtClean="0"/>
              <a:t>Why Angular</a:t>
            </a:r>
          </a:p>
          <a:p>
            <a:pPr marL="609499" lvl="1" indent="0">
              <a:buNone/>
            </a:pPr>
            <a:r>
              <a:rPr lang="en-US" sz="2353" dirty="0"/>
              <a:t>True framework instead of patchwork of libraries</a:t>
            </a:r>
          </a:p>
          <a:p>
            <a:pPr marL="609499" lvl="1" indent="0">
              <a:buNone/>
            </a:pPr>
            <a:r>
              <a:rPr lang="en-US" sz="2353" dirty="0"/>
              <a:t>Strong separation of concerns</a:t>
            </a:r>
          </a:p>
          <a:p>
            <a:pPr marL="0" indent="0">
              <a:buNone/>
            </a:pPr>
            <a:r>
              <a:rPr lang="en-US" dirty="0"/>
              <a:t>Why </a:t>
            </a:r>
            <a:r>
              <a:rPr lang="en-US" dirty="0" smtClean="0"/>
              <a:t>Angular 2</a:t>
            </a:r>
            <a:endParaRPr lang="en-US" dirty="0"/>
          </a:p>
          <a:p>
            <a:pPr marL="609499" lvl="1" indent="0">
              <a:buNone/>
            </a:pPr>
            <a:r>
              <a:rPr lang="en-US" sz="2353" dirty="0"/>
              <a:t>Significant improvements in speed</a:t>
            </a:r>
            <a:endParaRPr lang="en-US" sz="2353" dirty="0"/>
          </a:p>
          <a:p>
            <a:pPr marL="609499" lvl="1" indent="0">
              <a:buNone/>
            </a:pPr>
            <a:r>
              <a:rPr lang="en-US" sz="2353" dirty="0"/>
              <a:t>Supports latest JavaScript innovations like components, modules</a:t>
            </a:r>
          </a:p>
          <a:p>
            <a:pPr marL="609499" lvl="1" indent="0">
              <a:buNone/>
            </a:pPr>
            <a:r>
              <a:rPr lang="en-US" sz="2353" dirty="0"/>
              <a:t>Better mobile support</a:t>
            </a:r>
            <a:endParaRPr lang="en-US" sz="2353" dirty="0"/>
          </a:p>
          <a:p>
            <a:endParaRPr lang="en-US" dirty="0"/>
          </a:p>
        </p:txBody>
      </p:sp>
    </p:spTree>
    <p:extLst>
      <p:ext uri="{BB962C8B-B14F-4D97-AF65-F5344CB8AC3E}">
        <p14:creationId xmlns:p14="http://schemas.microsoft.com/office/powerpoint/2010/main" val="2406411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Single-Page Applications</a:t>
            </a:r>
            <a:endParaRPr lang="en-US" dirty="0"/>
          </a:p>
        </p:txBody>
      </p:sp>
      <p:sp>
        <p:nvSpPr>
          <p:cNvPr id="3" name="Content Placeholder 2"/>
          <p:cNvSpPr>
            <a:spLocks noGrp="1"/>
          </p:cNvSpPr>
          <p:nvPr>
            <p:ph idx="1"/>
          </p:nvPr>
        </p:nvSpPr>
        <p:spPr>
          <a:xfrm>
            <a:off x="324797" y="2054432"/>
            <a:ext cx="10972800" cy="2254238"/>
          </a:xfrm>
          <a:prstGeom prst="rect">
            <a:avLst/>
          </a:prstGeom>
        </p:spPr>
        <p:txBody>
          <a:bodyPr/>
          <a:lstStyle/>
          <a:p>
            <a:pPr marL="0" indent="0">
              <a:buNone/>
            </a:pPr>
            <a:r>
              <a:rPr lang="en-US" dirty="0" smtClean="0"/>
              <a:t>App has one page</a:t>
            </a:r>
          </a:p>
          <a:p>
            <a:pPr marL="609499" lvl="1" indent="0">
              <a:buNone/>
            </a:pPr>
            <a:r>
              <a:rPr lang="en-US" sz="2353" dirty="0"/>
              <a:t>Different views are loaded dynamically</a:t>
            </a:r>
          </a:p>
          <a:p>
            <a:pPr marL="609499" lvl="1" indent="0">
              <a:buNone/>
            </a:pPr>
            <a:r>
              <a:rPr lang="en-US" sz="2353" dirty="0"/>
              <a:t>Routes are used to simulate pages</a:t>
            </a:r>
          </a:p>
          <a:p>
            <a:pPr marL="609499" lvl="1" indent="0">
              <a:buNone/>
            </a:pPr>
            <a:r>
              <a:rPr lang="en-US" sz="2353" dirty="0"/>
              <a:t>History list reflects route navigation</a:t>
            </a:r>
          </a:p>
        </p:txBody>
      </p:sp>
      <p:sp>
        <p:nvSpPr>
          <p:cNvPr id="4" name="Rectangle 3"/>
          <p:cNvSpPr/>
          <p:nvPr/>
        </p:nvSpPr>
        <p:spPr>
          <a:xfrm>
            <a:off x="3963562" y="4114427"/>
            <a:ext cx="3579452" cy="1903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43" fontAlgn="base">
              <a:spcBef>
                <a:spcPct val="0"/>
              </a:spcBef>
              <a:spcAft>
                <a:spcPct val="0"/>
              </a:spcAft>
              <a:defRPr/>
            </a:pPr>
            <a:endParaRPr lang="en-US" sz="1836">
              <a:solidFill>
                <a:prstClr val="white"/>
              </a:solidFill>
              <a:latin typeface="Century Gothic"/>
            </a:endParaRPr>
          </a:p>
        </p:txBody>
      </p:sp>
      <p:sp>
        <p:nvSpPr>
          <p:cNvPr id="5" name="TextBox 4"/>
          <p:cNvSpPr txBox="1"/>
          <p:nvPr/>
        </p:nvSpPr>
        <p:spPr>
          <a:xfrm>
            <a:off x="4956066" y="6085365"/>
            <a:ext cx="1795684" cy="374846"/>
          </a:xfrm>
          <a:prstGeom prst="rect">
            <a:avLst/>
          </a:prstGeom>
          <a:noFill/>
        </p:spPr>
        <p:txBody>
          <a:bodyPr wrap="none" rtlCol="0">
            <a:spAutoFit/>
          </a:bodyPr>
          <a:lstStyle/>
          <a:p>
            <a:pPr defTabSz="609543" fontAlgn="base">
              <a:spcBef>
                <a:spcPct val="0"/>
              </a:spcBef>
              <a:spcAft>
                <a:spcPct val="0"/>
              </a:spcAft>
              <a:defRPr/>
            </a:pPr>
            <a:r>
              <a:rPr lang="en-US" sz="1836" dirty="0">
                <a:solidFill>
                  <a:prstClr val="black"/>
                </a:solidFill>
                <a:latin typeface="Century Gothic" panose="020B0502020202020204" pitchFamily="34" charset="0"/>
                <a:ea typeface="MS PGothic" pitchFamily="34" charset="-128"/>
              </a:rPr>
              <a:t>Contacts.html</a:t>
            </a:r>
          </a:p>
        </p:txBody>
      </p:sp>
      <p:sp>
        <p:nvSpPr>
          <p:cNvPr id="6" name="Rectangle 5"/>
          <p:cNvSpPr/>
          <p:nvPr/>
        </p:nvSpPr>
        <p:spPr>
          <a:xfrm>
            <a:off x="8609232" y="3200525"/>
            <a:ext cx="1370854" cy="91390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609543" fontAlgn="base">
              <a:spcBef>
                <a:spcPct val="0"/>
              </a:spcBef>
              <a:spcAft>
                <a:spcPct val="0"/>
              </a:spcAft>
              <a:defRPr/>
            </a:pPr>
            <a:endParaRPr lang="en-US" sz="1836">
              <a:solidFill>
                <a:prstClr val="white"/>
              </a:solidFill>
              <a:latin typeface="Century Gothic"/>
            </a:endParaRPr>
          </a:p>
        </p:txBody>
      </p:sp>
      <p:sp>
        <p:nvSpPr>
          <p:cNvPr id="10" name="Rectangle 9"/>
          <p:cNvSpPr/>
          <p:nvPr/>
        </p:nvSpPr>
        <p:spPr>
          <a:xfrm>
            <a:off x="8622166" y="4342904"/>
            <a:ext cx="1370854" cy="91390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609543" fontAlgn="base">
              <a:spcBef>
                <a:spcPct val="0"/>
              </a:spcBef>
              <a:spcAft>
                <a:spcPct val="0"/>
              </a:spcAft>
              <a:defRPr/>
            </a:pPr>
            <a:endParaRPr lang="en-US" sz="1836">
              <a:solidFill>
                <a:prstClr val="white"/>
              </a:solidFill>
              <a:latin typeface="Century Gothic"/>
            </a:endParaRPr>
          </a:p>
        </p:txBody>
      </p:sp>
      <p:sp>
        <p:nvSpPr>
          <p:cNvPr id="11" name="Rectangle 10"/>
          <p:cNvSpPr/>
          <p:nvPr/>
        </p:nvSpPr>
        <p:spPr>
          <a:xfrm>
            <a:off x="8609232" y="5561440"/>
            <a:ext cx="1370854" cy="91390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609543" fontAlgn="base">
              <a:spcBef>
                <a:spcPct val="0"/>
              </a:spcBef>
              <a:spcAft>
                <a:spcPct val="0"/>
              </a:spcAft>
              <a:defRPr/>
            </a:pPr>
            <a:endParaRPr lang="en-US" sz="1836">
              <a:solidFill>
                <a:prstClr val="white"/>
              </a:solidFill>
              <a:latin typeface="Century Gothic"/>
            </a:endParaRPr>
          </a:p>
        </p:txBody>
      </p:sp>
      <p:sp>
        <p:nvSpPr>
          <p:cNvPr id="24" name="Rectangle 23"/>
          <p:cNvSpPr/>
          <p:nvPr/>
        </p:nvSpPr>
        <p:spPr>
          <a:xfrm>
            <a:off x="9487929" y="4530068"/>
            <a:ext cx="228476" cy="7615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09543" fontAlgn="base">
              <a:spcBef>
                <a:spcPct val="0"/>
              </a:spcBef>
              <a:spcAft>
                <a:spcPct val="0"/>
              </a:spcAft>
              <a:defRPr/>
            </a:pPr>
            <a:endParaRPr lang="en-US" sz="1836">
              <a:solidFill>
                <a:prstClr val="black"/>
              </a:solidFill>
              <a:latin typeface="Century Gothic"/>
            </a:endParaRPr>
          </a:p>
        </p:txBody>
      </p:sp>
      <p:sp>
        <p:nvSpPr>
          <p:cNvPr id="76" name="Rectangle 75"/>
          <p:cNvSpPr/>
          <p:nvPr/>
        </p:nvSpPr>
        <p:spPr>
          <a:xfrm>
            <a:off x="9487929" y="4693162"/>
            <a:ext cx="228476" cy="7615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09543" fontAlgn="base">
              <a:spcBef>
                <a:spcPct val="0"/>
              </a:spcBef>
              <a:spcAft>
                <a:spcPct val="0"/>
              </a:spcAft>
              <a:defRPr/>
            </a:pPr>
            <a:endParaRPr lang="en-US" sz="1836">
              <a:solidFill>
                <a:prstClr val="black"/>
              </a:solidFill>
              <a:latin typeface="Century Gothic"/>
            </a:endParaRPr>
          </a:p>
        </p:txBody>
      </p:sp>
      <p:sp>
        <p:nvSpPr>
          <p:cNvPr id="77" name="Rectangle 76"/>
          <p:cNvSpPr/>
          <p:nvPr/>
        </p:nvSpPr>
        <p:spPr>
          <a:xfrm>
            <a:off x="9487929" y="4872783"/>
            <a:ext cx="228476" cy="7615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09543" fontAlgn="base">
              <a:spcBef>
                <a:spcPct val="0"/>
              </a:spcBef>
              <a:spcAft>
                <a:spcPct val="0"/>
              </a:spcAft>
              <a:defRPr/>
            </a:pPr>
            <a:endParaRPr lang="en-US" sz="1836">
              <a:solidFill>
                <a:prstClr val="black"/>
              </a:solidFill>
              <a:latin typeface="Century Gothic"/>
            </a:endParaRPr>
          </a:p>
        </p:txBody>
      </p:sp>
      <p:sp>
        <p:nvSpPr>
          <p:cNvPr id="78" name="TextBox 77"/>
          <p:cNvSpPr txBox="1"/>
          <p:nvPr/>
        </p:nvSpPr>
        <p:spPr>
          <a:xfrm>
            <a:off x="8684371" y="4632774"/>
            <a:ext cx="699230" cy="215444"/>
          </a:xfrm>
          <a:prstGeom prst="rect">
            <a:avLst/>
          </a:prstGeom>
          <a:noFill/>
        </p:spPr>
        <p:txBody>
          <a:bodyPr wrap="none" rtlCol="0">
            <a:spAutoFit/>
          </a:bodyPr>
          <a:lstStyle/>
          <a:p>
            <a:pPr defTabSz="609543" fontAlgn="base">
              <a:spcBef>
                <a:spcPct val="0"/>
              </a:spcBef>
              <a:spcAft>
                <a:spcPct val="0"/>
              </a:spcAft>
              <a:defRPr/>
            </a:pPr>
            <a:r>
              <a:rPr lang="en-US" sz="800" dirty="0">
                <a:solidFill>
                  <a:prstClr val="black"/>
                </a:solidFill>
                <a:latin typeface="Century Gothic" panose="020B0502020202020204" pitchFamily="34" charset="0"/>
                <a:ea typeface="MS PGothic" pitchFamily="34" charset="-128"/>
              </a:rPr>
              <a:t>First Name</a:t>
            </a:r>
          </a:p>
        </p:txBody>
      </p:sp>
      <p:sp>
        <p:nvSpPr>
          <p:cNvPr id="79" name="TextBox 78"/>
          <p:cNvSpPr txBox="1"/>
          <p:nvPr/>
        </p:nvSpPr>
        <p:spPr>
          <a:xfrm>
            <a:off x="8688682" y="4806932"/>
            <a:ext cx="716863" cy="215444"/>
          </a:xfrm>
          <a:prstGeom prst="rect">
            <a:avLst/>
          </a:prstGeom>
          <a:noFill/>
        </p:spPr>
        <p:txBody>
          <a:bodyPr wrap="none" rtlCol="0">
            <a:spAutoFit/>
          </a:bodyPr>
          <a:lstStyle/>
          <a:p>
            <a:pPr defTabSz="609543" fontAlgn="base">
              <a:spcBef>
                <a:spcPct val="0"/>
              </a:spcBef>
              <a:spcAft>
                <a:spcPct val="0"/>
              </a:spcAft>
              <a:defRPr/>
            </a:pPr>
            <a:r>
              <a:rPr lang="en-US" sz="800" dirty="0">
                <a:solidFill>
                  <a:prstClr val="black"/>
                </a:solidFill>
                <a:latin typeface="Century Gothic" panose="020B0502020202020204" pitchFamily="34" charset="0"/>
                <a:ea typeface="MS PGothic" pitchFamily="34" charset="-128"/>
              </a:rPr>
              <a:t>Last Name</a:t>
            </a:r>
          </a:p>
        </p:txBody>
      </p:sp>
      <p:sp>
        <p:nvSpPr>
          <p:cNvPr id="80" name="TextBox 79"/>
          <p:cNvSpPr txBox="1"/>
          <p:nvPr/>
        </p:nvSpPr>
        <p:spPr>
          <a:xfrm>
            <a:off x="8686167" y="4469214"/>
            <a:ext cx="277640" cy="215444"/>
          </a:xfrm>
          <a:prstGeom prst="rect">
            <a:avLst/>
          </a:prstGeom>
          <a:noFill/>
        </p:spPr>
        <p:txBody>
          <a:bodyPr wrap="none" rtlCol="0">
            <a:spAutoFit/>
          </a:bodyPr>
          <a:lstStyle/>
          <a:p>
            <a:pPr defTabSz="609543" fontAlgn="base">
              <a:spcBef>
                <a:spcPct val="0"/>
              </a:spcBef>
              <a:spcAft>
                <a:spcPct val="0"/>
              </a:spcAft>
              <a:defRPr/>
            </a:pPr>
            <a:r>
              <a:rPr lang="en-US" sz="800" dirty="0">
                <a:solidFill>
                  <a:prstClr val="black"/>
                </a:solidFill>
                <a:latin typeface="Century Gothic" panose="020B0502020202020204" pitchFamily="34" charset="0"/>
                <a:ea typeface="MS PGothic" pitchFamily="34" charset="-128"/>
              </a:rPr>
              <a:t>Id</a:t>
            </a:r>
          </a:p>
        </p:txBody>
      </p:sp>
      <p:grpSp>
        <p:nvGrpSpPr>
          <p:cNvPr id="113" name="Group 112"/>
          <p:cNvGrpSpPr/>
          <p:nvPr/>
        </p:nvGrpSpPr>
        <p:grpSpPr>
          <a:xfrm>
            <a:off x="8821707" y="3373786"/>
            <a:ext cx="917495" cy="458746"/>
            <a:chOff x="7276381" y="3299964"/>
            <a:chExt cx="917994" cy="458996"/>
          </a:xfrm>
        </p:grpSpPr>
        <p:grpSp>
          <p:nvGrpSpPr>
            <p:cNvPr id="96" name="Group 95"/>
            <p:cNvGrpSpPr/>
            <p:nvPr/>
          </p:nvGrpSpPr>
          <p:grpSpPr>
            <a:xfrm>
              <a:off x="7276381" y="3299964"/>
              <a:ext cx="917994" cy="228600"/>
              <a:chOff x="7276381" y="3299964"/>
              <a:chExt cx="917994" cy="228600"/>
            </a:xfrm>
          </p:grpSpPr>
          <p:grpSp>
            <p:nvGrpSpPr>
              <p:cNvPr id="46" name="Group 45"/>
              <p:cNvGrpSpPr/>
              <p:nvPr/>
            </p:nvGrpSpPr>
            <p:grpSpPr>
              <a:xfrm>
                <a:off x="7276381" y="3450208"/>
                <a:ext cx="917994" cy="78356"/>
                <a:chOff x="7276381" y="2587565"/>
                <a:chExt cx="917994" cy="78356"/>
              </a:xfrm>
            </p:grpSpPr>
            <p:sp>
              <p:nvSpPr>
                <p:cNvPr id="47" name="Rectangle 46"/>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09543" fontAlgn="base">
                    <a:spcBef>
                      <a:spcPct val="0"/>
                    </a:spcBef>
                    <a:spcAft>
                      <a:spcPct val="0"/>
                    </a:spcAft>
                    <a:defRPr/>
                  </a:pPr>
                  <a:endParaRPr lang="en-US" sz="1836">
                    <a:solidFill>
                      <a:prstClr val="black"/>
                    </a:solidFill>
                    <a:latin typeface="Century Gothic"/>
                  </a:endParaRPr>
                </a:p>
              </p:txBody>
            </p:sp>
            <p:sp>
              <p:nvSpPr>
                <p:cNvPr id="48" name="Rectangle 47"/>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09543" fontAlgn="base">
                    <a:spcBef>
                      <a:spcPct val="0"/>
                    </a:spcBef>
                    <a:spcAft>
                      <a:spcPct val="0"/>
                    </a:spcAft>
                    <a:defRPr/>
                  </a:pPr>
                  <a:endParaRPr lang="en-US" sz="1836">
                    <a:solidFill>
                      <a:prstClr val="black"/>
                    </a:solidFill>
                    <a:latin typeface="Century Gothic"/>
                  </a:endParaRPr>
                </a:p>
              </p:txBody>
            </p:sp>
            <p:sp>
              <p:nvSpPr>
                <p:cNvPr id="49" name="Rectangle 48"/>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09543" fontAlgn="base">
                    <a:spcBef>
                      <a:spcPct val="0"/>
                    </a:spcBef>
                    <a:spcAft>
                      <a:spcPct val="0"/>
                    </a:spcAft>
                    <a:defRPr/>
                  </a:pPr>
                  <a:endParaRPr lang="en-US" sz="1836">
                    <a:solidFill>
                      <a:prstClr val="black"/>
                    </a:solidFill>
                    <a:latin typeface="Century Gothic"/>
                  </a:endParaRPr>
                </a:p>
              </p:txBody>
            </p:sp>
            <p:sp>
              <p:nvSpPr>
                <p:cNvPr id="50" name="Rectangle 49"/>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09543" fontAlgn="base">
                    <a:spcBef>
                      <a:spcPct val="0"/>
                    </a:spcBef>
                    <a:spcAft>
                      <a:spcPct val="0"/>
                    </a:spcAft>
                    <a:defRPr/>
                  </a:pPr>
                  <a:endParaRPr lang="en-US" sz="1836">
                    <a:solidFill>
                      <a:prstClr val="black"/>
                    </a:solidFill>
                    <a:latin typeface="Century Gothic"/>
                  </a:endParaRPr>
                </a:p>
              </p:txBody>
            </p:sp>
          </p:grpSp>
          <p:grpSp>
            <p:nvGrpSpPr>
              <p:cNvPr id="56" name="Group 55"/>
              <p:cNvGrpSpPr/>
              <p:nvPr/>
            </p:nvGrpSpPr>
            <p:grpSpPr>
              <a:xfrm>
                <a:off x="7276381" y="3372930"/>
                <a:ext cx="917994" cy="78356"/>
                <a:chOff x="7276381" y="2587565"/>
                <a:chExt cx="917994" cy="78356"/>
              </a:xfrm>
            </p:grpSpPr>
            <p:sp>
              <p:nvSpPr>
                <p:cNvPr id="57" name="Rectangle 56"/>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09543" fontAlgn="base">
                    <a:spcBef>
                      <a:spcPct val="0"/>
                    </a:spcBef>
                    <a:spcAft>
                      <a:spcPct val="0"/>
                    </a:spcAft>
                    <a:defRPr/>
                  </a:pPr>
                  <a:endParaRPr lang="en-US" sz="1836">
                    <a:solidFill>
                      <a:prstClr val="black"/>
                    </a:solidFill>
                    <a:latin typeface="Century Gothic"/>
                  </a:endParaRPr>
                </a:p>
              </p:txBody>
            </p:sp>
            <p:sp>
              <p:nvSpPr>
                <p:cNvPr id="58" name="Rectangle 57"/>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09543" fontAlgn="base">
                    <a:spcBef>
                      <a:spcPct val="0"/>
                    </a:spcBef>
                    <a:spcAft>
                      <a:spcPct val="0"/>
                    </a:spcAft>
                    <a:defRPr/>
                  </a:pPr>
                  <a:endParaRPr lang="en-US" sz="1836">
                    <a:solidFill>
                      <a:prstClr val="black"/>
                    </a:solidFill>
                    <a:latin typeface="Century Gothic"/>
                  </a:endParaRPr>
                </a:p>
              </p:txBody>
            </p:sp>
            <p:sp>
              <p:nvSpPr>
                <p:cNvPr id="59" name="Rectangle 58"/>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09543" fontAlgn="base">
                    <a:spcBef>
                      <a:spcPct val="0"/>
                    </a:spcBef>
                    <a:spcAft>
                      <a:spcPct val="0"/>
                    </a:spcAft>
                    <a:defRPr/>
                  </a:pPr>
                  <a:endParaRPr lang="en-US" sz="1836">
                    <a:solidFill>
                      <a:prstClr val="black"/>
                    </a:solidFill>
                    <a:latin typeface="Century Gothic"/>
                  </a:endParaRPr>
                </a:p>
              </p:txBody>
            </p:sp>
            <p:sp>
              <p:nvSpPr>
                <p:cNvPr id="60" name="Rectangle 59"/>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09543" fontAlgn="base">
                    <a:spcBef>
                      <a:spcPct val="0"/>
                    </a:spcBef>
                    <a:spcAft>
                      <a:spcPct val="0"/>
                    </a:spcAft>
                    <a:defRPr/>
                  </a:pPr>
                  <a:endParaRPr lang="en-US" sz="1836">
                    <a:solidFill>
                      <a:prstClr val="black"/>
                    </a:solidFill>
                    <a:latin typeface="Century Gothic"/>
                  </a:endParaRPr>
                </a:p>
              </p:txBody>
            </p:sp>
          </p:grpSp>
          <p:grpSp>
            <p:nvGrpSpPr>
              <p:cNvPr id="61" name="Group 60"/>
              <p:cNvGrpSpPr/>
              <p:nvPr/>
            </p:nvGrpSpPr>
            <p:grpSpPr>
              <a:xfrm>
                <a:off x="7276381" y="3299964"/>
                <a:ext cx="917994" cy="78356"/>
                <a:chOff x="7276381" y="2587565"/>
                <a:chExt cx="917994" cy="78356"/>
              </a:xfrm>
            </p:grpSpPr>
            <p:sp>
              <p:nvSpPr>
                <p:cNvPr id="62" name="Rectangle 61"/>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09543" fontAlgn="base">
                    <a:spcBef>
                      <a:spcPct val="0"/>
                    </a:spcBef>
                    <a:spcAft>
                      <a:spcPct val="0"/>
                    </a:spcAft>
                    <a:defRPr/>
                  </a:pPr>
                  <a:endParaRPr lang="en-US" sz="1836">
                    <a:solidFill>
                      <a:prstClr val="black"/>
                    </a:solidFill>
                    <a:latin typeface="Century Gothic"/>
                  </a:endParaRPr>
                </a:p>
              </p:txBody>
            </p:sp>
            <p:sp>
              <p:nvSpPr>
                <p:cNvPr id="63" name="Rectangle 62"/>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09543" fontAlgn="base">
                    <a:spcBef>
                      <a:spcPct val="0"/>
                    </a:spcBef>
                    <a:spcAft>
                      <a:spcPct val="0"/>
                    </a:spcAft>
                    <a:defRPr/>
                  </a:pPr>
                  <a:endParaRPr lang="en-US" sz="1836">
                    <a:solidFill>
                      <a:prstClr val="black"/>
                    </a:solidFill>
                    <a:latin typeface="Century Gothic"/>
                  </a:endParaRPr>
                </a:p>
              </p:txBody>
            </p:sp>
            <p:sp>
              <p:nvSpPr>
                <p:cNvPr id="64" name="Rectangle 63"/>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09543" fontAlgn="base">
                    <a:spcBef>
                      <a:spcPct val="0"/>
                    </a:spcBef>
                    <a:spcAft>
                      <a:spcPct val="0"/>
                    </a:spcAft>
                    <a:defRPr/>
                  </a:pPr>
                  <a:endParaRPr lang="en-US" sz="1836">
                    <a:solidFill>
                      <a:prstClr val="black"/>
                    </a:solidFill>
                    <a:latin typeface="Century Gothic"/>
                  </a:endParaRPr>
                </a:p>
              </p:txBody>
            </p:sp>
            <p:sp>
              <p:nvSpPr>
                <p:cNvPr id="65" name="Rectangle 64"/>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09543" fontAlgn="base">
                    <a:spcBef>
                      <a:spcPct val="0"/>
                    </a:spcBef>
                    <a:spcAft>
                      <a:spcPct val="0"/>
                    </a:spcAft>
                    <a:defRPr/>
                  </a:pPr>
                  <a:endParaRPr lang="en-US" sz="1836">
                    <a:solidFill>
                      <a:prstClr val="black"/>
                    </a:solidFill>
                    <a:latin typeface="Century Gothic"/>
                  </a:endParaRPr>
                </a:p>
              </p:txBody>
            </p:sp>
          </p:grpSp>
        </p:grpSp>
        <p:grpSp>
          <p:nvGrpSpPr>
            <p:cNvPr id="97" name="Group 96"/>
            <p:cNvGrpSpPr/>
            <p:nvPr/>
          </p:nvGrpSpPr>
          <p:grpSpPr>
            <a:xfrm>
              <a:off x="7276381" y="3530360"/>
              <a:ext cx="917994" cy="228600"/>
              <a:chOff x="7276381" y="3299964"/>
              <a:chExt cx="917994" cy="228600"/>
            </a:xfrm>
          </p:grpSpPr>
          <p:grpSp>
            <p:nvGrpSpPr>
              <p:cNvPr id="98" name="Group 97"/>
              <p:cNvGrpSpPr/>
              <p:nvPr/>
            </p:nvGrpSpPr>
            <p:grpSpPr>
              <a:xfrm>
                <a:off x="7276381" y="3450208"/>
                <a:ext cx="917994" cy="78356"/>
                <a:chOff x="7276381" y="2587565"/>
                <a:chExt cx="917994" cy="78356"/>
              </a:xfrm>
            </p:grpSpPr>
            <p:sp>
              <p:nvSpPr>
                <p:cNvPr id="109" name="Rectangle 108"/>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09543" fontAlgn="base">
                    <a:spcBef>
                      <a:spcPct val="0"/>
                    </a:spcBef>
                    <a:spcAft>
                      <a:spcPct val="0"/>
                    </a:spcAft>
                    <a:defRPr/>
                  </a:pPr>
                  <a:endParaRPr lang="en-US" sz="1836">
                    <a:solidFill>
                      <a:prstClr val="black"/>
                    </a:solidFill>
                    <a:latin typeface="Century Gothic"/>
                  </a:endParaRPr>
                </a:p>
              </p:txBody>
            </p:sp>
            <p:sp>
              <p:nvSpPr>
                <p:cNvPr id="110" name="Rectangle 109"/>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09543" fontAlgn="base">
                    <a:spcBef>
                      <a:spcPct val="0"/>
                    </a:spcBef>
                    <a:spcAft>
                      <a:spcPct val="0"/>
                    </a:spcAft>
                    <a:defRPr/>
                  </a:pPr>
                  <a:endParaRPr lang="en-US" sz="1836">
                    <a:solidFill>
                      <a:prstClr val="black"/>
                    </a:solidFill>
                    <a:latin typeface="Century Gothic"/>
                  </a:endParaRPr>
                </a:p>
              </p:txBody>
            </p:sp>
            <p:sp>
              <p:nvSpPr>
                <p:cNvPr id="111" name="Rectangle 110"/>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09543" fontAlgn="base">
                    <a:spcBef>
                      <a:spcPct val="0"/>
                    </a:spcBef>
                    <a:spcAft>
                      <a:spcPct val="0"/>
                    </a:spcAft>
                    <a:defRPr/>
                  </a:pPr>
                  <a:endParaRPr lang="en-US" sz="1836">
                    <a:solidFill>
                      <a:prstClr val="black"/>
                    </a:solidFill>
                    <a:latin typeface="Century Gothic"/>
                  </a:endParaRPr>
                </a:p>
              </p:txBody>
            </p:sp>
            <p:sp>
              <p:nvSpPr>
                <p:cNvPr id="112" name="Rectangle 111"/>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09543" fontAlgn="base">
                    <a:spcBef>
                      <a:spcPct val="0"/>
                    </a:spcBef>
                    <a:spcAft>
                      <a:spcPct val="0"/>
                    </a:spcAft>
                    <a:defRPr/>
                  </a:pPr>
                  <a:endParaRPr lang="en-US" sz="1836">
                    <a:solidFill>
                      <a:prstClr val="black"/>
                    </a:solidFill>
                    <a:latin typeface="Century Gothic"/>
                  </a:endParaRPr>
                </a:p>
              </p:txBody>
            </p:sp>
          </p:grpSp>
          <p:grpSp>
            <p:nvGrpSpPr>
              <p:cNvPr id="99" name="Group 98"/>
              <p:cNvGrpSpPr/>
              <p:nvPr/>
            </p:nvGrpSpPr>
            <p:grpSpPr>
              <a:xfrm>
                <a:off x="7276381" y="3372930"/>
                <a:ext cx="917994" cy="78356"/>
                <a:chOff x="7276381" y="2587565"/>
                <a:chExt cx="917994" cy="78356"/>
              </a:xfrm>
            </p:grpSpPr>
            <p:sp>
              <p:nvSpPr>
                <p:cNvPr id="105" name="Rectangle 104"/>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09543" fontAlgn="base">
                    <a:spcBef>
                      <a:spcPct val="0"/>
                    </a:spcBef>
                    <a:spcAft>
                      <a:spcPct val="0"/>
                    </a:spcAft>
                    <a:defRPr/>
                  </a:pPr>
                  <a:endParaRPr lang="en-US" sz="1836">
                    <a:solidFill>
                      <a:prstClr val="black"/>
                    </a:solidFill>
                    <a:latin typeface="Century Gothic"/>
                  </a:endParaRPr>
                </a:p>
              </p:txBody>
            </p:sp>
            <p:sp>
              <p:nvSpPr>
                <p:cNvPr id="106" name="Rectangle 105"/>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09543" fontAlgn="base">
                    <a:spcBef>
                      <a:spcPct val="0"/>
                    </a:spcBef>
                    <a:spcAft>
                      <a:spcPct val="0"/>
                    </a:spcAft>
                    <a:defRPr/>
                  </a:pPr>
                  <a:endParaRPr lang="en-US" sz="1836">
                    <a:solidFill>
                      <a:prstClr val="black"/>
                    </a:solidFill>
                    <a:latin typeface="Century Gothic"/>
                  </a:endParaRPr>
                </a:p>
              </p:txBody>
            </p:sp>
            <p:sp>
              <p:nvSpPr>
                <p:cNvPr id="107" name="Rectangle 106"/>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09543" fontAlgn="base">
                    <a:spcBef>
                      <a:spcPct val="0"/>
                    </a:spcBef>
                    <a:spcAft>
                      <a:spcPct val="0"/>
                    </a:spcAft>
                    <a:defRPr/>
                  </a:pPr>
                  <a:endParaRPr lang="en-US" sz="1836">
                    <a:solidFill>
                      <a:prstClr val="black"/>
                    </a:solidFill>
                    <a:latin typeface="Century Gothic"/>
                  </a:endParaRPr>
                </a:p>
              </p:txBody>
            </p:sp>
            <p:sp>
              <p:nvSpPr>
                <p:cNvPr id="108" name="Rectangle 107"/>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09543" fontAlgn="base">
                    <a:spcBef>
                      <a:spcPct val="0"/>
                    </a:spcBef>
                    <a:spcAft>
                      <a:spcPct val="0"/>
                    </a:spcAft>
                    <a:defRPr/>
                  </a:pPr>
                  <a:endParaRPr lang="en-US" sz="1836">
                    <a:solidFill>
                      <a:prstClr val="black"/>
                    </a:solidFill>
                    <a:latin typeface="Century Gothic"/>
                  </a:endParaRPr>
                </a:p>
              </p:txBody>
            </p:sp>
          </p:grpSp>
          <p:grpSp>
            <p:nvGrpSpPr>
              <p:cNvPr id="100" name="Group 99"/>
              <p:cNvGrpSpPr/>
              <p:nvPr/>
            </p:nvGrpSpPr>
            <p:grpSpPr>
              <a:xfrm>
                <a:off x="7276381" y="3299964"/>
                <a:ext cx="917994" cy="78356"/>
                <a:chOff x="7276381" y="2587565"/>
                <a:chExt cx="917994" cy="78356"/>
              </a:xfrm>
            </p:grpSpPr>
            <p:sp>
              <p:nvSpPr>
                <p:cNvPr id="101" name="Rectangle 100"/>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09543" fontAlgn="base">
                    <a:spcBef>
                      <a:spcPct val="0"/>
                    </a:spcBef>
                    <a:spcAft>
                      <a:spcPct val="0"/>
                    </a:spcAft>
                    <a:defRPr/>
                  </a:pPr>
                  <a:endParaRPr lang="en-US" sz="1836">
                    <a:solidFill>
                      <a:prstClr val="black"/>
                    </a:solidFill>
                    <a:latin typeface="Century Gothic"/>
                  </a:endParaRPr>
                </a:p>
              </p:txBody>
            </p:sp>
            <p:sp>
              <p:nvSpPr>
                <p:cNvPr id="102" name="Rectangle 101"/>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09543" fontAlgn="base">
                    <a:spcBef>
                      <a:spcPct val="0"/>
                    </a:spcBef>
                    <a:spcAft>
                      <a:spcPct val="0"/>
                    </a:spcAft>
                    <a:defRPr/>
                  </a:pPr>
                  <a:endParaRPr lang="en-US" sz="1836">
                    <a:solidFill>
                      <a:prstClr val="black"/>
                    </a:solidFill>
                    <a:latin typeface="Century Gothic"/>
                  </a:endParaRPr>
                </a:p>
              </p:txBody>
            </p:sp>
            <p:sp>
              <p:nvSpPr>
                <p:cNvPr id="103" name="Rectangle 102"/>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09543" fontAlgn="base">
                    <a:spcBef>
                      <a:spcPct val="0"/>
                    </a:spcBef>
                    <a:spcAft>
                      <a:spcPct val="0"/>
                    </a:spcAft>
                    <a:defRPr/>
                  </a:pPr>
                  <a:endParaRPr lang="en-US" sz="1836">
                    <a:solidFill>
                      <a:prstClr val="black"/>
                    </a:solidFill>
                    <a:latin typeface="Century Gothic"/>
                  </a:endParaRPr>
                </a:p>
              </p:txBody>
            </p:sp>
            <p:sp>
              <p:nvSpPr>
                <p:cNvPr id="104" name="Rectangle 103"/>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09543" fontAlgn="base">
                    <a:spcBef>
                      <a:spcPct val="0"/>
                    </a:spcBef>
                    <a:spcAft>
                      <a:spcPct val="0"/>
                    </a:spcAft>
                    <a:defRPr/>
                  </a:pPr>
                  <a:endParaRPr lang="en-US" sz="1836">
                    <a:solidFill>
                      <a:prstClr val="black"/>
                    </a:solidFill>
                    <a:latin typeface="Century Gothic"/>
                  </a:endParaRPr>
                </a:p>
              </p:txBody>
            </p:sp>
          </p:grpSp>
        </p:grpSp>
      </p:grpSp>
      <p:sp>
        <p:nvSpPr>
          <p:cNvPr id="114" name="TextBox 113"/>
          <p:cNvSpPr txBox="1"/>
          <p:nvPr/>
        </p:nvSpPr>
        <p:spPr>
          <a:xfrm>
            <a:off x="8682575" y="5880446"/>
            <a:ext cx="699230" cy="215444"/>
          </a:xfrm>
          <a:prstGeom prst="rect">
            <a:avLst/>
          </a:prstGeom>
          <a:noFill/>
        </p:spPr>
        <p:txBody>
          <a:bodyPr wrap="none" rtlCol="0">
            <a:spAutoFit/>
          </a:bodyPr>
          <a:lstStyle/>
          <a:p>
            <a:pPr defTabSz="609543" fontAlgn="base">
              <a:spcBef>
                <a:spcPct val="0"/>
              </a:spcBef>
              <a:spcAft>
                <a:spcPct val="0"/>
              </a:spcAft>
              <a:defRPr/>
            </a:pPr>
            <a:r>
              <a:rPr lang="en-US" sz="800" dirty="0">
                <a:solidFill>
                  <a:prstClr val="black"/>
                </a:solidFill>
                <a:latin typeface="Century Gothic" panose="020B0502020202020204" pitchFamily="34" charset="0"/>
                <a:ea typeface="MS PGothic" pitchFamily="34" charset="-128"/>
              </a:rPr>
              <a:t>First Name</a:t>
            </a:r>
          </a:p>
        </p:txBody>
      </p:sp>
      <p:sp>
        <p:nvSpPr>
          <p:cNvPr id="115" name="TextBox 114"/>
          <p:cNvSpPr txBox="1"/>
          <p:nvPr/>
        </p:nvSpPr>
        <p:spPr>
          <a:xfrm>
            <a:off x="8686887" y="6054603"/>
            <a:ext cx="716863" cy="215444"/>
          </a:xfrm>
          <a:prstGeom prst="rect">
            <a:avLst/>
          </a:prstGeom>
          <a:noFill/>
        </p:spPr>
        <p:txBody>
          <a:bodyPr wrap="none" rtlCol="0">
            <a:spAutoFit/>
          </a:bodyPr>
          <a:lstStyle/>
          <a:p>
            <a:pPr defTabSz="609543" fontAlgn="base">
              <a:spcBef>
                <a:spcPct val="0"/>
              </a:spcBef>
              <a:spcAft>
                <a:spcPct val="0"/>
              </a:spcAft>
              <a:defRPr/>
            </a:pPr>
            <a:r>
              <a:rPr lang="en-US" sz="800" dirty="0">
                <a:solidFill>
                  <a:prstClr val="black"/>
                </a:solidFill>
                <a:latin typeface="Century Gothic" panose="020B0502020202020204" pitchFamily="34" charset="0"/>
                <a:ea typeface="MS PGothic" pitchFamily="34" charset="-128"/>
              </a:rPr>
              <a:t>Last Name</a:t>
            </a:r>
          </a:p>
        </p:txBody>
      </p:sp>
      <p:sp>
        <p:nvSpPr>
          <p:cNvPr id="116" name="TextBox 115"/>
          <p:cNvSpPr txBox="1"/>
          <p:nvPr/>
        </p:nvSpPr>
        <p:spPr>
          <a:xfrm>
            <a:off x="8684370" y="5716884"/>
            <a:ext cx="277640" cy="215444"/>
          </a:xfrm>
          <a:prstGeom prst="rect">
            <a:avLst/>
          </a:prstGeom>
          <a:noFill/>
        </p:spPr>
        <p:txBody>
          <a:bodyPr wrap="none" rtlCol="0">
            <a:spAutoFit/>
          </a:bodyPr>
          <a:lstStyle/>
          <a:p>
            <a:pPr defTabSz="609543" fontAlgn="base">
              <a:spcBef>
                <a:spcPct val="0"/>
              </a:spcBef>
              <a:spcAft>
                <a:spcPct val="0"/>
              </a:spcAft>
              <a:defRPr/>
            </a:pPr>
            <a:r>
              <a:rPr lang="en-US" sz="800" dirty="0">
                <a:solidFill>
                  <a:prstClr val="black"/>
                </a:solidFill>
                <a:latin typeface="Century Gothic" panose="020B0502020202020204" pitchFamily="34" charset="0"/>
                <a:ea typeface="MS PGothic" pitchFamily="34" charset="-128"/>
              </a:rPr>
              <a:t>Id</a:t>
            </a:r>
          </a:p>
        </p:txBody>
      </p:sp>
      <p:sp>
        <p:nvSpPr>
          <p:cNvPr id="117" name="TextBox 116"/>
          <p:cNvSpPr txBox="1"/>
          <p:nvPr/>
        </p:nvSpPr>
        <p:spPr>
          <a:xfrm>
            <a:off x="9284318" y="5882529"/>
            <a:ext cx="404278" cy="215444"/>
          </a:xfrm>
          <a:prstGeom prst="rect">
            <a:avLst/>
          </a:prstGeom>
          <a:noFill/>
        </p:spPr>
        <p:txBody>
          <a:bodyPr wrap="none" rtlCol="0">
            <a:spAutoFit/>
          </a:bodyPr>
          <a:lstStyle/>
          <a:p>
            <a:pPr defTabSz="609543" fontAlgn="base">
              <a:spcBef>
                <a:spcPct val="0"/>
              </a:spcBef>
              <a:spcAft>
                <a:spcPct val="0"/>
              </a:spcAft>
              <a:defRPr/>
            </a:pPr>
            <a:r>
              <a:rPr lang="en-US" sz="800" dirty="0">
                <a:solidFill>
                  <a:prstClr val="black"/>
                </a:solidFill>
                <a:latin typeface="Century Gothic" panose="020B0502020202020204" pitchFamily="34" charset="0"/>
                <a:ea typeface="MS PGothic" pitchFamily="34" charset="-128"/>
              </a:rPr>
              <a:t>Scot</a:t>
            </a:r>
          </a:p>
        </p:txBody>
      </p:sp>
      <p:sp>
        <p:nvSpPr>
          <p:cNvPr id="118" name="TextBox 117"/>
          <p:cNvSpPr txBox="1"/>
          <p:nvPr/>
        </p:nvSpPr>
        <p:spPr>
          <a:xfrm>
            <a:off x="9288629" y="6056687"/>
            <a:ext cx="436338" cy="215444"/>
          </a:xfrm>
          <a:prstGeom prst="rect">
            <a:avLst/>
          </a:prstGeom>
          <a:noFill/>
        </p:spPr>
        <p:txBody>
          <a:bodyPr wrap="none" rtlCol="0">
            <a:spAutoFit/>
          </a:bodyPr>
          <a:lstStyle/>
          <a:p>
            <a:pPr defTabSz="609543" fontAlgn="base">
              <a:spcBef>
                <a:spcPct val="0"/>
              </a:spcBef>
              <a:spcAft>
                <a:spcPct val="0"/>
              </a:spcAft>
              <a:defRPr/>
            </a:pPr>
            <a:r>
              <a:rPr lang="en-US" sz="800" dirty="0">
                <a:solidFill>
                  <a:prstClr val="black"/>
                </a:solidFill>
                <a:latin typeface="Century Gothic" panose="020B0502020202020204" pitchFamily="34" charset="0"/>
                <a:ea typeface="MS PGothic" pitchFamily="34" charset="-128"/>
              </a:rPr>
              <a:t>Hillier</a:t>
            </a:r>
          </a:p>
        </p:txBody>
      </p:sp>
      <p:sp>
        <p:nvSpPr>
          <p:cNvPr id="119" name="TextBox 118"/>
          <p:cNvSpPr txBox="1"/>
          <p:nvPr/>
        </p:nvSpPr>
        <p:spPr>
          <a:xfrm>
            <a:off x="9286114" y="5718969"/>
            <a:ext cx="240641" cy="217761"/>
          </a:xfrm>
          <a:prstGeom prst="rect">
            <a:avLst/>
          </a:prstGeom>
          <a:noFill/>
        </p:spPr>
        <p:txBody>
          <a:bodyPr wrap="none" rtlCol="0">
            <a:spAutoFit/>
          </a:bodyPr>
          <a:lstStyle/>
          <a:p>
            <a:pPr defTabSz="609543" fontAlgn="base">
              <a:spcBef>
                <a:spcPct val="0"/>
              </a:spcBef>
              <a:spcAft>
                <a:spcPct val="0"/>
              </a:spcAft>
              <a:defRPr/>
            </a:pPr>
            <a:r>
              <a:rPr lang="en-US" sz="800" dirty="0">
                <a:solidFill>
                  <a:prstClr val="black"/>
                </a:solidFill>
                <a:latin typeface="Century Gothic" panose="020B0502020202020204" pitchFamily="34" charset="0"/>
                <a:ea typeface="MS PGothic" pitchFamily="34" charset="-128"/>
              </a:rPr>
              <a:t>1</a:t>
            </a:r>
          </a:p>
        </p:txBody>
      </p:sp>
      <p:sp>
        <p:nvSpPr>
          <p:cNvPr id="121" name="Rectangle 120"/>
          <p:cNvSpPr/>
          <p:nvPr/>
        </p:nvSpPr>
        <p:spPr>
          <a:xfrm>
            <a:off x="5067859" y="4491988"/>
            <a:ext cx="1370854" cy="913902"/>
          </a:xfrm>
          <a:prstGeom prst="rect">
            <a:avLst/>
          </a:prstGeom>
          <a:gradFill>
            <a:gsLst>
              <a:gs pos="0">
                <a:schemeClr val="accent2">
                  <a:tint val="75000"/>
                  <a:shade val="85000"/>
                  <a:satMod val="230000"/>
                  <a:alpha val="55000"/>
                </a:schemeClr>
              </a:gs>
              <a:gs pos="96000">
                <a:schemeClr val="accent2">
                  <a:tint val="90000"/>
                  <a:shade val="70000"/>
                  <a:satMod val="220000"/>
                </a:schemeClr>
              </a:gs>
              <a:gs pos="88000">
                <a:schemeClr val="accent2">
                  <a:tint val="90000"/>
                  <a:shade val="58000"/>
                  <a:satMod val="225000"/>
                </a:schemeClr>
              </a:gs>
              <a:gs pos="100000">
                <a:schemeClr val="accent2">
                  <a:tint val="90000"/>
                  <a:shade val="58000"/>
                  <a:satMod val="225000"/>
                </a:schemeClr>
              </a:gs>
              <a:gs pos="99000">
                <a:schemeClr val="accent2">
                  <a:tint val="90000"/>
                  <a:shade val="69000"/>
                  <a:satMod val="220000"/>
                </a:schemeClr>
              </a:gs>
              <a:gs pos="100000">
                <a:schemeClr val="accent2">
                  <a:tint val="77000"/>
                  <a:shade val="80000"/>
                  <a:satMod val="230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defTabSz="609543" fontAlgn="base">
              <a:spcBef>
                <a:spcPct val="0"/>
              </a:spcBef>
              <a:spcAft>
                <a:spcPct val="0"/>
              </a:spcAft>
              <a:defRPr/>
            </a:pPr>
            <a:endParaRPr lang="en-US" sz="1836">
              <a:solidFill>
                <a:prstClr val="white"/>
              </a:solidFill>
              <a:latin typeface="Century Gothic"/>
            </a:endParaRPr>
          </a:p>
        </p:txBody>
      </p:sp>
      <p:cxnSp>
        <p:nvCxnSpPr>
          <p:cNvPr id="123" name="Straight Arrow Connector 122"/>
          <p:cNvCxnSpPr>
            <a:endCxn id="121" idx="0"/>
          </p:cNvCxnSpPr>
          <p:nvPr/>
        </p:nvCxnSpPr>
        <p:spPr>
          <a:xfrm flipH="1">
            <a:off x="5753288" y="3657476"/>
            <a:ext cx="2855945" cy="83451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0" idx="1"/>
          </p:cNvCxnSpPr>
          <p:nvPr/>
        </p:nvCxnSpPr>
        <p:spPr>
          <a:xfrm flipH="1">
            <a:off x="6438714" y="4799854"/>
            <a:ext cx="2183452" cy="14908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1" idx="1"/>
            <a:endCxn id="121" idx="2"/>
          </p:cNvCxnSpPr>
          <p:nvPr/>
        </p:nvCxnSpPr>
        <p:spPr>
          <a:xfrm flipH="1" flipV="1">
            <a:off x="5753288" y="5405890"/>
            <a:ext cx="2855945" cy="61250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1" name="Picture 130"/>
          <p:cNvPicPr>
            <a:picLocks noChangeAspect="1"/>
          </p:cNvPicPr>
          <p:nvPr/>
        </p:nvPicPr>
        <p:blipFill>
          <a:blip r:embed="rId3"/>
          <a:stretch>
            <a:fillRect/>
          </a:stretch>
        </p:blipFill>
        <p:spPr>
          <a:xfrm>
            <a:off x="2530040" y="3690532"/>
            <a:ext cx="2124665" cy="1331727"/>
          </a:xfrm>
          <a:prstGeom prst="rect">
            <a:avLst/>
          </a:prstGeom>
          <a:ln>
            <a:solidFill>
              <a:schemeClr val="tx1"/>
            </a:solidFill>
          </a:ln>
        </p:spPr>
      </p:pic>
    </p:spTree>
    <p:extLst>
      <p:ext uri="{BB962C8B-B14F-4D97-AF65-F5344CB8AC3E}">
        <p14:creationId xmlns:p14="http://schemas.microsoft.com/office/powerpoint/2010/main" val="3801915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3947066" y="2162438"/>
            <a:ext cx="3796816" cy="1461118"/>
          </a:xfrm>
          <a:prstGeom prst="roundRect">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r>
              <a:rPr lang="en-US" sz="2353" dirty="0">
                <a:gradFill>
                  <a:gsLst>
                    <a:gs pos="0">
                      <a:srgbClr val="FFFFFF"/>
                    </a:gs>
                    <a:gs pos="100000">
                      <a:srgbClr val="FFFFFF"/>
                    </a:gs>
                  </a:gsLst>
                  <a:lin ang="5400000" scaled="0"/>
                </a:gradFill>
                <a:latin typeface="Century Gothic"/>
                <a:ea typeface="Segoe UI" pitchFamily="34" charset="0"/>
                <a:cs typeface="Segoe UI" pitchFamily="34" charset="0"/>
              </a:rPr>
              <a:t>Component</a:t>
            </a:r>
            <a:endParaRPr lang="en-US" sz="2353" dirty="0">
              <a:gradFill>
                <a:gsLst>
                  <a:gs pos="0">
                    <a:srgbClr val="FFFFFF"/>
                  </a:gs>
                  <a:gs pos="100000">
                    <a:srgbClr val="FFFFFF"/>
                  </a:gs>
                </a:gsLst>
                <a:lin ang="5400000" scaled="0"/>
              </a:gradFill>
              <a:latin typeface="Century Gothic"/>
              <a:ea typeface="Segoe UI" pitchFamily="34" charset="0"/>
              <a:cs typeface="Segoe UI" pitchFamily="34" charset="0"/>
            </a:endParaRPr>
          </a:p>
          <a:p>
            <a:pPr algn="ctr" defTabSz="913927" fontAlgn="base">
              <a:lnSpc>
                <a:spcPct val="90000"/>
              </a:lnSpc>
              <a:spcBef>
                <a:spcPct val="0"/>
              </a:spcBef>
              <a:spcAft>
                <a:spcPct val="0"/>
              </a:spcAft>
              <a:defRPr/>
            </a:pPr>
            <a:endParaRPr lang="en-US" sz="2353" dirty="0">
              <a:gradFill>
                <a:gsLst>
                  <a:gs pos="0">
                    <a:srgbClr val="FFFFFF"/>
                  </a:gs>
                  <a:gs pos="100000">
                    <a:srgbClr val="FFFFFF"/>
                  </a:gs>
                </a:gsLst>
                <a:lin ang="5400000" scaled="0"/>
              </a:gradFill>
              <a:latin typeface="Century Gothic"/>
              <a:ea typeface="Segoe UI" pitchFamily="34" charset="0"/>
              <a:cs typeface="Segoe UI" pitchFamily="34" charset="0"/>
            </a:endParaRPr>
          </a:p>
        </p:txBody>
      </p:sp>
      <p:sp>
        <p:nvSpPr>
          <p:cNvPr id="4" name="Rounded Rectangle 3"/>
          <p:cNvSpPr/>
          <p:nvPr/>
        </p:nvSpPr>
        <p:spPr bwMode="auto">
          <a:xfrm>
            <a:off x="1258172" y="2162438"/>
            <a:ext cx="1593418" cy="3179022"/>
          </a:xfrm>
          <a:prstGeom prst="roundRect">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r>
              <a:rPr lang="en-US" sz="2353" dirty="0">
                <a:gradFill>
                  <a:gsLst>
                    <a:gs pos="0">
                      <a:srgbClr val="FFFFFF"/>
                    </a:gs>
                    <a:gs pos="100000">
                      <a:srgbClr val="FFFFFF"/>
                    </a:gs>
                  </a:gsLst>
                  <a:lin ang="5400000" scaled="0"/>
                </a:gradFill>
                <a:latin typeface="Century Gothic"/>
                <a:ea typeface="Segoe UI" pitchFamily="34" charset="0"/>
                <a:cs typeface="Segoe UI" pitchFamily="34" charset="0"/>
              </a:rPr>
              <a:t>View</a:t>
            </a:r>
          </a:p>
        </p:txBody>
      </p:sp>
      <p:sp>
        <p:nvSpPr>
          <p:cNvPr id="11" name="U-Turn Arrow 10"/>
          <p:cNvSpPr/>
          <p:nvPr/>
        </p:nvSpPr>
        <p:spPr bwMode="auto">
          <a:xfrm flipH="1">
            <a:off x="1644079" y="2820622"/>
            <a:ext cx="4413021" cy="1450259"/>
          </a:xfrm>
          <a:prstGeom prst="uturnArrow">
            <a:avLst/>
          </a:prstGeom>
          <a:solidFill>
            <a:srgbClr val="B4A0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a:gradFill>
                <a:gsLst>
                  <a:gs pos="0">
                    <a:srgbClr val="FFFFFF"/>
                  </a:gs>
                  <a:gs pos="100000">
                    <a:srgbClr val="FFFFFF"/>
                  </a:gs>
                </a:gsLst>
                <a:lin ang="5400000" scaled="0"/>
              </a:gradFill>
              <a:latin typeface="Century Gothic"/>
              <a:ea typeface="Segoe UI" pitchFamily="34" charset="0"/>
              <a:cs typeface="Segoe UI" pitchFamily="34" charset="0"/>
            </a:endParaRPr>
          </a:p>
        </p:txBody>
      </p:sp>
      <p:sp>
        <p:nvSpPr>
          <p:cNvPr id="2" name="Title 1"/>
          <p:cNvSpPr>
            <a:spLocks noGrp="1"/>
          </p:cNvSpPr>
          <p:nvPr>
            <p:ph type="title"/>
          </p:nvPr>
        </p:nvSpPr>
        <p:spPr/>
        <p:txBody>
          <a:bodyPr/>
          <a:lstStyle/>
          <a:p>
            <a:pPr>
              <a:spcBef>
                <a:spcPts val="0"/>
              </a:spcBef>
            </a:pPr>
            <a:r>
              <a:rPr lang="en-US" dirty="0" smtClean="0"/>
              <a:t>MV* with Angular 2</a:t>
            </a:r>
            <a:endParaRPr lang="en-US" dirty="0"/>
          </a:p>
        </p:txBody>
      </p:sp>
      <p:sp>
        <p:nvSpPr>
          <p:cNvPr id="5" name="Rounded Rectangle 4"/>
          <p:cNvSpPr/>
          <p:nvPr/>
        </p:nvSpPr>
        <p:spPr bwMode="auto">
          <a:xfrm>
            <a:off x="3947066" y="4270882"/>
            <a:ext cx="3796816" cy="1070578"/>
          </a:xfrm>
          <a:prstGeom prst="roundRect">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r>
              <a:rPr lang="en-US" sz="2353" dirty="0">
                <a:gradFill>
                  <a:gsLst>
                    <a:gs pos="0">
                      <a:srgbClr val="FFFFFF"/>
                    </a:gs>
                    <a:gs pos="100000">
                      <a:srgbClr val="FFFFFF"/>
                    </a:gs>
                  </a:gsLst>
                  <a:lin ang="5400000" scaled="0"/>
                </a:gradFill>
                <a:latin typeface="Century Gothic"/>
                <a:ea typeface="Segoe UI" pitchFamily="34" charset="0"/>
                <a:cs typeface="Segoe UI" pitchFamily="34" charset="0"/>
              </a:rPr>
              <a:t>Model</a:t>
            </a:r>
            <a:endParaRPr lang="en-US" sz="2353" dirty="0">
              <a:gradFill>
                <a:gsLst>
                  <a:gs pos="0">
                    <a:srgbClr val="FFFFFF"/>
                  </a:gs>
                  <a:gs pos="100000">
                    <a:srgbClr val="FFFFFF"/>
                  </a:gs>
                </a:gsLst>
                <a:lin ang="5400000" scaled="0"/>
              </a:gradFill>
              <a:latin typeface="Century Gothic"/>
              <a:ea typeface="Segoe UI" pitchFamily="34" charset="0"/>
              <a:cs typeface="Segoe UI" pitchFamily="34" charset="0"/>
            </a:endParaRPr>
          </a:p>
        </p:txBody>
      </p:sp>
      <p:sp>
        <p:nvSpPr>
          <p:cNvPr id="6" name="Flowchart: Magnetic Disk 5"/>
          <p:cNvSpPr/>
          <p:nvPr/>
        </p:nvSpPr>
        <p:spPr bwMode="auto">
          <a:xfrm>
            <a:off x="8988739" y="2216866"/>
            <a:ext cx="2302987" cy="1207512"/>
          </a:xfrm>
          <a:prstGeom prst="flowChartMagneticDisk">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r>
              <a:rPr lang="en-US" sz="2353" dirty="0">
                <a:gradFill>
                  <a:gsLst>
                    <a:gs pos="0">
                      <a:srgbClr val="FFFFFF"/>
                    </a:gs>
                    <a:gs pos="100000">
                      <a:srgbClr val="FFFFFF"/>
                    </a:gs>
                  </a:gsLst>
                  <a:lin ang="5400000" scaled="0"/>
                </a:gradFill>
                <a:latin typeface="Century Gothic"/>
                <a:ea typeface="Segoe UI" pitchFamily="34" charset="0"/>
                <a:cs typeface="Segoe UI" pitchFamily="34" charset="0"/>
              </a:rPr>
              <a:t>Data</a:t>
            </a:r>
          </a:p>
        </p:txBody>
      </p:sp>
      <p:sp>
        <p:nvSpPr>
          <p:cNvPr id="7" name="Left-Right Arrow 6"/>
          <p:cNvSpPr/>
          <p:nvPr/>
        </p:nvSpPr>
        <p:spPr bwMode="auto">
          <a:xfrm>
            <a:off x="7743882" y="2627670"/>
            <a:ext cx="1244857" cy="385906"/>
          </a:xfrm>
          <a:prstGeom prst="leftRightArrow">
            <a:avLst/>
          </a:prstGeom>
          <a:solidFill>
            <a:schemeClr val="bg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a:solidFill>
                <a:srgbClr val="2D7CBB"/>
              </a:solidFill>
              <a:latin typeface="Century Gothic"/>
              <a:ea typeface="Segoe UI" pitchFamily="34" charset="0"/>
              <a:cs typeface="Segoe UI" pitchFamily="34" charset="0"/>
            </a:endParaRPr>
          </a:p>
        </p:txBody>
      </p:sp>
    </p:spTree>
    <p:extLst>
      <p:ext uri="{BB962C8B-B14F-4D97-AF65-F5344CB8AC3E}">
        <p14:creationId xmlns:p14="http://schemas.microsoft.com/office/powerpoint/2010/main" val="2115558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98" y="483990"/>
            <a:ext cx="10972800" cy="1142838"/>
          </a:xfrm>
        </p:spPr>
        <p:txBody>
          <a:bodyPr/>
          <a:lstStyle/>
          <a:p>
            <a:pPr>
              <a:spcBef>
                <a:spcPts val="0"/>
              </a:spcBef>
            </a:pPr>
            <a:r>
              <a:rPr lang="en-US" dirty="0" smtClean="0"/>
              <a:t>Angular Building Blocks</a:t>
            </a:r>
            <a:endParaRPr lang="en-US" dirty="0"/>
          </a:p>
        </p:txBody>
      </p:sp>
      <p:sp>
        <p:nvSpPr>
          <p:cNvPr id="3" name="Content Placeholder 2"/>
          <p:cNvSpPr>
            <a:spLocks noGrp="1"/>
          </p:cNvSpPr>
          <p:nvPr>
            <p:ph idx="1"/>
          </p:nvPr>
        </p:nvSpPr>
        <p:spPr>
          <a:xfrm>
            <a:off x="401033" y="2210634"/>
            <a:ext cx="11790967" cy="2263762"/>
          </a:xfrm>
          <a:prstGeom prst="rect">
            <a:avLst/>
          </a:prstGeom>
        </p:spPr>
        <p:txBody>
          <a:bodyPr/>
          <a:lstStyle/>
          <a:p>
            <a:pPr marL="0" indent="0">
              <a:buNone/>
            </a:pPr>
            <a:r>
              <a:rPr lang="en-US" dirty="0" smtClean="0"/>
              <a:t>Modules and Barrels </a:t>
            </a:r>
            <a:endParaRPr lang="en-US" dirty="0"/>
          </a:p>
          <a:p>
            <a:pPr marL="0" indent="0">
              <a:buNone/>
            </a:pPr>
            <a:r>
              <a:rPr lang="en-US" dirty="0" smtClean="0"/>
              <a:t>Components and Directives</a:t>
            </a:r>
            <a:endParaRPr lang="en-US" dirty="0"/>
          </a:p>
          <a:p>
            <a:pPr marL="0" indent="0">
              <a:buNone/>
            </a:pPr>
            <a:r>
              <a:rPr lang="en-US" dirty="0" smtClean="0"/>
              <a:t>Templates and Binding</a:t>
            </a:r>
            <a:endParaRPr lang="en-US" dirty="0"/>
          </a:p>
          <a:p>
            <a:pPr marL="0" indent="0">
              <a:buNone/>
            </a:pPr>
            <a:r>
              <a:rPr lang="en-US" dirty="0" smtClean="0"/>
              <a:t>Services and Dependency </a:t>
            </a:r>
            <a:r>
              <a:rPr lang="en-US" dirty="0"/>
              <a:t>Injection</a:t>
            </a:r>
          </a:p>
          <a:p>
            <a:pPr marL="0" indent="0">
              <a:spcBef>
                <a:spcPts val="0"/>
              </a:spcBef>
              <a:buNone/>
            </a:pPr>
            <a:endParaRPr lang="en-US" dirty="0"/>
          </a:p>
        </p:txBody>
      </p:sp>
    </p:spTree>
    <p:extLst>
      <p:ext uri="{BB962C8B-B14F-4D97-AF65-F5344CB8AC3E}">
        <p14:creationId xmlns:p14="http://schemas.microsoft.com/office/powerpoint/2010/main" val="21820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Office Add-In architecture</a:t>
            </a:r>
          </a:p>
          <a:p>
            <a:r>
              <a:rPr lang="en-US" dirty="0" smtClean="0"/>
              <a:t>The JavaScript API for Office</a:t>
            </a:r>
          </a:p>
          <a:p>
            <a:r>
              <a:rPr lang="en-US" dirty="0" smtClean="0"/>
              <a:t>Angular 2 </a:t>
            </a:r>
            <a:r>
              <a:rPr lang="en-US" dirty="0" smtClean="0"/>
              <a:t>and Office add-ins</a:t>
            </a:r>
          </a:p>
          <a:p>
            <a:r>
              <a:rPr lang="en-US" dirty="0" smtClean="0"/>
              <a:t>The Office UI Fabric</a:t>
            </a:r>
          </a:p>
          <a:p>
            <a:endParaRPr lang="en-US" dirty="0"/>
          </a:p>
        </p:txBody>
      </p:sp>
    </p:spTree>
    <p:extLst>
      <p:ext uri="{BB962C8B-B14F-4D97-AF65-F5344CB8AC3E}">
        <p14:creationId xmlns:p14="http://schemas.microsoft.com/office/powerpoint/2010/main" val="3805974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prstGeom prst="rect">
            <a:avLst/>
          </a:prstGeom>
        </p:spPr>
        <p:txBody>
          <a:bodyPr/>
          <a:lstStyle/>
          <a:p>
            <a:pPr>
              <a:spcBef>
                <a:spcPts val="0"/>
              </a:spcBef>
            </a:pPr>
            <a:r>
              <a:rPr lang="en-US" dirty="0" smtClean="0"/>
              <a:t>Modules and Barrels</a:t>
            </a:r>
            <a:endParaRPr lang="en-US" dirty="0"/>
          </a:p>
        </p:txBody>
      </p:sp>
      <p:sp>
        <p:nvSpPr>
          <p:cNvPr id="6" name="Rectangle 2"/>
          <p:cNvSpPr>
            <a:spLocks noChangeArrowheads="1"/>
          </p:cNvSpPr>
          <p:nvPr/>
        </p:nvSpPr>
        <p:spPr bwMode="auto">
          <a:xfrm>
            <a:off x="711228" y="1573642"/>
            <a:ext cx="4144336" cy="1900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9642" tIns="44821" rIns="89642" bIns="44821" numCol="1" anchor="ctr" anchorCtr="0" compatLnSpc="1">
            <a:prstTxWarp prst="textNoShape">
              <a:avLst/>
            </a:prstTxWarp>
            <a:spAutoFit/>
          </a:bodyPr>
          <a:lstStyle/>
          <a:p>
            <a:r>
              <a:rPr lang="en-US" sz="1961" dirty="0">
                <a:solidFill>
                  <a:srgbClr val="00B050"/>
                </a:solidFill>
                <a:highlight>
                  <a:srgbClr val="FFFFFF"/>
                </a:highlight>
                <a:latin typeface="Consolas" panose="020B0609020204030204" pitchFamily="49" charset="0"/>
              </a:rPr>
              <a:t>//module</a:t>
            </a:r>
          </a:p>
          <a:p>
            <a:r>
              <a:rPr lang="en-US" sz="1961" dirty="0">
                <a:solidFill>
                  <a:srgbClr val="0000FF"/>
                </a:solidFill>
                <a:highlight>
                  <a:srgbClr val="FFFFFF"/>
                </a:highlight>
                <a:latin typeface="Consolas" panose="020B0609020204030204" pitchFamily="49" charset="0"/>
              </a:rPr>
              <a:t>export</a:t>
            </a:r>
            <a:r>
              <a:rPr lang="en-US" sz="1029" dirty="0">
                <a:solidFill>
                  <a:srgbClr val="000000"/>
                </a:solidFill>
                <a:highlight>
                  <a:srgbClr val="FFFFFF"/>
                </a:highlight>
                <a:latin typeface="Consolas" panose="020B0609020204030204" pitchFamily="49" charset="0"/>
              </a:rPr>
              <a:t> </a:t>
            </a:r>
            <a:r>
              <a:rPr lang="en-US" sz="1961" dirty="0">
                <a:solidFill>
                  <a:srgbClr val="0000FF"/>
                </a:solidFill>
                <a:highlight>
                  <a:srgbClr val="FFFFFF"/>
                </a:highlight>
                <a:latin typeface="Consolas" panose="020B0609020204030204" pitchFamily="49" charset="0"/>
              </a:rPr>
              <a:t>class</a:t>
            </a:r>
            <a:r>
              <a:rPr lang="en-US" sz="1029" dirty="0">
                <a:solidFill>
                  <a:srgbClr val="000000"/>
                </a:solidFill>
                <a:highlight>
                  <a:srgbClr val="FFFFFF"/>
                </a:highlight>
                <a:latin typeface="Consolas" panose="020B0609020204030204" pitchFamily="49" charset="0"/>
              </a:rPr>
              <a:t> </a:t>
            </a:r>
            <a:r>
              <a:rPr lang="en-US" sz="1961" dirty="0">
                <a:solidFill>
                  <a:srgbClr val="000000"/>
                </a:solidFill>
                <a:highlight>
                  <a:srgbClr val="FFFFFF"/>
                </a:highlight>
                <a:latin typeface="Consolas" panose="020B0609020204030204" pitchFamily="49" charset="0"/>
              </a:rPr>
              <a:t>Welcome</a:t>
            </a:r>
            <a:r>
              <a:rPr lang="en-US" sz="1029" dirty="0">
                <a:solidFill>
                  <a:srgbClr val="000000"/>
                </a:solidFill>
                <a:highlight>
                  <a:srgbClr val="FFFFFF"/>
                </a:highlight>
                <a:latin typeface="Consolas" panose="020B0609020204030204" pitchFamily="49" charset="0"/>
              </a:rPr>
              <a:t> </a:t>
            </a:r>
            <a:r>
              <a:rPr lang="en-US" sz="1961" dirty="0">
                <a:solidFill>
                  <a:srgbClr val="000000"/>
                </a:solidFill>
                <a:highlight>
                  <a:srgbClr val="FFFFFF"/>
                </a:highlight>
                <a:latin typeface="Consolas" panose="020B0609020204030204" pitchFamily="49" charset="0"/>
              </a:rPr>
              <a:t>{</a:t>
            </a:r>
            <a:endParaRPr lang="en-US" sz="1029" dirty="0">
              <a:solidFill>
                <a:srgbClr val="000000"/>
              </a:solidFill>
              <a:highlight>
                <a:srgbClr val="FFFFFF"/>
              </a:highlight>
              <a:latin typeface="Consolas" panose="020B0609020204030204" pitchFamily="49" charset="0"/>
            </a:endParaRPr>
          </a:p>
          <a:p>
            <a:r>
              <a:rPr lang="en-US" sz="1029" dirty="0">
                <a:solidFill>
                  <a:srgbClr val="000000"/>
                </a:solidFill>
                <a:highlight>
                  <a:srgbClr val="FFFFFF"/>
                </a:highlight>
                <a:latin typeface="Consolas" panose="020B0609020204030204" pitchFamily="49" charset="0"/>
              </a:rPr>
              <a:t>    </a:t>
            </a:r>
            <a:r>
              <a:rPr lang="en-US" sz="1961" dirty="0">
                <a:solidFill>
                  <a:srgbClr val="0000FF"/>
                </a:solidFill>
                <a:highlight>
                  <a:srgbClr val="FFFFFF"/>
                </a:highlight>
                <a:latin typeface="Consolas" panose="020B0609020204030204" pitchFamily="49" charset="0"/>
              </a:rPr>
              <a:t>public</a:t>
            </a:r>
            <a:r>
              <a:rPr lang="en-US" sz="1029" dirty="0">
                <a:solidFill>
                  <a:srgbClr val="000000"/>
                </a:solidFill>
                <a:highlight>
                  <a:srgbClr val="FFFFFF"/>
                </a:highlight>
                <a:latin typeface="Consolas" panose="020B0609020204030204" pitchFamily="49" charset="0"/>
              </a:rPr>
              <a:t> </a:t>
            </a:r>
            <a:r>
              <a:rPr lang="en-US" sz="1961" dirty="0">
                <a:solidFill>
                  <a:srgbClr val="0000FF"/>
                </a:solidFill>
                <a:highlight>
                  <a:srgbClr val="FFFFFF"/>
                </a:highlight>
                <a:latin typeface="Consolas" panose="020B0609020204030204" pitchFamily="49" charset="0"/>
              </a:rPr>
              <a:t>static</a:t>
            </a:r>
            <a:r>
              <a:rPr lang="en-US" sz="1029" dirty="0">
                <a:solidFill>
                  <a:srgbClr val="000000"/>
                </a:solidFill>
                <a:highlight>
                  <a:srgbClr val="FFFFFF"/>
                </a:highlight>
                <a:latin typeface="Consolas" panose="020B0609020204030204" pitchFamily="49" charset="0"/>
              </a:rPr>
              <a:t> </a:t>
            </a:r>
            <a:r>
              <a:rPr lang="en-US" sz="1961" dirty="0" err="1">
                <a:solidFill>
                  <a:srgbClr val="000000"/>
                </a:solidFill>
                <a:highlight>
                  <a:srgbClr val="FFFFFF"/>
                </a:highlight>
                <a:latin typeface="Consolas" panose="020B0609020204030204" pitchFamily="49" charset="0"/>
              </a:rPr>
              <a:t>getMessage</a:t>
            </a:r>
            <a:r>
              <a:rPr lang="en-US" sz="1961" dirty="0">
                <a:solidFill>
                  <a:srgbClr val="000000"/>
                </a:solidFill>
                <a:highlight>
                  <a:srgbClr val="FFFFFF"/>
                </a:highlight>
                <a:latin typeface="Consolas" panose="020B0609020204030204" pitchFamily="49" charset="0"/>
              </a:rPr>
              <a:t>()</a:t>
            </a:r>
            <a:r>
              <a:rPr lang="en-US" sz="1029" dirty="0">
                <a:solidFill>
                  <a:srgbClr val="000000"/>
                </a:solidFill>
                <a:highlight>
                  <a:srgbClr val="FFFFFF"/>
                </a:highlight>
                <a:latin typeface="Consolas" panose="020B0609020204030204" pitchFamily="49" charset="0"/>
              </a:rPr>
              <a:t> </a:t>
            </a:r>
            <a:r>
              <a:rPr lang="en-US" sz="1961" dirty="0">
                <a:solidFill>
                  <a:srgbClr val="000000"/>
                </a:solidFill>
                <a:highlight>
                  <a:srgbClr val="FFFFFF"/>
                </a:highlight>
                <a:latin typeface="Consolas" panose="020B0609020204030204" pitchFamily="49" charset="0"/>
              </a:rPr>
              <a:t>{</a:t>
            </a:r>
            <a:endParaRPr lang="en-US" sz="1029" dirty="0">
              <a:solidFill>
                <a:srgbClr val="000000"/>
              </a:solidFill>
              <a:highlight>
                <a:srgbClr val="FFFFFF"/>
              </a:highlight>
              <a:latin typeface="Consolas" panose="020B0609020204030204" pitchFamily="49" charset="0"/>
            </a:endParaRPr>
          </a:p>
          <a:p>
            <a:r>
              <a:rPr lang="en-US" sz="1029" dirty="0">
                <a:solidFill>
                  <a:srgbClr val="000000"/>
                </a:solidFill>
                <a:highlight>
                  <a:srgbClr val="FFFFFF"/>
                </a:highlight>
                <a:latin typeface="Consolas" panose="020B0609020204030204" pitchFamily="49" charset="0"/>
              </a:rPr>
              <a:t>        </a:t>
            </a:r>
            <a:r>
              <a:rPr lang="en-US" sz="1961" dirty="0">
                <a:solidFill>
                  <a:srgbClr val="0000FF"/>
                </a:solidFill>
                <a:highlight>
                  <a:srgbClr val="FFFFFF"/>
                </a:highlight>
                <a:latin typeface="Consolas" panose="020B0609020204030204" pitchFamily="49" charset="0"/>
              </a:rPr>
              <a:t>return</a:t>
            </a:r>
            <a:r>
              <a:rPr lang="en-US" sz="1029" dirty="0">
                <a:solidFill>
                  <a:srgbClr val="000000"/>
                </a:solidFill>
                <a:highlight>
                  <a:srgbClr val="FFFFFF"/>
                </a:highlight>
                <a:latin typeface="Consolas" panose="020B0609020204030204" pitchFamily="49" charset="0"/>
              </a:rPr>
              <a:t> </a:t>
            </a:r>
            <a:r>
              <a:rPr lang="en-US" sz="1961" dirty="0">
                <a:solidFill>
                  <a:srgbClr val="A31515"/>
                </a:solidFill>
                <a:highlight>
                  <a:srgbClr val="FFFFFF"/>
                </a:highlight>
                <a:latin typeface="Consolas" panose="020B0609020204030204" pitchFamily="49" charset="0"/>
              </a:rPr>
              <a:t>'Hello, World!'</a:t>
            </a:r>
            <a:r>
              <a:rPr lang="en-US" sz="1961" dirty="0">
                <a:solidFill>
                  <a:srgbClr val="000000"/>
                </a:solidFill>
                <a:highlight>
                  <a:srgbClr val="FFFFFF"/>
                </a:highlight>
                <a:latin typeface="Consolas" panose="020B0609020204030204" pitchFamily="49" charset="0"/>
              </a:rPr>
              <a:t>;</a:t>
            </a:r>
            <a:endParaRPr lang="en-US" sz="1029" dirty="0">
              <a:solidFill>
                <a:srgbClr val="000000"/>
              </a:solidFill>
              <a:highlight>
                <a:srgbClr val="FFFFFF"/>
              </a:highlight>
              <a:latin typeface="Consolas" panose="020B0609020204030204" pitchFamily="49" charset="0"/>
            </a:endParaRPr>
          </a:p>
          <a:p>
            <a:r>
              <a:rPr lang="en-US" sz="1029" dirty="0">
                <a:solidFill>
                  <a:srgbClr val="000000"/>
                </a:solidFill>
                <a:highlight>
                  <a:srgbClr val="FFFFFF"/>
                </a:highlight>
                <a:latin typeface="Consolas" panose="020B0609020204030204" pitchFamily="49" charset="0"/>
              </a:rPr>
              <a:t>    </a:t>
            </a:r>
            <a:r>
              <a:rPr lang="en-US" sz="1961" dirty="0">
                <a:solidFill>
                  <a:srgbClr val="000000"/>
                </a:solidFill>
                <a:highlight>
                  <a:srgbClr val="FFFFFF"/>
                </a:highlight>
                <a:latin typeface="Consolas" panose="020B0609020204030204" pitchFamily="49" charset="0"/>
              </a:rPr>
              <a:t>}</a:t>
            </a:r>
            <a:endParaRPr lang="en-US" sz="1029" dirty="0">
              <a:solidFill>
                <a:srgbClr val="000000"/>
              </a:solidFill>
              <a:highlight>
                <a:srgbClr val="FFFFFF"/>
              </a:highlight>
              <a:latin typeface="Consolas" panose="020B0609020204030204" pitchFamily="49" charset="0"/>
            </a:endParaRPr>
          </a:p>
          <a:p>
            <a:r>
              <a:rPr lang="en-US" sz="1961" dirty="0">
                <a:solidFill>
                  <a:srgbClr val="000000"/>
                </a:solidFill>
                <a:highlight>
                  <a:srgbClr val="FFFFFF"/>
                </a:highlight>
                <a:latin typeface="Consolas" panose="020B0609020204030204" pitchFamily="49" charset="0"/>
              </a:rPr>
              <a:t>}</a:t>
            </a:r>
            <a:endParaRPr lang="en-US" sz="1961" dirty="0"/>
          </a:p>
        </p:txBody>
      </p:sp>
      <p:sp>
        <p:nvSpPr>
          <p:cNvPr id="8" name="Rectangle 7"/>
          <p:cNvSpPr/>
          <p:nvPr/>
        </p:nvSpPr>
        <p:spPr>
          <a:xfrm>
            <a:off x="658313" y="4232720"/>
            <a:ext cx="6094444" cy="905179"/>
          </a:xfrm>
          <a:prstGeom prst="rect">
            <a:avLst/>
          </a:prstGeom>
        </p:spPr>
        <p:txBody>
          <a:bodyPr>
            <a:spAutoFit/>
          </a:bodyPr>
          <a:lstStyle/>
          <a:p>
            <a:r>
              <a:rPr lang="en-US" sz="1765" dirty="0">
                <a:solidFill>
                  <a:srgbClr val="00B050"/>
                </a:solidFill>
                <a:highlight>
                  <a:srgbClr val="FFFFFF"/>
                </a:highlight>
                <a:latin typeface="Consolas" panose="020B0609020204030204" pitchFamily="49" charset="0"/>
              </a:rPr>
              <a:t>//component</a:t>
            </a:r>
          </a:p>
          <a:p>
            <a:r>
              <a:rPr lang="en-US" sz="1765" dirty="0">
                <a:solidFill>
                  <a:srgbClr val="0000FF"/>
                </a:solidFill>
                <a:highlight>
                  <a:srgbClr val="FFFFFF"/>
                </a:highlight>
                <a:latin typeface="Consolas" panose="020B0609020204030204" pitchFamily="49" charset="0"/>
              </a:rPr>
              <a:t>import</a:t>
            </a:r>
            <a:r>
              <a:rPr lang="en-US" sz="980" dirty="0">
                <a:solidFill>
                  <a:srgbClr val="000000"/>
                </a:solidFill>
                <a:highlight>
                  <a:srgbClr val="FFFFFF"/>
                </a:highlight>
                <a:latin typeface="Consolas" panose="020B0609020204030204" pitchFamily="49" charset="0"/>
              </a:rPr>
              <a:t> </a:t>
            </a:r>
            <a:r>
              <a:rPr lang="en-US" sz="1765" dirty="0">
                <a:solidFill>
                  <a:srgbClr val="000000"/>
                </a:solidFill>
                <a:highlight>
                  <a:srgbClr val="FFFFFF"/>
                </a:highlight>
                <a:latin typeface="Consolas" panose="020B0609020204030204" pitchFamily="49" charset="0"/>
              </a:rPr>
              <a:t>{Welcome}</a:t>
            </a:r>
            <a:r>
              <a:rPr lang="en-US" sz="980" dirty="0">
                <a:solidFill>
                  <a:srgbClr val="000000"/>
                </a:solidFill>
                <a:highlight>
                  <a:srgbClr val="FFFFFF"/>
                </a:highlight>
                <a:latin typeface="Consolas" panose="020B0609020204030204" pitchFamily="49" charset="0"/>
              </a:rPr>
              <a:t> </a:t>
            </a:r>
            <a:r>
              <a:rPr lang="en-US" sz="1765" dirty="0">
                <a:solidFill>
                  <a:srgbClr val="0000FF"/>
                </a:solidFill>
                <a:highlight>
                  <a:srgbClr val="FFFFFF"/>
                </a:highlight>
                <a:latin typeface="Consolas" panose="020B0609020204030204" pitchFamily="49" charset="0"/>
              </a:rPr>
              <a:t>from</a:t>
            </a:r>
            <a:r>
              <a:rPr lang="en-US" sz="980" dirty="0">
                <a:solidFill>
                  <a:srgbClr val="000000"/>
                </a:solidFill>
                <a:highlight>
                  <a:srgbClr val="FFFFFF"/>
                </a:highlight>
                <a:latin typeface="Consolas" panose="020B0609020204030204" pitchFamily="49" charset="0"/>
              </a:rPr>
              <a:t> </a:t>
            </a:r>
            <a:r>
              <a:rPr lang="en-US" sz="1765" dirty="0">
                <a:solidFill>
                  <a:srgbClr val="A31515"/>
                </a:solidFill>
                <a:highlight>
                  <a:srgbClr val="FFFFFF"/>
                </a:highlight>
                <a:latin typeface="Consolas" panose="020B0609020204030204" pitchFamily="49" charset="0"/>
              </a:rPr>
              <a:t>'./</a:t>
            </a:r>
            <a:r>
              <a:rPr lang="en-US" sz="1765" dirty="0" err="1">
                <a:solidFill>
                  <a:srgbClr val="A31515"/>
                </a:solidFill>
                <a:highlight>
                  <a:srgbClr val="FFFFFF"/>
                </a:highlight>
                <a:latin typeface="Consolas" panose="020B0609020204030204" pitchFamily="49" charset="0"/>
              </a:rPr>
              <a:t>app.module</a:t>
            </a:r>
            <a:r>
              <a:rPr lang="en-US" sz="1765" dirty="0">
                <a:solidFill>
                  <a:srgbClr val="A31515"/>
                </a:solidFill>
                <a:highlight>
                  <a:srgbClr val="FFFFFF"/>
                </a:highlight>
                <a:latin typeface="Consolas" panose="020B0609020204030204" pitchFamily="49" charset="0"/>
              </a:rPr>
              <a:t>'</a:t>
            </a:r>
            <a:endParaRPr lang="en-US" sz="980" dirty="0">
              <a:solidFill>
                <a:srgbClr val="000000"/>
              </a:solidFill>
              <a:highlight>
                <a:srgbClr val="FFFFFF"/>
              </a:highlight>
              <a:latin typeface="Consolas" panose="020B0609020204030204" pitchFamily="49" charset="0"/>
            </a:endParaRPr>
          </a:p>
          <a:p>
            <a:r>
              <a:rPr lang="en-US" sz="1765" dirty="0">
                <a:solidFill>
                  <a:srgbClr val="0000FF"/>
                </a:solidFill>
                <a:highlight>
                  <a:srgbClr val="FFFFFF"/>
                </a:highlight>
                <a:latin typeface="Consolas" panose="020B0609020204030204" pitchFamily="49" charset="0"/>
              </a:rPr>
              <a:t>import</a:t>
            </a:r>
            <a:r>
              <a:rPr lang="en-US" sz="980" dirty="0">
                <a:solidFill>
                  <a:srgbClr val="000000"/>
                </a:solidFill>
                <a:highlight>
                  <a:srgbClr val="FFFFFF"/>
                </a:highlight>
                <a:latin typeface="Consolas" panose="020B0609020204030204" pitchFamily="49" charset="0"/>
              </a:rPr>
              <a:t> </a:t>
            </a:r>
            <a:r>
              <a:rPr lang="en-US" sz="1765" dirty="0">
                <a:solidFill>
                  <a:srgbClr val="000000"/>
                </a:solidFill>
                <a:highlight>
                  <a:srgbClr val="FFFFFF"/>
                </a:highlight>
                <a:latin typeface="Consolas" panose="020B0609020204030204" pitchFamily="49" charset="0"/>
              </a:rPr>
              <a:t>{Component}</a:t>
            </a:r>
            <a:r>
              <a:rPr lang="en-US" sz="980" dirty="0">
                <a:solidFill>
                  <a:srgbClr val="000000"/>
                </a:solidFill>
                <a:highlight>
                  <a:srgbClr val="FFFFFF"/>
                </a:highlight>
                <a:latin typeface="Consolas" panose="020B0609020204030204" pitchFamily="49" charset="0"/>
              </a:rPr>
              <a:t> </a:t>
            </a:r>
            <a:r>
              <a:rPr lang="en-US" sz="1765" dirty="0">
                <a:solidFill>
                  <a:srgbClr val="0000FF"/>
                </a:solidFill>
                <a:highlight>
                  <a:srgbClr val="FFFFFF"/>
                </a:highlight>
                <a:latin typeface="Consolas" panose="020B0609020204030204" pitchFamily="49" charset="0"/>
              </a:rPr>
              <a:t>from</a:t>
            </a:r>
            <a:r>
              <a:rPr lang="en-US" sz="980" dirty="0">
                <a:solidFill>
                  <a:srgbClr val="000000"/>
                </a:solidFill>
                <a:highlight>
                  <a:srgbClr val="FFFFFF"/>
                </a:highlight>
                <a:latin typeface="Consolas" panose="020B0609020204030204" pitchFamily="49" charset="0"/>
              </a:rPr>
              <a:t> </a:t>
            </a:r>
            <a:r>
              <a:rPr lang="en-US" sz="1765" dirty="0">
                <a:solidFill>
                  <a:srgbClr val="A31515"/>
                </a:solidFill>
                <a:highlight>
                  <a:srgbClr val="FFFFFF"/>
                </a:highlight>
                <a:latin typeface="Consolas" panose="020B0609020204030204" pitchFamily="49" charset="0"/>
              </a:rPr>
              <a:t>'angular2/core'</a:t>
            </a:r>
            <a:endParaRPr lang="en-US" sz="1765" dirty="0"/>
          </a:p>
        </p:txBody>
      </p:sp>
      <p:sp>
        <p:nvSpPr>
          <p:cNvPr id="10" name="Line Callout 1 9"/>
          <p:cNvSpPr/>
          <p:nvPr/>
        </p:nvSpPr>
        <p:spPr>
          <a:xfrm>
            <a:off x="7659344" y="1641082"/>
            <a:ext cx="2437074" cy="304634"/>
          </a:xfrm>
          <a:prstGeom prst="borderCallout1">
            <a:avLst>
              <a:gd name="adj1" fmla="val 18750"/>
              <a:gd name="adj2" fmla="val -8333"/>
              <a:gd name="adj3" fmla="val 241649"/>
              <a:gd name="adj4" fmla="val -1086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43" fontAlgn="base">
              <a:spcBef>
                <a:spcPct val="0"/>
              </a:spcBef>
              <a:spcAft>
                <a:spcPct val="0"/>
              </a:spcAft>
              <a:defRPr/>
            </a:pPr>
            <a:r>
              <a:rPr lang="en-US" sz="1836" dirty="0">
                <a:solidFill>
                  <a:prstClr val="white"/>
                </a:solidFill>
                <a:latin typeface="Century Gothic"/>
              </a:rPr>
              <a:t>custom </a:t>
            </a:r>
            <a:r>
              <a:rPr lang="en-US" sz="1836" dirty="0">
                <a:solidFill>
                  <a:prstClr val="white"/>
                </a:solidFill>
                <a:latin typeface="Century Gothic"/>
              </a:rPr>
              <a:t>module</a:t>
            </a:r>
          </a:p>
        </p:txBody>
      </p:sp>
      <p:sp>
        <p:nvSpPr>
          <p:cNvPr id="11" name="Line Callout 1 10"/>
          <p:cNvSpPr/>
          <p:nvPr/>
        </p:nvSpPr>
        <p:spPr>
          <a:xfrm>
            <a:off x="7833649" y="3928086"/>
            <a:ext cx="2437074" cy="304634"/>
          </a:xfrm>
          <a:prstGeom prst="borderCallout1">
            <a:avLst>
              <a:gd name="adj1" fmla="val 18750"/>
              <a:gd name="adj2" fmla="val -8333"/>
              <a:gd name="adj3" fmla="val 202414"/>
              <a:gd name="adj4" fmla="val -1100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43" fontAlgn="base">
              <a:spcBef>
                <a:spcPct val="0"/>
              </a:spcBef>
              <a:spcAft>
                <a:spcPct val="0"/>
              </a:spcAft>
              <a:defRPr/>
            </a:pPr>
            <a:r>
              <a:rPr lang="en-US" sz="1836" dirty="0">
                <a:solidFill>
                  <a:prstClr val="white"/>
                </a:solidFill>
                <a:latin typeface="Century Gothic"/>
              </a:rPr>
              <a:t>import </a:t>
            </a:r>
            <a:r>
              <a:rPr lang="en-US" sz="1836" dirty="0">
                <a:solidFill>
                  <a:prstClr val="white"/>
                </a:solidFill>
                <a:latin typeface="Century Gothic"/>
              </a:rPr>
              <a:t>module</a:t>
            </a:r>
          </a:p>
        </p:txBody>
      </p:sp>
      <p:sp>
        <p:nvSpPr>
          <p:cNvPr id="12" name="Line Callout 1 11"/>
          <p:cNvSpPr/>
          <p:nvPr/>
        </p:nvSpPr>
        <p:spPr>
          <a:xfrm>
            <a:off x="7833649" y="4532992"/>
            <a:ext cx="2437074" cy="304634"/>
          </a:xfrm>
          <a:prstGeom prst="borderCallout1">
            <a:avLst>
              <a:gd name="adj1" fmla="val 18750"/>
              <a:gd name="adj2" fmla="val -8333"/>
              <a:gd name="adj3" fmla="val 120674"/>
              <a:gd name="adj4" fmla="val -951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43" fontAlgn="base">
              <a:spcBef>
                <a:spcPct val="0"/>
              </a:spcBef>
              <a:spcAft>
                <a:spcPct val="0"/>
              </a:spcAft>
              <a:defRPr/>
            </a:pPr>
            <a:r>
              <a:rPr lang="en-US" sz="1836" dirty="0">
                <a:solidFill>
                  <a:prstClr val="white"/>
                </a:solidFill>
                <a:latin typeface="Century Gothic"/>
              </a:rPr>
              <a:t>Import barrel</a:t>
            </a:r>
            <a:endParaRPr lang="en-US" sz="1836" dirty="0">
              <a:solidFill>
                <a:prstClr val="white"/>
              </a:solidFill>
              <a:latin typeface="Century Gothic"/>
            </a:endParaRPr>
          </a:p>
        </p:txBody>
      </p:sp>
    </p:spTree>
    <p:extLst>
      <p:ext uri="{BB962C8B-B14F-4D97-AF65-F5344CB8AC3E}">
        <p14:creationId xmlns:p14="http://schemas.microsoft.com/office/powerpoint/2010/main" val="2488673175"/>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prstGeom prst="rect">
            <a:avLst/>
          </a:prstGeom>
        </p:spPr>
        <p:txBody>
          <a:bodyPr/>
          <a:lstStyle/>
          <a:p>
            <a:pPr>
              <a:spcBef>
                <a:spcPts val="0"/>
              </a:spcBef>
            </a:pPr>
            <a:r>
              <a:rPr lang="en-US" dirty="0" smtClean="0"/>
              <a:t>Components and Directives</a:t>
            </a:r>
            <a:endParaRPr lang="en-US" dirty="0"/>
          </a:p>
        </p:txBody>
      </p:sp>
      <p:sp>
        <p:nvSpPr>
          <p:cNvPr id="6" name="Rectangle 2"/>
          <p:cNvSpPr>
            <a:spLocks noChangeArrowheads="1"/>
          </p:cNvSpPr>
          <p:nvPr/>
        </p:nvSpPr>
        <p:spPr bwMode="auto">
          <a:xfrm>
            <a:off x="658313" y="1388236"/>
            <a:ext cx="6489002" cy="2519414"/>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9642" tIns="44821" rIns="89642" bIns="44821" numCol="1" anchor="ctr" anchorCtr="0" compatLnSpc="1">
            <a:prstTxWarp prst="textNoShape">
              <a:avLst/>
            </a:prstTxWarp>
            <a:spAutoFit/>
          </a:bodyPr>
          <a:lstStyle/>
          <a:p>
            <a:r>
              <a:rPr lang="en-US" sz="1961" dirty="0">
                <a:solidFill>
                  <a:srgbClr val="0000FF"/>
                </a:solidFill>
                <a:highlight>
                  <a:srgbClr val="FFFFFF"/>
                </a:highlight>
                <a:latin typeface="Consolas" panose="020B0609020204030204" pitchFamily="49" charset="0"/>
              </a:rPr>
              <a:t>import</a:t>
            </a:r>
            <a:r>
              <a:rPr lang="en-US" sz="1029" dirty="0">
                <a:solidFill>
                  <a:srgbClr val="000000"/>
                </a:solidFill>
                <a:highlight>
                  <a:srgbClr val="FFFFFF"/>
                </a:highlight>
                <a:latin typeface="Consolas" panose="020B0609020204030204" pitchFamily="49" charset="0"/>
              </a:rPr>
              <a:t> </a:t>
            </a:r>
            <a:r>
              <a:rPr lang="en-US" sz="1961" dirty="0">
                <a:solidFill>
                  <a:srgbClr val="000000"/>
                </a:solidFill>
                <a:highlight>
                  <a:srgbClr val="FFFFFF"/>
                </a:highlight>
                <a:latin typeface="Consolas" panose="020B0609020204030204" pitchFamily="49" charset="0"/>
              </a:rPr>
              <a:t>{Welcome}</a:t>
            </a:r>
            <a:r>
              <a:rPr lang="en-US" sz="1029" dirty="0">
                <a:solidFill>
                  <a:srgbClr val="000000"/>
                </a:solidFill>
                <a:highlight>
                  <a:srgbClr val="FFFFFF"/>
                </a:highlight>
                <a:latin typeface="Consolas" panose="020B0609020204030204" pitchFamily="49" charset="0"/>
              </a:rPr>
              <a:t> </a:t>
            </a:r>
            <a:r>
              <a:rPr lang="en-US" sz="1961" dirty="0">
                <a:solidFill>
                  <a:srgbClr val="0000FF"/>
                </a:solidFill>
                <a:highlight>
                  <a:srgbClr val="FFFFFF"/>
                </a:highlight>
                <a:latin typeface="Consolas" panose="020B0609020204030204" pitchFamily="49" charset="0"/>
              </a:rPr>
              <a:t>from</a:t>
            </a:r>
            <a:r>
              <a:rPr lang="en-US" sz="1029" dirty="0">
                <a:solidFill>
                  <a:srgbClr val="000000"/>
                </a:solidFill>
                <a:highlight>
                  <a:srgbClr val="FFFFFF"/>
                </a:highlight>
                <a:latin typeface="Consolas" panose="020B0609020204030204" pitchFamily="49" charset="0"/>
              </a:rPr>
              <a:t> </a:t>
            </a:r>
            <a:r>
              <a:rPr lang="en-US" sz="1961" dirty="0">
                <a:solidFill>
                  <a:srgbClr val="A31515"/>
                </a:solidFill>
                <a:highlight>
                  <a:srgbClr val="FFFFFF"/>
                </a:highlight>
                <a:latin typeface="Consolas" panose="020B0609020204030204" pitchFamily="49" charset="0"/>
              </a:rPr>
              <a:t>'./</a:t>
            </a:r>
            <a:r>
              <a:rPr lang="en-US" sz="1961" dirty="0" err="1">
                <a:solidFill>
                  <a:srgbClr val="A31515"/>
                </a:solidFill>
                <a:highlight>
                  <a:srgbClr val="FFFFFF"/>
                </a:highlight>
                <a:latin typeface="Consolas" panose="020B0609020204030204" pitchFamily="49" charset="0"/>
              </a:rPr>
              <a:t>app.module</a:t>
            </a:r>
            <a:r>
              <a:rPr lang="en-US" sz="1961" dirty="0">
                <a:solidFill>
                  <a:srgbClr val="A31515"/>
                </a:solidFill>
                <a:highlight>
                  <a:srgbClr val="FFFFFF"/>
                </a:highlight>
                <a:latin typeface="Consolas" panose="020B0609020204030204" pitchFamily="49" charset="0"/>
              </a:rPr>
              <a:t>'</a:t>
            </a:r>
            <a:endParaRPr lang="en-US" sz="1029" dirty="0">
              <a:solidFill>
                <a:srgbClr val="000000"/>
              </a:solidFill>
              <a:highlight>
                <a:srgbClr val="FFFFFF"/>
              </a:highlight>
              <a:latin typeface="Consolas" panose="020B0609020204030204" pitchFamily="49" charset="0"/>
            </a:endParaRPr>
          </a:p>
          <a:p>
            <a:r>
              <a:rPr lang="en-US" sz="1961" dirty="0">
                <a:solidFill>
                  <a:srgbClr val="0000FF"/>
                </a:solidFill>
                <a:highlight>
                  <a:srgbClr val="FFFFFF"/>
                </a:highlight>
                <a:latin typeface="Consolas" panose="020B0609020204030204" pitchFamily="49" charset="0"/>
              </a:rPr>
              <a:t>import</a:t>
            </a:r>
            <a:r>
              <a:rPr lang="en-US" sz="1029" dirty="0">
                <a:solidFill>
                  <a:srgbClr val="000000"/>
                </a:solidFill>
                <a:highlight>
                  <a:srgbClr val="FFFFFF"/>
                </a:highlight>
                <a:latin typeface="Consolas" panose="020B0609020204030204" pitchFamily="49" charset="0"/>
              </a:rPr>
              <a:t> </a:t>
            </a:r>
            <a:r>
              <a:rPr lang="en-US" sz="1961" dirty="0">
                <a:solidFill>
                  <a:srgbClr val="000000"/>
                </a:solidFill>
                <a:highlight>
                  <a:srgbClr val="FFFFFF"/>
                </a:highlight>
                <a:latin typeface="Consolas" panose="020B0609020204030204" pitchFamily="49" charset="0"/>
              </a:rPr>
              <a:t>{Component}</a:t>
            </a:r>
            <a:r>
              <a:rPr lang="en-US" sz="1029" dirty="0">
                <a:solidFill>
                  <a:srgbClr val="000000"/>
                </a:solidFill>
                <a:highlight>
                  <a:srgbClr val="FFFFFF"/>
                </a:highlight>
                <a:latin typeface="Consolas" panose="020B0609020204030204" pitchFamily="49" charset="0"/>
              </a:rPr>
              <a:t> </a:t>
            </a:r>
            <a:r>
              <a:rPr lang="en-US" sz="1961" dirty="0">
                <a:solidFill>
                  <a:srgbClr val="0000FF"/>
                </a:solidFill>
                <a:highlight>
                  <a:srgbClr val="FFFFFF"/>
                </a:highlight>
                <a:latin typeface="Consolas" panose="020B0609020204030204" pitchFamily="49" charset="0"/>
              </a:rPr>
              <a:t>from</a:t>
            </a:r>
            <a:r>
              <a:rPr lang="en-US" sz="1029" dirty="0">
                <a:solidFill>
                  <a:srgbClr val="000000"/>
                </a:solidFill>
                <a:highlight>
                  <a:srgbClr val="FFFFFF"/>
                </a:highlight>
                <a:latin typeface="Consolas" panose="020B0609020204030204" pitchFamily="49" charset="0"/>
              </a:rPr>
              <a:t> </a:t>
            </a:r>
            <a:r>
              <a:rPr lang="en-US" sz="1961" dirty="0">
                <a:solidFill>
                  <a:srgbClr val="A31515"/>
                </a:solidFill>
                <a:highlight>
                  <a:srgbClr val="FFFFFF"/>
                </a:highlight>
                <a:latin typeface="Consolas" panose="020B0609020204030204" pitchFamily="49" charset="0"/>
              </a:rPr>
              <a:t>'angular2/core'</a:t>
            </a:r>
            <a:endParaRPr lang="en-US" sz="1029" dirty="0">
              <a:solidFill>
                <a:srgbClr val="000000"/>
              </a:solidFill>
              <a:highlight>
                <a:srgbClr val="FFFFFF"/>
              </a:highlight>
              <a:latin typeface="Consolas" panose="020B0609020204030204" pitchFamily="49" charset="0"/>
            </a:endParaRPr>
          </a:p>
          <a:p>
            <a:endParaRPr lang="en-US" sz="1029" dirty="0">
              <a:solidFill>
                <a:srgbClr val="000000"/>
              </a:solidFill>
              <a:highlight>
                <a:srgbClr val="FFFFFF"/>
              </a:highlight>
              <a:latin typeface="Consolas" panose="020B0609020204030204" pitchFamily="49" charset="0"/>
            </a:endParaRPr>
          </a:p>
          <a:p>
            <a:r>
              <a:rPr lang="en-US" sz="1961" dirty="0">
                <a:solidFill>
                  <a:srgbClr val="000000"/>
                </a:solidFill>
                <a:effectLst>
                  <a:outerShdw blurRad="50800" dist="38100" dir="2700000" algn="tl" rotWithShape="0">
                    <a:prstClr val="black">
                      <a:alpha val="40000"/>
                    </a:prstClr>
                  </a:outerShdw>
                </a:effectLst>
                <a:highlight>
                  <a:srgbClr val="FFFFFF"/>
                </a:highlight>
                <a:latin typeface="Consolas" panose="020B0609020204030204" pitchFamily="49" charset="0"/>
              </a:rPr>
              <a:t>@Component</a:t>
            </a:r>
            <a:r>
              <a:rPr lang="en-US" sz="1961" dirty="0">
                <a:solidFill>
                  <a:srgbClr val="000000"/>
                </a:solidFill>
                <a:highlight>
                  <a:srgbClr val="FFFFFF"/>
                </a:highlight>
                <a:latin typeface="Consolas" panose="020B0609020204030204" pitchFamily="49" charset="0"/>
              </a:rPr>
              <a:t>({</a:t>
            </a:r>
            <a:endParaRPr lang="en-US" sz="1029" dirty="0">
              <a:solidFill>
                <a:srgbClr val="000000"/>
              </a:solidFill>
              <a:highlight>
                <a:srgbClr val="FFFFFF"/>
              </a:highlight>
              <a:latin typeface="Consolas" panose="020B0609020204030204" pitchFamily="49" charset="0"/>
            </a:endParaRPr>
          </a:p>
          <a:p>
            <a:r>
              <a:rPr lang="en-US" sz="1029" dirty="0">
                <a:solidFill>
                  <a:srgbClr val="000000"/>
                </a:solidFill>
                <a:highlight>
                  <a:srgbClr val="FFFFFF"/>
                </a:highlight>
                <a:latin typeface="Consolas" panose="020B0609020204030204" pitchFamily="49" charset="0"/>
              </a:rPr>
              <a:t>    </a:t>
            </a:r>
            <a:r>
              <a:rPr lang="en-US" sz="1961" dirty="0">
                <a:solidFill>
                  <a:srgbClr val="000000"/>
                </a:solidFill>
                <a:highlight>
                  <a:srgbClr val="FFFFFF"/>
                </a:highlight>
                <a:latin typeface="Consolas" panose="020B0609020204030204" pitchFamily="49" charset="0"/>
              </a:rPr>
              <a:t>selector:</a:t>
            </a:r>
            <a:r>
              <a:rPr lang="en-US" sz="1029" dirty="0">
                <a:solidFill>
                  <a:srgbClr val="000000"/>
                </a:solidFill>
                <a:highlight>
                  <a:srgbClr val="FFFFFF"/>
                </a:highlight>
                <a:latin typeface="Consolas" panose="020B0609020204030204" pitchFamily="49" charset="0"/>
              </a:rPr>
              <a:t> </a:t>
            </a:r>
            <a:r>
              <a:rPr lang="en-US" sz="1961" dirty="0">
                <a:solidFill>
                  <a:srgbClr val="A31515"/>
                </a:solidFill>
                <a:highlight>
                  <a:srgbClr val="FFFFFF"/>
                </a:highlight>
                <a:latin typeface="Consolas" panose="020B0609020204030204" pitchFamily="49" charset="0"/>
              </a:rPr>
              <a:t>'app-main'</a:t>
            </a:r>
            <a:r>
              <a:rPr lang="en-US" sz="1961" dirty="0">
                <a:solidFill>
                  <a:srgbClr val="000000"/>
                </a:solidFill>
                <a:highlight>
                  <a:srgbClr val="FFFFFF"/>
                </a:highlight>
                <a:latin typeface="Consolas" panose="020B0609020204030204" pitchFamily="49" charset="0"/>
              </a:rPr>
              <a:t>,</a:t>
            </a:r>
            <a:endParaRPr lang="en-US" sz="1029" dirty="0">
              <a:solidFill>
                <a:srgbClr val="000000"/>
              </a:solidFill>
              <a:highlight>
                <a:srgbClr val="FFFFFF"/>
              </a:highlight>
              <a:latin typeface="Consolas" panose="020B0609020204030204" pitchFamily="49" charset="0"/>
            </a:endParaRPr>
          </a:p>
          <a:p>
            <a:r>
              <a:rPr lang="en-US" sz="1029" dirty="0">
                <a:solidFill>
                  <a:srgbClr val="000000"/>
                </a:solidFill>
                <a:highlight>
                  <a:srgbClr val="FFFFFF"/>
                </a:highlight>
                <a:latin typeface="Consolas" panose="020B0609020204030204" pitchFamily="49" charset="0"/>
              </a:rPr>
              <a:t>    </a:t>
            </a:r>
            <a:r>
              <a:rPr lang="en-US" sz="1961" dirty="0">
                <a:solidFill>
                  <a:srgbClr val="000000"/>
                </a:solidFill>
                <a:highlight>
                  <a:srgbClr val="FFFFFF"/>
                </a:highlight>
                <a:latin typeface="Consolas" panose="020B0609020204030204" pitchFamily="49" charset="0"/>
              </a:rPr>
              <a:t>template:</a:t>
            </a:r>
            <a:r>
              <a:rPr lang="en-US" sz="1029" dirty="0">
                <a:solidFill>
                  <a:srgbClr val="000000"/>
                </a:solidFill>
                <a:highlight>
                  <a:srgbClr val="FFFFFF"/>
                </a:highlight>
                <a:latin typeface="Consolas" panose="020B0609020204030204" pitchFamily="49" charset="0"/>
              </a:rPr>
              <a:t> </a:t>
            </a:r>
            <a:r>
              <a:rPr lang="en-US" sz="1961" dirty="0">
                <a:solidFill>
                  <a:srgbClr val="A31515"/>
                </a:solidFill>
                <a:highlight>
                  <a:srgbClr val="FFFFFF"/>
                </a:highlight>
                <a:latin typeface="Consolas" panose="020B0609020204030204" pitchFamily="49" charset="0"/>
              </a:rPr>
              <a:t>`&lt;h1&gt;${</a:t>
            </a:r>
            <a:r>
              <a:rPr lang="en-US" sz="1961" dirty="0" err="1">
                <a:solidFill>
                  <a:srgbClr val="000000"/>
                </a:solidFill>
                <a:highlight>
                  <a:srgbClr val="FFFFFF"/>
                </a:highlight>
                <a:latin typeface="Consolas" panose="020B0609020204030204" pitchFamily="49" charset="0"/>
              </a:rPr>
              <a:t>Welcome.getMessage</a:t>
            </a:r>
            <a:r>
              <a:rPr lang="en-US" sz="1961" dirty="0">
                <a:solidFill>
                  <a:srgbClr val="000000"/>
                </a:solidFill>
                <a:highlight>
                  <a:srgbClr val="FFFFFF"/>
                </a:highlight>
                <a:latin typeface="Consolas" panose="020B0609020204030204" pitchFamily="49" charset="0"/>
              </a:rPr>
              <a:t>()</a:t>
            </a:r>
            <a:r>
              <a:rPr lang="en-US" sz="1961" dirty="0">
                <a:solidFill>
                  <a:srgbClr val="A31515"/>
                </a:solidFill>
                <a:highlight>
                  <a:srgbClr val="FFFFFF"/>
                </a:highlight>
                <a:latin typeface="Consolas" panose="020B0609020204030204" pitchFamily="49" charset="0"/>
              </a:rPr>
              <a:t>}&lt;/h1&gt;`</a:t>
            </a:r>
            <a:endParaRPr lang="en-US" sz="1029" dirty="0">
              <a:solidFill>
                <a:srgbClr val="000000"/>
              </a:solidFill>
              <a:highlight>
                <a:srgbClr val="FFFFFF"/>
              </a:highlight>
              <a:latin typeface="Consolas" panose="020B0609020204030204" pitchFamily="49" charset="0"/>
            </a:endParaRPr>
          </a:p>
          <a:p>
            <a:r>
              <a:rPr lang="en-US" sz="1961" dirty="0">
                <a:solidFill>
                  <a:srgbClr val="000000"/>
                </a:solidFill>
                <a:highlight>
                  <a:srgbClr val="FFFFFF"/>
                </a:highlight>
                <a:latin typeface="Consolas" panose="020B0609020204030204" pitchFamily="49" charset="0"/>
              </a:rPr>
              <a:t>})</a:t>
            </a:r>
            <a:endParaRPr lang="en-US" sz="1029" dirty="0">
              <a:solidFill>
                <a:srgbClr val="000000"/>
              </a:solidFill>
              <a:highlight>
                <a:srgbClr val="FFFFFF"/>
              </a:highlight>
              <a:latin typeface="Consolas" panose="020B0609020204030204" pitchFamily="49" charset="0"/>
            </a:endParaRPr>
          </a:p>
          <a:p>
            <a:endParaRPr lang="en-US" sz="1029" dirty="0">
              <a:solidFill>
                <a:srgbClr val="000000"/>
              </a:solidFill>
              <a:highlight>
                <a:srgbClr val="FFFFFF"/>
              </a:highlight>
              <a:latin typeface="Consolas" panose="020B0609020204030204" pitchFamily="49" charset="0"/>
            </a:endParaRPr>
          </a:p>
          <a:p>
            <a:r>
              <a:rPr lang="en-US" sz="1961" dirty="0">
                <a:solidFill>
                  <a:srgbClr val="0000FF"/>
                </a:solidFill>
                <a:highlight>
                  <a:srgbClr val="FFFFFF"/>
                </a:highlight>
                <a:latin typeface="Consolas" panose="020B0609020204030204" pitchFamily="49" charset="0"/>
              </a:rPr>
              <a:t>export</a:t>
            </a:r>
            <a:r>
              <a:rPr lang="en-US" sz="1029" dirty="0">
                <a:solidFill>
                  <a:srgbClr val="000000"/>
                </a:solidFill>
                <a:highlight>
                  <a:srgbClr val="FFFFFF"/>
                </a:highlight>
                <a:latin typeface="Consolas" panose="020B0609020204030204" pitchFamily="49" charset="0"/>
              </a:rPr>
              <a:t> </a:t>
            </a:r>
            <a:r>
              <a:rPr lang="en-US" sz="1961" dirty="0">
                <a:solidFill>
                  <a:srgbClr val="0000FF"/>
                </a:solidFill>
                <a:highlight>
                  <a:srgbClr val="FFFFFF"/>
                </a:highlight>
                <a:latin typeface="Consolas" panose="020B0609020204030204" pitchFamily="49" charset="0"/>
              </a:rPr>
              <a:t>class</a:t>
            </a:r>
            <a:r>
              <a:rPr lang="en-US" sz="1029" dirty="0">
                <a:solidFill>
                  <a:srgbClr val="000000"/>
                </a:solidFill>
                <a:highlight>
                  <a:srgbClr val="FFFFFF"/>
                </a:highlight>
                <a:latin typeface="Consolas" panose="020B0609020204030204" pitchFamily="49" charset="0"/>
              </a:rPr>
              <a:t> </a:t>
            </a:r>
            <a:r>
              <a:rPr lang="en-US" sz="1961" dirty="0" err="1">
                <a:solidFill>
                  <a:srgbClr val="000000"/>
                </a:solidFill>
                <a:highlight>
                  <a:srgbClr val="FFFFFF"/>
                </a:highlight>
                <a:latin typeface="Consolas" panose="020B0609020204030204" pitchFamily="49" charset="0"/>
              </a:rPr>
              <a:t>AppComponent</a:t>
            </a:r>
            <a:r>
              <a:rPr lang="en-US" sz="1029" dirty="0">
                <a:solidFill>
                  <a:srgbClr val="000000"/>
                </a:solidFill>
                <a:highlight>
                  <a:srgbClr val="FFFFFF"/>
                </a:highlight>
                <a:latin typeface="Consolas" panose="020B0609020204030204" pitchFamily="49" charset="0"/>
              </a:rPr>
              <a:t> </a:t>
            </a:r>
            <a:r>
              <a:rPr lang="en-US" sz="1961" dirty="0">
                <a:solidFill>
                  <a:srgbClr val="000000"/>
                </a:solidFill>
                <a:highlight>
                  <a:srgbClr val="FFFFFF"/>
                </a:highlight>
                <a:latin typeface="Consolas" panose="020B0609020204030204" pitchFamily="49" charset="0"/>
              </a:rPr>
              <a:t>{</a:t>
            </a:r>
            <a:r>
              <a:rPr lang="en-US" sz="1029" dirty="0">
                <a:solidFill>
                  <a:srgbClr val="000000"/>
                </a:solidFill>
                <a:highlight>
                  <a:srgbClr val="FFFFFF"/>
                </a:highlight>
                <a:latin typeface="Consolas" panose="020B0609020204030204" pitchFamily="49" charset="0"/>
              </a:rPr>
              <a:t> </a:t>
            </a:r>
            <a:r>
              <a:rPr lang="en-US" sz="1961" dirty="0">
                <a:solidFill>
                  <a:srgbClr val="000000"/>
                </a:solidFill>
                <a:highlight>
                  <a:srgbClr val="FFFFFF"/>
                </a:highlight>
                <a:latin typeface="Consolas" panose="020B0609020204030204" pitchFamily="49" charset="0"/>
              </a:rPr>
              <a:t>}</a:t>
            </a:r>
            <a:endParaRPr lang="en-US" sz="1961" dirty="0"/>
          </a:p>
        </p:txBody>
      </p:sp>
      <p:sp>
        <p:nvSpPr>
          <p:cNvPr id="8" name="Rectangle 7"/>
          <p:cNvSpPr/>
          <p:nvPr/>
        </p:nvSpPr>
        <p:spPr>
          <a:xfrm>
            <a:off x="588591" y="4558496"/>
            <a:ext cx="4197322" cy="1176733"/>
          </a:xfrm>
          <a:prstGeom prst="rect">
            <a:avLst/>
          </a:prstGeom>
          <a:ln>
            <a:solidFill>
              <a:schemeClr val="accent1"/>
            </a:solidFill>
          </a:ln>
        </p:spPr>
        <p:txBody>
          <a:bodyPr wrap="square">
            <a:spAutoFit/>
          </a:bodyPr>
          <a:lstStyle/>
          <a:p>
            <a:r>
              <a:rPr lang="en-US" sz="1765" dirty="0">
                <a:solidFill>
                  <a:srgbClr val="000000"/>
                </a:solidFill>
                <a:highlight>
                  <a:srgbClr val="FFFFFF"/>
                </a:highlight>
                <a:latin typeface="Consolas" panose="020B0609020204030204" pitchFamily="49" charset="0"/>
              </a:rPr>
              <a:t> </a:t>
            </a:r>
            <a:r>
              <a:rPr lang="en-US" sz="1765" dirty="0">
                <a:solidFill>
                  <a:srgbClr val="0000FF"/>
                </a:solidFill>
                <a:highlight>
                  <a:srgbClr val="FFFFFF"/>
                </a:highlight>
                <a:latin typeface="Consolas" panose="020B0609020204030204" pitchFamily="49" charset="0"/>
              </a:rPr>
              <a:t>&lt;</a:t>
            </a:r>
            <a:r>
              <a:rPr lang="en-US" sz="1765" dirty="0" err="1">
                <a:solidFill>
                  <a:srgbClr val="800000"/>
                </a:solidFill>
                <a:highlight>
                  <a:srgbClr val="FFFFFF"/>
                </a:highlight>
                <a:latin typeface="Consolas" panose="020B0609020204030204" pitchFamily="49" charset="0"/>
              </a:rPr>
              <a:t>tr</a:t>
            </a:r>
            <a:r>
              <a:rPr lang="en-US" sz="1765" dirty="0">
                <a:solidFill>
                  <a:srgbClr val="000000"/>
                </a:solidFill>
                <a:highlight>
                  <a:srgbClr val="FFFFFF"/>
                </a:highlight>
                <a:latin typeface="Consolas" panose="020B0609020204030204" pitchFamily="49" charset="0"/>
              </a:rPr>
              <a:t> </a:t>
            </a:r>
            <a:r>
              <a:rPr lang="en-US" sz="1765" dirty="0">
                <a:solidFill>
                  <a:srgbClr val="FF0000"/>
                </a:solidFill>
                <a:highlight>
                  <a:srgbClr val="FFFFFF"/>
                </a:highlight>
                <a:latin typeface="Consolas" panose="020B0609020204030204" pitchFamily="49" charset="0"/>
              </a:rPr>
              <a:t>*</a:t>
            </a:r>
            <a:r>
              <a:rPr lang="en-US" sz="1765" dirty="0" err="1">
                <a:solidFill>
                  <a:srgbClr val="FF0000"/>
                </a:solidFill>
                <a:highlight>
                  <a:srgbClr val="FFFFFF"/>
                </a:highlight>
                <a:latin typeface="Consolas" panose="020B0609020204030204" pitchFamily="49" charset="0"/>
              </a:rPr>
              <a:t>ngFor</a:t>
            </a:r>
            <a:r>
              <a:rPr lang="en-US" sz="1765" dirty="0">
                <a:solidFill>
                  <a:srgbClr val="0000FF"/>
                </a:solidFill>
                <a:highlight>
                  <a:srgbClr val="FFFFFF"/>
                </a:highlight>
                <a:latin typeface="Consolas" panose="020B0609020204030204" pitchFamily="49" charset="0"/>
              </a:rPr>
              <a:t>="#item of items"&gt;</a:t>
            </a:r>
            <a:endParaRPr lang="en-US" sz="1765" dirty="0">
              <a:solidFill>
                <a:srgbClr val="000000"/>
              </a:solidFill>
              <a:highlight>
                <a:srgbClr val="FFFFFF"/>
              </a:highlight>
              <a:latin typeface="Consolas" panose="020B0609020204030204" pitchFamily="49" charset="0"/>
            </a:endParaRPr>
          </a:p>
          <a:p>
            <a:r>
              <a:rPr lang="en-US" sz="1765" dirty="0">
                <a:solidFill>
                  <a:srgbClr val="000000"/>
                </a:solidFill>
                <a:highlight>
                  <a:srgbClr val="FFFFFF"/>
                </a:highlight>
                <a:latin typeface="Consolas" panose="020B0609020204030204" pitchFamily="49" charset="0"/>
              </a:rPr>
              <a:t> </a:t>
            </a:r>
            <a:r>
              <a:rPr lang="en-US" sz="1765" dirty="0">
                <a:solidFill>
                  <a:srgbClr val="000000"/>
                </a:solidFill>
                <a:highlight>
                  <a:srgbClr val="FFFFFF"/>
                </a:highlight>
                <a:latin typeface="Consolas" panose="020B0609020204030204" pitchFamily="49" charset="0"/>
              </a:rPr>
              <a:t>   </a:t>
            </a:r>
            <a:r>
              <a:rPr lang="en-US" sz="1765" dirty="0">
                <a:solidFill>
                  <a:srgbClr val="0000FF"/>
                </a:solidFill>
                <a:highlight>
                  <a:srgbClr val="FFFFFF"/>
                </a:highlight>
                <a:latin typeface="Consolas" panose="020B0609020204030204" pitchFamily="49" charset="0"/>
              </a:rPr>
              <a:t>&lt;</a:t>
            </a:r>
            <a:r>
              <a:rPr lang="en-US" sz="1765" dirty="0">
                <a:solidFill>
                  <a:srgbClr val="800000"/>
                </a:solidFill>
                <a:highlight>
                  <a:srgbClr val="FFFFFF"/>
                </a:highlight>
                <a:latin typeface="Consolas" panose="020B0609020204030204" pitchFamily="49" charset="0"/>
              </a:rPr>
              <a:t>td</a:t>
            </a:r>
            <a:r>
              <a:rPr lang="en-US" sz="1765" dirty="0">
                <a:solidFill>
                  <a:srgbClr val="0000FF"/>
                </a:solidFill>
                <a:highlight>
                  <a:srgbClr val="FFFFFF"/>
                </a:highlight>
                <a:latin typeface="Consolas" panose="020B0609020204030204" pitchFamily="49" charset="0"/>
              </a:rPr>
              <a:t>&gt;</a:t>
            </a:r>
            <a:r>
              <a:rPr lang="en-US" sz="1765" b="1" dirty="0">
                <a:solidFill>
                  <a:srgbClr val="000000"/>
                </a:solidFill>
                <a:highlight>
                  <a:srgbClr val="FFFFFF"/>
                </a:highlight>
                <a:latin typeface="Consolas" panose="020B0609020204030204" pitchFamily="49" charset="0"/>
              </a:rPr>
              <a:t>{{</a:t>
            </a:r>
            <a:r>
              <a:rPr lang="en-US" sz="1765" dirty="0" err="1">
                <a:solidFill>
                  <a:srgbClr val="800080"/>
                </a:solidFill>
                <a:highlight>
                  <a:srgbClr val="FFFFFF"/>
                </a:highlight>
                <a:latin typeface="Consolas" panose="020B0609020204030204" pitchFamily="49" charset="0"/>
              </a:rPr>
              <a:t>item.Title</a:t>
            </a:r>
            <a:r>
              <a:rPr lang="en-US" sz="1765" b="1" dirty="0">
                <a:solidFill>
                  <a:srgbClr val="000000"/>
                </a:solidFill>
                <a:highlight>
                  <a:srgbClr val="FFFFFF"/>
                </a:highlight>
                <a:latin typeface="Consolas" panose="020B0609020204030204" pitchFamily="49" charset="0"/>
              </a:rPr>
              <a:t>}}</a:t>
            </a:r>
            <a:r>
              <a:rPr lang="en-US" sz="1765" dirty="0">
                <a:solidFill>
                  <a:srgbClr val="0000FF"/>
                </a:solidFill>
                <a:highlight>
                  <a:srgbClr val="FFFFFF"/>
                </a:highlight>
                <a:latin typeface="Consolas" panose="020B0609020204030204" pitchFamily="49" charset="0"/>
              </a:rPr>
              <a:t>&lt;/</a:t>
            </a:r>
            <a:r>
              <a:rPr lang="en-US" sz="1765" dirty="0">
                <a:solidFill>
                  <a:srgbClr val="800000"/>
                </a:solidFill>
                <a:highlight>
                  <a:srgbClr val="FFFFFF"/>
                </a:highlight>
                <a:latin typeface="Consolas" panose="020B0609020204030204" pitchFamily="49" charset="0"/>
              </a:rPr>
              <a:t>td</a:t>
            </a:r>
            <a:r>
              <a:rPr lang="en-US" sz="1765" dirty="0">
                <a:solidFill>
                  <a:srgbClr val="0000FF"/>
                </a:solidFill>
                <a:highlight>
                  <a:srgbClr val="FFFFFF"/>
                </a:highlight>
                <a:latin typeface="Consolas" panose="020B0609020204030204" pitchFamily="49" charset="0"/>
              </a:rPr>
              <a:t>&gt;</a:t>
            </a:r>
            <a:endParaRPr lang="en-US" sz="1765" dirty="0">
              <a:solidFill>
                <a:srgbClr val="000000"/>
              </a:solidFill>
              <a:highlight>
                <a:srgbClr val="FFFFFF"/>
              </a:highlight>
              <a:latin typeface="Consolas" panose="020B0609020204030204" pitchFamily="49" charset="0"/>
            </a:endParaRPr>
          </a:p>
          <a:p>
            <a:r>
              <a:rPr lang="en-US" sz="1765" dirty="0">
                <a:solidFill>
                  <a:srgbClr val="000000"/>
                </a:solidFill>
                <a:highlight>
                  <a:srgbClr val="FFFFFF"/>
                </a:highlight>
                <a:latin typeface="Consolas" panose="020B0609020204030204" pitchFamily="49" charset="0"/>
              </a:rPr>
              <a:t> </a:t>
            </a:r>
            <a:r>
              <a:rPr lang="en-US" sz="1765" dirty="0">
                <a:solidFill>
                  <a:srgbClr val="000000"/>
                </a:solidFill>
                <a:highlight>
                  <a:srgbClr val="FFFFFF"/>
                </a:highlight>
                <a:latin typeface="Consolas" panose="020B0609020204030204" pitchFamily="49" charset="0"/>
              </a:rPr>
              <a:t>   </a:t>
            </a:r>
            <a:r>
              <a:rPr lang="en-US" sz="1765" dirty="0">
                <a:solidFill>
                  <a:srgbClr val="0000FF"/>
                </a:solidFill>
                <a:highlight>
                  <a:srgbClr val="FFFFFF"/>
                </a:highlight>
                <a:latin typeface="Consolas" panose="020B0609020204030204" pitchFamily="49" charset="0"/>
              </a:rPr>
              <a:t>&lt;</a:t>
            </a:r>
            <a:r>
              <a:rPr lang="en-US" sz="1765" dirty="0">
                <a:solidFill>
                  <a:srgbClr val="800000"/>
                </a:solidFill>
                <a:highlight>
                  <a:srgbClr val="FFFFFF"/>
                </a:highlight>
                <a:latin typeface="Consolas" panose="020B0609020204030204" pitchFamily="49" charset="0"/>
              </a:rPr>
              <a:t>td</a:t>
            </a:r>
            <a:r>
              <a:rPr lang="en-US" sz="1765" dirty="0">
                <a:solidFill>
                  <a:srgbClr val="0000FF"/>
                </a:solidFill>
                <a:highlight>
                  <a:srgbClr val="FFFFFF"/>
                </a:highlight>
                <a:latin typeface="Consolas" panose="020B0609020204030204" pitchFamily="49" charset="0"/>
              </a:rPr>
              <a:t>&gt;</a:t>
            </a:r>
            <a:r>
              <a:rPr lang="en-US" sz="1765" b="1" dirty="0">
                <a:solidFill>
                  <a:srgbClr val="000000"/>
                </a:solidFill>
                <a:highlight>
                  <a:srgbClr val="FFFFFF"/>
                </a:highlight>
                <a:latin typeface="Consolas" panose="020B0609020204030204" pitchFamily="49" charset="0"/>
              </a:rPr>
              <a:t>{{</a:t>
            </a:r>
            <a:r>
              <a:rPr lang="en-US" sz="1765" dirty="0" err="1">
                <a:solidFill>
                  <a:srgbClr val="800080"/>
                </a:solidFill>
                <a:highlight>
                  <a:srgbClr val="FFFFFF"/>
                </a:highlight>
                <a:latin typeface="Consolas" panose="020B0609020204030204" pitchFamily="49" charset="0"/>
              </a:rPr>
              <a:t>item.Body</a:t>
            </a:r>
            <a:r>
              <a:rPr lang="en-US" sz="1765" b="1" dirty="0">
                <a:solidFill>
                  <a:srgbClr val="000000"/>
                </a:solidFill>
                <a:highlight>
                  <a:srgbClr val="FFFFFF"/>
                </a:highlight>
                <a:latin typeface="Consolas" panose="020B0609020204030204" pitchFamily="49" charset="0"/>
              </a:rPr>
              <a:t>}}</a:t>
            </a:r>
            <a:r>
              <a:rPr lang="en-US" sz="1765" dirty="0">
                <a:solidFill>
                  <a:srgbClr val="0000FF"/>
                </a:solidFill>
                <a:highlight>
                  <a:srgbClr val="FFFFFF"/>
                </a:highlight>
                <a:latin typeface="Consolas" panose="020B0609020204030204" pitchFamily="49" charset="0"/>
              </a:rPr>
              <a:t>&lt;/</a:t>
            </a:r>
            <a:r>
              <a:rPr lang="en-US" sz="1765" dirty="0">
                <a:solidFill>
                  <a:srgbClr val="800000"/>
                </a:solidFill>
                <a:highlight>
                  <a:srgbClr val="FFFFFF"/>
                </a:highlight>
                <a:latin typeface="Consolas" panose="020B0609020204030204" pitchFamily="49" charset="0"/>
              </a:rPr>
              <a:t>td</a:t>
            </a:r>
            <a:r>
              <a:rPr lang="en-US" sz="1765" dirty="0">
                <a:solidFill>
                  <a:srgbClr val="0000FF"/>
                </a:solidFill>
                <a:highlight>
                  <a:srgbClr val="FFFFFF"/>
                </a:highlight>
                <a:latin typeface="Consolas" panose="020B0609020204030204" pitchFamily="49" charset="0"/>
              </a:rPr>
              <a:t>&gt;</a:t>
            </a:r>
            <a:endParaRPr lang="en-US" sz="1765" dirty="0">
              <a:solidFill>
                <a:srgbClr val="000000"/>
              </a:solidFill>
              <a:highlight>
                <a:srgbClr val="FFFFFF"/>
              </a:highlight>
              <a:latin typeface="Consolas" panose="020B0609020204030204" pitchFamily="49" charset="0"/>
            </a:endParaRPr>
          </a:p>
          <a:p>
            <a:r>
              <a:rPr lang="en-US" sz="1765" dirty="0">
                <a:solidFill>
                  <a:srgbClr val="000000"/>
                </a:solidFill>
                <a:highlight>
                  <a:srgbClr val="FFFFFF"/>
                </a:highlight>
                <a:latin typeface="Consolas" panose="020B0609020204030204" pitchFamily="49" charset="0"/>
              </a:rPr>
              <a:t> </a:t>
            </a:r>
            <a:r>
              <a:rPr lang="en-US" sz="1765" dirty="0">
                <a:solidFill>
                  <a:srgbClr val="0000FF"/>
                </a:solidFill>
                <a:highlight>
                  <a:srgbClr val="FFFFFF"/>
                </a:highlight>
                <a:latin typeface="Consolas" panose="020B0609020204030204" pitchFamily="49" charset="0"/>
              </a:rPr>
              <a:t>&lt;/</a:t>
            </a:r>
            <a:r>
              <a:rPr lang="en-US" sz="1765" dirty="0" err="1">
                <a:solidFill>
                  <a:srgbClr val="800000"/>
                </a:solidFill>
                <a:highlight>
                  <a:srgbClr val="FFFFFF"/>
                </a:highlight>
                <a:latin typeface="Consolas" panose="020B0609020204030204" pitchFamily="49" charset="0"/>
              </a:rPr>
              <a:t>tr</a:t>
            </a:r>
            <a:r>
              <a:rPr lang="en-US" sz="1765" dirty="0">
                <a:solidFill>
                  <a:srgbClr val="0000FF"/>
                </a:solidFill>
                <a:highlight>
                  <a:srgbClr val="FFFFFF"/>
                </a:highlight>
                <a:latin typeface="Consolas" panose="020B0609020204030204" pitchFamily="49" charset="0"/>
              </a:rPr>
              <a:t>&gt;</a:t>
            </a:r>
            <a:endParaRPr lang="en-US" sz="1765" dirty="0"/>
          </a:p>
        </p:txBody>
      </p:sp>
      <p:sp>
        <p:nvSpPr>
          <p:cNvPr id="10" name="Line Callout 1 9"/>
          <p:cNvSpPr/>
          <p:nvPr/>
        </p:nvSpPr>
        <p:spPr>
          <a:xfrm>
            <a:off x="9078684" y="1870537"/>
            <a:ext cx="2437074" cy="1115489"/>
          </a:xfrm>
          <a:prstGeom prst="borderCallout1">
            <a:avLst>
              <a:gd name="adj1" fmla="val 18750"/>
              <a:gd name="adj2" fmla="val -8333"/>
              <a:gd name="adj3" fmla="val 42165"/>
              <a:gd name="adj4" fmla="val -2484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43" fontAlgn="base">
              <a:spcBef>
                <a:spcPct val="0"/>
              </a:spcBef>
              <a:spcAft>
                <a:spcPct val="0"/>
              </a:spcAft>
              <a:defRPr/>
            </a:pPr>
            <a:r>
              <a:rPr lang="en-US" sz="1836" dirty="0">
                <a:solidFill>
                  <a:prstClr val="white"/>
                </a:solidFill>
                <a:latin typeface="Century Gothic"/>
              </a:rPr>
              <a:t>Component associates HTML template with CSS selector</a:t>
            </a:r>
            <a:endParaRPr lang="en-US" sz="1836" dirty="0">
              <a:solidFill>
                <a:prstClr val="white"/>
              </a:solidFill>
              <a:latin typeface="Century Gothic"/>
            </a:endParaRPr>
          </a:p>
        </p:txBody>
      </p:sp>
      <p:sp>
        <p:nvSpPr>
          <p:cNvPr id="11" name="Line Callout 1 10"/>
          <p:cNvSpPr/>
          <p:nvPr/>
        </p:nvSpPr>
        <p:spPr>
          <a:xfrm>
            <a:off x="5782757" y="4492061"/>
            <a:ext cx="2437074" cy="911875"/>
          </a:xfrm>
          <a:prstGeom prst="borderCallout1">
            <a:avLst>
              <a:gd name="adj1" fmla="val 18750"/>
              <a:gd name="adj2" fmla="val -8333"/>
              <a:gd name="adj3" fmla="val 52432"/>
              <a:gd name="adj4" fmla="val -573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43" fontAlgn="base">
              <a:spcBef>
                <a:spcPct val="0"/>
              </a:spcBef>
              <a:spcAft>
                <a:spcPct val="0"/>
              </a:spcAft>
              <a:defRPr/>
            </a:pPr>
            <a:r>
              <a:rPr lang="en-US" sz="1836" dirty="0">
                <a:solidFill>
                  <a:prstClr val="white"/>
                </a:solidFill>
                <a:latin typeface="Century Gothic"/>
              </a:rPr>
              <a:t>Structural directive adds elements to DOM</a:t>
            </a:r>
            <a:endParaRPr lang="en-US" sz="1836" dirty="0">
              <a:solidFill>
                <a:prstClr val="white"/>
              </a:solidFill>
              <a:latin typeface="Century Gothic"/>
            </a:endParaRPr>
          </a:p>
        </p:txBody>
      </p:sp>
      <p:sp>
        <p:nvSpPr>
          <p:cNvPr id="12" name="Line Callout 1 11"/>
          <p:cNvSpPr/>
          <p:nvPr/>
        </p:nvSpPr>
        <p:spPr>
          <a:xfrm>
            <a:off x="7565646" y="5620784"/>
            <a:ext cx="2437074" cy="903683"/>
          </a:xfrm>
          <a:prstGeom prst="borderCallout1">
            <a:avLst>
              <a:gd name="adj1" fmla="val 18750"/>
              <a:gd name="adj2" fmla="val -8333"/>
              <a:gd name="adj3" fmla="val 48045"/>
              <a:gd name="adj4" fmla="val -749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43" fontAlgn="base">
              <a:spcBef>
                <a:spcPct val="0"/>
              </a:spcBef>
              <a:spcAft>
                <a:spcPct val="0"/>
              </a:spcAft>
              <a:defRPr/>
            </a:pPr>
            <a:r>
              <a:rPr lang="en-US" sz="1836" dirty="0">
                <a:solidFill>
                  <a:prstClr val="white"/>
                </a:solidFill>
                <a:latin typeface="Century Gothic"/>
              </a:rPr>
              <a:t>Attribute directive alters existing elements</a:t>
            </a:r>
            <a:endParaRPr lang="en-US" sz="1836" dirty="0">
              <a:solidFill>
                <a:prstClr val="white"/>
              </a:solidFill>
              <a:latin typeface="Century Gothic"/>
            </a:endParaRPr>
          </a:p>
        </p:txBody>
      </p:sp>
      <p:sp>
        <p:nvSpPr>
          <p:cNvPr id="13" name="Rectangle 12"/>
          <p:cNvSpPr/>
          <p:nvPr/>
        </p:nvSpPr>
        <p:spPr>
          <a:xfrm>
            <a:off x="658313" y="5977287"/>
            <a:ext cx="5124444" cy="635559"/>
          </a:xfrm>
          <a:prstGeom prst="rect">
            <a:avLst/>
          </a:prstGeom>
          <a:ln>
            <a:solidFill>
              <a:schemeClr val="accent1"/>
            </a:solidFill>
          </a:ln>
        </p:spPr>
        <p:txBody>
          <a:bodyPr wrap="square">
            <a:spAutoFit/>
          </a:bodyPr>
          <a:lstStyle/>
          <a:p>
            <a:r>
              <a:rPr lang="en-US" sz="1765" dirty="0">
                <a:solidFill>
                  <a:srgbClr val="0000FF"/>
                </a:solidFill>
                <a:highlight>
                  <a:srgbClr val="FFFFFF"/>
                </a:highlight>
                <a:latin typeface="Consolas" panose="020B0609020204030204" pitchFamily="49" charset="0"/>
              </a:rPr>
              <a:t>&lt;</a:t>
            </a:r>
            <a:r>
              <a:rPr lang="en-US" sz="1765" dirty="0">
                <a:solidFill>
                  <a:srgbClr val="800000"/>
                </a:solidFill>
                <a:highlight>
                  <a:srgbClr val="FFFFFF"/>
                </a:highlight>
                <a:latin typeface="Consolas" panose="020B0609020204030204" pitchFamily="49" charset="0"/>
              </a:rPr>
              <a:t>div</a:t>
            </a:r>
            <a:r>
              <a:rPr lang="en-US" sz="1765" dirty="0">
                <a:solidFill>
                  <a:srgbClr val="000000"/>
                </a:solidFill>
                <a:highlight>
                  <a:srgbClr val="FFFFFF"/>
                </a:highlight>
                <a:latin typeface="Consolas" panose="020B0609020204030204" pitchFamily="49" charset="0"/>
              </a:rPr>
              <a:t> </a:t>
            </a:r>
            <a:r>
              <a:rPr lang="en-US" sz="1765" dirty="0">
                <a:solidFill>
                  <a:srgbClr val="FF0000"/>
                </a:solidFill>
                <a:highlight>
                  <a:srgbClr val="FFFFFF"/>
                </a:highlight>
                <a:latin typeface="Consolas" panose="020B0609020204030204" pitchFamily="49" charset="0"/>
              </a:rPr>
              <a:t>[(</a:t>
            </a:r>
            <a:r>
              <a:rPr lang="en-US" sz="1765" dirty="0" err="1">
                <a:solidFill>
                  <a:srgbClr val="FF0000"/>
                </a:solidFill>
                <a:highlight>
                  <a:srgbClr val="FFFFFF"/>
                </a:highlight>
                <a:latin typeface="Consolas" panose="020B0609020204030204" pitchFamily="49" charset="0"/>
              </a:rPr>
              <a:t>ngModel</a:t>
            </a:r>
            <a:r>
              <a:rPr lang="en-US" sz="1765" dirty="0">
                <a:solidFill>
                  <a:srgbClr val="FF0000"/>
                </a:solidFill>
                <a:highlight>
                  <a:srgbClr val="FFFFFF"/>
                </a:highlight>
                <a:latin typeface="Consolas" panose="020B0609020204030204" pitchFamily="49" charset="0"/>
              </a:rPr>
              <a:t>)]</a:t>
            </a:r>
            <a:r>
              <a:rPr lang="en-US" sz="1765" dirty="0">
                <a:solidFill>
                  <a:srgbClr val="0000FF"/>
                </a:solidFill>
                <a:highlight>
                  <a:srgbClr val="FFFFFF"/>
                </a:highlight>
                <a:latin typeface="Consolas" panose="020B0609020204030204" pitchFamily="49" charset="0"/>
              </a:rPr>
              <a:t>="</a:t>
            </a:r>
            <a:r>
              <a:rPr lang="en-US" sz="1765" dirty="0" err="1">
                <a:solidFill>
                  <a:srgbClr val="0000FF"/>
                </a:solidFill>
                <a:highlight>
                  <a:srgbClr val="FFFFFF"/>
                </a:highlight>
                <a:latin typeface="Consolas" panose="020B0609020204030204" pitchFamily="49" charset="0"/>
              </a:rPr>
              <a:t>welcomeMessage</a:t>
            </a:r>
            <a:r>
              <a:rPr lang="en-US" sz="1765" dirty="0">
                <a:solidFill>
                  <a:srgbClr val="0000FF"/>
                </a:solidFill>
                <a:highlight>
                  <a:srgbClr val="FFFFFF"/>
                </a:highlight>
                <a:latin typeface="Consolas" panose="020B0609020204030204" pitchFamily="49" charset="0"/>
              </a:rPr>
              <a:t>"&gt;&lt;/</a:t>
            </a:r>
            <a:r>
              <a:rPr lang="en-US" sz="1765" dirty="0">
                <a:solidFill>
                  <a:srgbClr val="800000"/>
                </a:solidFill>
                <a:highlight>
                  <a:srgbClr val="FFFFFF"/>
                </a:highlight>
                <a:latin typeface="Consolas" panose="020B0609020204030204" pitchFamily="49" charset="0"/>
              </a:rPr>
              <a:t>div</a:t>
            </a:r>
            <a:r>
              <a:rPr lang="en-US" sz="1765" dirty="0">
                <a:solidFill>
                  <a:srgbClr val="0000FF"/>
                </a:solidFill>
                <a:highlight>
                  <a:srgbClr val="FFFFFF"/>
                </a:highlight>
                <a:latin typeface="Consolas" panose="020B0609020204030204" pitchFamily="49" charset="0"/>
              </a:rPr>
              <a:t>&gt;</a:t>
            </a:r>
            <a:endParaRPr lang="en-US" sz="1765" dirty="0"/>
          </a:p>
        </p:txBody>
      </p:sp>
      <p:sp>
        <p:nvSpPr>
          <p:cNvPr id="5" name="Rectangle 4"/>
          <p:cNvSpPr/>
          <p:nvPr/>
        </p:nvSpPr>
        <p:spPr>
          <a:xfrm>
            <a:off x="5156878" y="3315854"/>
            <a:ext cx="184731" cy="363946"/>
          </a:xfrm>
          <a:prstGeom prst="rect">
            <a:avLst/>
          </a:prstGeom>
        </p:spPr>
        <p:txBody>
          <a:bodyPr wrap="none">
            <a:spAutoFit/>
          </a:bodyPr>
          <a:lstStyle/>
          <a:p>
            <a:endParaRPr lang="en-US" sz="1765" dirty="0"/>
          </a:p>
        </p:txBody>
      </p:sp>
    </p:spTree>
    <p:extLst>
      <p:ext uri="{BB962C8B-B14F-4D97-AF65-F5344CB8AC3E}">
        <p14:creationId xmlns:p14="http://schemas.microsoft.com/office/powerpoint/2010/main" val="74356690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11"/>
          </p:nvPr>
        </p:nvSpPr>
        <p:spPr/>
        <p:txBody>
          <a:bodyPr/>
          <a:lstStyle/>
          <a:p>
            <a:r>
              <a:rPr lang="en-US" dirty="0" smtClean="0"/>
              <a:t>Templates and Binding</a:t>
            </a:r>
            <a:endParaRPr lang="en-US" dirty="0"/>
          </a:p>
        </p:txBody>
      </p:sp>
      <p:sp>
        <p:nvSpPr>
          <p:cNvPr id="4" name="Rectangle 1"/>
          <p:cNvSpPr>
            <a:spLocks noChangeArrowheads="1"/>
          </p:cNvSpPr>
          <p:nvPr/>
        </p:nvSpPr>
        <p:spPr bwMode="auto">
          <a:xfrm>
            <a:off x="381683" y="1266169"/>
            <a:ext cx="8478509" cy="55215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9642" tIns="44821" rIns="89642" bIns="44821" numCol="1" anchor="ctr" anchorCtr="0" compatLnSpc="1">
            <a:prstTxWarp prst="textNoShape">
              <a:avLst/>
            </a:prstTxWarp>
            <a:spAutoFit/>
          </a:bodyPr>
          <a:lstStyle/>
          <a:p>
            <a:r>
              <a:rPr lang="en-US" sz="1961" dirty="0">
                <a:solidFill>
                  <a:srgbClr val="006400"/>
                </a:solidFill>
                <a:highlight>
                  <a:srgbClr val="FFFFFF"/>
                </a:highlight>
                <a:latin typeface="Consolas" panose="020B0609020204030204" pitchFamily="49" charset="0"/>
              </a:rPr>
              <a:t>&lt;!-- interpolation --&gt;</a:t>
            </a:r>
            <a:endParaRPr lang="en-US" sz="1961" dirty="0">
              <a:solidFill>
                <a:srgbClr val="000000"/>
              </a:solidFill>
              <a:highlight>
                <a:srgbClr val="FFFFFF"/>
              </a:highlight>
              <a:latin typeface="Consolas" panose="020B0609020204030204" pitchFamily="49" charset="0"/>
            </a:endParaRPr>
          </a:p>
          <a:p>
            <a:r>
              <a:rPr lang="en-US" sz="1961" dirty="0">
                <a:solidFill>
                  <a:srgbClr val="0000FF"/>
                </a:solidFill>
                <a:highlight>
                  <a:srgbClr val="FFFFFF"/>
                </a:highlight>
                <a:latin typeface="Consolas" panose="020B0609020204030204" pitchFamily="49" charset="0"/>
              </a:rPr>
              <a:t>&lt;</a:t>
            </a:r>
            <a:r>
              <a:rPr lang="en-US" sz="1961" dirty="0">
                <a:solidFill>
                  <a:srgbClr val="800000"/>
                </a:solidFill>
                <a:highlight>
                  <a:srgbClr val="FFFFFF"/>
                </a:highlight>
                <a:latin typeface="Consolas" panose="020B0609020204030204" pitchFamily="49" charset="0"/>
              </a:rPr>
              <a:t>div</a:t>
            </a:r>
            <a:r>
              <a:rPr lang="en-US" sz="1961" dirty="0">
                <a:solidFill>
                  <a:srgbClr val="0000FF"/>
                </a:solidFill>
                <a:highlight>
                  <a:srgbClr val="FFFFFF"/>
                </a:highlight>
                <a:latin typeface="Consolas" panose="020B0609020204030204" pitchFamily="49" charset="0"/>
              </a:rPr>
              <a:t>&gt;</a:t>
            </a:r>
            <a:r>
              <a:rPr lang="en-US" sz="1961" b="1" dirty="0">
                <a:solidFill>
                  <a:srgbClr val="000000"/>
                </a:solidFill>
                <a:highlight>
                  <a:srgbClr val="FFFFFF"/>
                </a:highlight>
                <a:latin typeface="Consolas" panose="020B0609020204030204" pitchFamily="49" charset="0"/>
              </a:rPr>
              <a:t>{{</a:t>
            </a:r>
            <a:r>
              <a:rPr lang="en-US" sz="1961" dirty="0" err="1">
                <a:solidFill>
                  <a:srgbClr val="800080"/>
                </a:solidFill>
                <a:highlight>
                  <a:srgbClr val="FFFFFF"/>
                </a:highlight>
                <a:latin typeface="Consolas" panose="020B0609020204030204" pitchFamily="49" charset="0"/>
              </a:rPr>
              <a:t>welcomeMessage</a:t>
            </a:r>
            <a:r>
              <a:rPr lang="en-US" sz="1961" b="1" dirty="0">
                <a:solidFill>
                  <a:srgbClr val="000000"/>
                </a:solidFill>
                <a:highlight>
                  <a:srgbClr val="FFFFFF"/>
                </a:highlight>
                <a:latin typeface="Consolas" panose="020B0609020204030204" pitchFamily="49" charset="0"/>
              </a:rPr>
              <a:t>}}</a:t>
            </a:r>
            <a:r>
              <a:rPr lang="en-US" sz="1961" dirty="0">
                <a:solidFill>
                  <a:srgbClr val="0000FF"/>
                </a:solidFill>
                <a:highlight>
                  <a:srgbClr val="FFFFFF"/>
                </a:highlight>
                <a:latin typeface="Consolas" panose="020B0609020204030204" pitchFamily="49" charset="0"/>
              </a:rPr>
              <a:t>&lt;/</a:t>
            </a:r>
            <a:r>
              <a:rPr lang="en-US" sz="1961" dirty="0">
                <a:solidFill>
                  <a:srgbClr val="800000"/>
                </a:solidFill>
                <a:highlight>
                  <a:srgbClr val="FFFFFF"/>
                </a:highlight>
                <a:latin typeface="Consolas" panose="020B0609020204030204" pitchFamily="49" charset="0"/>
              </a:rPr>
              <a:t>div</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endParaRPr lang="en-US" sz="1961" dirty="0">
              <a:solidFill>
                <a:srgbClr val="000000"/>
              </a:solidFill>
              <a:highlight>
                <a:srgbClr val="FFFFFF"/>
              </a:highlight>
              <a:latin typeface="Consolas" panose="020B0609020204030204" pitchFamily="49" charset="0"/>
            </a:endParaRPr>
          </a:p>
          <a:p>
            <a:r>
              <a:rPr lang="en-US" sz="1961" dirty="0">
                <a:solidFill>
                  <a:srgbClr val="006400"/>
                </a:solidFill>
                <a:highlight>
                  <a:srgbClr val="FFFFFF"/>
                </a:highlight>
                <a:latin typeface="Consolas" panose="020B0609020204030204" pitchFamily="49" charset="0"/>
              </a:rPr>
              <a:t>&lt;!-- property binding --&gt;</a:t>
            </a:r>
            <a:endParaRPr lang="en-US" sz="1961" dirty="0">
              <a:solidFill>
                <a:srgbClr val="000000"/>
              </a:solidFill>
              <a:highlight>
                <a:srgbClr val="FFFFFF"/>
              </a:highlight>
              <a:latin typeface="Consolas" panose="020B0609020204030204" pitchFamily="49" charset="0"/>
            </a:endParaRPr>
          </a:p>
          <a:p>
            <a:r>
              <a:rPr lang="en-US" sz="1961" dirty="0">
                <a:solidFill>
                  <a:srgbClr val="0000FF"/>
                </a:solidFill>
                <a:highlight>
                  <a:srgbClr val="FFFFFF"/>
                </a:highlight>
                <a:latin typeface="Consolas" panose="020B0609020204030204" pitchFamily="49" charset="0"/>
              </a:rPr>
              <a:t>&lt;</a:t>
            </a:r>
            <a:r>
              <a:rPr lang="en-US" sz="1961" dirty="0">
                <a:solidFill>
                  <a:srgbClr val="800000"/>
                </a:solidFill>
                <a:highlight>
                  <a:srgbClr val="FFFFFF"/>
                </a:highlight>
                <a:latin typeface="Consolas" panose="020B0609020204030204" pitchFamily="49" charset="0"/>
              </a:rPr>
              <a:t>button</a:t>
            </a:r>
            <a:r>
              <a:rPr lang="en-US" sz="1961" dirty="0">
                <a:solidFill>
                  <a:srgbClr val="000000"/>
                </a:solidFill>
                <a:highlight>
                  <a:srgbClr val="FFFFFF"/>
                </a:highlight>
                <a:latin typeface="Consolas" panose="020B0609020204030204" pitchFamily="49" charset="0"/>
              </a:rPr>
              <a:t> </a:t>
            </a:r>
            <a:r>
              <a:rPr lang="en-US" sz="1961" dirty="0">
                <a:solidFill>
                  <a:srgbClr val="FF0000"/>
                </a:solidFill>
                <a:highlight>
                  <a:srgbClr val="FFFFFF"/>
                </a:highlight>
                <a:latin typeface="Consolas" panose="020B0609020204030204" pitchFamily="49" charset="0"/>
              </a:rPr>
              <a:t>[disabled]</a:t>
            </a:r>
            <a:r>
              <a:rPr lang="en-US" sz="1961" dirty="0">
                <a:solidFill>
                  <a:srgbClr val="0000FF"/>
                </a:solidFill>
                <a:highlight>
                  <a:srgbClr val="FFFFFF"/>
                </a:highlight>
                <a:latin typeface="Consolas" panose="020B0609020204030204" pitchFamily="49" charset="0"/>
              </a:rPr>
              <a:t>="</a:t>
            </a:r>
            <a:r>
              <a:rPr lang="en-US" sz="1961" dirty="0" err="1">
                <a:solidFill>
                  <a:srgbClr val="0000FF"/>
                </a:solidFill>
                <a:highlight>
                  <a:srgbClr val="FFFFFF"/>
                </a:highlight>
                <a:latin typeface="Consolas" panose="020B0609020204030204" pitchFamily="49" charset="0"/>
              </a:rPr>
              <a:t>isWorking</a:t>
            </a:r>
            <a:r>
              <a:rPr lang="en-US" sz="1961" dirty="0">
                <a:solidFill>
                  <a:srgbClr val="0000FF"/>
                </a:solidFill>
                <a:highlight>
                  <a:srgbClr val="FFFFFF"/>
                </a:highlight>
                <a:latin typeface="Consolas" panose="020B0609020204030204" pitchFamily="49" charset="0"/>
              </a:rPr>
              <a:t>"&gt;&lt;/</a:t>
            </a:r>
            <a:r>
              <a:rPr lang="en-US" sz="1961" dirty="0">
                <a:solidFill>
                  <a:srgbClr val="800000"/>
                </a:solidFill>
                <a:highlight>
                  <a:srgbClr val="FFFFFF"/>
                </a:highlight>
                <a:latin typeface="Consolas" panose="020B0609020204030204" pitchFamily="49" charset="0"/>
              </a:rPr>
              <a:t>button</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endParaRPr lang="en-US" sz="1961" dirty="0">
              <a:solidFill>
                <a:srgbClr val="000000"/>
              </a:solidFill>
              <a:highlight>
                <a:srgbClr val="FFFFFF"/>
              </a:highlight>
              <a:latin typeface="Consolas" panose="020B0609020204030204" pitchFamily="49" charset="0"/>
            </a:endParaRPr>
          </a:p>
          <a:p>
            <a:r>
              <a:rPr lang="en-US" sz="1961" dirty="0">
                <a:solidFill>
                  <a:srgbClr val="006400"/>
                </a:solidFill>
                <a:highlight>
                  <a:srgbClr val="FFFFFF"/>
                </a:highlight>
                <a:latin typeface="Consolas" panose="020B0609020204030204" pitchFamily="49" charset="0"/>
              </a:rPr>
              <a:t>&lt;!-- event binding --&gt;</a:t>
            </a:r>
            <a:endParaRPr lang="en-US" sz="1961" dirty="0">
              <a:solidFill>
                <a:srgbClr val="000000"/>
              </a:solidFill>
              <a:highlight>
                <a:srgbClr val="FFFFFF"/>
              </a:highlight>
              <a:latin typeface="Consolas" panose="020B0609020204030204" pitchFamily="49" charset="0"/>
            </a:endParaRPr>
          </a:p>
          <a:p>
            <a:r>
              <a:rPr lang="en-US" sz="1961" dirty="0">
                <a:solidFill>
                  <a:srgbClr val="0000FF"/>
                </a:solidFill>
                <a:highlight>
                  <a:srgbClr val="FFFFFF"/>
                </a:highlight>
                <a:latin typeface="Consolas" panose="020B0609020204030204" pitchFamily="49" charset="0"/>
              </a:rPr>
              <a:t>&lt;</a:t>
            </a:r>
            <a:r>
              <a:rPr lang="en-US" sz="1961" dirty="0">
                <a:solidFill>
                  <a:srgbClr val="800000"/>
                </a:solidFill>
                <a:highlight>
                  <a:srgbClr val="FFFFFF"/>
                </a:highlight>
                <a:latin typeface="Consolas" panose="020B0609020204030204" pitchFamily="49" charset="0"/>
              </a:rPr>
              <a:t>button</a:t>
            </a:r>
            <a:r>
              <a:rPr lang="en-US" sz="1961" dirty="0">
                <a:solidFill>
                  <a:srgbClr val="000000"/>
                </a:solidFill>
                <a:highlight>
                  <a:srgbClr val="FFFFFF"/>
                </a:highlight>
                <a:latin typeface="Consolas" panose="020B0609020204030204" pitchFamily="49" charset="0"/>
              </a:rPr>
              <a:t> </a:t>
            </a:r>
            <a:r>
              <a:rPr lang="en-US" sz="1961" dirty="0">
                <a:solidFill>
                  <a:srgbClr val="FF0000"/>
                </a:solidFill>
                <a:highlight>
                  <a:srgbClr val="FFFFFF"/>
                </a:highlight>
                <a:latin typeface="Consolas" panose="020B0609020204030204" pitchFamily="49" charset="0"/>
              </a:rPr>
              <a:t>(click)</a:t>
            </a:r>
            <a:r>
              <a:rPr lang="en-US" sz="1961" dirty="0">
                <a:solidFill>
                  <a:srgbClr val="0000FF"/>
                </a:solidFill>
                <a:highlight>
                  <a:srgbClr val="FFFFFF"/>
                </a:highlight>
                <a:latin typeface="Consolas" panose="020B0609020204030204" pitchFamily="49" charset="0"/>
              </a:rPr>
              <a:t>="</a:t>
            </a:r>
            <a:r>
              <a:rPr lang="en-US" sz="1961" dirty="0" err="1">
                <a:solidFill>
                  <a:srgbClr val="0000FF"/>
                </a:solidFill>
                <a:highlight>
                  <a:srgbClr val="FFFFFF"/>
                </a:highlight>
                <a:latin typeface="Consolas" panose="020B0609020204030204" pitchFamily="49" charset="0"/>
              </a:rPr>
              <a:t>buttonClicked</a:t>
            </a:r>
            <a:r>
              <a:rPr lang="en-US" sz="1961" dirty="0">
                <a:solidFill>
                  <a:srgbClr val="0000FF"/>
                </a:solidFill>
                <a:highlight>
                  <a:srgbClr val="FFFFFF"/>
                </a:highlight>
                <a:latin typeface="Consolas" panose="020B0609020204030204" pitchFamily="49" charset="0"/>
              </a:rPr>
              <a:t>()"&gt;&lt;/</a:t>
            </a:r>
            <a:r>
              <a:rPr lang="en-US" sz="1961" dirty="0">
                <a:solidFill>
                  <a:srgbClr val="800000"/>
                </a:solidFill>
                <a:highlight>
                  <a:srgbClr val="FFFFFF"/>
                </a:highlight>
                <a:latin typeface="Consolas" panose="020B0609020204030204" pitchFamily="49" charset="0"/>
              </a:rPr>
              <a:t>button</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endParaRPr lang="en-US" sz="1961" dirty="0">
              <a:solidFill>
                <a:srgbClr val="000000"/>
              </a:solidFill>
              <a:highlight>
                <a:srgbClr val="FFFFFF"/>
              </a:highlight>
              <a:latin typeface="Consolas" panose="020B0609020204030204" pitchFamily="49" charset="0"/>
            </a:endParaRPr>
          </a:p>
          <a:p>
            <a:r>
              <a:rPr lang="en-US" sz="1961" dirty="0">
                <a:solidFill>
                  <a:srgbClr val="006400"/>
                </a:solidFill>
                <a:highlight>
                  <a:srgbClr val="FFFFFF"/>
                </a:highlight>
                <a:latin typeface="Consolas" panose="020B0609020204030204" pitchFamily="49" charset="0"/>
              </a:rPr>
              <a:t>&lt;!-- two-way binding --&gt;</a:t>
            </a:r>
            <a:endParaRPr lang="en-US" sz="1961" dirty="0">
              <a:solidFill>
                <a:srgbClr val="000000"/>
              </a:solidFill>
              <a:highlight>
                <a:srgbClr val="FFFFFF"/>
              </a:highlight>
              <a:latin typeface="Consolas" panose="020B0609020204030204" pitchFamily="49" charset="0"/>
            </a:endParaRPr>
          </a:p>
          <a:p>
            <a:r>
              <a:rPr lang="en-US" sz="1961" dirty="0">
                <a:solidFill>
                  <a:srgbClr val="0000FF"/>
                </a:solidFill>
                <a:highlight>
                  <a:srgbClr val="FFFFFF"/>
                </a:highlight>
                <a:latin typeface="Consolas" panose="020B0609020204030204" pitchFamily="49" charset="0"/>
              </a:rPr>
              <a:t>&lt;</a:t>
            </a:r>
            <a:r>
              <a:rPr lang="en-US" sz="1961" dirty="0">
                <a:solidFill>
                  <a:srgbClr val="800000"/>
                </a:solidFill>
                <a:highlight>
                  <a:srgbClr val="FFFFFF"/>
                </a:highlight>
                <a:latin typeface="Consolas" panose="020B0609020204030204" pitchFamily="49" charset="0"/>
              </a:rPr>
              <a:t>input</a:t>
            </a:r>
            <a:r>
              <a:rPr lang="en-US" sz="1961" dirty="0">
                <a:solidFill>
                  <a:srgbClr val="000000"/>
                </a:solidFill>
                <a:highlight>
                  <a:srgbClr val="FFFFFF"/>
                </a:highlight>
                <a:latin typeface="Consolas" panose="020B0609020204030204" pitchFamily="49" charset="0"/>
              </a:rPr>
              <a:t> </a:t>
            </a:r>
            <a:r>
              <a:rPr lang="en-US" sz="1961" dirty="0">
                <a:solidFill>
                  <a:srgbClr val="FF0000"/>
                </a:solidFill>
                <a:highlight>
                  <a:srgbClr val="FFFFFF"/>
                </a:highlight>
                <a:latin typeface="Consolas" panose="020B0609020204030204" pitchFamily="49" charset="0"/>
              </a:rPr>
              <a:t>[(</a:t>
            </a:r>
            <a:r>
              <a:rPr lang="en-US" sz="1961" dirty="0" err="1">
                <a:solidFill>
                  <a:srgbClr val="FF0000"/>
                </a:solidFill>
                <a:highlight>
                  <a:srgbClr val="FFFFFF"/>
                </a:highlight>
                <a:latin typeface="Consolas" panose="020B0609020204030204" pitchFamily="49" charset="0"/>
              </a:rPr>
              <a:t>ngModel</a:t>
            </a:r>
            <a:r>
              <a:rPr lang="en-US" sz="1961" dirty="0">
                <a:solidFill>
                  <a:srgbClr val="FF0000"/>
                </a:solidFill>
                <a:highlight>
                  <a:srgbClr val="FFFFFF"/>
                </a:highlight>
                <a:latin typeface="Consolas" panose="020B0609020204030204" pitchFamily="49" charset="0"/>
              </a:rPr>
              <a:t>)]</a:t>
            </a:r>
            <a:r>
              <a:rPr lang="en-US" sz="1961" dirty="0">
                <a:solidFill>
                  <a:srgbClr val="0000FF"/>
                </a:solidFill>
                <a:highlight>
                  <a:srgbClr val="FFFFFF"/>
                </a:highlight>
                <a:latin typeface="Consolas" panose="020B0609020204030204" pitchFamily="49" charset="0"/>
              </a:rPr>
              <a:t>="</a:t>
            </a:r>
            <a:r>
              <a:rPr lang="en-US" sz="1961" dirty="0" err="1">
                <a:solidFill>
                  <a:srgbClr val="0000FF"/>
                </a:solidFill>
                <a:highlight>
                  <a:srgbClr val="FFFFFF"/>
                </a:highlight>
                <a:latin typeface="Consolas" panose="020B0609020204030204" pitchFamily="49" charset="0"/>
              </a:rPr>
              <a:t>firstName</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endParaRPr lang="en-US" sz="1961" dirty="0">
              <a:solidFill>
                <a:srgbClr val="000000"/>
              </a:solidFill>
              <a:highlight>
                <a:srgbClr val="FFFFFF"/>
              </a:highlight>
              <a:latin typeface="Consolas" panose="020B0609020204030204" pitchFamily="49" charset="0"/>
            </a:endParaRPr>
          </a:p>
          <a:p>
            <a:r>
              <a:rPr lang="en-US" sz="1961" dirty="0">
                <a:solidFill>
                  <a:srgbClr val="006400"/>
                </a:solidFill>
                <a:highlight>
                  <a:srgbClr val="FFFFFF"/>
                </a:highlight>
                <a:latin typeface="Consolas" panose="020B0609020204030204" pitchFamily="49" charset="0"/>
              </a:rPr>
              <a:t>&lt;!-- </a:t>
            </a:r>
            <a:r>
              <a:rPr lang="en-US" sz="1961" dirty="0">
                <a:solidFill>
                  <a:srgbClr val="006400"/>
                </a:solidFill>
                <a:highlight>
                  <a:srgbClr val="FFFFFF"/>
                </a:highlight>
                <a:latin typeface="Consolas" panose="020B0609020204030204" pitchFamily="49" charset="0"/>
              </a:rPr>
              <a:t>directives </a:t>
            </a:r>
            <a:r>
              <a:rPr lang="en-US" sz="1961" dirty="0">
                <a:solidFill>
                  <a:srgbClr val="006400"/>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r>
              <a:rPr lang="en-US" sz="1961" dirty="0">
                <a:solidFill>
                  <a:srgbClr val="0000FF"/>
                </a:solidFill>
                <a:highlight>
                  <a:srgbClr val="FFFFFF"/>
                </a:highlight>
                <a:latin typeface="Consolas" panose="020B0609020204030204" pitchFamily="49" charset="0"/>
              </a:rPr>
              <a:t>&lt;</a:t>
            </a:r>
            <a:r>
              <a:rPr lang="en-US" sz="1961" dirty="0">
                <a:solidFill>
                  <a:srgbClr val="800000"/>
                </a:solidFill>
                <a:highlight>
                  <a:srgbClr val="FFFFFF"/>
                </a:highlight>
                <a:latin typeface="Consolas" panose="020B0609020204030204" pitchFamily="49" charset="0"/>
              </a:rPr>
              <a:t>div</a:t>
            </a:r>
            <a:r>
              <a:rPr lang="en-US" sz="1961" dirty="0">
                <a:solidFill>
                  <a:srgbClr val="000000"/>
                </a:solidFill>
                <a:highlight>
                  <a:srgbClr val="FFFFFF"/>
                </a:highlight>
                <a:latin typeface="Consolas" panose="020B0609020204030204" pitchFamily="49" charset="0"/>
              </a:rPr>
              <a:t> </a:t>
            </a:r>
            <a:r>
              <a:rPr lang="en-US" sz="1961" dirty="0">
                <a:solidFill>
                  <a:srgbClr val="FF0000"/>
                </a:solidFill>
                <a:highlight>
                  <a:srgbClr val="FFFFFF"/>
                </a:highlight>
                <a:latin typeface="Consolas" panose="020B0609020204030204" pitchFamily="49" charset="0"/>
              </a:rPr>
              <a:t>[</a:t>
            </a:r>
            <a:r>
              <a:rPr lang="en-US" sz="1961" dirty="0" err="1">
                <a:solidFill>
                  <a:srgbClr val="FF0000"/>
                </a:solidFill>
                <a:highlight>
                  <a:srgbClr val="FFFFFF"/>
                </a:highlight>
                <a:latin typeface="Consolas" panose="020B0609020204030204" pitchFamily="49" charset="0"/>
              </a:rPr>
              <a:t>ngClass</a:t>
            </a:r>
            <a:r>
              <a:rPr lang="en-US" sz="1961" dirty="0">
                <a:solidFill>
                  <a:srgbClr val="FF0000"/>
                </a:solidFill>
                <a:highlight>
                  <a:srgbClr val="FFFFFF"/>
                </a:highlight>
                <a:latin typeface="Consolas" panose="020B0609020204030204" pitchFamily="49" charset="0"/>
              </a:rPr>
              <a:t>]</a:t>
            </a:r>
            <a:r>
              <a:rPr lang="en-US" sz="1961" dirty="0">
                <a:solidFill>
                  <a:srgbClr val="0000FF"/>
                </a:solidFill>
                <a:highlight>
                  <a:srgbClr val="FFFFFF"/>
                </a:highlight>
                <a:latin typeface="Consolas" panose="020B0609020204030204" pitchFamily="49" charset="0"/>
              </a:rPr>
              <a:t>="'byline'"&gt;</a:t>
            </a:r>
            <a:r>
              <a:rPr lang="en-US" sz="1961" b="1" dirty="0">
                <a:solidFill>
                  <a:srgbClr val="000000"/>
                </a:solidFill>
                <a:highlight>
                  <a:srgbClr val="FFFFFF"/>
                </a:highlight>
                <a:latin typeface="Consolas" panose="020B0609020204030204" pitchFamily="49" charset="0"/>
              </a:rPr>
              <a:t>{{</a:t>
            </a:r>
            <a:r>
              <a:rPr lang="en-US" sz="1961" dirty="0">
                <a:solidFill>
                  <a:srgbClr val="800080"/>
                </a:solidFill>
                <a:highlight>
                  <a:srgbClr val="FFFFFF"/>
                </a:highlight>
                <a:latin typeface="Consolas" panose="020B0609020204030204" pitchFamily="49" charset="0"/>
              </a:rPr>
              <a:t>author</a:t>
            </a:r>
            <a:r>
              <a:rPr lang="en-US" sz="1961" b="1" dirty="0">
                <a:solidFill>
                  <a:srgbClr val="000000"/>
                </a:solidFill>
                <a:highlight>
                  <a:srgbClr val="FFFFFF"/>
                </a:highlight>
                <a:latin typeface="Consolas" panose="020B0609020204030204" pitchFamily="49" charset="0"/>
              </a:rPr>
              <a:t>}}</a:t>
            </a:r>
            <a:r>
              <a:rPr lang="en-US" sz="1961" dirty="0">
                <a:solidFill>
                  <a:srgbClr val="0000FF"/>
                </a:solidFill>
                <a:highlight>
                  <a:srgbClr val="FFFFFF"/>
                </a:highlight>
                <a:latin typeface="Consolas" panose="020B0609020204030204" pitchFamily="49" charset="0"/>
              </a:rPr>
              <a:t>&lt;/</a:t>
            </a:r>
            <a:r>
              <a:rPr lang="en-US" sz="1961" dirty="0">
                <a:solidFill>
                  <a:srgbClr val="800000"/>
                </a:solidFill>
                <a:highlight>
                  <a:srgbClr val="FFFFFF"/>
                </a:highlight>
                <a:latin typeface="Consolas" panose="020B0609020204030204" pitchFamily="49" charset="0"/>
              </a:rPr>
              <a:t>div</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r>
              <a:rPr lang="en-US" sz="1961" dirty="0">
                <a:solidFill>
                  <a:srgbClr val="0000FF"/>
                </a:solidFill>
                <a:highlight>
                  <a:srgbClr val="FFFFFF"/>
                </a:highlight>
                <a:latin typeface="Consolas" panose="020B0609020204030204" pitchFamily="49" charset="0"/>
              </a:rPr>
              <a:t>&lt;</a:t>
            </a:r>
            <a:r>
              <a:rPr lang="en-US" sz="1961" dirty="0">
                <a:solidFill>
                  <a:srgbClr val="800000"/>
                </a:solidFill>
                <a:highlight>
                  <a:srgbClr val="FFFFFF"/>
                </a:highlight>
                <a:latin typeface="Consolas" panose="020B0609020204030204" pitchFamily="49" charset="0"/>
              </a:rPr>
              <a:t>my-directive</a:t>
            </a:r>
            <a:r>
              <a:rPr lang="en-US" sz="1961" dirty="0">
                <a:solidFill>
                  <a:srgbClr val="000000"/>
                </a:solidFill>
                <a:highlight>
                  <a:srgbClr val="FFFFFF"/>
                </a:highlight>
                <a:latin typeface="Consolas" panose="020B0609020204030204" pitchFamily="49" charset="0"/>
              </a:rPr>
              <a:t> </a:t>
            </a:r>
            <a:r>
              <a:rPr lang="en-US" sz="1961" dirty="0">
                <a:solidFill>
                  <a:srgbClr val="FF0000"/>
                </a:solidFill>
                <a:highlight>
                  <a:srgbClr val="FFFFFF"/>
                </a:highlight>
                <a:latin typeface="Consolas" panose="020B0609020204030204" pitchFamily="49" charset="0"/>
              </a:rPr>
              <a:t>[</a:t>
            </a:r>
            <a:r>
              <a:rPr lang="en-US" sz="1961" dirty="0" err="1">
                <a:solidFill>
                  <a:srgbClr val="FF0000"/>
                </a:solidFill>
                <a:highlight>
                  <a:srgbClr val="FFFFFF"/>
                </a:highlight>
                <a:latin typeface="Consolas" panose="020B0609020204030204" pitchFamily="49" charset="0"/>
              </a:rPr>
              <a:t>myProperty</a:t>
            </a:r>
            <a:r>
              <a:rPr lang="en-US" sz="1961" dirty="0">
                <a:solidFill>
                  <a:srgbClr val="FF0000"/>
                </a:solidFill>
                <a:highlight>
                  <a:srgbClr val="FFFFFF"/>
                </a:highlight>
                <a:latin typeface="Consolas" panose="020B0609020204030204" pitchFamily="49" charset="0"/>
              </a:rPr>
              <a:t>]</a:t>
            </a:r>
            <a:r>
              <a:rPr lang="en-US" sz="1961" dirty="0">
                <a:solidFill>
                  <a:srgbClr val="0000FF"/>
                </a:solidFill>
                <a:highlight>
                  <a:srgbClr val="FFFFFF"/>
                </a:highlight>
                <a:latin typeface="Consolas" panose="020B0609020204030204" pitchFamily="49" charset="0"/>
              </a:rPr>
              <a:t>="'an expression'"&gt;&lt;/</a:t>
            </a:r>
            <a:r>
              <a:rPr lang="en-US" sz="1961" dirty="0">
                <a:solidFill>
                  <a:srgbClr val="800000"/>
                </a:solidFill>
                <a:highlight>
                  <a:srgbClr val="FFFFFF"/>
                </a:highlight>
                <a:latin typeface="Consolas" panose="020B0609020204030204" pitchFamily="49" charset="0"/>
              </a:rPr>
              <a:t>my-directive</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endParaRPr lang="en-US" sz="1961" dirty="0">
              <a:solidFill>
                <a:srgbClr val="000000"/>
              </a:solidFill>
              <a:highlight>
                <a:srgbClr val="FFFFFF"/>
              </a:highlight>
              <a:latin typeface="Consolas" panose="020B0609020204030204" pitchFamily="49" charset="0"/>
            </a:endParaRPr>
          </a:p>
          <a:p>
            <a:r>
              <a:rPr lang="en-US" sz="1961" dirty="0">
                <a:solidFill>
                  <a:srgbClr val="006400"/>
                </a:solidFill>
                <a:highlight>
                  <a:srgbClr val="FFFFFF"/>
                </a:highlight>
                <a:latin typeface="Consolas" panose="020B0609020204030204" pitchFamily="49" charset="0"/>
              </a:rPr>
              <a:t>&lt;!-- attribute binding --&gt;</a:t>
            </a:r>
            <a:endParaRPr lang="en-US" sz="1961" dirty="0">
              <a:solidFill>
                <a:srgbClr val="000000"/>
              </a:solidFill>
              <a:highlight>
                <a:srgbClr val="FFFFFF"/>
              </a:highlight>
              <a:latin typeface="Consolas" panose="020B0609020204030204" pitchFamily="49" charset="0"/>
            </a:endParaRPr>
          </a:p>
          <a:p>
            <a:r>
              <a:rPr lang="it-IT" sz="1961" dirty="0">
                <a:solidFill>
                  <a:srgbClr val="0000FF"/>
                </a:solidFill>
                <a:highlight>
                  <a:srgbClr val="FFFFFF"/>
                </a:highlight>
                <a:latin typeface="Consolas" panose="020B0609020204030204" pitchFamily="49" charset="0"/>
              </a:rPr>
              <a:t>&lt;</a:t>
            </a:r>
            <a:r>
              <a:rPr lang="it-IT" sz="1961" dirty="0">
                <a:solidFill>
                  <a:srgbClr val="800000"/>
                </a:solidFill>
                <a:highlight>
                  <a:srgbClr val="FFFFFF"/>
                </a:highlight>
                <a:latin typeface="Consolas" panose="020B0609020204030204" pitchFamily="49" charset="0"/>
              </a:rPr>
              <a:t>button</a:t>
            </a:r>
            <a:r>
              <a:rPr lang="it-IT" sz="1961" dirty="0">
                <a:solidFill>
                  <a:srgbClr val="000000"/>
                </a:solidFill>
                <a:highlight>
                  <a:srgbClr val="FFFFFF"/>
                </a:highlight>
                <a:latin typeface="Consolas" panose="020B0609020204030204" pitchFamily="49" charset="0"/>
              </a:rPr>
              <a:t> </a:t>
            </a:r>
            <a:r>
              <a:rPr lang="it-IT" sz="1961" dirty="0">
                <a:solidFill>
                  <a:srgbClr val="FF0000"/>
                </a:solidFill>
                <a:highlight>
                  <a:srgbClr val="FFFFFF"/>
                </a:highlight>
                <a:latin typeface="Consolas" panose="020B0609020204030204" pitchFamily="49" charset="0"/>
              </a:rPr>
              <a:t>[attr.aria-label]</a:t>
            </a:r>
            <a:r>
              <a:rPr lang="it-IT" sz="1961" dirty="0">
                <a:solidFill>
                  <a:srgbClr val="0000FF"/>
                </a:solidFill>
                <a:highlight>
                  <a:srgbClr val="FFFFFF"/>
                </a:highlight>
                <a:latin typeface="Consolas" panose="020B0609020204030204" pitchFamily="49" charset="0"/>
              </a:rPr>
              <a:t>="actionName"&gt;</a:t>
            </a:r>
            <a:r>
              <a:rPr lang="it-IT" sz="1961" dirty="0">
                <a:solidFill>
                  <a:srgbClr val="000000"/>
                </a:solidFill>
                <a:highlight>
                  <a:srgbClr val="FFFFFF"/>
                </a:highlight>
                <a:latin typeface="Consolas" panose="020B0609020204030204" pitchFamily="49" charset="0"/>
              </a:rPr>
              <a:t>Aria</a:t>
            </a:r>
            <a:r>
              <a:rPr lang="it-IT" sz="1961" dirty="0">
                <a:solidFill>
                  <a:srgbClr val="0000FF"/>
                </a:solidFill>
                <a:highlight>
                  <a:srgbClr val="FFFFFF"/>
                </a:highlight>
                <a:latin typeface="Consolas" panose="020B0609020204030204" pitchFamily="49" charset="0"/>
              </a:rPr>
              <a:t>&lt;/</a:t>
            </a:r>
            <a:r>
              <a:rPr lang="it-IT" sz="1961" dirty="0">
                <a:solidFill>
                  <a:srgbClr val="800000"/>
                </a:solidFill>
                <a:highlight>
                  <a:srgbClr val="FFFFFF"/>
                </a:highlight>
                <a:latin typeface="Consolas" panose="020B0609020204030204" pitchFamily="49" charset="0"/>
              </a:rPr>
              <a:t>button</a:t>
            </a:r>
            <a:r>
              <a:rPr lang="it-IT" sz="1961" dirty="0">
                <a:solidFill>
                  <a:srgbClr val="0000FF"/>
                </a:solidFill>
                <a:highlight>
                  <a:srgbClr val="FFFFFF"/>
                </a:highlight>
                <a:latin typeface="Consolas" panose="020B0609020204030204" pitchFamily="49" charset="0"/>
              </a:rPr>
              <a:t>&gt;</a:t>
            </a:r>
            <a:endParaRPr lang="en-US" sz="1961" dirty="0"/>
          </a:p>
        </p:txBody>
      </p:sp>
    </p:spTree>
    <p:extLst>
      <p:ext uri="{BB962C8B-B14F-4D97-AF65-F5344CB8AC3E}">
        <p14:creationId xmlns:p14="http://schemas.microsoft.com/office/powerpoint/2010/main" val="18604580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prstGeom prst="rect">
            <a:avLst/>
          </a:prstGeom>
        </p:spPr>
        <p:txBody>
          <a:bodyPr/>
          <a:lstStyle/>
          <a:p>
            <a:pPr>
              <a:spcBef>
                <a:spcPts val="0"/>
              </a:spcBef>
            </a:pPr>
            <a:r>
              <a:rPr lang="en-US" dirty="0" smtClean="0"/>
              <a:t>Services and Dependency Injection</a:t>
            </a:r>
            <a:endParaRPr lang="en-US" dirty="0"/>
          </a:p>
        </p:txBody>
      </p:sp>
      <p:sp>
        <p:nvSpPr>
          <p:cNvPr id="6" name="Rectangle 2"/>
          <p:cNvSpPr>
            <a:spLocks noChangeArrowheads="1"/>
          </p:cNvSpPr>
          <p:nvPr/>
        </p:nvSpPr>
        <p:spPr bwMode="auto">
          <a:xfrm>
            <a:off x="512910" y="1328564"/>
            <a:ext cx="4486922" cy="1599150"/>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9642" tIns="44821" rIns="89642" bIns="44821" numCol="1" anchor="ctr" anchorCtr="0" compatLnSpc="1">
            <a:prstTxWarp prst="textNoShape">
              <a:avLst/>
            </a:prstTxWarp>
            <a:spAutoFit/>
          </a:bodyPr>
          <a:lstStyle/>
          <a:p>
            <a:r>
              <a:rPr lang="en-US" sz="1961" dirty="0">
                <a:solidFill>
                  <a:srgbClr val="0000FF"/>
                </a:solidFill>
                <a:highlight>
                  <a:srgbClr val="FFFFFF"/>
                </a:highlight>
                <a:latin typeface="Consolas" panose="020B0609020204030204" pitchFamily="49" charset="0"/>
              </a:rPr>
              <a:t>export</a:t>
            </a:r>
            <a:r>
              <a:rPr lang="en-US" sz="1029" dirty="0">
                <a:solidFill>
                  <a:srgbClr val="000000"/>
                </a:solidFill>
                <a:highlight>
                  <a:srgbClr val="FFFFFF"/>
                </a:highlight>
                <a:latin typeface="Consolas" panose="020B0609020204030204" pitchFamily="49" charset="0"/>
              </a:rPr>
              <a:t> </a:t>
            </a:r>
            <a:r>
              <a:rPr lang="en-US" sz="1961" dirty="0">
                <a:solidFill>
                  <a:srgbClr val="0000FF"/>
                </a:solidFill>
                <a:highlight>
                  <a:srgbClr val="FFFFFF"/>
                </a:highlight>
                <a:latin typeface="Consolas" panose="020B0609020204030204" pitchFamily="49" charset="0"/>
              </a:rPr>
              <a:t>class</a:t>
            </a:r>
            <a:r>
              <a:rPr lang="en-US" sz="1029" dirty="0">
                <a:solidFill>
                  <a:srgbClr val="000000"/>
                </a:solidFill>
                <a:highlight>
                  <a:srgbClr val="FFFFFF"/>
                </a:highlight>
                <a:latin typeface="Consolas" panose="020B0609020204030204" pitchFamily="49" charset="0"/>
              </a:rPr>
              <a:t> </a:t>
            </a:r>
            <a:r>
              <a:rPr lang="en-US" sz="1961" dirty="0" err="1">
                <a:solidFill>
                  <a:srgbClr val="000000"/>
                </a:solidFill>
                <a:highlight>
                  <a:srgbClr val="FFFFFF"/>
                </a:highlight>
                <a:latin typeface="Consolas" panose="020B0609020204030204" pitchFamily="49" charset="0"/>
              </a:rPr>
              <a:t>SimpleService</a:t>
            </a:r>
            <a:r>
              <a:rPr lang="en-US" sz="1029" dirty="0">
                <a:solidFill>
                  <a:srgbClr val="000000"/>
                </a:solidFill>
                <a:highlight>
                  <a:srgbClr val="FFFFFF"/>
                </a:highlight>
                <a:latin typeface="Consolas" panose="020B0609020204030204" pitchFamily="49" charset="0"/>
              </a:rPr>
              <a:t> </a:t>
            </a:r>
            <a:r>
              <a:rPr lang="en-US" sz="1961" dirty="0">
                <a:solidFill>
                  <a:srgbClr val="000000"/>
                </a:solidFill>
                <a:highlight>
                  <a:srgbClr val="FFFFFF"/>
                </a:highlight>
                <a:latin typeface="Consolas" panose="020B0609020204030204" pitchFamily="49" charset="0"/>
              </a:rPr>
              <a:t>{</a:t>
            </a:r>
            <a:endParaRPr lang="en-US" sz="1029" dirty="0">
              <a:solidFill>
                <a:srgbClr val="000000"/>
              </a:solidFill>
              <a:highlight>
                <a:srgbClr val="FFFFFF"/>
              </a:highlight>
              <a:latin typeface="Consolas" panose="020B0609020204030204" pitchFamily="49" charset="0"/>
            </a:endParaRPr>
          </a:p>
          <a:p>
            <a:r>
              <a:rPr lang="en-US" sz="1029" dirty="0">
                <a:solidFill>
                  <a:srgbClr val="000000"/>
                </a:solidFill>
                <a:highlight>
                  <a:srgbClr val="FFFFFF"/>
                </a:highlight>
                <a:latin typeface="Consolas" panose="020B0609020204030204" pitchFamily="49" charset="0"/>
              </a:rPr>
              <a:t>    </a:t>
            </a:r>
            <a:r>
              <a:rPr lang="en-US" sz="1961" dirty="0">
                <a:solidFill>
                  <a:srgbClr val="0000FF"/>
                </a:solidFill>
                <a:highlight>
                  <a:srgbClr val="FFFFFF"/>
                </a:highlight>
                <a:latin typeface="Consolas" panose="020B0609020204030204" pitchFamily="49" charset="0"/>
              </a:rPr>
              <a:t>constructor</a:t>
            </a:r>
            <a:r>
              <a:rPr lang="en-US" sz="1961" dirty="0">
                <a:solidFill>
                  <a:srgbClr val="000000"/>
                </a:solidFill>
                <a:highlight>
                  <a:srgbClr val="FFFFFF"/>
                </a:highlight>
                <a:latin typeface="Consolas" panose="020B0609020204030204" pitchFamily="49" charset="0"/>
              </a:rPr>
              <a:t>()</a:t>
            </a:r>
            <a:r>
              <a:rPr lang="en-US" sz="1029" dirty="0">
                <a:solidFill>
                  <a:srgbClr val="000000"/>
                </a:solidFill>
                <a:highlight>
                  <a:srgbClr val="FFFFFF"/>
                </a:highlight>
                <a:latin typeface="Consolas" panose="020B0609020204030204" pitchFamily="49" charset="0"/>
              </a:rPr>
              <a:t> </a:t>
            </a:r>
            <a:r>
              <a:rPr lang="en-US" sz="1961" dirty="0">
                <a:solidFill>
                  <a:srgbClr val="000000"/>
                </a:solidFill>
                <a:highlight>
                  <a:srgbClr val="FFFFFF"/>
                </a:highlight>
                <a:latin typeface="Consolas" panose="020B0609020204030204" pitchFamily="49" charset="0"/>
              </a:rPr>
              <a:t>{ </a:t>
            </a:r>
            <a:r>
              <a:rPr lang="en-US" sz="1029" dirty="0">
                <a:solidFill>
                  <a:srgbClr val="000000"/>
                </a:solidFill>
                <a:highlight>
                  <a:srgbClr val="FFFFFF"/>
                </a:highlight>
                <a:latin typeface="Consolas" panose="020B0609020204030204" pitchFamily="49" charset="0"/>
              </a:rPr>
              <a:t>  </a:t>
            </a:r>
            <a:r>
              <a:rPr lang="en-US" sz="1961" dirty="0">
                <a:solidFill>
                  <a:srgbClr val="000000"/>
                </a:solidFill>
                <a:highlight>
                  <a:srgbClr val="FFFFFF"/>
                </a:highlight>
                <a:latin typeface="Consolas" panose="020B0609020204030204" pitchFamily="49" charset="0"/>
              </a:rPr>
              <a:t>}</a:t>
            </a:r>
            <a:endParaRPr lang="en-US" sz="1029" dirty="0">
              <a:solidFill>
                <a:srgbClr val="000000"/>
              </a:solidFill>
              <a:highlight>
                <a:srgbClr val="FFFFFF"/>
              </a:highlight>
              <a:latin typeface="Consolas" panose="020B0609020204030204" pitchFamily="49" charset="0"/>
            </a:endParaRPr>
          </a:p>
          <a:p>
            <a:r>
              <a:rPr lang="en-US" sz="1029" dirty="0">
                <a:solidFill>
                  <a:srgbClr val="000000"/>
                </a:solidFill>
                <a:highlight>
                  <a:srgbClr val="FFFFFF"/>
                </a:highlight>
                <a:latin typeface="Consolas" panose="020B0609020204030204" pitchFamily="49" charset="0"/>
              </a:rPr>
              <a:t>    </a:t>
            </a:r>
            <a:r>
              <a:rPr lang="en-US" sz="1961" dirty="0" err="1">
                <a:solidFill>
                  <a:srgbClr val="000000"/>
                </a:solidFill>
                <a:highlight>
                  <a:srgbClr val="FFFFFF"/>
                </a:highlight>
                <a:latin typeface="Consolas" panose="020B0609020204030204" pitchFamily="49" charset="0"/>
              </a:rPr>
              <a:t>getMessage</a:t>
            </a:r>
            <a:r>
              <a:rPr lang="en-US" sz="1961" dirty="0">
                <a:solidFill>
                  <a:srgbClr val="000000"/>
                </a:solidFill>
                <a:highlight>
                  <a:srgbClr val="FFFFFF"/>
                </a:highlight>
                <a:latin typeface="Consolas" panose="020B0609020204030204" pitchFamily="49" charset="0"/>
              </a:rPr>
              <a:t>()</a:t>
            </a:r>
            <a:r>
              <a:rPr lang="en-US" sz="1029" dirty="0">
                <a:solidFill>
                  <a:srgbClr val="000000"/>
                </a:solidFill>
                <a:highlight>
                  <a:srgbClr val="FFFFFF"/>
                </a:highlight>
                <a:latin typeface="Consolas" panose="020B0609020204030204" pitchFamily="49" charset="0"/>
              </a:rPr>
              <a:t> </a:t>
            </a:r>
            <a:r>
              <a:rPr lang="en-US" sz="1961" dirty="0">
                <a:solidFill>
                  <a:srgbClr val="000000"/>
                </a:solidFill>
                <a:highlight>
                  <a:srgbClr val="FFFFFF"/>
                </a:highlight>
                <a:latin typeface="Consolas" panose="020B0609020204030204" pitchFamily="49" charset="0"/>
              </a:rPr>
              <a:t>{ </a:t>
            </a:r>
            <a:r>
              <a:rPr lang="en-US" sz="1961" dirty="0">
                <a:solidFill>
                  <a:srgbClr val="0000FF"/>
                </a:solidFill>
                <a:highlight>
                  <a:srgbClr val="FFFFFF"/>
                </a:highlight>
                <a:latin typeface="Consolas" panose="020B0609020204030204" pitchFamily="49" charset="0"/>
              </a:rPr>
              <a:t>return</a:t>
            </a:r>
            <a:r>
              <a:rPr lang="en-US" sz="1029" dirty="0">
                <a:solidFill>
                  <a:srgbClr val="000000"/>
                </a:solidFill>
                <a:highlight>
                  <a:srgbClr val="FFFFFF"/>
                </a:highlight>
                <a:latin typeface="Consolas" panose="020B0609020204030204" pitchFamily="49" charset="0"/>
              </a:rPr>
              <a:t> </a:t>
            </a:r>
            <a:r>
              <a:rPr lang="en-US" sz="1961" dirty="0">
                <a:solidFill>
                  <a:srgbClr val="A31515"/>
                </a:solidFill>
                <a:highlight>
                  <a:srgbClr val="FFFFFF"/>
                </a:highlight>
                <a:latin typeface="Consolas" panose="020B0609020204030204" pitchFamily="49" charset="0"/>
              </a:rPr>
              <a:t>"Hi!"</a:t>
            </a:r>
            <a:r>
              <a:rPr lang="en-US" sz="1961" dirty="0">
                <a:highlight>
                  <a:srgbClr val="FFFFFF"/>
                </a:highlight>
                <a:latin typeface="Consolas" panose="020B0609020204030204" pitchFamily="49" charset="0"/>
              </a:rPr>
              <a:t>; </a:t>
            </a:r>
            <a:r>
              <a:rPr lang="en-US" sz="1961" dirty="0">
                <a:solidFill>
                  <a:srgbClr val="000000"/>
                </a:solidFill>
                <a:highlight>
                  <a:srgbClr val="FFFFFF"/>
                </a:highlight>
                <a:latin typeface="Consolas" panose="020B0609020204030204" pitchFamily="49" charset="0"/>
              </a:rPr>
              <a:t>}</a:t>
            </a:r>
            <a:endParaRPr lang="en-US" sz="1029" dirty="0">
              <a:solidFill>
                <a:srgbClr val="000000"/>
              </a:solidFill>
              <a:highlight>
                <a:srgbClr val="FFFFFF"/>
              </a:highlight>
              <a:latin typeface="Consolas" panose="020B0609020204030204" pitchFamily="49" charset="0"/>
            </a:endParaRPr>
          </a:p>
          <a:p>
            <a:r>
              <a:rPr lang="en-US" sz="1961" dirty="0">
                <a:solidFill>
                  <a:srgbClr val="000000"/>
                </a:solidFill>
                <a:highlight>
                  <a:srgbClr val="FFFFFF"/>
                </a:highlight>
                <a:latin typeface="Consolas" panose="020B0609020204030204" pitchFamily="49" charset="0"/>
              </a:rPr>
              <a:t>}</a:t>
            </a:r>
            <a:endParaRPr lang="en-US" sz="1961" dirty="0"/>
          </a:p>
          <a:p>
            <a:endParaRPr lang="en-US" sz="1961" dirty="0"/>
          </a:p>
        </p:txBody>
      </p:sp>
      <p:sp>
        <p:nvSpPr>
          <p:cNvPr id="5" name="Rectangle 4"/>
          <p:cNvSpPr/>
          <p:nvPr/>
        </p:nvSpPr>
        <p:spPr>
          <a:xfrm>
            <a:off x="5156878" y="3315854"/>
            <a:ext cx="184731" cy="363946"/>
          </a:xfrm>
          <a:prstGeom prst="rect">
            <a:avLst/>
          </a:prstGeom>
        </p:spPr>
        <p:txBody>
          <a:bodyPr wrap="none">
            <a:spAutoFit/>
          </a:bodyPr>
          <a:lstStyle/>
          <a:p>
            <a:pPr defTabSz="609543" fontAlgn="base">
              <a:spcBef>
                <a:spcPct val="0"/>
              </a:spcBef>
              <a:spcAft>
                <a:spcPct val="0"/>
              </a:spcAft>
              <a:defRPr/>
            </a:pPr>
            <a:endParaRPr lang="en-US" sz="1765" dirty="0">
              <a:solidFill>
                <a:prstClr val="black"/>
              </a:solidFill>
              <a:latin typeface="Century Gothic" panose="020B0502020202020204" pitchFamily="34" charset="0"/>
              <a:ea typeface="MS PGothic" pitchFamily="34" charset="-128"/>
            </a:endParaRPr>
          </a:p>
        </p:txBody>
      </p:sp>
      <p:sp>
        <p:nvSpPr>
          <p:cNvPr id="14" name="Rectangle 2"/>
          <p:cNvSpPr>
            <a:spLocks noChangeArrowheads="1"/>
          </p:cNvSpPr>
          <p:nvPr/>
        </p:nvSpPr>
        <p:spPr bwMode="auto">
          <a:xfrm>
            <a:off x="512910" y="3027925"/>
            <a:ext cx="7403609" cy="3726321"/>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9642" tIns="44821" rIns="89642" bIns="44821" numCol="1" anchor="ctr" anchorCtr="0" compatLnSpc="1">
            <a:prstTxWarp prst="textNoShape">
              <a:avLst/>
            </a:prstTxWarp>
            <a:spAutoFit/>
          </a:bodyPr>
          <a:lstStyle/>
          <a:p>
            <a:r>
              <a:rPr lang="en-US" sz="1961" dirty="0">
                <a:solidFill>
                  <a:srgbClr val="0000FF"/>
                </a:solidFill>
                <a:highlight>
                  <a:srgbClr val="FFFFFF"/>
                </a:highlight>
                <a:latin typeface="Consolas" panose="020B0609020204030204" pitchFamily="49" charset="0"/>
              </a:rPr>
              <a:t>import</a:t>
            </a:r>
            <a:r>
              <a:rPr lang="en-US" sz="1029" dirty="0">
                <a:solidFill>
                  <a:srgbClr val="000000"/>
                </a:solidFill>
                <a:highlight>
                  <a:srgbClr val="FFFFFF"/>
                </a:highlight>
                <a:latin typeface="Consolas" panose="020B0609020204030204" pitchFamily="49" charset="0"/>
              </a:rPr>
              <a:t> </a:t>
            </a:r>
            <a:r>
              <a:rPr lang="en-US" sz="1961" dirty="0">
                <a:solidFill>
                  <a:srgbClr val="000000"/>
                </a:solidFill>
                <a:highlight>
                  <a:srgbClr val="FFFFFF"/>
                </a:highlight>
                <a:latin typeface="Consolas" panose="020B0609020204030204" pitchFamily="49" charset="0"/>
              </a:rPr>
              <a:t>{Component}</a:t>
            </a:r>
            <a:r>
              <a:rPr lang="en-US" sz="1029" dirty="0">
                <a:solidFill>
                  <a:srgbClr val="000000"/>
                </a:solidFill>
                <a:highlight>
                  <a:srgbClr val="FFFFFF"/>
                </a:highlight>
                <a:latin typeface="Consolas" panose="020B0609020204030204" pitchFamily="49" charset="0"/>
              </a:rPr>
              <a:t> </a:t>
            </a:r>
            <a:r>
              <a:rPr lang="en-US" sz="1961" dirty="0">
                <a:solidFill>
                  <a:srgbClr val="0000FF"/>
                </a:solidFill>
                <a:highlight>
                  <a:srgbClr val="FFFFFF"/>
                </a:highlight>
                <a:latin typeface="Consolas" panose="020B0609020204030204" pitchFamily="49" charset="0"/>
              </a:rPr>
              <a:t>from</a:t>
            </a:r>
            <a:r>
              <a:rPr lang="en-US" sz="1029" dirty="0">
                <a:solidFill>
                  <a:srgbClr val="000000"/>
                </a:solidFill>
                <a:highlight>
                  <a:srgbClr val="FFFFFF"/>
                </a:highlight>
                <a:latin typeface="Consolas" panose="020B0609020204030204" pitchFamily="49" charset="0"/>
              </a:rPr>
              <a:t> </a:t>
            </a:r>
            <a:r>
              <a:rPr lang="en-US" sz="1961" dirty="0">
                <a:solidFill>
                  <a:srgbClr val="A31515"/>
                </a:solidFill>
                <a:highlight>
                  <a:srgbClr val="FFFFFF"/>
                </a:highlight>
                <a:latin typeface="Consolas" panose="020B0609020204030204" pitchFamily="49" charset="0"/>
              </a:rPr>
              <a:t>'angular2/core'</a:t>
            </a:r>
            <a:endParaRPr lang="en-US" sz="1029" dirty="0">
              <a:solidFill>
                <a:srgbClr val="000000"/>
              </a:solidFill>
              <a:highlight>
                <a:srgbClr val="FFFFFF"/>
              </a:highlight>
              <a:latin typeface="Consolas" panose="020B0609020204030204" pitchFamily="49" charset="0"/>
            </a:endParaRPr>
          </a:p>
          <a:p>
            <a:r>
              <a:rPr lang="en-US" sz="1961" dirty="0">
                <a:solidFill>
                  <a:srgbClr val="0000FF"/>
                </a:solidFill>
                <a:highlight>
                  <a:srgbClr val="FFFFFF"/>
                </a:highlight>
                <a:latin typeface="Consolas" panose="020B0609020204030204" pitchFamily="49" charset="0"/>
              </a:rPr>
              <a:t>import</a:t>
            </a:r>
            <a:r>
              <a:rPr lang="en-US" sz="1029" dirty="0">
                <a:solidFill>
                  <a:srgbClr val="000000"/>
                </a:solidFill>
                <a:highlight>
                  <a:srgbClr val="FFFFFF"/>
                </a:highlight>
                <a:latin typeface="Consolas" panose="020B0609020204030204" pitchFamily="49" charset="0"/>
              </a:rPr>
              <a:t> </a:t>
            </a:r>
            <a:r>
              <a:rPr lang="en-US" sz="1961" dirty="0">
                <a:solidFill>
                  <a:srgbClr val="000000"/>
                </a:solidFill>
                <a:highlight>
                  <a:srgbClr val="FFFFFF"/>
                </a:highlight>
                <a:latin typeface="Consolas" panose="020B0609020204030204" pitchFamily="49" charset="0"/>
              </a:rPr>
              <a:t>{</a:t>
            </a:r>
            <a:r>
              <a:rPr lang="en-US" sz="1961" dirty="0" err="1">
                <a:solidFill>
                  <a:srgbClr val="000000"/>
                </a:solidFill>
                <a:highlight>
                  <a:srgbClr val="FFFFFF"/>
                </a:highlight>
                <a:latin typeface="Consolas" panose="020B0609020204030204" pitchFamily="49" charset="0"/>
              </a:rPr>
              <a:t>SimpleService</a:t>
            </a:r>
            <a:r>
              <a:rPr lang="en-US" sz="1961" dirty="0">
                <a:solidFill>
                  <a:srgbClr val="000000"/>
                </a:solidFill>
                <a:highlight>
                  <a:srgbClr val="FFFFFF"/>
                </a:highlight>
                <a:latin typeface="Consolas" panose="020B0609020204030204" pitchFamily="49" charset="0"/>
              </a:rPr>
              <a:t>}</a:t>
            </a:r>
            <a:r>
              <a:rPr lang="en-US" sz="1029" dirty="0">
                <a:solidFill>
                  <a:srgbClr val="000000"/>
                </a:solidFill>
                <a:highlight>
                  <a:srgbClr val="FFFFFF"/>
                </a:highlight>
                <a:latin typeface="Consolas" panose="020B0609020204030204" pitchFamily="49" charset="0"/>
              </a:rPr>
              <a:t> </a:t>
            </a:r>
            <a:r>
              <a:rPr lang="en-US" sz="1961" dirty="0">
                <a:solidFill>
                  <a:srgbClr val="0000FF"/>
                </a:solidFill>
                <a:highlight>
                  <a:srgbClr val="FFFFFF"/>
                </a:highlight>
                <a:latin typeface="Consolas" panose="020B0609020204030204" pitchFamily="49" charset="0"/>
              </a:rPr>
              <a:t>from</a:t>
            </a:r>
            <a:r>
              <a:rPr lang="en-US" sz="1029" dirty="0">
                <a:solidFill>
                  <a:srgbClr val="000000"/>
                </a:solidFill>
                <a:highlight>
                  <a:srgbClr val="FFFFFF"/>
                </a:highlight>
                <a:latin typeface="Consolas" panose="020B0609020204030204" pitchFamily="49" charset="0"/>
              </a:rPr>
              <a:t> </a:t>
            </a:r>
            <a:r>
              <a:rPr lang="en-US" sz="1961" dirty="0">
                <a:solidFill>
                  <a:srgbClr val="A31515"/>
                </a:solidFill>
                <a:highlight>
                  <a:srgbClr val="FFFFFF"/>
                </a:highlight>
                <a:latin typeface="Consolas" panose="020B0609020204030204" pitchFamily="49" charset="0"/>
              </a:rPr>
              <a:t>'./</a:t>
            </a:r>
            <a:r>
              <a:rPr lang="en-US" sz="1961" dirty="0" err="1">
                <a:solidFill>
                  <a:srgbClr val="A31515"/>
                </a:solidFill>
                <a:highlight>
                  <a:srgbClr val="FFFFFF"/>
                </a:highlight>
                <a:latin typeface="Consolas" panose="020B0609020204030204" pitchFamily="49" charset="0"/>
              </a:rPr>
              <a:t>simple.service</a:t>
            </a:r>
            <a:r>
              <a:rPr lang="en-US" sz="1961" dirty="0">
                <a:solidFill>
                  <a:srgbClr val="A31515"/>
                </a:solidFill>
                <a:highlight>
                  <a:srgbClr val="FFFFFF"/>
                </a:highlight>
                <a:latin typeface="Consolas" panose="020B0609020204030204" pitchFamily="49" charset="0"/>
              </a:rPr>
              <a:t>'</a:t>
            </a:r>
            <a:endParaRPr lang="en-US" sz="1029" dirty="0">
              <a:solidFill>
                <a:srgbClr val="000000"/>
              </a:solidFill>
              <a:highlight>
                <a:srgbClr val="FFFFFF"/>
              </a:highlight>
              <a:latin typeface="Consolas" panose="020B0609020204030204" pitchFamily="49" charset="0"/>
            </a:endParaRPr>
          </a:p>
          <a:p>
            <a:endParaRPr lang="en-US" sz="1029" dirty="0">
              <a:solidFill>
                <a:srgbClr val="000000"/>
              </a:solidFill>
              <a:highlight>
                <a:srgbClr val="FFFFFF"/>
              </a:highlight>
              <a:latin typeface="Consolas" panose="020B0609020204030204" pitchFamily="49" charset="0"/>
            </a:endParaRPr>
          </a:p>
          <a:p>
            <a:r>
              <a:rPr lang="en-US" sz="1961" dirty="0">
                <a:solidFill>
                  <a:srgbClr val="000000"/>
                </a:solidFill>
                <a:highlight>
                  <a:srgbClr val="FFFFFF"/>
                </a:highlight>
                <a:latin typeface="Consolas" panose="020B0609020204030204" pitchFamily="49" charset="0"/>
              </a:rPr>
              <a:t>@Component({</a:t>
            </a:r>
            <a:endParaRPr lang="en-US" sz="1029" dirty="0">
              <a:solidFill>
                <a:srgbClr val="000000"/>
              </a:solidFill>
              <a:highlight>
                <a:srgbClr val="FFFFFF"/>
              </a:highlight>
              <a:latin typeface="Consolas" panose="020B0609020204030204" pitchFamily="49" charset="0"/>
            </a:endParaRPr>
          </a:p>
          <a:p>
            <a:r>
              <a:rPr lang="en-US" sz="1029" dirty="0">
                <a:solidFill>
                  <a:srgbClr val="000000"/>
                </a:solidFill>
                <a:highlight>
                  <a:srgbClr val="FFFFFF"/>
                </a:highlight>
                <a:latin typeface="Consolas" panose="020B0609020204030204" pitchFamily="49" charset="0"/>
              </a:rPr>
              <a:t>    </a:t>
            </a:r>
            <a:r>
              <a:rPr lang="en-US" sz="1961" dirty="0" err="1">
                <a:solidFill>
                  <a:srgbClr val="000000"/>
                </a:solidFill>
                <a:highlight>
                  <a:srgbClr val="FFFFFF"/>
                </a:highlight>
                <a:latin typeface="Consolas" panose="020B0609020204030204" pitchFamily="49" charset="0"/>
              </a:rPr>
              <a:t>templateUrl</a:t>
            </a:r>
            <a:r>
              <a:rPr lang="en-US" sz="1961" dirty="0">
                <a:solidFill>
                  <a:srgbClr val="000000"/>
                </a:solidFill>
                <a:highlight>
                  <a:srgbClr val="FFFFFF"/>
                </a:highlight>
                <a:latin typeface="Consolas" panose="020B0609020204030204" pitchFamily="49" charset="0"/>
              </a:rPr>
              <a:t>:</a:t>
            </a:r>
            <a:r>
              <a:rPr lang="en-US" sz="1029" dirty="0">
                <a:solidFill>
                  <a:srgbClr val="000000"/>
                </a:solidFill>
                <a:highlight>
                  <a:srgbClr val="FFFFFF"/>
                </a:highlight>
                <a:latin typeface="Consolas" panose="020B0609020204030204" pitchFamily="49" charset="0"/>
              </a:rPr>
              <a:t> </a:t>
            </a:r>
            <a:r>
              <a:rPr lang="en-US" sz="1961" dirty="0">
                <a:solidFill>
                  <a:srgbClr val="A31515"/>
                </a:solidFill>
                <a:highlight>
                  <a:srgbClr val="FFFFFF"/>
                </a:highlight>
                <a:latin typeface="Consolas" panose="020B0609020204030204" pitchFamily="49" charset="0"/>
              </a:rPr>
              <a:t>'/app/templates/simple.html'</a:t>
            </a:r>
            <a:r>
              <a:rPr lang="en-US" sz="1961" dirty="0">
                <a:solidFill>
                  <a:srgbClr val="000000"/>
                </a:solidFill>
                <a:highlight>
                  <a:srgbClr val="FFFFFF"/>
                </a:highlight>
                <a:latin typeface="Consolas" panose="020B0609020204030204" pitchFamily="49" charset="0"/>
              </a:rPr>
              <a:t>,</a:t>
            </a:r>
            <a:endParaRPr lang="en-US" sz="1029" dirty="0">
              <a:solidFill>
                <a:srgbClr val="000000"/>
              </a:solidFill>
              <a:highlight>
                <a:srgbClr val="FFFFFF"/>
              </a:highlight>
              <a:latin typeface="Consolas" panose="020B0609020204030204" pitchFamily="49" charset="0"/>
            </a:endParaRPr>
          </a:p>
          <a:p>
            <a:r>
              <a:rPr lang="en-US" sz="1029" dirty="0">
                <a:solidFill>
                  <a:srgbClr val="000000"/>
                </a:solidFill>
                <a:highlight>
                  <a:srgbClr val="FFFFFF"/>
                </a:highlight>
                <a:latin typeface="Consolas" panose="020B0609020204030204" pitchFamily="49" charset="0"/>
              </a:rPr>
              <a:t>    </a:t>
            </a:r>
            <a:r>
              <a:rPr lang="en-US" sz="1961" dirty="0">
                <a:solidFill>
                  <a:srgbClr val="000000"/>
                </a:solidFill>
                <a:highlight>
                  <a:srgbClr val="FFFFFF"/>
                </a:highlight>
                <a:latin typeface="Consolas" panose="020B0609020204030204" pitchFamily="49" charset="0"/>
              </a:rPr>
              <a:t>providers:</a:t>
            </a:r>
            <a:r>
              <a:rPr lang="en-US" sz="1029" dirty="0">
                <a:solidFill>
                  <a:srgbClr val="000000"/>
                </a:solidFill>
                <a:highlight>
                  <a:srgbClr val="FFFFFF"/>
                </a:highlight>
                <a:latin typeface="Consolas" panose="020B0609020204030204" pitchFamily="49" charset="0"/>
              </a:rPr>
              <a:t> </a:t>
            </a:r>
            <a:r>
              <a:rPr lang="en-US" sz="1961" dirty="0">
                <a:solidFill>
                  <a:srgbClr val="000000"/>
                </a:solidFill>
                <a:highlight>
                  <a:srgbClr val="FFFFFF"/>
                </a:highlight>
                <a:latin typeface="Consolas" panose="020B0609020204030204" pitchFamily="49" charset="0"/>
              </a:rPr>
              <a:t>[</a:t>
            </a:r>
            <a:r>
              <a:rPr lang="en-US" sz="1961" dirty="0" err="1">
                <a:solidFill>
                  <a:srgbClr val="000000"/>
                </a:solidFill>
                <a:highlight>
                  <a:srgbClr val="FFFFFF"/>
                </a:highlight>
                <a:latin typeface="Consolas" panose="020B0609020204030204" pitchFamily="49" charset="0"/>
              </a:rPr>
              <a:t>SimpleService</a:t>
            </a:r>
            <a:r>
              <a:rPr lang="en-US" sz="1961" dirty="0">
                <a:solidFill>
                  <a:srgbClr val="000000"/>
                </a:solidFill>
                <a:highlight>
                  <a:srgbClr val="FFFFFF"/>
                </a:highlight>
                <a:latin typeface="Consolas" panose="020B0609020204030204" pitchFamily="49" charset="0"/>
              </a:rPr>
              <a:t>]</a:t>
            </a:r>
            <a:endParaRPr lang="en-US" sz="1029" dirty="0">
              <a:solidFill>
                <a:srgbClr val="000000"/>
              </a:solidFill>
              <a:highlight>
                <a:srgbClr val="FFFFFF"/>
              </a:highlight>
              <a:latin typeface="Consolas" panose="020B0609020204030204" pitchFamily="49" charset="0"/>
            </a:endParaRPr>
          </a:p>
          <a:p>
            <a:r>
              <a:rPr lang="en-US" sz="1961" dirty="0">
                <a:solidFill>
                  <a:srgbClr val="000000"/>
                </a:solidFill>
                <a:highlight>
                  <a:srgbClr val="FFFFFF"/>
                </a:highlight>
                <a:latin typeface="Consolas" panose="020B0609020204030204" pitchFamily="49" charset="0"/>
              </a:rPr>
              <a:t>})</a:t>
            </a:r>
            <a:endParaRPr lang="en-US" sz="1029" dirty="0">
              <a:solidFill>
                <a:srgbClr val="000000"/>
              </a:solidFill>
              <a:highlight>
                <a:srgbClr val="FFFFFF"/>
              </a:highlight>
              <a:latin typeface="Consolas" panose="020B0609020204030204" pitchFamily="49" charset="0"/>
            </a:endParaRPr>
          </a:p>
          <a:p>
            <a:endParaRPr lang="en-US" sz="1029" dirty="0">
              <a:solidFill>
                <a:srgbClr val="000000"/>
              </a:solidFill>
              <a:highlight>
                <a:srgbClr val="FFFFFF"/>
              </a:highlight>
              <a:latin typeface="Consolas" panose="020B0609020204030204" pitchFamily="49" charset="0"/>
            </a:endParaRPr>
          </a:p>
          <a:p>
            <a:r>
              <a:rPr lang="en-US" sz="1961" dirty="0">
                <a:solidFill>
                  <a:srgbClr val="0000FF"/>
                </a:solidFill>
                <a:highlight>
                  <a:srgbClr val="FFFFFF"/>
                </a:highlight>
                <a:latin typeface="Consolas" panose="020B0609020204030204" pitchFamily="49" charset="0"/>
              </a:rPr>
              <a:t>export</a:t>
            </a:r>
            <a:r>
              <a:rPr lang="en-US" sz="1029" dirty="0">
                <a:solidFill>
                  <a:srgbClr val="000000"/>
                </a:solidFill>
                <a:highlight>
                  <a:srgbClr val="FFFFFF"/>
                </a:highlight>
                <a:latin typeface="Consolas" panose="020B0609020204030204" pitchFamily="49" charset="0"/>
              </a:rPr>
              <a:t> </a:t>
            </a:r>
            <a:r>
              <a:rPr lang="en-US" sz="1961" dirty="0">
                <a:solidFill>
                  <a:srgbClr val="0000FF"/>
                </a:solidFill>
                <a:highlight>
                  <a:srgbClr val="FFFFFF"/>
                </a:highlight>
                <a:latin typeface="Consolas" panose="020B0609020204030204" pitchFamily="49" charset="0"/>
              </a:rPr>
              <a:t>class</a:t>
            </a:r>
            <a:r>
              <a:rPr lang="en-US" sz="1029" dirty="0">
                <a:solidFill>
                  <a:srgbClr val="000000"/>
                </a:solidFill>
                <a:highlight>
                  <a:srgbClr val="FFFFFF"/>
                </a:highlight>
                <a:latin typeface="Consolas" panose="020B0609020204030204" pitchFamily="49" charset="0"/>
              </a:rPr>
              <a:t> </a:t>
            </a:r>
            <a:r>
              <a:rPr lang="en-US" sz="1961" dirty="0" err="1">
                <a:solidFill>
                  <a:srgbClr val="000000"/>
                </a:solidFill>
                <a:highlight>
                  <a:srgbClr val="FFFFFF"/>
                </a:highlight>
                <a:latin typeface="Consolas" panose="020B0609020204030204" pitchFamily="49" charset="0"/>
              </a:rPr>
              <a:t>SimpleComponent</a:t>
            </a:r>
            <a:r>
              <a:rPr lang="en-US" sz="1029" dirty="0">
                <a:solidFill>
                  <a:srgbClr val="000000"/>
                </a:solidFill>
                <a:highlight>
                  <a:srgbClr val="FFFFFF"/>
                </a:highlight>
                <a:latin typeface="Consolas" panose="020B0609020204030204" pitchFamily="49" charset="0"/>
              </a:rPr>
              <a:t> </a:t>
            </a:r>
            <a:r>
              <a:rPr lang="en-US" sz="1961" dirty="0">
                <a:solidFill>
                  <a:srgbClr val="000000"/>
                </a:solidFill>
                <a:highlight>
                  <a:srgbClr val="FFFFFF"/>
                </a:highlight>
                <a:latin typeface="Consolas" panose="020B0609020204030204" pitchFamily="49" charset="0"/>
              </a:rPr>
              <a:t>{</a:t>
            </a:r>
            <a:endParaRPr lang="en-US" sz="1029" dirty="0">
              <a:solidFill>
                <a:srgbClr val="000000"/>
              </a:solidFill>
              <a:highlight>
                <a:srgbClr val="FFFFFF"/>
              </a:highlight>
              <a:latin typeface="Consolas" panose="020B0609020204030204" pitchFamily="49" charset="0"/>
            </a:endParaRPr>
          </a:p>
          <a:p>
            <a:r>
              <a:rPr lang="en-US" sz="1029" dirty="0">
                <a:solidFill>
                  <a:srgbClr val="000000"/>
                </a:solidFill>
                <a:highlight>
                  <a:srgbClr val="FFFFFF"/>
                </a:highlight>
                <a:latin typeface="Consolas" panose="020B0609020204030204" pitchFamily="49" charset="0"/>
              </a:rPr>
              <a:t>    </a:t>
            </a:r>
            <a:r>
              <a:rPr lang="en-US" sz="1961" dirty="0" err="1">
                <a:solidFill>
                  <a:srgbClr val="000000"/>
                </a:solidFill>
                <a:highlight>
                  <a:srgbClr val="FFFFFF"/>
                </a:highlight>
                <a:latin typeface="Consolas" panose="020B0609020204030204" pitchFamily="49" charset="0"/>
              </a:rPr>
              <a:t>welcomeMessage</a:t>
            </a:r>
            <a:r>
              <a:rPr lang="en-US" sz="1961" dirty="0">
                <a:solidFill>
                  <a:srgbClr val="000000"/>
                </a:solidFill>
                <a:highlight>
                  <a:srgbClr val="FFFFFF"/>
                </a:highlight>
                <a:latin typeface="Consolas" panose="020B0609020204030204" pitchFamily="49" charset="0"/>
              </a:rPr>
              <a:t>:</a:t>
            </a:r>
            <a:r>
              <a:rPr lang="en-US" sz="1029" dirty="0">
                <a:solidFill>
                  <a:srgbClr val="000000"/>
                </a:solidFill>
                <a:highlight>
                  <a:srgbClr val="FFFFFF"/>
                </a:highlight>
                <a:latin typeface="Consolas" panose="020B0609020204030204" pitchFamily="49" charset="0"/>
              </a:rPr>
              <a:t> </a:t>
            </a:r>
            <a:r>
              <a:rPr lang="en-US" sz="1961" dirty="0">
                <a:solidFill>
                  <a:srgbClr val="0000FF"/>
                </a:solidFill>
                <a:highlight>
                  <a:srgbClr val="FFFFFF"/>
                </a:highlight>
                <a:latin typeface="Consolas" panose="020B0609020204030204" pitchFamily="49" charset="0"/>
              </a:rPr>
              <a:t>string</a:t>
            </a:r>
            <a:r>
              <a:rPr lang="en-US" sz="1961" dirty="0">
                <a:solidFill>
                  <a:srgbClr val="000000"/>
                </a:solidFill>
                <a:highlight>
                  <a:srgbClr val="FFFFFF"/>
                </a:highlight>
                <a:latin typeface="Consolas" panose="020B0609020204030204" pitchFamily="49" charset="0"/>
              </a:rPr>
              <a:t>;</a:t>
            </a:r>
            <a:endParaRPr lang="en-US" sz="1029" dirty="0">
              <a:solidFill>
                <a:srgbClr val="000000"/>
              </a:solidFill>
              <a:highlight>
                <a:srgbClr val="FFFFFF"/>
              </a:highlight>
              <a:latin typeface="Consolas" panose="020B0609020204030204" pitchFamily="49" charset="0"/>
            </a:endParaRPr>
          </a:p>
          <a:p>
            <a:r>
              <a:rPr lang="en-US" sz="1029" dirty="0">
                <a:solidFill>
                  <a:srgbClr val="000000"/>
                </a:solidFill>
                <a:highlight>
                  <a:srgbClr val="FFFFFF"/>
                </a:highlight>
                <a:latin typeface="Consolas" panose="020B0609020204030204" pitchFamily="49" charset="0"/>
              </a:rPr>
              <a:t>    </a:t>
            </a:r>
            <a:r>
              <a:rPr lang="en-US" sz="1961" dirty="0">
                <a:solidFill>
                  <a:srgbClr val="0000FF"/>
                </a:solidFill>
                <a:highlight>
                  <a:srgbClr val="FFFFFF"/>
                </a:highlight>
                <a:latin typeface="Consolas" panose="020B0609020204030204" pitchFamily="49" charset="0"/>
              </a:rPr>
              <a:t>constructor</a:t>
            </a:r>
            <a:r>
              <a:rPr lang="en-US" sz="1961" dirty="0">
                <a:solidFill>
                  <a:srgbClr val="000000"/>
                </a:solidFill>
                <a:highlight>
                  <a:srgbClr val="FFFFFF"/>
                </a:highlight>
                <a:latin typeface="Consolas" panose="020B0609020204030204" pitchFamily="49" charset="0"/>
              </a:rPr>
              <a:t>(</a:t>
            </a:r>
            <a:r>
              <a:rPr lang="en-US" sz="1961" dirty="0" err="1">
                <a:solidFill>
                  <a:srgbClr val="000000"/>
                </a:solidFill>
                <a:highlight>
                  <a:srgbClr val="FFFFFF"/>
                </a:highlight>
                <a:latin typeface="Consolas" panose="020B0609020204030204" pitchFamily="49" charset="0"/>
              </a:rPr>
              <a:t>simpleService</a:t>
            </a:r>
            <a:r>
              <a:rPr lang="en-US" sz="1961" dirty="0">
                <a:solidFill>
                  <a:srgbClr val="000000"/>
                </a:solidFill>
                <a:highlight>
                  <a:srgbClr val="FFFFFF"/>
                </a:highlight>
                <a:latin typeface="Consolas" panose="020B0609020204030204" pitchFamily="49" charset="0"/>
              </a:rPr>
              <a:t>:</a:t>
            </a:r>
            <a:r>
              <a:rPr lang="en-US" sz="1029" dirty="0">
                <a:solidFill>
                  <a:srgbClr val="000000"/>
                </a:solidFill>
                <a:highlight>
                  <a:srgbClr val="FFFFFF"/>
                </a:highlight>
                <a:latin typeface="Consolas" panose="020B0609020204030204" pitchFamily="49" charset="0"/>
              </a:rPr>
              <a:t> </a:t>
            </a:r>
            <a:r>
              <a:rPr lang="en-US" sz="1961" dirty="0" err="1">
                <a:solidFill>
                  <a:srgbClr val="000000"/>
                </a:solidFill>
                <a:highlight>
                  <a:srgbClr val="FFFFFF"/>
                </a:highlight>
                <a:latin typeface="Consolas" panose="020B0609020204030204" pitchFamily="49" charset="0"/>
              </a:rPr>
              <a:t>SimpleService</a:t>
            </a:r>
            <a:r>
              <a:rPr lang="en-US" sz="1961" dirty="0">
                <a:solidFill>
                  <a:srgbClr val="000000"/>
                </a:solidFill>
                <a:highlight>
                  <a:srgbClr val="FFFFFF"/>
                </a:highlight>
                <a:latin typeface="Consolas" panose="020B0609020204030204" pitchFamily="49" charset="0"/>
              </a:rPr>
              <a:t>)</a:t>
            </a:r>
            <a:r>
              <a:rPr lang="en-US" sz="1029" dirty="0">
                <a:solidFill>
                  <a:srgbClr val="000000"/>
                </a:solidFill>
                <a:highlight>
                  <a:srgbClr val="FFFFFF"/>
                </a:highlight>
                <a:latin typeface="Consolas" panose="020B0609020204030204" pitchFamily="49" charset="0"/>
              </a:rPr>
              <a:t> </a:t>
            </a:r>
            <a:r>
              <a:rPr lang="en-US" sz="1961" dirty="0">
                <a:solidFill>
                  <a:srgbClr val="000000"/>
                </a:solidFill>
                <a:highlight>
                  <a:srgbClr val="FFFFFF"/>
                </a:highlight>
                <a:latin typeface="Consolas" panose="020B0609020204030204" pitchFamily="49" charset="0"/>
              </a:rPr>
              <a:t>{</a:t>
            </a:r>
            <a:endParaRPr lang="en-US" sz="1029" dirty="0">
              <a:solidFill>
                <a:srgbClr val="000000"/>
              </a:solidFill>
              <a:highlight>
                <a:srgbClr val="FFFFFF"/>
              </a:highlight>
              <a:latin typeface="Consolas" panose="020B0609020204030204" pitchFamily="49" charset="0"/>
            </a:endParaRPr>
          </a:p>
          <a:p>
            <a:r>
              <a:rPr lang="en-US" sz="1029" dirty="0">
                <a:solidFill>
                  <a:srgbClr val="000000"/>
                </a:solidFill>
                <a:highlight>
                  <a:srgbClr val="FFFFFF"/>
                </a:highlight>
                <a:latin typeface="Consolas" panose="020B0609020204030204" pitchFamily="49" charset="0"/>
              </a:rPr>
              <a:t>        </a:t>
            </a:r>
            <a:r>
              <a:rPr lang="en-US" sz="1961" dirty="0" err="1">
                <a:solidFill>
                  <a:srgbClr val="0000FF"/>
                </a:solidFill>
                <a:highlight>
                  <a:srgbClr val="FFFFFF"/>
                </a:highlight>
                <a:latin typeface="Consolas" panose="020B0609020204030204" pitchFamily="49" charset="0"/>
              </a:rPr>
              <a:t>this</a:t>
            </a:r>
            <a:r>
              <a:rPr lang="en-US" sz="1961" dirty="0" err="1">
                <a:solidFill>
                  <a:srgbClr val="000000"/>
                </a:solidFill>
                <a:highlight>
                  <a:srgbClr val="FFFFFF"/>
                </a:highlight>
                <a:latin typeface="Consolas" panose="020B0609020204030204" pitchFamily="49" charset="0"/>
              </a:rPr>
              <a:t>.welcomeMessage</a:t>
            </a:r>
            <a:r>
              <a:rPr lang="en-US" sz="1029" dirty="0">
                <a:solidFill>
                  <a:srgbClr val="000000"/>
                </a:solidFill>
                <a:highlight>
                  <a:srgbClr val="FFFFFF"/>
                </a:highlight>
                <a:latin typeface="Consolas" panose="020B0609020204030204" pitchFamily="49" charset="0"/>
              </a:rPr>
              <a:t> </a:t>
            </a:r>
            <a:r>
              <a:rPr lang="en-US" sz="1961" dirty="0">
                <a:solidFill>
                  <a:srgbClr val="000000"/>
                </a:solidFill>
                <a:highlight>
                  <a:srgbClr val="FFFFFF"/>
                </a:highlight>
                <a:latin typeface="Consolas" panose="020B0609020204030204" pitchFamily="49" charset="0"/>
              </a:rPr>
              <a:t>=</a:t>
            </a:r>
            <a:r>
              <a:rPr lang="en-US" sz="1029" dirty="0">
                <a:solidFill>
                  <a:srgbClr val="000000"/>
                </a:solidFill>
                <a:highlight>
                  <a:srgbClr val="FFFFFF"/>
                </a:highlight>
                <a:latin typeface="Consolas" panose="020B0609020204030204" pitchFamily="49" charset="0"/>
              </a:rPr>
              <a:t> </a:t>
            </a:r>
            <a:r>
              <a:rPr lang="en-US" sz="1961" dirty="0" err="1">
                <a:solidFill>
                  <a:srgbClr val="000000"/>
                </a:solidFill>
                <a:highlight>
                  <a:srgbClr val="FFFFFF"/>
                </a:highlight>
                <a:latin typeface="Consolas" panose="020B0609020204030204" pitchFamily="49" charset="0"/>
              </a:rPr>
              <a:t>simpleService.getMessage</a:t>
            </a:r>
            <a:r>
              <a:rPr lang="en-US" sz="1961" dirty="0">
                <a:solidFill>
                  <a:srgbClr val="000000"/>
                </a:solidFill>
                <a:highlight>
                  <a:srgbClr val="FFFFFF"/>
                </a:highlight>
                <a:latin typeface="Consolas" panose="020B0609020204030204" pitchFamily="49" charset="0"/>
              </a:rPr>
              <a:t>();</a:t>
            </a:r>
            <a:endParaRPr lang="en-US" sz="1029" dirty="0">
              <a:solidFill>
                <a:srgbClr val="000000"/>
              </a:solidFill>
              <a:highlight>
                <a:srgbClr val="FFFFFF"/>
              </a:highlight>
              <a:latin typeface="Consolas" panose="020B0609020204030204" pitchFamily="49" charset="0"/>
            </a:endParaRPr>
          </a:p>
          <a:p>
            <a:r>
              <a:rPr lang="en-US" sz="1029" dirty="0">
                <a:solidFill>
                  <a:srgbClr val="000000"/>
                </a:solidFill>
                <a:highlight>
                  <a:srgbClr val="FFFFFF"/>
                </a:highlight>
                <a:latin typeface="Consolas" panose="020B0609020204030204" pitchFamily="49" charset="0"/>
              </a:rPr>
              <a:t>    </a:t>
            </a:r>
            <a:r>
              <a:rPr lang="en-US" sz="1961" dirty="0">
                <a:solidFill>
                  <a:srgbClr val="000000"/>
                </a:solidFill>
                <a:highlight>
                  <a:srgbClr val="FFFFFF"/>
                </a:highlight>
                <a:latin typeface="Consolas" panose="020B0609020204030204" pitchFamily="49" charset="0"/>
              </a:rPr>
              <a:t>}}</a:t>
            </a:r>
            <a:endParaRPr lang="en-US" sz="1961" dirty="0"/>
          </a:p>
        </p:txBody>
      </p:sp>
      <p:sp>
        <p:nvSpPr>
          <p:cNvPr id="15" name="Line Callout 1 14"/>
          <p:cNvSpPr/>
          <p:nvPr/>
        </p:nvSpPr>
        <p:spPr>
          <a:xfrm>
            <a:off x="8663735" y="1649222"/>
            <a:ext cx="2437074" cy="669821"/>
          </a:xfrm>
          <a:prstGeom prst="borderCallout1">
            <a:avLst>
              <a:gd name="adj1" fmla="val 18750"/>
              <a:gd name="adj2" fmla="val -8333"/>
              <a:gd name="adj3" fmla="val -9968"/>
              <a:gd name="adj4" fmla="val -173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43" fontAlgn="base">
              <a:spcBef>
                <a:spcPct val="0"/>
              </a:spcBef>
              <a:spcAft>
                <a:spcPct val="0"/>
              </a:spcAft>
              <a:defRPr/>
            </a:pPr>
            <a:r>
              <a:rPr lang="en-US" sz="1836" dirty="0">
                <a:solidFill>
                  <a:prstClr val="white"/>
                </a:solidFill>
                <a:latin typeface="Century Gothic"/>
              </a:rPr>
              <a:t>Create the service</a:t>
            </a:r>
            <a:endParaRPr lang="en-US" sz="1836" dirty="0">
              <a:solidFill>
                <a:prstClr val="white"/>
              </a:solidFill>
              <a:latin typeface="Century Gothic"/>
            </a:endParaRPr>
          </a:p>
        </p:txBody>
      </p:sp>
      <p:sp>
        <p:nvSpPr>
          <p:cNvPr id="16" name="Line Callout 1 15"/>
          <p:cNvSpPr/>
          <p:nvPr/>
        </p:nvSpPr>
        <p:spPr>
          <a:xfrm>
            <a:off x="8663735" y="4221263"/>
            <a:ext cx="2437074" cy="669821"/>
          </a:xfrm>
          <a:prstGeom prst="borderCallout1">
            <a:avLst>
              <a:gd name="adj1" fmla="val 18750"/>
              <a:gd name="adj2" fmla="val -8333"/>
              <a:gd name="adj3" fmla="val 55700"/>
              <a:gd name="adj4" fmla="val -1702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43" fontAlgn="base">
              <a:spcBef>
                <a:spcPct val="0"/>
              </a:spcBef>
              <a:spcAft>
                <a:spcPct val="0"/>
              </a:spcAft>
              <a:defRPr/>
            </a:pPr>
            <a:r>
              <a:rPr lang="en-US" sz="1836" dirty="0">
                <a:solidFill>
                  <a:prstClr val="white"/>
                </a:solidFill>
                <a:latin typeface="Century Gothic"/>
              </a:rPr>
              <a:t>Inject the service</a:t>
            </a:r>
            <a:endParaRPr lang="en-US" sz="1836" dirty="0">
              <a:solidFill>
                <a:prstClr val="white"/>
              </a:solidFill>
              <a:latin typeface="Century Gothic"/>
            </a:endParaRPr>
          </a:p>
        </p:txBody>
      </p:sp>
    </p:spTree>
    <p:extLst>
      <p:ext uri="{BB962C8B-B14F-4D97-AF65-F5344CB8AC3E}">
        <p14:creationId xmlns:p14="http://schemas.microsoft.com/office/powerpoint/2010/main" val="45600093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Office.js and Angular</a:t>
            </a:r>
            <a:endParaRPr lang="en-US" dirty="0"/>
          </a:p>
        </p:txBody>
      </p:sp>
      <p:sp>
        <p:nvSpPr>
          <p:cNvPr id="3" name="Content Placeholder 2"/>
          <p:cNvSpPr>
            <a:spLocks noGrp="1"/>
          </p:cNvSpPr>
          <p:nvPr>
            <p:ph idx="1"/>
          </p:nvPr>
        </p:nvSpPr>
        <p:spPr/>
        <p:txBody>
          <a:bodyPr/>
          <a:lstStyle/>
          <a:p>
            <a:r>
              <a:rPr lang="en-US" dirty="0" smtClean="0"/>
              <a:t>Office.js initialization </a:t>
            </a:r>
            <a:r>
              <a:rPr lang="en-US" dirty="0" smtClean="0"/>
              <a:t>must happen in first 5 seconds</a:t>
            </a:r>
            <a:endParaRPr lang="en-US" dirty="0"/>
          </a:p>
        </p:txBody>
      </p:sp>
      <p:pic>
        <p:nvPicPr>
          <p:cNvPr id="4" name="Picture 3"/>
          <p:cNvPicPr>
            <a:picLocks noChangeAspect="1"/>
          </p:cNvPicPr>
          <p:nvPr/>
        </p:nvPicPr>
        <p:blipFill>
          <a:blip r:embed="rId2"/>
          <a:stretch>
            <a:fillRect/>
          </a:stretch>
        </p:blipFill>
        <p:spPr>
          <a:xfrm>
            <a:off x="1224816" y="2887449"/>
            <a:ext cx="6285593" cy="3711276"/>
          </a:xfrm>
          <a:prstGeom prst="rect">
            <a:avLst/>
          </a:prstGeom>
        </p:spPr>
      </p:pic>
    </p:spTree>
    <p:extLst>
      <p:ext uri="{BB962C8B-B14F-4D97-AF65-F5344CB8AC3E}">
        <p14:creationId xmlns:p14="http://schemas.microsoft.com/office/powerpoint/2010/main" val="29192725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0322" y="2885306"/>
            <a:ext cx="9613860" cy="1090788"/>
          </a:xfrm>
        </p:spPr>
        <p:txBody>
          <a:bodyPr/>
          <a:lstStyle/>
          <a:p>
            <a:r>
              <a:rPr lang="en-US" dirty="0" smtClean="0"/>
              <a:t>DEMO</a:t>
            </a:r>
            <a:endParaRPr lang="en-US" dirty="0"/>
          </a:p>
        </p:txBody>
      </p:sp>
      <p:sp>
        <p:nvSpPr>
          <p:cNvPr id="5" name="Text Placeholder 4"/>
          <p:cNvSpPr>
            <a:spLocks noGrp="1"/>
          </p:cNvSpPr>
          <p:nvPr>
            <p:ph type="body" idx="1"/>
          </p:nvPr>
        </p:nvSpPr>
        <p:spPr/>
        <p:txBody>
          <a:bodyPr/>
          <a:lstStyle/>
          <a:p>
            <a:r>
              <a:rPr lang="en-US" dirty="0" smtClean="0"/>
              <a:t>Office add-in with Angular 2</a:t>
            </a:r>
            <a:endParaRPr lang="en-US" dirty="0"/>
          </a:p>
        </p:txBody>
      </p:sp>
    </p:spTree>
    <p:extLst>
      <p:ext uri="{BB962C8B-B14F-4D97-AF65-F5344CB8AC3E}">
        <p14:creationId xmlns:p14="http://schemas.microsoft.com/office/powerpoint/2010/main" val="8815947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343906" y="2527445"/>
            <a:ext cx="11887200" cy="1831975"/>
          </a:xfrm>
          <a:prstGeom prst="rect">
            <a:avLst/>
          </a:prstGeom>
        </p:spPr>
        <p:txBody>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sz="8800" dirty="0" smtClean="0">
                <a:solidFill>
                  <a:prstClr val="white"/>
                </a:solidFill>
                <a:latin typeface="Segoe UI Light" panose="020B0502040204020203" pitchFamily="34" charset="0"/>
              </a:rPr>
              <a:t>The Office UI Fabric</a:t>
            </a:r>
            <a:endParaRPr lang="en-US" sz="8800" dirty="0">
              <a:solidFill>
                <a:prstClr val="white"/>
              </a:solidFill>
              <a:latin typeface="Segoe UI Light" panose="020B0502040204020203" pitchFamily="34" charset="0"/>
            </a:endParaRPr>
          </a:p>
        </p:txBody>
      </p:sp>
    </p:spTree>
    <p:extLst>
      <p:ext uri="{BB962C8B-B14F-4D97-AF65-F5344CB8AC3E}">
        <p14:creationId xmlns:p14="http://schemas.microsoft.com/office/powerpoint/2010/main" val="3315172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the Office UI Fabric</a:t>
            </a:r>
            <a:endParaRPr lang="en-US" dirty="0"/>
          </a:p>
        </p:txBody>
      </p:sp>
      <p:sp>
        <p:nvSpPr>
          <p:cNvPr id="3" name="Content Placeholder 2"/>
          <p:cNvSpPr>
            <a:spLocks noGrp="1"/>
          </p:cNvSpPr>
          <p:nvPr>
            <p:ph idx="1"/>
          </p:nvPr>
        </p:nvSpPr>
        <p:spPr/>
        <p:txBody>
          <a:bodyPr>
            <a:normAutofit lnSpcReduction="10000"/>
          </a:bodyPr>
          <a:lstStyle/>
          <a:p>
            <a:r>
              <a:rPr lang="en-US" dirty="0" smtClean="0"/>
              <a:t>10 base font classes representing Office typography</a:t>
            </a:r>
          </a:p>
          <a:p>
            <a:r>
              <a:rPr lang="en-US" dirty="0" smtClean="0"/>
              <a:t>9 different themes</a:t>
            </a:r>
          </a:p>
          <a:p>
            <a:r>
              <a:rPr lang="en-US" dirty="0" smtClean="0"/>
              <a:t>Localization support</a:t>
            </a:r>
          </a:p>
          <a:p>
            <a:r>
              <a:rPr lang="en-US" dirty="0" smtClean="0"/>
              <a:t>12-column responsive grid structure</a:t>
            </a:r>
          </a:p>
          <a:p>
            <a:r>
              <a:rPr lang="en-US" dirty="0" smtClean="0"/>
              <a:t>26 components</a:t>
            </a:r>
          </a:p>
          <a:p>
            <a:pPr lvl="1"/>
            <a:r>
              <a:rPr lang="en-US" dirty="0" smtClean="0"/>
              <a:t>Menus</a:t>
            </a:r>
          </a:p>
          <a:p>
            <a:pPr lvl="1"/>
            <a:r>
              <a:rPr lang="en-US" dirty="0" smtClean="0"/>
              <a:t>Breadcrumbs</a:t>
            </a:r>
          </a:p>
          <a:p>
            <a:pPr lvl="1"/>
            <a:r>
              <a:rPr lang="en-US" dirty="0" smtClean="0"/>
              <a:t>Buttons</a:t>
            </a:r>
          </a:p>
          <a:p>
            <a:pPr lvl="1"/>
            <a:r>
              <a:rPr lang="en-US" dirty="0" smtClean="0"/>
              <a:t>Tables</a:t>
            </a:r>
          </a:p>
          <a:p>
            <a:pPr lvl="1"/>
            <a:r>
              <a:rPr lang="en-US" dirty="0" smtClean="0"/>
              <a:t>More…</a:t>
            </a:r>
            <a:endParaRPr lang="en-US" dirty="0"/>
          </a:p>
        </p:txBody>
      </p:sp>
      <p:pic>
        <p:nvPicPr>
          <p:cNvPr id="4" name="Picture 3"/>
          <p:cNvPicPr>
            <a:picLocks noChangeAspect="1"/>
          </p:cNvPicPr>
          <p:nvPr/>
        </p:nvPicPr>
        <p:blipFill>
          <a:blip r:embed="rId2"/>
          <a:stretch>
            <a:fillRect/>
          </a:stretch>
        </p:blipFill>
        <p:spPr>
          <a:xfrm>
            <a:off x="7210943" y="3243630"/>
            <a:ext cx="4142857" cy="2933333"/>
          </a:xfrm>
          <a:prstGeom prst="rect">
            <a:avLst/>
          </a:prstGeom>
        </p:spPr>
      </p:pic>
    </p:spTree>
    <p:extLst>
      <p:ext uri="{BB962C8B-B14F-4D97-AF65-F5344CB8AC3E}">
        <p14:creationId xmlns:p14="http://schemas.microsoft.com/office/powerpoint/2010/main" val="3070396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Office UI Fabric</a:t>
            </a:r>
            <a:endParaRPr lang="en-US" dirty="0"/>
          </a:p>
        </p:txBody>
      </p:sp>
      <p:sp>
        <p:nvSpPr>
          <p:cNvPr id="3" name="Content Placeholder 2"/>
          <p:cNvSpPr>
            <a:spLocks noGrp="1"/>
          </p:cNvSpPr>
          <p:nvPr>
            <p:ph idx="1"/>
          </p:nvPr>
        </p:nvSpPr>
        <p:spPr>
          <a:xfrm>
            <a:off x="336137" y="2121309"/>
            <a:ext cx="9613861" cy="3599316"/>
          </a:xfrm>
        </p:spPr>
        <p:txBody>
          <a:bodyPr/>
          <a:lstStyle/>
          <a:p>
            <a:r>
              <a:rPr lang="en-US" dirty="0" smtClean="0"/>
              <a:t>Add references to the style </a:t>
            </a:r>
            <a:r>
              <a:rPr lang="en-US" dirty="0" smtClean="0"/>
              <a:t>sheets</a:t>
            </a:r>
            <a:br>
              <a:rPr lang="en-US" dirty="0" smtClean="0"/>
            </a:br>
            <a:endParaRPr lang="en-US" dirty="0" smtClean="0"/>
          </a:p>
          <a:p>
            <a:endParaRPr lang="en-US" dirty="0" smtClean="0"/>
          </a:p>
          <a:p>
            <a:r>
              <a:rPr lang="en-US" dirty="0" smtClean="0"/>
              <a:t>Apply styles</a:t>
            </a:r>
          </a:p>
          <a:p>
            <a:r>
              <a:rPr lang="en-US" dirty="0" smtClean="0"/>
              <a:t>Utilize HTML from pre-defined components</a:t>
            </a:r>
            <a:endParaRPr lang="en-US" dirty="0"/>
          </a:p>
        </p:txBody>
      </p:sp>
      <p:sp>
        <p:nvSpPr>
          <p:cNvPr id="4" name="Rectangle 3"/>
          <p:cNvSpPr/>
          <p:nvPr/>
        </p:nvSpPr>
        <p:spPr>
          <a:xfrm>
            <a:off x="815425" y="2661644"/>
            <a:ext cx="11046089" cy="646331"/>
          </a:xfrm>
          <a:prstGeom prst="rect">
            <a:avLst/>
          </a:prstGeom>
        </p:spPr>
        <p:txBody>
          <a:bodyPr wrap="square">
            <a:spAutoFit/>
          </a:bodyPr>
          <a:lstStyle/>
          <a:p>
            <a:r>
              <a:rPr lang="en-US" dirty="0"/>
              <a:t>&lt;link </a:t>
            </a:r>
            <a:r>
              <a:rPr lang="en-US" dirty="0" err="1"/>
              <a:t>rel</a:t>
            </a:r>
            <a:r>
              <a:rPr lang="en-US" dirty="0"/>
              <a:t>="stylesheet" </a:t>
            </a:r>
            <a:r>
              <a:rPr lang="en-US" dirty="0" err="1"/>
              <a:t>href</a:t>
            </a:r>
            <a:r>
              <a:rPr lang="en-US" dirty="0"/>
              <a:t>="https://appsforoffice.microsoft.com/fabric/1.0/fabric.min.css</a:t>
            </a:r>
            <a:r>
              <a:rPr lang="en-US" dirty="0" smtClean="0"/>
              <a:t>"&gt;</a:t>
            </a:r>
          </a:p>
          <a:p>
            <a:r>
              <a:rPr lang="en-US" dirty="0" smtClean="0"/>
              <a:t>&lt;</a:t>
            </a:r>
            <a:r>
              <a:rPr lang="en-US" dirty="0"/>
              <a:t>link </a:t>
            </a:r>
            <a:r>
              <a:rPr lang="en-US" dirty="0" err="1"/>
              <a:t>rel</a:t>
            </a:r>
            <a:r>
              <a:rPr lang="en-US" dirty="0"/>
              <a:t>="stylesheet" </a:t>
            </a:r>
            <a:r>
              <a:rPr lang="en-US" dirty="0" err="1"/>
              <a:t>href</a:t>
            </a:r>
            <a:r>
              <a:rPr lang="en-US" dirty="0"/>
              <a:t>="https://appsforoffice.microsoft.com/fabric/1.0/fabric.components.min.css</a:t>
            </a:r>
            <a:r>
              <a:rPr lang="en-US" dirty="0" smtClean="0"/>
              <a:t>"&gt;</a:t>
            </a:r>
            <a:endParaRPr lang="en-US" dirty="0"/>
          </a:p>
        </p:txBody>
      </p:sp>
    </p:spTree>
    <p:extLst>
      <p:ext uri="{BB962C8B-B14F-4D97-AF65-F5344CB8AC3E}">
        <p14:creationId xmlns:p14="http://schemas.microsoft.com/office/powerpoint/2010/main" val="5257317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0322" y="2885306"/>
            <a:ext cx="9613860" cy="1090788"/>
          </a:xfrm>
        </p:spPr>
        <p:txBody>
          <a:bodyPr/>
          <a:lstStyle/>
          <a:p>
            <a:r>
              <a:rPr lang="en-US" dirty="0" smtClean="0"/>
              <a:t>DEMO</a:t>
            </a:r>
            <a:endParaRPr lang="en-US" dirty="0"/>
          </a:p>
        </p:txBody>
      </p:sp>
      <p:sp>
        <p:nvSpPr>
          <p:cNvPr id="5" name="Text Placeholder 4"/>
          <p:cNvSpPr>
            <a:spLocks noGrp="1"/>
          </p:cNvSpPr>
          <p:nvPr>
            <p:ph type="body" idx="1"/>
          </p:nvPr>
        </p:nvSpPr>
        <p:spPr/>
        <p:txBody>
          <a:bodyPr/>
          <a:lstStyle/>
          <a:p>
            <a:r>
              <a:rPr lang="en-US" dirty="0" smtClean="0"/>
              <a:t>The Office UI Fabric</a:t>
            </a:r>
            <a:endParaRPr lang="en-US" dirty="0"/>
          </a:p>
        </p:txBody>
      </p:sp>
    </p:spTree>
    <p:extLst>
      <p:ext uri="{BB962C8B-B14F-4D97-AF65-F5344CB8AC3E}">
        <p14:creationId xmlns:p14="http://schemas.microsoft.com/office/powerpoint/2010/main" val="26743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343906" y="2527445"/>
            <a:ext cx="11887200" cy="1831975"/>
          </a:xfrm>
          <a:prstGeom prst="rect">
            <a:avLst/>
          </a:prstGeom>
        </p:spPr>
        <p:txBody>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sz="8800" dirty="0" smtClean="0">
                <a:solidFill>
                  <a:schemeClr val="tx1"/>
                </a:solidFill>
                <a:latin typeface="Segoe UI Light" panose="020B0502040204020203" pitchFamily="34" charset="0"/>
              </a:rPr>
              <a:t>Office Add-In Architecture</a:t>
            </a:r>
            <a:endParaRPr lang="en-US" sz="8800" dirty="0">
              <a:solidFill>
                <a:schemeClr val="tx1"/>
              </a:solidFill>
              <a:latin typeface="Segoe UI Light" panose="020B0502040204020203" pitchFamily="34" charset="0"/>
            </a:endParaRPr>
          </a:p>
        </p:txBody>
      </p:sp>
    </p:spTree>
    <p:extLst>
      <p:ext uri="{BB962C8B-B14F-4D97-AF65-F5344CB8AC3E}">
        <p14:creationId xmlns:p14="http://schemas.microsoft.com/office/powerpoint/2010/main" val="38538421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r>
              <a:rPr lang="en-US" smtClean="0"/>
              <a:t>Office Add-In architecture</a:t>
            </a:r>
          </a:p>
          <a:p>
            <a:r>
              <a:rPr lang="en-US" smtClean="0"/>
              <a:t>The JavaScript API for Office</a:t>
            </a:r>
          </a:p>
          <a:p>
            <a:r>
              <a:rPr lang="en-US" smtClean="0"/>
              <a:t>Angular and Office add-ins</a:t>
            </a:r>
          </a:p>
          <a:p>
            <a:r>
              <a:rPr lang="en-US" smtClean="0"/>
              <a:t>The Office UI Fabric</a:t>
            </a:r>
          </a:p>
          <a:p>
            <a:endParaRPr lang="en-US" dirty="0"/>
          </a:p>
        </p:txBody>
      </p:sp>
    </p:spTree>
    <p:extLst>
      <p:ext uri="{BB962C8B-B14F-4D97-AF65-F5344CB8AC3E}">
        <p14:creationId xmlns:p14="http://schemas.microsoft.com/office/powerpoint/2010/main" val="39689566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References</a:t>
            </a:r>
            <a:endParaRPr lang="en-US" dirty="0"/>
          </a:p>
        </p:txBody>
      </p:sp>
      <p:sp>
        <p:nvSpPr>
          <p:cNvPr id="2" name="Text Placeholder 1"/>
          <p:cNvSpPr>
            <a:spLocks noGrp="1"/>
          </p:cNvSpPr>
          <p:nvPr>
            <p:ph idx="1"/>
          </p:nvPr>
        </p:nvSpPr>
        <p:spPr>
          <a:xfrm>
            <a:off x="375007" y="2336873"/>
            <a:ext cx="11656031" cy="3599316"/>
          </a:xfrm>
        </p:spPr>
        <p:txBody>
          <a:bodyPr>
            <a:normAutofit/>
          </a:bodyPr>
          <a:lstStyle/>
          <a:p>
            <a:pPr>
              <a:spcBef>
                <a:spcPts val="0"/>
              </a:spcBef>
            </a:pPr>
            <a:r>
              <a:rPr lang="en-US" b="1" dirty="0" smtClean="0"/>
              <a:t>IT Unity Articles</a:t>
            </a:r>
          </a:p>
          <a:p>
            <a:pPr marL="0" indent="0">
              <a:spcBef>
                <a:spcPts val="0"/>
              </a:spcBef>
              <a:buNone/>
            </a:pPr>
            <a:r>
              <a:rPr lang="en-US" sz="2000" b="1" dirty="0" smtClean="0"/>
              <a:t>http</a:t>
            </a:r>
            <a:r>
              <a:rPr lang="en-US" sz="2000" b="1" dirty="0"/>
              <a:t>://</a:t>
            </a:r>
            <a:r>
              <a:rPr lang="en-US" sz="2000" b="1" dirty="0" smtClean="0"/>
              <a:t>www.itunity.com/article/building-excel-2016-addin-angular-enhanced-officejs-2637</a:t>
            </a:r>
          </a:p>
          <a:p>
            <a:pPr marL="0" indent="0">
              <a:spcBef>
                <a:spcPts val="0"/>
              </a:spcBef>
              <a:buNone/>
            </a:pPr>
            <a:r>
              <a:rPr lang="en-US" sz="2000" b="1" dirty="0"/>
              <a:t>http://www.itunity.com/article/office-ui-fabric-angular-js-create-office-addin-2570</a:t>
            </a:r>
          </a:p>
          <a:p>
            <a:r>
              <a:rPr lang="en-US" dirty="0" smtClean="0"/>
              <a:t>Office JavaScript APIs</a:t>
            </a:r>
          </a:p>
          <a:p>
            <a:pPr marL="0" indent="0">
              <a:spcBef>
                <a:spcPts val="0"/>
              </a:spcBef>
              <a:buNone/>
            </a:pPr>
            <a:r>
              <a:rPr lang="en-US" sz="2000" b="1" dirty="0"/>
              <a:t>https://github.com/OfficeDev/office-js-docs</a:t>
            </a:r>
          </a:p>
          <a:p>
            <a:r>
              <a:rPr lang="en-US" dirty="0" smtClean="0"/>
              <a:t>Snippet Explorer</a:t>
            </a:r>
          </a:p>
          <a:p>
            <a:pPr marL="0" indent="0">
              <a:spcBef>
                <a:spcPts val="0"/>
              </a:spcBef>
              <a:buNone/>
            </a:pPr>
            <a:r>
              <a:rPr lang="en-US" sz="2000" b="1" dirty="0"/>
              <a:t>https://github.com/OfficeDev/office-js-snippet-explorer</a:t>
            </a:r>
          </a:p>
          <a:p>
            <a:r>
              <a:rPr lang="en-US" dirty="0" smtClean="0"/>
              <a:t>Office UI Fabric</a:t>
            </a:r>
          </a:p>
          <a:p>
            <a:pPr marL="0" indent="0">
              <a:spcBef>
                <a:spcPts val="0"/>
              </a:spcBef>
              <a:buNone/>
            </a:pPr>
            <a:r>
              <a:rPr lang="en-US" sz="2100" b="1" dirty="0"/>
              <a:t>https://github.com/OfficeDev/Office-UI-Fabric/blob/master/ghdocs/FEATURES.md</a:t>
            </a:r>
          </a:p>
        </p:txBody>
      </p:sp>
    </p:spTree>
    <p:extLst>
      <p:ext uri="{BB962C8B-B14F-4D97-AF65-F5344CB8AC3E}">
        <p14:creationId xmlns:p14="http://schemas.microsoft.com/office/powerpoint/2010/main" val="28950034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an Office Add-in?</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Web application loaded inside an Office Application</a:t>
            </a:r>
          </a:p>
          <a:p>
            <a:pPr lvl="1"/>
            <a:r>
              <a:rPr lang="en-US" dirty="0" smtClean="0"/>
              <a:t>Embedded inline </a:t>
            </a:r>
            <a:r>
              <a:rPr lang="en-US" dirty="0"/>
              <a:t>or as </a:t>
            </a:r>
            <a:r>
              <a:rPr lang="en-US" dirty="0" smtClean="0"/>
              <a:t>task </a:t>
            </a:r>
            <a:r>
              <a:rPr lang="en-US" dirty="0"/>
              <a:t>pane within documents, mails or appointments.</a:t>
            </a:r>
          </a:p>
          <a:p>
            <a:pPr lvl="1"/>
            <a:r>
              <a:rPr lang="en-US" dirty="0" smtClean="0"/>
              <a:t>Works in Office Applications such as Microsoft Outlook</a:t>
            </a:r>
          </a:p>
          <a:p>
            <a:pPr lvl="1"/>
            <a:r>
              <a:rPr lang="en-US" dirty="0" smtClean="0"/>
              <a:t>Works in Office Web Applications such as OWA</a:t>
            </a:r>
          </a:p>
          <a:p>
            <a:pPr lvl="1"/>
            <a:r>
              <a:rPr lang="en-US" dirty="0" smtClean="0"/>
              <a:t>Works in </a:t>
            </a:r>
            <a:r>
              <a:rPr lang="en-US" dirty="0"/>
              <a:t>mobile Office </a:t>
            </a:r>
            <a:r>
              <a:rPr lang="en-US" dirty="0" smtClean="0"/>
              <a:t>clients</a:t>
            </a:r>
          </a:p>
          <a:p>
            <a:pPr lvl="1"/>
            <a:endParaRPr lang="en-US" dirty="0"/>
          </a:p>
          <a:p>
            <a:r>
              <a:rPr lang="en-US" dirty="0" smtClean="0"/>
              <a:t>Office application extensions using Web technologies</a:t>
            </a:r>
          </a:p>
          <a:p>
            <a:pPr lvl="1"/>
            <a:r>
              <a:rPr lang="en-US" dirty="0" smtClean="0"/>
              <a:t>HTML 5 and CSS used to construct user interface</a:t>
            </a:r>
          </a:p>
          <a:p>
            <a:pPr lvl="1"/>
            <a:r>
              <a:rPr lang="en-US" dirty="0" smtClean="0"/>
              <a:t>JavaScript used to add executable logic and event handlers</a:t>
            </a:r>
          </a:p>
          <a:p>
            <a:pPr lvl="1"/>
            <a:r>
              <a:rPr lang="en-US" dirty="0" smtClean="0"/>
              <a:t>Add-in can provided code to read/write content to/from Office documents</a:t>
            </a:r>
          </a:p>
          <a:p>
            <a:pPr lvl="1"/>
            <a:r>
              <a:rPr lang="en-US" dirty="0"/>
              <a:t>Add-in </a:t>
            </a:r>
            <a:r>
              <a:rPr lang="en-US" dirty="0" smtClean="0"/>
              <a:t>can call Web services hosted over Internet or running within local network</a:t>
            </a:r>
          </a:p>
        </p:txBody>
      </p:sp>
    </p:spTree>
    <p:extLst>
      <p:ext uri="{BB962C8B-B14F-4D97-AF65-F5344CB8AC3E}">
        <p14:creationId xmlns:p14="http://schemas.microsoft.com/office/powerpoint/2010/main" val="1641843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Anatomy of an Office Add-in</a:t>
            </a:r>
            <a:endParaRPr lang="en-US" dirty="0"/>
          </a:p>
        </p:txBody>
      </p:sp>
      <p:sp>
        <p:nvSpPr>
          <p:cNvPr id="5" name="Content Placeholder 4"/>
          <p:cNvSpPr>
            <a:spLocks noGrp="1"/>
          </p:cNvSpPr>
          <p:nvPr>
            <p:ph idx="1"/>
          </p:nvPr>
        </p:nvSpPr>
        <p:spPr/>
        <p:txBody>
          <a:bodyPr/>
          <a:lstStyle/>
          <a:p>
            <a:r>
              <a:rPr lang="en-US" sz="3599" dirty="0"/>
              <a:t>Each Office Add-in is based on XML-based manifest</a:t>
            </a:r>
          </a:p>
          <a:p>
            <a:pPr lvl="1"/>
            <a:r>
              <a:rPr lang="en-US" sz="1999" dirty="0"/>
              <a:t>Manifest points to a Web page</a:t>
            </a:r>
          </a:p>
          <a:p>
            <a:pPr lvl="1"/>
            <a:r>
              <a:rPr lang="en-US" sz="1999" dirty="0"/>
              <a:t>Manifest defines the type of the Office Add-in</a:t>
            </a:r>
          </a:p>
          <a:p>
            <a:pPr lvl="1"/>
            <a:r>
              <a:rPr lang="en-US" sz="1999" dirty="0"/>
              <a:t>Manifest defines which Office applications it supports</a:t>
            </a:r>
          </a:p>
          <a:p>
            <a:pPr lvl="1"/>
            <a:r>
              <a:rPr lang="en-US" sz="1999" dirty="0"/>
              <a:t>Manifest defines required capabilities</a:t>
            </a:r>
          </a:p>
        </p:txBody>
      </p:sp>
      <p:grpSp>
        <p:nvGrpSpPr>
          <p:cNvPr id="23" name="Group 22"/>
          <p:cNvGrpSpPr/>
          <p:nvPr/>
        </p:nvGrpSpPr>
        <p:grpSpPr>
          <a:xfrm>
            <a:off x="2060578" y="4744723"/>
            <a:ext cx="6497795" cy="1799916"/>
            <a:chOff x="-204092" y="2698032"/>
            <a:chExt cx="7598664" cy="2381305"/>
          </a:xfrm>
        </p:grpSpPr>
        <p:pic>
          <p:nvPicPr>
            <p:cNvPr id="24" name="Picture 23"/>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4092" y="2744309"/>
              <a:ext cx="4859653" cy="2095224"/>
            </a:xfrm>
            <a:prstGeom prst="rect">
              <a:avLst/>
            </a:prstGeom>
          </p:spPr>
        </p:pic>
        <p:grpSp>
          <p:nvGrpSpPr>
            <p:cNvPr id="25" name="Group 24"/>
            <p:cNvGrpSpPr/>
            <p:nvPr/>
          </p:nvGrpSpPr>
          <p:grpSpPr>
            <a:xfrm>
              <a:off x="4496652" y="2698032"/>
              <a:ext cx="2897920" cy="2381305"/>
              <a:chOff x="8415338" y="3969071"/>
              <a:chExt cx="3516163" cy="2594233"/>
            </a:xfrm>
          </p:grpSpPr>
          <p:sp>
            <p:nvSpPr>
              <p:cNvPr id="31" name="Rectangle 30"/>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1183"/>
                <a:endParaRPr lang="en-US" sz="1500" kern="0">
                  <a:solidFill>
                    <a:srgbClr val="1B1B1B"/>
                  </a:solidFill>
                  <a:latin typeface="Segoe UI"/>
                </a:endParaRPr>
              </a:p>
            </p:txBody>
          </p:sp>
          <p:sp>
            <p:nvSpPr>
              <p:cNvPr id="32" name="Rectangle 31"/>
              <p:cNvSpPr/>
              <p:nvPr/>
            </p:nvSpPr>
            <p:spPr>
              <a:xfrm>
                <a:off x="8415338" y="3969071"/>
                <a:ext cx="3502859"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1183"/>
                <a:endParaRPr lang="en-US" sz="1166" kern="0" dirty="0">
                  <a:solidFill>
                    <a:srgbClr val="262626">
                      <a:lumMod val="60000"/>
                      <a:lumOff val="40000"/>
                    </a:srgbClr>
                  </a:solidFill>
                  <a:latin typeface="Segoe UI"/>
                </a:endParaRPr>
              </a:p>
            </p:txBody>
          </p:sp>
        </p:grpSp>
        <p:sp>
          <p:nvSpPr>
            <p:cNvPr id="26" name="Rectangle 25"/>
            <p:cNvSpPr/>
            <p:nvPr/>
          </p:nvSpPr>
          <p:spPr>
            <a:xfrm>
              <a:off x="702700" y="3651879"/>
              <a:ext cx="1254847" cy="1004702"/>
            </a:xfrm>
            <a:prstGeom prst="rect">
              <a:avLst/>
            </a:prstGeom>
            <a:solidFill>
              <a:srgbClr val="FFFFFF"/>
            </a:solidFill>
            <a:ln w="28575" cap="flat" cmpd="sng" algn="ctr">
              <a:solidFill>
                <a:srgbClr val="595959"/>
              </a:solidFill>
              <a:prstDash val="solid"/>
            </a:ln>
            <a:effectLst/>
          </p:spPr>
          <p:txBody>
            <a:bodyPr lIns="47578" tIns="23788" rIns="47578" bIns="23788" rtlCol="0" anchor="ctr"/>
            <a:lstStyle/>
            <a:p>
              <a:pPr algn="ctr" defTabSz="761183"/>
              <a:r>
                <a:rPr lang="en-US" sz="1166" kern="0" dirty="0">
                  <a:solidFill>
                    <a:srgbClr val="1B1B1B"/>
                  </a:solidFill>
                  <a:latin typeface="Segoe UI"/>
                </a:rPr>
                <a:t>Office Add-in</a:t>
              </a:r>
            </a:p>
            <a:p>
              <a:pPr algn="ctr" defTabSz="761183"/>
              <a:r>
                <a:rPr lang="en-US" sz="1166" kern="0" dirty="0">
                  <a:solidFill>
                    <a:srgbClr val="1B1B1B"/>
                  </a:solidFill>
                  <a:latin typeface="Segoe UI"/>
                </a:rPr>
                <a:t>Manifest</a:t>
              </a:r>
            </a:p>
            <a:p>
              <a:pPr algn="ctr" defTabSz="761183"/>
              <a:endParaRPr lang="en-US" sz="1166" kern="0" dirty="0">
                <a:solidFill>
                  <a:srgbClr val="1B1B1B"/>
                </a:solidFill>
                <a:latin typeface="Segoe UI"/>
              </a:endParaRPr>
            </a:p>
            <a:p>
              <a:pPr algn="ctr" defTabSz="761183"/>
              <a:r>
                <a:rPr lang="en-US" sz="833" b="1" kern="0" dirty="0">
                  <a:solidFill>
                    <a:sysClr val="windowText" lastClr="000000"/>
                  </a:solidFill>
                  <a:latin typeface="Segoe UI"/>
                </a:rPr>
                <a:t>&lt;XML&gt;</a:t>
              </a:r>
            </a:p>
          </p:txBody>
        </p:sp>
        <p:sp>
          <p:nvSpPr>
            <p:cNvPr id="27" name="Rectangle 26"/>
            <p:cNvSpPr/>
            <p:nvPr/>
          </p:nvSpPr>
          <p:spPr>
            <a:xfrm>
              <a:off x="2512338" y="3643151"/>
              <a:ext cx="1263048" cy="1004702"/>
            </a:xfrm>
            <a:prstGeom prst="rect">
              <a:avLst/>
            </a:prstGeom>
            <a:solidFill>
              <a:srgbClr val="FFFFFF"/>
            </a:solidFill>
            <a:ln w="28575" cap="flat" cmpd="sng" algn="ctr">
              <a:solidFill>
                <a:srgbClr val="595959"/>
              </a:solidFill>
              <a:prstDash val="solid"/>
            </a:ln>
            <a:effectLst/>
          </p:spPr>
          <p:txBody>
            <a:bodyPr lIns="47578" tIns="23788" rIns="47578" bIns="23788" rtlCol="0" anchor="ctr"/>
            <a:lstStyle/>
            <a:p>
              <a:pPr algn="ctr" defTabSz="761183"/>
              <a:r>
                <a:rPr lang="en-US" sz="1166" kern="0" dirty="0">
                  <a:solidFill>
                    <a:srgbClr val="1B1B1B"/>
                  </a:solidFill>
                  <a:latin typeface="Segoe UI"/>
                </a:rPr>
                <a:t>Web</a:t>
              </a:r>
            </a:p>
            <a:p>
              <a:pPr algn="ctr" defTabSz="761183"/>
              <a:r>
                <a:rPr lang="en-US" sz="1166" kern="0" dirty="0">
                  <a:solidFill>
                    <a:srgbClr val="1B1B1B"/>
                  </a:solidFill>
                  <a:latin typeface="Segoe UI"/>
                </a:rPr>
                <a:t>Page</a:t>
              </a:r>
            </a:p>
            <a:p>
              <a:pPr algn="ctr" defTabSz="761183"/>
              <a:endParaRPr lang="en-US" sz="833" b="1" kern="0" dirty="0">
                <a:solidFill>
                  <a:srgbClr val="FF7401"/>
                </a:solidFill>
                <a:latin typeface="Segoe UI"/>
              </a:endParaRPr>
            </a:p>
            <a:p>
              <a:pPr algn="ctr" defTabSz="761183"/>
              <a:r>
                <a:rPr lang="en-US" sz="833" b="1" kern="0" dirty="0">
                  <a:solidFill>
                    <a:sysClr val="windowText" lastClr="000000"/>
                  </a:solidFill>
                  <a:latin typeface="Segoe UI"/>
                </a:rPr>
                <a:t>HTML+JS</a:t>
              </a:r>
            </a:p>
          </p:txBody>
        </p:sp>
        <p:sp>
          <p:nvSpPr>
            <p:cNvPr id="28" name="Cross 27"/>
            <p:cNvSpPr/>
            <p:nvPr/>
          </p:nvSpPr>
          <p:spPr>
            <a:xfrm>
              <a:off x="2066282" y="3970428"/>
              <a:ext cx="343078" cy="325209"/>
            </a:xfrm>
            <a:prstGeom prst="plus">
              <a:avLst>
                <a:gd name="adj" fmla="val 33488"/>
              </a:avLst>
            </a:prstGeom>
            <a:solidFill>
              <a:srgbClr val="595959"/>
            </a:solidFill>
            <a:ln w="28575" cap="flat" cmpd="sng" algn="ctr">
              <a:noFill/>
              <a:prstDash val="solid"/>
            </a:ln>
            <a:effectLst/>
          </p:spPr>
          <p:txBody>
            <a:bodyPr lIns="47578" tIns="23788" rIns="47578" bIns="23788" rtlCol="0" anchor="ctr"/>
            <a:lstStyle/>
            <a:p>
              <a:pPr algn="ctr" defTabSz="761183"/>
              <a:endParaRPr lang="en-US" sz="1500" kern="0">
                <a:solidFill>
                  <a:srgbClr val="FFFFFF"/>
                </a:solidFill>
                <a:latin typeface="Segoe UI"/>
              </a:endParaRPr>
            </a:p>
          </p:txBody>
        </p:sp>
        <p:sp>
          <p:nvSpPr>
            <p:cNvPr id="29" name="Equal 28"/>
            <p:cNvSpPr/>
            <p:nvPr/>
          </p:nvSpPr>
          <p:spPr>
            <a:xfrm>
              <a:off x="3906291" y="3931025"/>
              <a:ext cx="500549" cy="342326"/>
            </a:xfrm>
            <a:prstGeom prst="mathEqual">
              <a:avLst>
                <a:gd name="adj1" fmla="val 14949"/>
                <a:gd name="adj2" fmla="val 17475"/>
              </a:avLst>
            </a:prstGeom>
            <a:solidFill>
              <a:srgbClr val="595959"/>
            </a:solidFill>
            <a:ln w="28575" cap="flat" cmpd="sng" algn="ctr">
              <a:solidFill>
                <a:srgbClr val="595959"/>
              </a:solidFill>
              <a:prstDash val="solid"/>
            </a:ln>
            <a:effectLst/>
          </p:spPr>
          <p:txBody>
            <a:bodyPr lIns="47578" tIns="23788" rIns="47578" bIns="23788" rtlCol="0" anchor="ctr"/>
            <a:lstStyle/>
            <a:p>
              <a:pPr algn="ctr" defTabSz="761183"/>
              <a:endParaRPr lang="en-US" sz="1500" kern="0">
                <a:solidFill>
                  <a:srgbClr val="1B1B1B"/>
                </a:solidFill>
                <a:latin typeface="Segoe UI"/>
              </a:endParaRPr>
            </a:p>
          </p:txBody>
        </p:sp>
        <p:sp>
          <p:nvSpPr>
            <p:cNvPr id="30" name="Rectangle 29"/>
            <p:cNvSpPr/>
            <p:nvPr/>
          </p:nvSpPr>
          <p:spPr>
            <a:xfrm>
              <a:off x="4910820" y="3300516"/>
              <a:ext cx="2094863" cy="1471580"/>
            </a:xfrm>
            <a:prstGeom prst="rect">
              <a:avLst/>
            </a:prstGeom>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2333" kern="0" spc="-67" dirty="0">
                  <a:solidFill>
                    <a:sysClr val="windowText" lastClr="000000"/>
                  </a:solidFill>
                  <a:latin typeface="Segoe UI Light"/>
                  <a:ea typeface="Segoe UI" pitchFamily="34" charset="0"/>
                  <a:cs typeface="Segoe UI" pitchFamily="34" charset="0"/>
                </a:rPr>
                <a:t>Office Add-in</a:t>
              </a:r>
            </a:p>
          </p:txBody>
        </p:sp>
      </p:grpSp>
    </p:spTree>
    <p:extLst>
      <p:ext uri="{BB962C8B-B14F-4D97-AF65-F5344CB8AC3E}">
        <p14:creationId xmlns:p14="http://schemas.microsoft.com/office/powerpoint/2010/main" val="1436040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Designing </a:t>
            </a:r>
            <a:r>
              <a:rPr lang="en-US" dirty="0"/>
              <a:t>Office </a:t>
            </a:r>
            <a:r>
              <a:rPr lang="en-US" dirty="0" smtClean="0"/>
              <a:t>Add-ins - Shapes</a:t>
            </a:r>
            <a:endParaRPr lang="en-US" dirty="0"/>
          </a:p>
        </p:txBody>
      </p:sp>
      <p:sp>
        <p:nvSpPr>
          <p:cNvPr id="5" name="Content Placeholder 4"/>
          <p:cNvSpPr>
            <a:spLocks noGrp="1"/>
          </p:cNvSpPr>
          <p:nvPr>
            <p:ph idx="1"/>
          </p:nvPr>
        </p:nvSpPr>
        <p:spPr/>
        <p:txBody>
          <a:bodyPr>
            <a:normAutofit/>
          </a:bodyPr>
          <a:lstStyle/>
          <a:p>
            <a:r>
              <a:rPr lang="en-US" dirty="0"/>
              <a:t>Office </a:t>
            </a:r>
            <a:r>
              <a:rPr lang="en-US" dirty="0" smtClean="0"/>
              <a:t>Add-ins </a:t>
            </a:r>
            <a:r>
              <a:rPr lang="en-US" dirty="0"/>
              <a:t>come </a:t>
            </a:r>
            <a:r>
              <a:rPr lang="en-US" dirty="0" smtClean="0"/>
              <a:t>in different shapes</a:t>
            </a:r>
          </a:p>
          <a:p>
            <a:pPr lvl="1"/>
            <a:r>
              <a:rPr lang="en-US" dirty="0" smtClean="0"/>
              <a:t>Task Pane </a:t>
            </a:r>
            <a:r>
              <a:rPr lang="en-US" dirty="0"/>
              <a:t>Add-in</a:t>
            </a:r>
            <a:endParaRPr lang="en-US" i="1" dirty="0" smtClean="0">
              <a:solidFill>
                <a:schemeClr val="tx2">
                  <a:lumMod val="50000"/>
                </a:schemeClr>
              </a:solidFill>
            </a:endParaRPr>
          </a:p>
          <a:p>
            <a:pPr lvl="1"/>
            <a:r>
              <a:rPr lang="en-US" dirty="0" smtClean="0"/>
              <a:t>Content </a:t>
            </a:r>
            <a:r>
              <a:rPr lang="en-US" dirty="0"/>
              <a:t>Add-in</a:t>
            </a:r>
            <a:endParaRPr lang="en-US" dirty="0" smtClean="0"/>
          </a:p>
          <a:p>
            <a:pPr lvl="1"/>
            <a:r>
              <a:rPr lang="en-US" dirty="0" smtClean="0"/>
              <a:t>Mail Add-in</a:t>
            </a:r>
          </a:p>
          <a:p>
            <a:pPr lvl="1"/>
            <a:r>
              <a:rPr lang="en-US" dirty="0" smtClean="0"/>
              <a:t>Mail Compose Add-in</a:t>
            </a:r>
            <a:endParaRPr lang="en-US" i="1" dirty="0">
              <a:solidFill>
                <a:schemeClr val="tx2">
                  <a:lumMod val="50000"/>
                </a:schemeClr>
              </a:solidFill>
            </a:endParaRPr>
          </a:p>
          <a:p>
            <a:pPr lvl="1"/>
            <a:endParaRPr lang="en-US" i="1" dirty="0" smtClean="0">
              <a:solidFill>
                <a:schemeClr val="tx2">
                  <a:lumMod val="50000"/>
                </a:schemeClr>
              </a:solidFill>
            </a:endParaRPr>
          </a:p>
        </p:txBody>
      </p:sp>
      <p:sp>
        <p:nvSpPr>
          <p:cNvPr id="7" name="Rectangle 2"/>
          <p:cNvSpPr>
            <a:spLocks noChangeArrowheads="1"/>
          </p:cNvSpPr>
          <p:nvPr/>
        </p:nvSpPr>
        <p:spPr bwMode="auto">
          <a:xfrm>
            <a:off x="3177" y="-196732"/>
            <a:ext cx="12185651" cy="39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7177" tIns="58589" rIns="117177" bIns="58589" numCol="1" anchor="ctr" anchorCtr="0" compatLnSpc="1">
            <a:prstTxWarp prst="textNoShape">
              <a:avLst/>
            </a:prstTxWarp>
            <a:spAutoFit/>
          </a:bodyPr>
          <a:lstStyle/>
          <a:p>
            <a:endParaRPr lang="en-US" sz="1799"/>
          </a:p>
        </p:txBody>
      </p:sp>
      <p:sp>
        <p:nvSpPr>
          <p:cNvPr id="9" name="Rectangle 4"/>
          <p:cNvSpPr>
            <a:spLocks noChangeArrowheads="1"/>
          </p:cNvSpPr>
          <p:nvPr/>
        </p:nvSpPr>
        <p:spPr bwMode="auto">
          <a:xfrm>
            <a:off x="3175" y="-196732"/>
            <a:ext cx="236708" cy="39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7177" tIns="58589" rIns="117177" bIns="58589" numCol="1" anchor="ctr" anchorCtr="0" compatLnSpc="1">
            <a:prstTxWarp prst="textNoShape">
              <a:avLst/>
            </a:prstTxWarp>
            <a:spAutoFit/>
          </a:bodyPr>
          <a:lstStyle/>
          <a:p>
            <a:endParaRPr lang="en-US" sz="1799"/>
          </a:p>
        </p:txBody>
      </p:sp>
      <p:grpSp>
        <p:nvGrpSpPr>
          <p:cNvPr id="83" name="Group 82"/>
          <p:cNvGrpSpPr/>
          <p:nvPr/>
        </p:nvGrpSpPr>
        <p:grpSpPr>
          <a:xfrm>
            <a:off x="3177948" y="4360433"/>
            <a:ext cx="2481144" cy="2070759"/>
            <a:chOff x="8415338" y="3969071"/>
            <a:chExt cx="3516163" cy="2594233"/>
          </a:xfrm>
        </p:grpSpPr>
        <p:sp>
          <p:nvSpPr>
            <p:cNvPr id="84" name="Rectangle 83"/>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1183"/>
              <a:endParaRPr lang="en-US" sz="1400" kern="0">
                <a:solidFill>
                  <a:sysClr val="windowText" lastClr="000000"/>
                </a:solidFill>
                <a:latin typeface="Segoe UI"/>
              </a:endParaRPr>
            </a:p>
          </p:txBody>
        </p:sp>
        <p:sp>
          <p:nvSpPr>
            <p:cNvPr id="88" name="Rectangle 87"/>
            <p:cNvSpPr/>
            <p:nvPr/>
          </p:nvSpPr>
          <p:spPr>
            <a:xfrm>
              <a:off x="8415338" y="3969071"/>
              <a:ext cx="3516163"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1183"/>
              <a:r>
                <a:rPr lang="en-US" sz="1200" b="1" kern="0" dirty="0">
                  <a:solidFill>
                    <a:sysClr val="windowText" lastClr="000000"/>
                  </a:solidFill>
                </a:rPr>
                <a:t>Excel Application</a:t>
              </a:r>
            </a:p>
          </p:txBody>
        </p:sp>
      </p:grpSp>
      <p:grpSp>
        <p:nvGrpSpPr>
          <p:cNvPr id="89" name="Group 88"/>
          <p:cNvGrpSpPr/>
          <p:nvPr/>
        </p:nvGrpSpPr>
        <p:grpSpPr>
          <a:xfrm>
            <a:off x="319073" y="4360433"/>
            <a:ext cx="2481144" cy="2070759"/>
            <a:chOff x="8415338" y="3969071"/>
            <a:chExt cx="3516163" cy="2594233"/>
          </a:xfrm>
        </p:grpSpPr>
        <p:sp>
          <p:nvSpPr>
            <p:cNvPr id="90" name="Rectangle 89"/>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1183"/>
              <a:endParaRPr lang="en-US" sz="1400" kern="0">
                <a:solidFill>
                  <a:sysClr val="windowText" lastClr="000000"/>
                </a:solidFill>
                <a:latin typeface="Segoe UI"/>
              </a:endParaRPr>
            </a:p>
          </p:txBody>
        </p:sp>
        <p:sp>
          <p:nvSpPr>
            <p:cNvPr id="91" name="Rectangle 90"/>
            <p:cNvSpPr/>
            <p:nvPr/>
          </p:nvSpPr>
          <p:spPr>
            <a:xfrm>
              <a:off x="8415338" y="3969071"/>
              <a:ext cx="3516163"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1183"/>
              <a:r>
                <a:rPr lang="en-US" sz="1200" b="1" kern="0" dirty="0">
                  <a:solidFill>
                    <a:sysClr val="windowText" lastClr="000000"/>
                  </a:solidFill>
                  <a:latin typeface="Segoe UI"/>
                </a:rPr>
                <a:t>Word Application</a:t>
              </a:r>
            </a:p>
          </p:txBody>
        </p:sp>
      </p:grpSp>
      <p:sp>
        <p:nvSpPr>
          <p:cNvPr id="92" name="Rectangle 91"/>
          <p:cNvSpPr/>
          <p:nvPr/>
        </p:nvSpPr>
        <p:spPr>
          <a:xfrm>
            <a:off x="395876" y="4858696"/>
            <a:ext cx="1612100" cy="1492454"/>
          </a:xfrm>
          <a:prstGeom prst="rect">
            <a:avLst/>
          </a:prstGeom>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kern="0" spc="-67" dirty="0">
                <a:solidFill>
                  <a:sysClr val="windowText" lastClr="000000"/>
                </a:solidFill>
                <a:latin typeface="Segoe UI Light"/>
                <a:ea typeface="Segoe UI" pitchFamily="34" charset="0"/>
                <a:cs typeface="Segoe UI" pitchFamily="34" charset="0"/>
              </a:rPr>
              <a:t>Document</a:t>
            </a:r>
          </a:p>
        </p:txBody>
      </p:sp>
      <p:grpSp>
        <p:nvGrpSpPr>
          <p:cNvPr id="93" name="Group 92"/>
          <p:cNvGrpSpPr/>
          <p:nvPr/>
        </p:nvGrpSpPr>
        <p:grpSpPr>
          <a:xfrm>
            <a:off x="6052501" y="4360433"/>
            <a:ext cx="2481144" cy="2070759"/>
            <a:chOff x="8415338" y="3969071"/>
            <a:chExt cx="3516163" cy="2594233"/>
          </a:xfrm>
        </p:grpSpPr>
        <p:sp>
          <p:nvSpPr>
            <p:cNvPr id="94" name="Rectangle 93"/>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1183"/>
              <a:endParaRPr lang="en-US" sz="1400" kern="0" dirty="0">
                <a:solidFill>
                  <a:sysClr val="windowText" lastClr="000000"/>
                </a:solidFill>
                <a:latin typeface="Segoe UI"/>
              </a:endParaRPr>
            </a:p>
          </p:txBody>
        </p:sp>
        <p:sp>
          <p:nvSpPr>
            <p:cNvPr id="95" name="Rectangle 94"/>
            <p:cNvSpPr/>
            <p:nvPr/>
          </p:nvSpPr>
          <p:spPr>
            <a:xfrm>
              <a:off x="8415338" y="3969071"/>
              <a:ext cx="3516163"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1183"/>
              <a:r>
                <a:rPr lang="en-US" sz="1200" b="1" kern="0" dirty="0">
                  <a:solidFill>
                    <a:sysClr val="windowText" lastClr="000000"/>
                  </a:solidFill>
                </a:rPr>
                <a:t>Outlook Application</a:t>
              </a:r>
            </a:p>
          </p:txBody>
        </p:sp>
      </p:grpSp>
      <p:sp>
        <p:nvSpPr>
          <p:cNvPr id="96" name="Rectangle 95"/>
          <p:cNvSpPr/>
          <p:nvPr/>
        </p:nvSpPr>
        <p:spPr>
          <a:xfrm>
            <a:off x="3287525" y="4858696"/>
            <a:ext cx="2247673" cy="1492454"/>
          </a:xfrm>
          <a:prstGeom prst="rect">
            <a:avLst/>
          </a:prstGeom>
          <a:ln w="19050">
            <a:solidFill>
              <a:srgbClr val="4D4D4D">
                <a:lumMod val="40000"/>
                <a:lumOff val="60000"/>
              </a:srgbClr>
            </a:solidFill>
          </a:ln>
        </p:spPr>
        <p:txBody>
          <a:bodyPr vert="horz" lIns="0" tIns="0" rIns="0" bIns="0" rtlCol="0" anchor="t">
            <a:noAutofit/>
          </a:bodyPr>
          <a:lstStyle/>
          <a:p>
            <a:pPr algn="ctr" defTabSz="761183">
              <a:spcBef>
                <a:spcPct val="20000"/>
              </a:spcBef>
            </a:pPr>
            <a:r>
              <a:rPr lang="en-US" kern="0" spc="-67" dirty="0">
                <a:solidFill>
                  <a:sysClr val="windowText" lastClr="000000"/>
                </a:solidFill>
                <a:latin typeface="Segoe UI Light"/>
                <a:ea typeface="Segoe UI" pitchFamily="34" charset="0"/>
                <a:cs typeface="Segoe UI" pitchFamily="34" charset="0"/>
              </a:rPr>
              <a:t>Document</a:t>
            </a:r>
          </a:p>
        </p:txBody>
      </p:sp>
      <p:sp>
        <p:nvSpPr>
          <p:cNvPr id="97" name="Rectangle 96"/>
          <p:cNvSpPr/>
          <p:nvPr/>
        </p:nvSpPr>
        <p:spPr>
          <a:xfrm>
            <a:off x="6169238" y="4858696"/>
            <a:ext cx="1024345" cy="1492454"/>
          </a:xfrm>
          <a:prstGeom prst="rect">
            <a:avLst/>
          </a:prstGeom>
          <a:ln w="19050">
            <a:solidFill>
              <a:srgbClr val="4D4D4D">
                <a:lumMod val="40000"/>
                <a:lumOff val="60000"/>
              </a:srgbClr>
            </a:solidFill>
          </a:ln>
        </p:spPr>
        <p:txBody>
          <a:bodyPr vert="horz" lIns="0" tIns="0" rIns="0" bIns="0" rtlCol="0" anchor="t">
            <a:noAutofit/>
          </a:bodyPr>
          <a:lstStyle/>
          <a:p>
            <a:pPr algn="ctr" defTabSz="761183">
              <a:spcBef>
                <a:spcPct val="20000"/>
              </a:spcBef>
            </a:pPr>
            <a:r>
              <a:rPr lang="en-US" sz="1200" kern="0" spc="-67" dirty="0">
                <a:solidFill>
                  <a:sysClr val="windowText" lastClr="000000"/>
                </a:solidFill>
                <a:latin typeface="Segoe UI Light"/>
                <a:ea typeface="Segoe UI" pitchFamily="34" charset="0"/>
                <a:cs typeface="Segoe UI" pitchFamily="34" charset="0"/>
              </a:rPr>
              <a:t>Inbox</a:t>
            </a:r>
          </a:p>
        </p:txBody>
      </p:sp>
      <p:sp>
        <p:nvSpPr>
          <p:cNvPr id="98" name="Rectangle 97"/>
          <p:cNvSpPr/>
          <p:nvPr/>
        </p:nvSpPr>
        <p:spPr>
          <a:xfrm>
            <a:off x="7290985" y="4858696"/>
            <a:ext cx="1114816" cy="1492454"/>
          </a:xfrm>
          <a:prstGeom prst="rect">
            <a:avLst/>
          </a:prstGeom>
          <a:ln w="19050">
            <a:solidFill>
              <a:srgbClr val="4D4D4D">
                <a:lumMod val="40000"/>
                <a:lumOff val="60000"/>
              </a:srgbClr>
            </a:solidFill>
          </a:ln>
        </p:spPr>
        <p:txBody>
          <a:bodyPr vert="horz" lIns="0" tIns="0" rIns="0" bIns="0" rtlCol="0" anchor="t">
            <a:noAutofit/>
          </a:bodyPr>
          <a:lstStyle/>
          <a:p>
            <a:pPr algn="ctr" defTabSz="761183">
              <a:spcBef>
                <a:spcPct val="20000"/>
              </a:spcBef>
            </a:pPr>
            <a:r>
              <a:rPr lang="en-US" sz="1200" kern="0" spc="-67" dirty="0">
                <a:solidFill>
                  <a:sysClr val="windowText" lastClr="000000"/>
                </a:solidFill>
                <a:latin typeface="Segoe UI Light"/>
                <a:ea typeface="Segoe UI" pitchFamily="34" charset="0"/>
                <a:cs typeface="Segoe UI" pitchFamily="34" charset="0"/>
              </a:rPr>
              <a:t>Selected Message</a:t>
            </a:r>
          </a:p>
        </p:txBody>
      </p:sp>
      <p:sp>
        <p:nvSpPr>
          <p:cNvPr id="99" name="Rectangle 98"/>
          <p:cNvSpPr/>
          <p:nvPr/>
        </p:nvSpPr>
        <p:spPr>
          <a:xfrm>
            <a:off x="2083595" y="4790414"/>
            <a:ext cx="708090" cy="164848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1200" kern="0" spc="-67" dirty="0">
                <a:solidFill>
                  <a:sysClr val="windowText" lastClr="000000"/>
                </a:solidFill>
                <a:latin typeface="Segoe UI Light"/>
                <a:ea typeface="Segoe UI" pitchFamily="34" charset="0"/>
                <a:cs typeface="Segoe UI" pitchFamily="34" charset="0"/>
              </a:rPr>
              <a:t>Task Pane App</a:t>
            </a:r>
          </a:p>
        </p:txBody>
      </p:sp>
      <p:sp>
        <p:nvSpPr>
          <p:cNvPr id="100" name="Rectangle 99"/>
          <p:cNvSpPr/>
          <p:nvPr/>
        </p:nvSpPr>
        <p:spPr>
          <a:xfrm>
            <a:off x="4645658" y="5744587"/>
            <a:ext cx="796940" cy="53389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1200" kern="0" spc="-67" dirty="0">
                <a:solidFill>
                  <a:sysClr val="windowText" lastClr="000000"/>
                </a:solidFill>
                <a:latin typeface="Segoe UI Light"/>
                <a:ea typeface="Segoe UI" pitchFamily="34" charset="0"/>
                <a:cs typeface="Segoe UI" pitchFamily="34" charset="0"/>
              </a:rPr>
              <a:t>Content </a:t>
            </a:r>
            <a:br>
              <a:rPr lang="en-US" sz="1200" kern="0" spc="-67" dirty="0">
                <a:solidFill>
                  <a:sysClr val="windowText" lastClr="000000"/>
                </a:solidFill>
                <a:latin typeface="Segoe UI Light"/>
                <a:ea typeface="Segoe UI" pitchFamily="34" charset="0"/>
                <a:cs typeface="Segoe UI" pitchFamily="34" charset="0"/>
              </a:rPr>
            </a:br>
            <a:r>
              <a:rPr lang="en-US" sz="1200" kern="0" spc="-67" dirty="0">
                <a:solidFill>
                  <a:sysClr val="windowText" lastClr="000000"/>
                </a:solidFill>
                <a:latin typeface="Segoe UI Light"/>
                <a:ea typeface="Segoe UI" pitchFamily="34" charset="0"/>
                <a:cs typeface="Segoe UI" pitchFamily="34" charset="0"/>
              </a:rPr>
              <a:t>App</a:t>
            </a:r>
          </a:p>
        </p:txBody>
      </p:sp>
      <p:sp>
        <p:nvSpPr>
          <p:cNvPr id="101" name="Rectangle 100"/>
          <p:cNvSpPr/>
          <p:nvPr/>
        </p:nvSpPr>
        <p:spPr>
          <a:xfrm>
            <a:off x="7386936" y="5278011"/>
            <a:ext cx="934683" cy="35921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1200" kern="0" spc="-67" dirty="0">
                <a:solidFill>
                  <a:sysClr val="windowText" lastClr="000000"/>
                </a:solidFill>
                <a:latin typeface="Segoe UI Light"/>
                <a:ea typeface="Segoe UI" pitchFamily="34" charset="0"/>
                <a:cs typeface="Segoe UI" pitchFamily="34" charset="0"/>
              </a:rPr>
              <a:t>Mail App</a:t>
            </a:r>
          </a:p>
        </p:txBody>
      </p:sp>
      <p:cxnSp>
        <p:nvCxnSpPr>
          <p:cNvPr id="102" name="Straight Connector 101"/>
          <p:cNvCxnSpPr/>
          <p:nvPr/>
        </p:nvCxnSpPr>
        <p:spPr>
          <a:xfrm>
            <a:off x="467447" y="4989429"/>
            <a:ext cx="1414256"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467447" y="5125198"/>
            <a:ext cx="1414256"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467447" y="5266273"/>
            <a:ext cx="1414256"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467447" y="5424448"/>
            <a:ext cx="1414256"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467447" y="5744586"/>
            <a:ext cx="1414256"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467447" y="5911311"/>
            <a:ext cx="1414256"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467447" y="6069487"/>
            <a:ext cx="1414256"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67447" y="6210562"/>
            <a:ext cx="1414256"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3405396" y="5125198"/>
            <a:ext cx="2037203"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3405396" y="5266273"/>
            <a:ext cx="2037203"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3405396" y="5424448"/>
            <a:ext cx="2037203"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3405396" y="5552698"/>
            <a:ext cx="2037203"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3405396" y="5688523"/>
            <a:ext cx="2037203"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3405395" y="5830574"/>
            <a:ext cx="1144874" cy="1185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3403382" y="5968894"/>
            <a:ext cx="1144874" cy="1185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3403382" y="6116869"/>
            <a:ext cx="1144874" cy="1185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6242061" y="5111568"/>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6251949" y="5240794"/>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6251949" y="5373226"/>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6260608" y="5506634"/>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6251949" y="5656237"/>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6251948" y="5788669"/>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6260608" y="5922077"/>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6260607" y="6055857"/>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6242061" y="6188644"/>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7386935" y="5832224"/>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7386935" y="5955265"/>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7386935" y="6087700"/>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7386935" y="6219425"/>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7386803" y="5066243"/>
            <a:ext cx="731932" cy="92333"/>
          </a:xfrm>
          <a:prstGeom prst="rect">
            <a:avLst/>
          </a:prstGeom>
          <a:noFill/>
        </p:spPr>
        <p:txBody>
          <a:bodyPr wrap="none" lIns="0" tIns="0" rIns="0" bIns="0" rtlCol="0">
            <a:spAutoFit/>
          </a:bodyPr>
          <a:lstStyle/>
          <a:p>
            <a:r>
              <a:rPr lang="en-US" sz="600" spc="-70" dirty="0">
                <a:solidFill>
                  <a:sysClr val="windowText" lastClr="000000"/>
                </a:solidFill>
              </a:rPr>
              <a:t>Reply </a:t>
            </a:r>
            <a:r>
              <a:rPr lang="fi-FI" sz="600" spc="-70" dirty="0">
                <a:solidFill>
                  <a:sysClr val="windowText" lastClr="000000"/>
                </a:solidFill>
              </a:rPr>
              <a:t>| </a:t>
            </a:r>
            <a:r>
              <a:rPr lang="en-US" sz="600" spc="-70" dirty="0">
                <a:solidFill>
                  <a:sysClr val="windowText" lastClr="000000"/>
                </a:solidFill>
              </a:rPr>
              <a:t> Reply All </a:t>
            </a:r>
            <a:r>
              <a:rPr lang="fi-FI" sz="600" spc="-70" dirty="0">
                <a:solidFill>
                  <a:sysClr val="windowText" lastClr="000000"/>
                </a:solidFill>
              </a:rPr>
              <a:t>| </a:t>
            </a:r>
            <a:r>
              <a:rPr lang="en-US" sz="600" spc="-70" dirty="0">
                <a:solidFill>
                  <a:sysClr val="windowText" lastClr="000000"/>
                </a:solidFill>
              </a:rPr>
              <a:t> Forward</a:t>
            </a:r>
          </a:p>
        </p:txBody>
      </p:sp>
      <p:sp>
        <p:nvSpPr>
          <p:cNvPr id="132" name="Rectangle 131"/>
          <p:cNvSpPr/>
          <p:nvPr/>
        </p:nvSpPr>
        <p:spPr>
          <a:xfrm>
            <a:off x="7386936" y="5193619"/>
            <a:ext cx="934683" cy="84392"/>
          </a:xfrm>
          <a:prstGeom prst="rect">
            <a:avLst/>
          </a:prstGeom>
          <a:solidFill>
            <a:schemeClr val="bg2"/>
          </a:solidFill>
          <a:ln w="19050">
            <a:solidFill>
              <a:schemeClr val="bg2"/>
            </a:solidFill>
          </a:ln>
        </p:spPr>
        <p:txBody>
          <a:bodyPr vert="horz" lIns="0" tIns="0" rIns="0" bIns="0" rtlCol="0" anchor="ctr">
            <a:noAutofit/>
          </a:bodyPr>
          <a:lstStyle/>
          <a:p>
            <a:pPr algn="ctr" defTabSz="761183">
              <a:spcBef>
                <a:spcPct val="20000"/>
              </a:spcBef>
            </a:pPr>
            <a:endParaRPr lang="en-US" sz="1200" kern="0" spc="-67" dirty="0">
              <a:solidFill>
                <a:sysClr val="windowText" lastClr="000000"/>
              </a:solidFill>
              <a:latin typeface="Segoe UI Light"/>
              <a:ea typeface="Segoe UI" pitchFamily="34" charset="0"/>
              <a:cs typeface="Segoe UI" pitchFamily="34" charset="0"/>
            </a:endParaRPr>
          </a:p>
        </p:txBody>
      </p:sp>
      <p:sp>
        <p:nvSpPr>
          <p:cNvPr id="133" name="Rectangle 132"/>
          <p:cNvSpPr/>
          <p:nvPr/>
        </p:nvSpPr>
        <p:spPr>
          <a:xfrm>
            <a:off x="7386936" y="5193619"/>
            <a:ext cx="229397" cy="84392"/>
          </a:xfrm>
          <a:prstGeom prst="rect">
            <a:avLst/>
          </a:prstGeom>
          <a:solidFill>
            <a:schemeClr val="bg1"/>
          </a:solidFill>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500" kern="0" spc="-67" dirty="0">
                <a:solidFill>
                  <a:sysClr val="windowText" lastClr="000000"/>
                </a:solidFill>
                <a:latin typeface="Segoe UI Light"/>
                <a:ea typeface="Segoe UI" pitchFamily="34" charset="0"/>
                <a:cs typeface="Segoe UI" pitchFamily="34" charset="0"/>
              </a:rPr>
              <a:t>app</a:t>
            </a:r>
          </a:p>
        </p:txBody>
      </p:sp>
      <p:sp>
        <p:nvSpPr>
          <p:cNvPr id="134" name="TextBox 133"/>
          <p:cNvSpPr txBox="1"/>
          <p:nvPr/>
        </p:nvSpPr>
        <p:spPr>
          <a:xfrm>
            <a:off x="7386804" y="5694996"/>
            <a:ext cx="358753" cy="92333"/>
          </a:xfrm>
          <a:prstGeom prst="rect">
            <a:avLst/>
          </a:prstGeom>
          <a:noFill/>
        </p:spPr>
        <p:txBody>
          <a:bodyPr wrap="none" lIns="0" tIns="0" rIns="0" bIns="0" rtlCol="0">
            <a:spAutoFit/>
          </a:bodyPr>
          <a:lstStyle/>
          <a:p>
            <a:r>
              <a:rPr lang="en-US" sz="600" spc="-70" dirty="0">
                <a:solidFill>
                  <a:sysClr val="windowText" lastClr="000000"/>
                </a:solidFill>
              </a:rPr>
              <a:t>Message Body</a:t>
            </a:r>
          </a:p>
        </p:txBody>
      </p:sp>
      <p:pic>
        <p:nvPicPr>
          <p:cNvPr id="135" name="Picture 134"/>
          <p:cNvPicPr>
            <a:picLocks noChangeAspect="1"/>
          </p:cNvPicPr>
          <p:nvPr/>
        </p:nvPicPr>
        <p:blipFill rotWithShape="1">
          <a:blip r:embed="rId3">
            <a:extLst>
              <a:ext uri="{28A0092B-C50C-407E-A947-70E740481C1C}">
                <a14:useLocalDpi xmlns:a14="http://schemas.microsoft.com/office/drawing/2010/main" val="0"/>
              </a:ext>
            </a:extLst>
          </a:blip>
          <a:srcRect r="50340"/>
          <a:stretch/>
        </p:blipFill>
        <p:spPr>
          <a:xfrm>
            <a:off x="328461" y="4379274"/>
            <a:ext cx="378398" cy="396060"/>
          </a:xfrm>
          <a:prstGeom prst="rect">
            <a:avLst/>
          </a:prstGeom>
        </p:spPr>
      </p:pic>
      <p:pic>
        <p:nvPicPr>
          <p:cNvPr id="136" name="Picture 135"/>
          <p:cNvPicPr>
            <a:picLocks noChangeAspect="1"/>
          </p:cNvPicPr>
          <p:nvPr/>
        </p:nvPicPr>
        <p:blipFill rotWithShape="1">
          <a:blip r:embed="rId4">
            <a:extLst>
              <a:ext uri="{28A0092B-C50C-407E-A947-70E740481C1C}">
                <a14:useLocalDpi xmlns:a14="http://schemas.microsoft.com/office/drawing/2010/main" val="0"/>
              </a:ext>
            </a:extLst>
          </a:blip>
          <a:srcRect r="46952"/>
          <a:stretch/>
        </p:blipFill>
        <p:spPr>
          <a:xfrm>
            <a:off x="3210123" y="4369048"/>
            <a:ext cx="386518" cy="404838"/>
          </a:xfrm>
          <a:prstGeom prst="rect">
            <a:avLst/>
          </a:prstGeom>
        </p:spPr>
      </p:pic>
      <p:pic>
        <p:nvPicPr>
          <p:cNvPr id="137" name="Picture 136"/>
          <p:cNvPicPr>
            <a:picLocks noChangeAspect="1"/>
          </p:cNvPicPr>
          <p:nvPr/>
        </p:nvPicPr>
        <p:blipFill rotWithShape="1">
          <a:blip r:embed="rId5">
            <a:extLst>
              <a:ext uri="{28A0092B-C50C-407E-A947-70E740481C1C}">
                <a14:useLocalDpi xmlns:a14="http://schemas.microsoft.com/office/drawing/2010/main" val="0"/>
              </a:ext>
            </a:extLst>
          </a:blip>
          <a:srcRect r="64717"/>
          <a:stretch/>
        </p:blipFill>
        <p:spPr>
          <a:xfrm>
            <a:off x="6009059" y="4306965"/>
            <a:ext cx="503096" cy="545215"/>
          </a:xfrm>
          <a:prstGeom prst="rect">
            <a:avLst/>
          </a:prstGeom>
        </p:spPr>
      </p:pic>
      <p:grpSp>
        <p:nvGrpSpPr>
          <p:cNvPr id="138" name="Group 137"/>
          <p:cNvGrpSpPr/>
          <p:nvPr/>
        </p:nvGrpSpPr>
        <p:grpSpPr>
          <a:xfrm>
            <a:off x="9053610" y="4360434"/>
            <a:ext cx="2481144" cy="2070759"/>
            <a:chOff x="8415338" y="3969071"/>
            <a:chExt cx="3516163" cy="2594233"/>
          </a:xfrm>
        </p:grpSpPr>
        <p:sp>
          <p:nvSpPr>
            <p:cNvPr id="139" name="Rectangle 138"/>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1183"/>
              <a:endParaRPr lang="en-US" sz="1400" kern="0" dirty="0">
                <a:solidFill>
                  <a:sysClr val="windowText" lastClr="000000"/>
                </a:solidFill>
                <a:latin typeface="Segoe UI"/>
              </a:endParaRPr>
            </a:p>
          </p:txBody>
        </p:sp>
        <p:sp>
          <p:nvSpPr>
            <p:cNvPr id="140" name="Rectangle 139"/>
            <p:cNvSpPr/>
            <p:nvPr/>
          </p:nvSpPr>
          <p:spPr>
            <a:xfrm>
              <a:off x="8415338" y="3969071"/>
              <a:ext cx="3516163"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1183"/>
              <a:r>
                <a:rPr lang="en-US" sz="1200" b="1" kern="0" dirty="0">
                  <a:solidFill>
                    <a:sysClr val="windowText" lastClr="000000"/>
                  </a:solidFill>
                </a:rPr>
                <a:t>Outlook Application</a:t>
              </a:r>
            </a:p>
          </p:txBody>
        </p:sp>
      </p:grpSp>
      <p:grpSp>
        <p:nvGrpSpPr>
          <p:cNvPr id="141" name="Group 140"/>
          <p:cNvGrpSpPr/>
          <p:nvPr/>
        </p:nvGrpSpPr>
        <p:grpSpPr>
          <a:xfrm>
            <a:off x="9170347" y="4858697"/>
            <a:ext cx="592395" cy="1492454"/>
            <a:chOff x="9698640" y="4619640"/>
            <a:chExt cx="1024345" cy="1492454"/>
          </a:xfrm>
        </p:grpSpPr>
        <p:sp>
          <p:nvSpPr>
            <p:cNvPr id="142" name="Rectangle 141"/>
            <p:cNvSpPr/>
            <p:nvPr/>
          </p:nvSpPr>
          <p:spPr>
            <a:xfrm>
              <a:off x="9698640" y="4619640"/>
              <a:ext cx="1024345" cy="1492454"/>
            </a:xfrm>
            <a:prstGeom prst="rect">
              <a:avLst/>
            </a:prstGeom>
            <a:ln w="19050">
              <a:solidFill>
                <a:srgbClr val="4D4D4D">
                  <a:lumMod val="40000"/>
                  <a:lumOff val="60000"/>
                </a:srgbClr>
              </a:solidFill>
            </a:ln>
          </p:spPr>
          <p:txBody>
            <a:bodyPr vert="horz" lIns="0" tIns="0" rIns="0" bIns="0" rtlCol="0" anchor="t">
              <a:noAutofit/>
            </a:bodyPr>
            <a:lstStyle/>
            <a:p>
              <a:pPr algn="ctr" defTabSz="761183">
                <a:spcBef>
                  <a:spcPct val="20000"/>
                </a:spcBef>
              </a:pPr>
              <a:r>
                <a:rPr lang="en-US" sz="1200" kern="0" spc="-67" dirty="0">
                  <a:solidFill>
                    <a:sysClr val="windowText" lastClr="000000"/>
                  </a:solidFill>
                  <a:latin typeface="Segoe UI Light"/>
                  <a:ea typeface="Segoe UI" pitchFamily="34" charset="0"/>
                  <a:cs typeface="Segoe UI" pitchFamily="34" charset="0"/>
                </a:rPr>
                <a:t>Inbox</a:t>
              </a:r>
            </a:p>
          </p:txBody>
        </p:sp>
        <p:cxnSp>
          <p:nvCxnSpPr>
            <p:cNvPr id="143" name="Straight Connector 142"/>
            <p:cNvCxnSpPr/>
            <p:nvPr/>
          </p:nvCxnSpPr>
          <p:spPr>
            <a:xfrm>
              <a:off x="9771464" y="4872511"/>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9781352" y="5001737"/>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9781352" y="5134169"/>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9790011" y="5267577"/>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9781352" y="5417180"/>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9781351" y="5549612"/>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9790011" y="5683020"/>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9790010" y="5816800"/>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9771464" y="5949587"/>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52" name="Group 151"/>
          <p:cNvGrpSpPr/>
          <p:nvPr/>
        </p:nvGrpSpPr>
        <p:grpSpPr>
          <a:xfrm>
            <a:off x="9815571" y="4858696"/>
            <a:ext cx="879810" cy="1492454"/>
            <a:chOff x="10820388" y="4619640"/>
            <a:chExt cx="1114816" cy="1492454"/>
          </a:xfrm>
        </p:grpSpPr>
        <p:sp>
          <p:nvSpPr>
            <p:cNvPr id="153" name="Rectangle 152"/>
            <p:cNvSpPr/>
            <p:nvPr/>
          </p:nvSpPr>
          <p:spPr>
            <a:xfrm>
              <a:off x="10820388" y="4619640"/>
              <a:ext cx="1114816" cy="1492454"/>
            </a:xfrm>
            <a:prstGeom prst="rect">
              <a:avLst/>
            </a:prstGeom>
            <a:ln w="19050">
              <a:solidFill>
                <a:srgbClr val="4D4D4D">
                  <a:lumMod val="40000"/>
                  <a:lumOff val="60000"/>
                </a:srgbClr>
              </a:solidFill>
            </a:ln>
          </p:spPr>
          <p:txBody>
            <a:bodyPr vert="horz" lIns="0" tIns="0" rIns="0" bIns="0" rtlCol="0" anchor="t">
              <a:noAutofit/>
            </a:bodyPr>
            <a:lstStyle/>
            <a:p>
              <a:pPr algn="ctr" defTabSz="761183">
                <a:spcBef>
                  <a:spcPct val="20000"/>
                </a:spcBef>
              </a:pPr>
              <a:r>
                <a:rPr lang="en-US" sz="1200" kern="0" spc="-67" dirty="0">
                  <a:solidFill>
                    <a:sysClr val="windowText" lastClr="000000"/>
                  </a:solidFill>
                  <a:latin typeface="Segoe UI Light"/>
                  <a:ea typeface="Segoe UI" pitchFamily="34" charset="0"/>
                  <a:cs typeface="Segoe UI" pitchFamily="34" charset="0"/>
                </a:rPr>
                <a:t>New Message</a:t>
              </a:r>
            </a:p>
          </p:txBody>
        </p:sp>
        <p:cxnSp>
          <p:nvCxnSpPr>
            <p:cNvPr id="154" name="Straight Connector 153"/>
            <p:cNvCxnSpPr/>
            <p:nvPr/>
          </p:nvCxnSpPr>
          <p:spPr>
            <a:xfrm>
              <a:off x="10916338" y="5593167"/>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0916338" y="5716208"/>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10916338" y="5848643"/>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10916338" y="5980368"/>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8" name="TextBox 157"/>
            <p:cNvSpPr txBox="1"/>
            <p:nvPr/>
          </p:nvSpPr>
          <p:spPr>
            <a:xfrm>
              <a:off x="10916207" y="4827186"/>
              <a:ext cx="806380" cy="184666"/>
            </a:xfrm>
            <a:prstGeom prst="rect">
              <a:avLst/>
            </a:prstGeom>
            <a:noFill/>
          </p:spPr>
          <p:txBody>
            <a:bodyPr wrap="none" lIns="0" tIns="0" rIns="0" bIns="0" rtlCol="0">
              <a:spAutoFit/>
            </a:bodyPr>
            <a:lstStyle/>
            <a:p>
              <a:r>
                <a:rPr lang="en-US" sz="600" spc="-70" dirty="0">
                  <a:solidFill>
                    <a:sysClr val="windowText" lastClr="000000"/>
                  </a:solidFill>
                </a:rPr>
                <a:t>To:  xxx@yyy.com</a:t>
              </a:r>
            </a:p>
            <a:p>
              <a:r>
                <a:rPr lang="en-US" sz="600" spc="-70" dirty="0">
                  <a:solidFill>
                    <a:sysClr val="windowText" lastClr="000000"/>
                  </a:solidFill>
                </a:rPr>
                <a:t>Subject: Top secret stuff</a:t>
              </a:r>
            </a:p>
          </p:txBody>
        </p:sp>
        <p:sp>
          <p:nvSpPr>
            <p:cNvPr id="159" name="TextBox 158"/>
            <p:cNvSpPr txBox="1"/>
            <p:nvPr/>
          </p:nvSpPr>
          <p:spPr>
            <a:xfrm>
              <a:off x="10916206" y="5455939"/>
              <a:ext cx="454579" cy="92333"/>
            </a:xfrm>
            <a:prstGeom prst="rect">
              <a:avLst/>
            </a:prstGeom>
            <a:noFill/>
          </p:spPr>
          <p:txBody>
            <a:bodyPr wrap="none" lIns="0" tIns="0" rIns="0" bIns="0" rtlCol="0">
              <a:spAutoFit/>
            </a:bodyPr>
            <a:lstStyle/>
            <a:p>
              <a:r>
                <a:rPr lang="en-US" sz="600" spc="-70" dirty="0">
                  <a:solidFill>
                    <a:sysClr val="windowText" lastClr="000000"/>
                  </a:solidFill>
                </a:rPr>
                <a:t>Message Body</a:t>
              </a:r>
            </a:p>
          </p:txBody>
        </p:sp>
      </p:grpSp>
      <p:pic>
        <p:nvPicPr>
          <p:cNvPr id="160" name="Picture 159"/>
          <p:cNvPicPr>
            <a:picLocks noChangeAspect="1"/>
          </p:cNvPicPr>
          <p:nvPr/>
        </p:nvPicPr>
        <p:blipFill rotWithShape="1">
          <a:blip r:embed="rId5">
            <a:extLst>
              <a:ext uri="{28A0092B-C50C-407E-A947-70E740481C1C}">
                <a14:useLocalDpi xmlns:a14="http://schemas.microsoft.com/office/drawing/2010/main" val="0"/>
              </a:ext>
            </a:extLst>
          </a:blip>
          <a:srcRect r="64717"/>
          <a:stretch/>
        </p:blipFill>
        <p:spPr>
          <a:xfrm>
            <a:off x="9010168" y="4306966"/>
            <a:ext cx="503096" cy="545215"/>
          </a:xfrm>
          <a:prstGeom prst="rect">
            <a:avLst/>
          </a:prstGeom>
        </p:spPr>
      </p:pic>
      <p:sp>
        <p:nvSpPr>
          <p:cNvPr id="161" name="Rectangle 160"/>
          <p:cNvSpPr/>
          <p:nvPr/>
        </p:nvSpPr>
        <p:spPr>
          <a:xfrm>
            <a:off x="10810202" y="4773887"/>
            <a:ext cx="708090" cy="165730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1200" kern="0" spc="-67" dirty="0">
                <a:solidFill>
                  <a:sysClr val="windowText" lastClr="000000"/>
                </a:solidFill>
                <a:latin typeface="Segoe UI Light"/>
                <a:ea typeface="Segoe UI" pitchFamily="34" charset="0"/>
                <a:cs typeface="Segoe UI" pitchFamily="34" charset="0"/>
              </a:rPr>
              <a:t>Mail Compose</a:t>
            </a:r>
          </a:p>
          <a:p>
            <a:pPr algn="ctr" defTabSz="761183">
              <a:spcBef>
                <a:spcPct val="20000"/>
              </a:spcBef>
            </a:pPr>
            <a:r>
              <a:rPr lang="en-US" sz="1200" kern="0" spc="-67" dirty="0">
                <a:solidFill>
                  <a:sysClr val="windowText" lastClr="000000"/>
                </a:solidFill>
                <a:latin typeface="Segoe UI Light"/>
                <a:ea typeface="Segoe UI" pitchFamily="34" charset="0"/>
                <a:cs typeface="Segoe UI" pitchFamily="34" charset="0"/>
              </a:rPr>
              <a:t>App</a:t>
            </a:r>
          </a:p>
        </p:txBody>
      </p:sp>
      <p:sp>
        <p:nvSpPr>
          <p:cNvPr id="162" name="Freeform 161"/>
          <p:cNvSpPr/>
          <p:nvPr/>
        </p:nvSpPr>
        <p:spPr bwMode="auto">
          <a:xfrm>
            <a:off x="10186599" y="5146044"/>
            <a:ext cx="879231" cy="351692"/>
          </a:xfrm>
          <a:custGeom>
            <a:avLst/>
            <a:gdLst>
              <a:gd name="connsiteX0" fmla="*/ 879231 w 879231"/>
              <a:gd name="connsiteY0" fmla="*/ 0 h 351692"/>
              <a:gd name="connsiteX1" fmla="*/ 293077 w 879231"/>
              <a:gd name="connsiteY1" fmla="*/ 140677 h 351692"/>
              <a:gd name="connsiteX2" fmla="*/ 0 w 879231"/>
              <a:gd name="connsiteY2" fmla="*/ 351692 h 351692"/>
            </a:gdLst>
            <a:ahLst/>
            <a:cxnLst>
              <a:cxn ang="0">
                <a:pos x="connsiteX0" y="connsiteY0"/>
              </a:cxn>
              <a:cxn ang="0">
                <a:pos x="connsiteX1" y="connsiteY1"/>
              </a:cxn>
              <a:cxn ang="0">
                <a:pos x="connsiteX2" y="connsiteY2"/>
              </a:cxn>
            </a:cxnLst>
            <a:rect l="l" t="t" r="r" b="b"/>
            <a:pathLst>
              <a:path w="879231" h="351692">
                <a:moveTo>
                  <a:pt x="879231" y="0"/>
                </a:moveTo>
                <a:cubicBezTo>
                  <a:pt x="659423" y="41031"/>
                  <a:pt x="439615" y="82062"/>
                  <a:pt x="293077" y="140677"/>
                </a:cubicBezTo>
                <a:cubicBezTo>
                  <a:pt x="146538" y="199292"/>
                  <a:pt x="73269" y="275492"/>
                  <a:pt x="0" y="351692"/>
                </a:cubicBezTo>
              </a:path>
            </a:pathLst>
          </a:custGeom>
          <a:noFill/>
          <a:ln w="28575">
            <a:solidFill>
              <a:srgbClr val="C00000"/>
            </a:solidFill>
            <a:headEnd type="oval" w="lg" len="lg"/>
            <a:tailEnd type="triangle" w="lg" len="lg"/>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ysClr val="windowText" lastClr="000000"/>
              </a:solidFill>
            </a:endParaRPr>
          </a:p>
        </p:txBody>
      </p:sp>
    </p:spTree>
    <p:extLst>
      <p:ext uri="{BB962C8B-B14F-4D97-AF65-F5344CB8AC3E}">
        <p14:creationId xmlns:p14="http://schemas.microsoft.com/office/powerpoint/2010/main" val="3869850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a:grpSpLocks noChangeAspect="1"/>
          </p:cNvGrpSpPr>
          <p:nvPr/>
        </p:nvGrpSpPr>
        <p:grpSpPr>
          <a:xfrm>
            <a:off x="4720581" y="5456104"/>
            <a:ext cx="1898081" cy="1148237"/>
            <a:chOff x="781287" y="4564525"/>
            <a:chExt cx="2582491" cy="1562274"/>
          </a:xfrm>
        </p:grpSpPr>
        <p:pic>
          <p:nvPicPr>
            <p:cNvPr id="18" name="Picture 17"/>
            <p:cNvPicPr>
              <a:picLocks noChangeAspect="1"/>
            </p:cNvPicPr>
            <p:nvPr/>
          </p:nvPicPr>
          <p:blipFill>
            <a:blip r:embed="rId2"/>
            <a:stretch>
              <a:fillRect/>
            </a:stretch>
          </p:blipFill>
          <p:spPr>
            <a:xfrm>
              <a:off x="781287" y="4564525"/>
              <a:ext cx="1334951" cy="1267414"/>
            </a:xfrm>
            <a:prstGeom prst="rect">
              <a:avLst/>
            </a:prstGeom>
          </p:spPr>
        </p:pic>
        <p:pic>
          <p:nvPicPr>
            <p:cNvPr id="19" name="Picture 18"/>
            <p:cNvPicPr>
              <a:picLocks noChangeAspect="1"/>
            </p:cNvPicPr>
            <p:nvPr/>
          </p:nvPicPr>
          <p:blipFill>
            <a:blip r:embed="rId3"/>
            <a:stretch>
              <a:fillRect/>
            </a:stretch>
          </p:blipFill>
          <p:spPr>
            <a:xfrm>
              <a:off x="2722844" y="5169800"/>
              <a:ext cx="640934" cy="956999"/>
            </a:xfrm>
            <a:prstGeom prst="rect">
              <a:avLst/>
            </a:prstGeom>
          </p:spPr>
        </p:pic>
        <p:pic>
          <p:nvPicPr>
            <p:cNvPr id="20" name="Picture 19"/>
            <p:cNvPicPr>
              <a:picLocks noChangeAspect="1"/>
            </p:cNvPicPr>
            <p:nvPr/>
          </p:nvPicPr>
          <p:blipFill>
            <a:blip r:embed="rId4"/>
            <a:stretch>
              <a:fillRect/>
            </a:stretch>
          </p:blipFill>
          <p:spPr>
            <a:xfrm>
              <a:off x="1625422" y="5341440"/>
              <a:ext cx="963439" cy="699247"/>
            </a:xfrm>
            <a:prstGeom prst="rect">
              <a:avLst/>
            </a:prstGeom>
          </p:spPr>
        </p:pic>
        <p:pic>
          <p:nvPicPr>
            <p:cNvPr id="21" name="Picture 20"/>
            <p:cNvPicPr>
              <a:picLocks noChangeAspect="1"/>
            </p:cNvPicPr>
            <p:nvPr/>
          </p:nvPicPr>
          <p:blipFill>
            <a:blip r:embed="rId5"/>
            <a:stretch>
              <a:fillRect/>
            </a:stretch>
          </p:blipFill>
          <p:spPr>
            <a:xfrm>
              <a:off x="2087010" y="4919651"/>
              <a:ext cx="907928" cy="658958"/>
            </a:xfrm>
            <a:prstGeom prst="rect">
              <a:avLst/>
            </a:prstGeom>
          </p:spPr>
        </p:pic>
      </p:grpSp>
      <p:sp>
        <p:nvSpPr>
          <p:cNvPr id="67" name="Rectangle 66"/>
          <p:cNvSpPr/>
          <p:nvPr/>
        </p:nvSpPr>
        <p:spPr bwMode="auto">
          <a:xfrm>
            <a:off x="4538612" y="2741162"/>
            <a:ext cx="2328702" cy="1905536"/>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Office</a:t>
            </a:r>
            <a:endParaRPr lang="en-US" sz="1600" dirty="0">
              <a:solidFill>
                <a:schemeClr val="tx1">
                  <a:lumMod val="65000"/>
                  <a:lumOff val="35000"/>
                </a:schemeClr>
              </a:solidFill>
              <a:ea typeface="Segoe UI" pitchFamily="34" charset="0"/>
              <a:cs typeface="Segoe UI" pitchFamily="34" charset="0"/>
            </a:endParaRPr>
          </a:p>
        </p:txBody>
      </p:sp>
      <p:sp>
        <p:nvSpPr>
          <p:cNvPr id="92" name="Rectangle 91"/>
          <p:cNvSpPr/>
          <p:nvPr/>
        </p:nvSpPr>
        <p:spPr>
          <a:xfrm>
            <a:off x="4650371" y="3230121"/>
            <a:ext cx="1080176" cy="1255370"/>
          </a:xfrm>
          <a:prstGeom prst="rect">
            <a:avLst/>
          </a:prstGeom>
          <a:solidFill>
            <a:srgbClr val="E18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bwMode="auto">
          <a:xfrm>
            <a:off x="1226574" y="2723154"/>
            <a:ext cx="2055401" cy="1706619"/>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2000" dirty="0" smtClean="0">
                <a:solidFill>
                  <a:schemeClr val="tx1">
                    <a:lumMod val="65000"/>
                    <a:lumOff val="35000"/>
                  </a:schemeClr>
                </a:solidFill>
                <a:ea typeface="Segoe UI" pitchFamily="34" charset="0"/>
                <a:cs typeface="Segoe UI" pitchFamily="34" charset="0"/>
              </a:rPr>
              <a:t>Azure</a:t>
            </a:r>
          </a:p>
        </p:txBody>
      </p:sp>
      <p:sp>
        <p:nvSpPr>
          <p:cNvPr id="2" name="Title 1"/>
          <p:cNvSpPr>
            <a:spLocks noGrp="1"/>
          </p:cNvSpPr>
          <p:nvPr>
            <p:ph type="title"/>
          </p:nvPr>
        </p:nvSpPr>
        <p:spPr/>
        <p:txBody>
          <a:bodyPr/>
          <a:lstStyle/>
          <a:p>
            <a:r>
              <a:rPr lang="en-US" dirty="0" smtClean="0"/>
              <a:t>Office add-in </a:t>
            </a:r>
            <a:r>
              <a:rPr lang="en-US" dirty="0" err="1" smtClean="0"/>
              <a:t>archtecture</a:t>
            </a:r>
            <a:endParaRPr lang="en-US" dirty="0"/>
          </a:p>
        </p:txBody>
      </p:sp>
      <p:grpSp>
        <p:nvGrpSpPr>
          <p:cNvPr id="3" name="Group 2"/>
          <p:cNvGrpSpPr/>
          <p:nvPr/>
        </p:nvGrpSpPr>
        <p:grpSpPr>
          <a:xfrm>
            <a:off x="7632668" y="2705702"/>
            <a:ext cx="1998859" cy="1026956"/>
            <a:chOff x="9088674" y="4951780"/>
            <a:chExt cx="1998859" cy="1026956"/>
          </a:xfrm>
        </p:grpSpPr>
        <p:grpSp>
          <p:nvGrpSpPr>
            <p:cNvPr id="4" name="Group 3"/>
            <p:cNvGrpSpPr/>
            <p:nvPr/>
          </p:nvGrpSpPr>
          <p:grpSpPr>
            <a:xfrm>
              <a:off x="9088674" y="4951780"/>
              <a:ext cx="1998859" cy="1026956"/>
              <a:chOff x="7066818" y="2726778"/>
              <a:chExt cx="1998859" cy="1026956"/>
            </a:xfrm>
          </p:grpSpPr>
          <p:sp>
            <p:nvSpPr>
              <p:cNvPr id="7" name="Rectangle 6"/>
              <p:cNvSpPr/>
              <p:nvPr/>
            </p:nvSpPr>
            <p:spPr bwMode="auto">
              <a:xfrm>
                <a:off x="7066818" y="2726778"/>
                <a:ext cx="1785802" cy="1026956"/>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Azure Data Market</a:t>
                </a:r>
              </a:p>
            </p:txBody>
          </p:sp>
          <p:pic>
            <p:nvPicPr>
              <p:cNvPr id="8" name="Picture 7"/>
              <p:cNvPicPr>
                <a:picLocks noChangeAspect="1"/>
              </p:cNvPicPr>
              <p:nvPr/>
            </p:nvPicPr>
            <p:blipFill>
              <a:blip r:embed="rId6"/>
              <a:stretch>
                <a:fillRect/>
              </a:stretch>
            </p:blipFill>
            <p:spPr>
              <a:xfrm>
                <a:off x="8551192" y="3206557"/>
                <a:ext cx="514485" cy="528960"/>
              </a:xfrm>
              <a:prstGeom prst="rect">
                <a:avLst/>
              </a:prstGeom>
            </p:spPr>
          </p:pic>
        </p:grpSp>
        <p:pic>
          <p:nvPicPr>
            <p:cNvPr id="5" name="Picture 4"/>
            <p:cNvPicPr>
              <a:picLocks noChangeAspect="1"/>
            </p:cNvPicPr>
            <p:nvPr/>
          </p:nvPicPr>
          <p:blipFill>
            <a:blip r:embed="rId7"/>
            <a:stretch>
              <a:fillRect/>
            </a:stretch>
          </p:blipFill>
          <p:spPr>
            <a:xfrm>
              <a:off x="9950992" y="5331762"/>
              <a:ext cx="479723" cy="535920"/>
            </a:xfrm>
            <a:prstGeom prst="rect">
              <a:avLst/>
            </a:prstGeom>
          </p:spPr>
        </p:pic>
        <p:pic>
          <p:nvPicPr>
            <p:cNvPr id="6" name="Picture 5"/>
            <p:cNvPicPr>
              <a:picLocks noChangeAspect="1"/>
            </p:cNvPicPr>
            <p:nvPr/>
          </p:nvPicPr>
          <p:blipFill>
            <a:blip r:embed="rId8"/>
            <a:stretch>
              <a:fillRect/>
            </a:stretch>
          </p:blipFill>
          <p:spPr>
            <a:xfrm>
              <a:off x="9279923" y="5332826"/>
              <a:ext cx="597915" cy="598560"/>
            </a:xfrm>
            <a:prstGeom prst="rect">
              <a:avLst/>
            </a:prstGeom>
          </p:spPr>
        </p:pic>
      </p:grpSp>
      <p:cxnSp>
        <p:nvCxnSpPr>
          <p:cNvPr id="26" name="Straight Arrow Connector 25"/>
          <p:cNvCxnSpPr/>
          <p:nvPr/>
        </p:nvCxnSpPr>
        <p:spPr>
          <a:xfrm flipV="1">
            <a:off x="5730547" y="4325496"/>
            <a:ext cx="297975" cy="1311431"/>
          </a:xfrm>
          <a:prstGeom prst="straightConnector1">
            <a:avLst/>
          </a:prstGeom>
          <a:ln w="41275">
            <a:solidFill>
              <a:schemeClr val="bg1">
                <a:lumMod val="65000"/>
              </a:schemeClr>
            </a:solidFill>
            <a:prstDash val="sysDash"/>
            <a:headEnd type="stealth" w="lg" len="med"/>
            <a:tailEnd type="stealth" w="lg" len="lg"/>
          </a:ln>
          <a:effectLst/>
        </p:spPr>
        <p:style>
          <a:lnRef idx="1">
            <a:schemeClr val="accent4"/>
          </a:lnRef>
          <a:fillRef idx="0">
            <a:schemeClr val="accent4"/>
          </a:fillRef>
          <a:effectRef idx="0">
            <a:schemeClr val="accent4"/>
          </a:effectRef>
          <a:fontRef idx="minor">
            <a:schemeClr val="tx1"/>
          </a:fontRef>
        </p:style>
      </p:cxnSp>
      <p:sp>
        <p:nvSpPr>
          <p:cNvPr id="63" name="Arc 62"/>
          <p:cNvSpPr/>
          <p:nvPr/>
        </p:nvSpPr>
        <p:spPr>
          <a:xfrm rot="16200000">
            <a:off x="1929528" y="3178251"/>
            <a:ext cx="761294" cy="885195"/>
          </a:xfrm>
          <a:prstGeom prst="arc">
            <a:avLst>
              <a:gd name="adj1" fmla="val 2097834"/>
              <a:gd name="adj2" fmla="val 366333"/>
            </a:avLst>
          </a:prstGeom>
          <a:ln w="41275">
            <a:solidFill>
              <a:schemeClr val="tx1">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grpSp>
        <p:nvGrpSpPr>
          <p:cNvPr id="38" name="Group 37"/>
          <p:cNvGrpSpPr>
            <a:grpSpLocks noChangeAspect="1"/>
          </p:cNvGrpSpPr>
          <p:nvPr/>
        </p:nvGrpSpPr>
        <p:grpSpPr>
          <a:xfrm>
            <a:off x="1914134" y="3653453"/>
            <a:ext cx="397077" cy="504000"/>
            <a:chOff x="6278801" y="2244912"/>
            <a:chExt cx="605042" cy="767962"/>
          </a:xfrm>
        </p:grpSpPr>
        <p:pic>
          <p:nvPicPr>
            <p:cNvPr id="59" name="Picture 58"/>
            <p:cNvPicPr>
              <a:picLocks noChangeAspect="1"/>
            </p:cNvPicPr>
            <p:nvPr/>
          </p:nvPicPr>
          <p:blipFill>
            <a:blip r:embed="rId9"/>
            <a:stretch>
              <a:fillRect/>
            </a:stretch>
          </p:blipFill>
          <p:spPr>
            <a:xfrm>
              <a:off x="6278801" y="2244912"/>
              <a:ext cx="527111" cy="689388"/>
            </a:xfrm>
            <a:prstGeom prst="rect">
              <a:avLst/>
            </a:prstGeom>
          </p:spPr>
        </p:pic>
        <p:pic>
          <p:nvPicPr>
            <p:cNvPr id="60" name="Picture 59"/>
            <p:cNvPicPr>
              <a:picLocks noChangeAspect="1"/>
            </p:cNvPicPr>
            <p:nvPr/>
          </p:nvPicPr>
          <p:blipFill>
            <a:blip r:embed="rId9"/>
            <a:stretch>
              <a:fillRect/>
            </a:stretch>
          </p:blipFill>
          <p:spPr>
            <a:xfrm>
              <a:off x="6356732" y="2323486"/>
              <a:ext cx="527111" cy="689388"/>
            </a:xfrm>
            <a:prstGeom prst="rect">
              <a:avLst/>
            </a:prstGeom>
          </p:spPr>
        </p:pic>
        <p:sp>
          <p:nvSpPr>
            <p:cNvPr id="61" name="Right Triangle 60"/>
            <p:cNvSpPr/>
            <p:nvPr/>
          </p:nvSpPr>
          <p:spPr bwMode="auto">
            <a:xfrm>
              <a:off x="6400103" y="2347895"/>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2" name="TextBox 61"/>
            <p:cNvSpPr txBox="1"/>
            <p:nvPr/>
          </p:nvSpPr>
          <p:spPr>
            <a:xfrm>
              <a:off x="6422020" y="2719459"/>
              <a:ext cx="320464" cy="257933"/>
            </a:xfrm>
            <a:prstGeom prst="rect">
              <a:avLst/>
            </a:prstGeom>
            <a:noFill/>
          </p:spPr>
          <p:txBody>
            <a:bodyPr wrap="none" lIns="0" tIns="0" rIns="0" bIns="0" rtlCol="0">
              <a:spAutoFit/>
            </a:bodyPr>
            <a:lstStyle/>
            <a:p>
              <a:r>
                <a:rPr lang="fi-FI" sz="1100" spc="-70" dirty="0" smtClean="0">
                  <a:solidFill>
                    <a:schemeClr val="bg1"/>
                  </a:solidFill>
                  <a:effectLst>
                    <a:outerShdw blurRad="50800" dist="38100" dir="2700000" algn="tl" rotWithShape="0">
                      <a:schemeClr val="tx2">
                        <a:alpha val="40000"/>
                      </a:schemeClr>
                    </a:outerShdw>
                  </a:effectLst>
                </a:rPr>
                <a:t>CSS</a:t>
              </a:r>
              <a:endParaRPr lang="en-US" sz="1100" spc="-70" dirty="0" smtClean="0">
                <a:solidFill>
                  <a:schemeClr val="bg1"/>
                </a:solidFill>
                <a:effectLst>
                  <a:outerShdw blurRad="50800" dist="38100" dir="2700000" algn="tl" rotWithShape="0">
                    <a:schemeClr val="tx2">
                      <a:alpha val="40000"/>
                    </a:schemeClr>
                  </a:outerShdw>
                </a:effectLst>
              </a:endParaRPr>
            </a:p>
          </p:txBody>
        </p:sp>
      </p:grpSp>
      <p:grpSp>
        <p:nvGrpSpPr>
          <p:cNvPr id="39" name="Group 38"/>
          <p:cNvGrpSpPr>
            <a:grpSpLocks noChangeAspect="1"/>
          </p:cNvGrpSpPr>
          <p:nvPr/>
        </p:nvGrpSpPr>
        <p:grpSpPr>
          <a:xfrm>
            <a:off x="2145129" y="3352746"/>
            <a:ext cx="400137" cy="504000"/>
            <a:chOff x="6926384" y="2275112"/>
            <a:chExt cx="605872" cy="763139"/>
          </a:xfrm>
        </p:grpSpPr>
        <p:pic>
          <p:nvPicPr>
            <p:cNvPr id="55" name="Picture 54"/>
            <p:cNvPicPr>
              <a:picLocks noChangeAspect="1"/>
            </p:cNvPicPr>
            <p:nvPr/>
          </p:nvPicPr>
          <p:blipFill>
            <a:blip r:embed="rId9"/>
            <a:stretch>
              <a:fillRect/>
            </a:stretch>
          </p:blipFill>
          <p:spPr>
            <a:xfrm>
              <a:off x="6926384" y="2275112"/>
              <a:ext cx="527111" cy="689388"/>
            </a:xfrm>
            <a:prstGeom prst="rect">
              <a:avLst/>
            </a:prstGeom>
          </p:spPr>
        </p:pic>
        <p:pic>
          <p:nvPicPr>
            <p:cNvPr id="56" name="Picture 55"/>
            <p:cNvPicPr>
              <a:picLocks noChangeAspect="1"/>
            </p:cNvPicPr>
            <p:nvPr/>
          </p:nvPicPr>
          <p:blipFill>
            <a:blip r:embed="rId9"/>
            <a:stretch>
              <a:fillRect/>
            </a:stretch>
          </p:blipFill>
          <p:spPr>
            <a:xfrm>
              <a:off x="7005145" y="2348863"/>
              <a:ext cx="527111" cy="689388"/>
            </a:xfrm>
            <a:prstGeom prst="rect">
              <a:avLst/>
            </a:prstGeom>
          </p:spPr>
        </p:pic>
        <p:sp>
          <p:nvSpPr>
            <p:cNvPr id="57" name="Right Triangle 56"/>
            <p:cNvSpPr/>
            <p:nvPr/>
          </p:nvSpPr>
          <p:spPr bwMode="auto">
            <a:xfrm>
              <a:off x="7048516" y="2373272"/>
              <a:ext cx="440367" cy="62613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8" name="TextBox 57"/>
            <p:cNvSpPr txBox="1"/>
            <p:nvPr/>
          </p:nvSpPr>
          <p:spPr>
            <a:xfrm>
              <a:off x="7070434" y="2744836"/>
              <a:ext cx="346121" cy="256313"/>
            </a:xfrm>
            <a:prstGeom prst="rect">
              <a:avLst/>
            </a:prstGeom>
            <a:noFill/>
          </p:spPr>
          <p:txBody>
            <a:bodyPr wrap="none" lIns="0" tIns="0" rIns="0" bIns="0" rtlCol="0">
              <a:spAutoFit/>
            </a:bodyPr>
            <a:lstStyle/>
            <a:p>
              <a:r>
                <a:rPr lang="fi-FI" sz="1100" spc="-70" dirty="0" smtClean="0">
                  <a:solidFill>
                    <a:schemeClr val="bg1"/>
                  </a:solidFill>
                  <a:effectLst>
                    <a:outerShdw blurRad="50800" dist="38100" dir="2700000" algn="tl" rotWithShape="0">
                      <a:schemeClr val="tx2">
                        <a:alpha val="40000"/>
                      </a:schemeClr>
                    </a:outerShdw>
                  </a:effectLst>
                </a:rPr>
                <a:t>html</a:t>
              </a:r>
              <a:endParaRPr lang="en-US" sz="1100" spc="-70" dirty="0" smtClean="0">
                <a:solidFill>
                  <a:schemeClr val="bg1"/>
                </a:solidFill>
                <a:effectLst>
                  <a:outerShdw blurRad="50800" dist="38100" dir="2700000" algn="tl" rotWithShape="0">
                    <a:schemeClr val="tx2">
                      <a:alpha val="40000"/>
                    </a:schemeClr>
                  </a:outerShdw>
                </a:effectLst>
              </a:endParaRPr>
            </a:p>
          </p:txBody>
        </p:sp>
      </p:grpSp>
      <p:grpSp>
        <p:nvGrpSpPr>
          <p:cNvPr id="42" name="Group 41"/>
          <p:cNvGrpSpPr>
            <a:grpSpLocks noChangeAspect="1"/>
          </p:cNvGrpSpPr>
          <p:nvPr/>
        </p:nvGrpSpPr>
        <p:grpSpPr>
          <a:xfrm>
            <a:off x="2453147" y="3682391"/>
            <a:ext cx="400137" cy="504000"/>
            <a:chOff x="8856725" y="2275112"/>
            <a:chExt cx="605872" cy="763139"/>
          </a:xfrm>
        </p:grpSpPr>
        <p:pic>
          <p:nvPicPr>
            <p:cNvPr id="43" name="Picture 42"/>
            <p:cNvPicPr>
              <a:picLocks noChangeAspect="1"/>
            </p:cNvPicPr>
            <p:nvPr/>
          </p:nvPicPr>
          <p:blipFill>
            <a:blip r:embed="rId9"/>
            <a:stretch>
              <a:fillRect/>
            </a:stretch>
          </p:blipFill>
          <p:spPr>
            <a:xfrm>
              <a:off x="8856725" y="2275112"/>
              <a:ext cx="527111" cy="689388"/>
            </a:xfrm>
            <a:prstGeom prst="rect">
              <a:avLst/>
            </a:prstGeom>
          </p:spPr>
        </p:pic>
        <p:pic>
          <p:nvPicPr>
            <p:cNvPr id="44" name="Picture 43"/>
            <p:cNvPicPr>
              <a:picLocks noChangeAspect="1"/>
            </p:cNvPicPr>
            <p:nvPr/>
          </p:nvPicPr>
          <p:blipFill>
            <a:blip r:embed="rId9"/>
            <a:stretch>
              <a:fillRect/>
            </a:stretch>
          </p:blipFill>
          <p:spPr>
            <a:xfrm>
              <a:off x="8935486" y="2348863"/>
              <a:ext cx="527111" cy="689388"/>
            </a:xfrm>
            <a:prstGeom prst="rect">
              <a:avLst/>
            </a:prstGeom>
          </p:spPr>
        </p:pic>
        <p:sp>
          <p:nvSpPr>
            <p:cNvPr id="45" name="Right Triangle 44"/>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6" name="TextBox 45"/>
            <p:cNvSpPr txBox="1"/>
            <p:nvPr/>
          </p:nvSpPr>
          <p:spPr>
            <a:xfrm>
              <a:off x="9045471" y="2698547"/>
              <a:ext cx="154856" cy="326218"/>
            </a:xfrm>
            <a:prstGeom prst="rect">
              <a:avLst/>
            </a:prstGeom>
            <a:noFill/>
          </p:spPr>
          <p:txBody>
            <a:bodyPr wrap="none" lIns="0" tIns="0" rIns="0" bIns="0" rtlCol="0">
              <a:spAutoFit/>
            </a:bodyPr>
            <a:lstStyle/>
            <a:p>
              <a:pPr algn="r"/>
              <a:r>
                <a:rPr lang="fi-FI" sz="1400" spc="-70" dirty="0" err="1" smtClean="0">
                  <a:solidFill>
                    <a:schemeClr val="bg1"/>
                  </a:solidFill>
                  <a:effectLst>
                    <a:outerShdw blurRad="50800" dist="38100" dir="2700000" algn="tl" rotWithShape="0">
                      <a:schemeClr val="tx2">
                        <a:alpha val="40000"/>
                      </a:schemeClr>
                    </a:outerShdw>
                  </a:effectLst>
                </a:rPr>
                <a:t>js</a:t>
              </a:r>
              <a:endParaRPr lang="en-US" sz="1400" spc="-70" dirty="0" smtClean="0">
                <a:solidFill>
                  <a:schemeClr val="bg1"/>
                </a:solidFill>
                <a:effectLst>
                  <a:outerShdw blurRad="50800" dist="38100" dir="2700000" algn="tl" rotWithShape="0">
                    <a:schemeClr val="tx2">
                      <a:alpha val="40000"/>
                    </a:schemeClr>
                  </a:outerShdw>
                </a:effectLst>
              </a:endParaRPr>
            </a:p>
          </p:txBody>
        </p:sp>
      </p:grpSp>
      <p:pic>
        <p:nvPicPr>
          <p:cNvPr id="36" name="Picture 35"/>
          <p:cNvPicPr>
            <a:picLocks noChangeAspect="1"/>
          </p:cNvPicPr>
          <p:nvPr/>
        </p:nvPicPr>
        <p:blipFill>
          <a:blip r:embed="rId10"/>
          <a:stretch>
            <a:fillRect/>
          </a:stretch>
        </p:blipFill>
        <p:spPr>
          <a:xfrm>
            <a:off x="2726367" y="2134461"/>
            <a:ext cx="1070685" cy="918720"/>
          </a:xfrm>
          <a:prstGeom prst="rect">
            <a:avLst/>
          </a:prstGeom>
        </p:spPr>
      </p:pic>
      <p:pic>
        <p:nvPicPr>
          <p:cNvPr id="69" name="Picture 68"/>
          <p:cNvPicPr>
            <a:picLocks noChangeAspect="1"/>
          </p:cNvPicPr>
          <p:nvPr/>
        </p:nvPicPr>
        <p:blipFill>
          <a:blip r:embed="rId11"/>
          <a:stretch>
            <a:fillRect/>
          </a:stretch>
        </p:blipFill>
        <p:spPr>
          <a:xfrm>
            <a:off x="6298715" y="2425088"/>
            <a:ext cx="818876" cy="509167"/>
          </a:xfrm>
          <a:prstGeom prst="rect">
            <a:avLst/>
          </a:prstGeom>
        </p:spPr>
      </p:pic>
      <p:cxnSp>
        <p:nvCxnSpPr>
          <p:cNvPr id="87" name="Straight Arrow Connector 86"/>
          <p:cNvCxnSpPr/>
          <p:nvPr/>
        </p:nvCxnSpPr>
        <p:spPr>
          <a:xfrm>
            <a:off x="3087614" y="3718658"/>
            <a:ext cx="1658089" cy="12440"/>
          </a:xfrm>
          <a:prstGeom prst="straightConnector1">
            <a:avLst/>
          </a:prstGeom>
          <a:ln w="41275">
            <a:solidFill>
              <a:schemeClr val="accent5"/>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109" name="Group 108"/>
          <p:cNvGrpSpPr/>
          <p:nvPr/>
        </p:nvGrpSpPr>
        <p:grpSpPr>
          <a:xfrm>
            <a:off x="4772612" y="3517644"/>
            <a:ext cx="834523" cy="798620"/>
            <a:chOff x="2646858" y="4763769"/>
            <a:chExt cx="985707" cy="946189"/>
          </a:xfrm>
        </p:grpSpPr>
        <p:sp>
          <p:nvSpPr>
            <p:cNvPr id="93" name="Arc 92"/>
            <p:cNvSpPr/>
            <p:nvPr/>
          </p:nvSpPr>
          <p:spPr>
            <a:xfrm rot="16200000">
              <a:off x="2708809" y="4701818"/>
              <a:ext cx="761294" cy="885195"/>
            </a:xfrm>
            <a:prstGeom prst="arc">
              <a:avLst>
                <a:gd name="adj1" fmla="val 2097834"/>
                <a:gd name="adj2" fmla="val 366333"/>
              </a:avLst>
            </a:prstGeom>
            <a:ln w="41275">
              <a:solidFill>
                <a:schemeClr val="tx1">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grpSp>
          <p:nvGrpSpPr>
            <p:cNvPr id="94" name="Group 93"/>
            <p:cNvGrpSpPr>
              <a:grpSpLocks noChangeAspect="1"/>
            </p:cNvGrpSpPr>
            <p:nvPr/>
          </p:nvGrpSpPr>
          <p:grpSpPr>
            <a:xfrm>
              <a:off x="2693415" y="5177020"/>
              <a:ext cx="397077" cy="504000"/>
              <a:chOff x="6278801" y="2244912"/>
              <a:chExt cx="605042" cy="767962"/>
            </a:xfrm>
          </p:grpSpPr>
          <p:pic>
            <p:nvPicPr>
              <p:cNvPr id="95" name="Picture 94"/>
              <p:cNvPicPr>
                <a:picLocks noChangeAspect="1"/>
              </p:cNvPicPr>
              <p:nvPr/>
            </p:nvPicPr>
            <p:blipFill>
              <a:blip r:embed="rId9"/>
              <a:stretch>
                <a:fillRect/>
              </a:stretch>
            </p:blipFill>
            <p:spPr>
              <a:xfrm>
                <a:off x="6278801" y="2244912"/>
                <a:ext cx="527111" cy="689388"/>
              </a:xfrm>
              <a:prstGeom prst="rect">
                <a:avLst/>
              </a:prstGeom>
            </p:spPr>
          </p:pic>
          <p:pic>
            <p:nvPicPr>
              <p:cNvPr id="96" name="Picture 95"/>
              <p:cNvPicPr>
                <a:picLocks noChangeAspect="1"/>
              </p:cNvPicPr>
              <p:nvPr/>
            </p:nvPicPr>
            <p:blipFill>
              <a:blip r:embed="rId9"/>
              <a:stretch>
                <a:fillRect/>
              </a:stretch>
            </p:blipFill>
            <p:spPr>
              <a:xfrm>
                <a:off x="6356732" y="2323486"/>
                <a:ext cx="527111" cy="689388"/>
              </a:xfrm>
              <a:prstGeom prst="rect">
                <a:avLst/>
              </a:prstGeom>
            </p:spPr>
          </p:pic>
          <p:sp>
            <p:nvSpPr>
              <p:cNvPr id="97" name="Right Triangle 96"/>
              <p:cNvSpPr/>
              <p:nvPr/>
            </p:nvSpPr>
            <p:spPr bwMode="auto">
              <a:xfrm>
                <a:off x="6400103" y="2347895"/>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8" name="TextBox 97"/>
              <p:cNvSpPr txBox="1"/>
              <p:nvPr/>
            </p:nvSpPr>
            <p:spPr>
              <a:xfrm>
                <a:off x="6422020" y="2719459"/>
                <a:ext cx="320464" cy="257933"/>
              </a:xfrm>
              <a:prstGeom prst="rect">
                <a:avLst/>
              </a:prstGeom>
              <a:noFill/>
            </p:spPr>
            <p:txBody>
              <a:bodyPr wrap="none" lIns="0" tIns="0" rIns="0" bIns="0" rtlCol="0">
                <a:spAutoFit/>
              </a:bodyPr>
              <a:lstStyle/>
              <a:p>
                <a:r>
                  <a:rPr lang="fi-FI" sz="1100" spc="-70" dirty="0" smtClean="0">
                    <a:solidFill>
                      <a:schemeClr val="bg1"/>
                    </a:solidFill>
                    <a:effectLst>
                      <a:outerShdw blurRad="50800" dist="38100" dir="2700000" algn="tl" rotWithShape="0">
                        <a:schemeClr val="tx2">
                          <a:alpha val="40000"/>
                        </a:schemeClr>
                      </a:outerShdw>
                    </a:effectLst>
                  </a:rPr>
                  <a:t>CSS</a:t>
                </a:r>
                <a:endParaRPr lang="en-US" sz="1100" spc="-70" dirty="0" smtClean="0">
                  <a:solidFill>
                    <a:schemeClr val="bg1"/>
                  </a:solidFill>
                  <a:effectLst>
                    <a:outerShdw blurRad="50800" dist="38100" dir="2700000" algn="tl" rotWithShape="0">
                      <a:schemeClr val="tx2">
                        <a:alpha val="40000"/>
                      </a:schemeClr>
                    </a:outerShdw>
                  </a:effectLst>
                </a:endParaRPr>
              </a:p>
            </p:txBody>
          </p:sp>
        </p:grpSp>
        <p:grpSp>
          <p:nvGrpSpPr>
            <p:cNvPr id="99" name="Group 98"/>
            <p:cNvGrpSpPr>
              <a:grpSpLocks noChangeAspect="1"/>
            </p:cNvGrpSpPr>
            <p:nvPr/>
          </p:nvGrpSpPr>
          <p:grpSpPr>
            <a:xfrm>
              <a:off x="2924410" y="4876313"/>
              <a:ext cx="400137" cy="504000"/>
              <a:chOff x="6926384" y="2275112"/>
              <a:chExt cx="605872" cy="763139"/>
            </a:xfrm>
          </p:grpSpPr>
          <p:pic>
            <p:nvPicPr>
              <p:cNvPr id="100" name="Picture 99"/>
              <p:cNvPicPr>
                <a:picLocks noChangeAspect="1"/>
              </p:cNvPicPr>
              <p:nvPr/>
            </p:nvPicPr>
            <p:blipFill>
              <a:blip r:embed="rId9"/>
              <a:stretch>
                <a:fillRect/>
              </a:stretch>
            </p:blipFill>
            <p:spPr>
              <a:xfrm>
                <a:off x="6926384" y="2275112"/>
                <a:ext cx="527111" cy="689388"/>
              </a:xfrm>
              <a:prstGeom prst="rect">
                <a:avLst/>
              </a:prstGeom>
            </p:spPr>
          </p:pic>
          <p:pic>
            <p:nvPicPr>
              <p:cNvPr id="101" name="Picture 100"/>
              <p:cNvPicPr>
                <a:picLocks noChangeAspect="1"/>
              </p:cNvPicPr>
              <p:nvPr/>
            </p:nvPicPr>
            <p:blipFill>
              <a:blip r:embed="rId9"/>
              <a:stretch>
                <a:fillRect/>
              </a:stretch>
            </p:blipFill>
            <p:spPr>
              <a:xfrm>
                <a:off x="7005145" y="2348863"/>
                <a:ext cx="527111" cy="689388"/>
              </a:xfrm>
              <a:prstGeom prst="rect">
                <a:avLst/>
              </a:prstGeom>
            </p:spPr>
          </p:pic>
          <p:sp>
            <p:nvSpPr>
              <p:cNvPr id="102" name="Right Triangle 101"/>
              <p:cNvSpPr/>
              <p:nvPr/>
            </p:nvSpPr>
            <p:spPr bwMode="auto">
              <a:xfrm>
                <a:off x="7048516" y="2373272"/>
                <a:ext cx="440367" cy="62613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3" name="TextBox 102"/>
              <p:cNvSpPr txBox="1"/>
              <p:nvPr/>
            </p:nvSpPr>
            <p:spPr>
              <a:xfrm>
                <a:off x="7070434" y="2744836"/>
                <a:ext cx="346121" cy="256313"/>
              </a:xfrm>
              <a:prstGeom prst="rect">
                <a:avLst/>
              </a:prstGeom>
              <a:noFill/>
            </p:spPr>
            <p:txBody>
              <a:bodyPr wrap="none" lIns="0" tIns="0" rIns="0" bIns="0" rtlCol="0">
                <a:spAutoFit/>
              </a:bodyPr>
              <a:lstStyle/>
              <a:p>
                <a:r>
                  <a:rPr lang="fi-FI" sz="1100" spc="-70" dirty="0" smtClean="0">
                    <a:solidFill>
                      <a:schemeClr val="bg1"/>
                    </a:solidFill>
                    <a:effectLst>
                      <a:outerShdw blurRad="50800" dist="38100" dir="2700000" algn="tl" rotWithShape="0">
                        <a:schemeClr val="tx2">
                          <a:alpha val="40000"/>
                        </a:schemeClr>
                      </a:outerShdw>
                    </a:effectLst>
                  </a:rPr>
                  <a:t>html</a:t>
                </a:r>
                <a:endParaRPr lang="en-US" sz="1100" spc="-70" dirty="0" smtClean="0">
                  <a:solidFill>
                    <a:schemeClr val="bg1"/>
                  </a:solidFill>
                  <a:effectLst>
                    <a:outerShdw blurRad="50800" dist="38100" dir="2700000" algn="tl" rotWithShape="0">
                      <a:schemeClr val="tx2">
                        <a:alpha val="40000"/>
                      </a:schemeClr>
                    </a:outerShdw>
                  </a:effectLst>
                </a:endParaRPr>
              </a:p>
            </p:txBody>
          </p:sp>
        </p:grpSp>
        <p:grpSp>
          <p:nvGrpSpPr>
            <p:cNvPr id="104" name="Group 103"/>
            <p:cNvGrpSpPr>
              <a:grpSpLocks noChangeAspect="1"/>
            </p:cNvGrpSpPr>
            <p:nvPr/>
          </p:nvGrpSpPr>
          <p:grpSpPr>
            <a:xfrm>
              <a:off x="3232428" y="5205958"/>
              <a:ext cx="400137" cy="504000"/>
              <a:chOff x="8856725" y="2275112"/>
              <a:chExt cx="605872" cy="763139"/>
            </a:xfrm>
          </p:grpSpPr>
          <p:pic>
            <p:nvPicPr>
              <p:cNvPr id="105" name="Picture 104"/>
              <p:cNvPicPr>
                <a:picLocks noChangeAspect="1"/>
              </p:cNvPicPr>
              <p:nvPr/>
            </p:nvPicPr>
            <p:blipFill>
              <a:blip r:embed="rId9"/>
              <a:stretch>
                <a:fillRect/>
              </a:stretch>
            </p:blipFill>
            <p:spPr>
              <a:xfrm>
                <a:off x="8856725" y="2275112"/>
                <a:ext cx="527111" cy="689388"/>
              </a:xfrm>
              <a:prstGeom prst="rect">
                <a:avLst/>
              </a:prstGeom>
            </p:spPr>
          </p:pic>
          <p:pic>
            <p:nvPicPr>
              <p:cNvPr id="106" name="Picture 105"/>
              <p:cNvPicPr>
                <a:picLocks noChangeAspect="1"/>
              </p:cNvPicPr>
              <p:nvPr/>
            </p:nvPicPr>
            <p:blipFill>
              <a:blip r:embed="rId9"/>
              <a:stretch>
                <a:fillRect/>
              </a:stretch>
            </p:blipFill>
            <p:spPr>
              <a:xfrm>
                <a:off x="8935486" y="2348863"/>
                <a:ext cx="527111" cy="689388"/>
              </a:xfrm>
              <a:prstGeom prst="rect">
                <a:avLst/>
              </a:prstGeom>
            </p:spPr>
          </p:pic>
          <p:sp>
            <p:nvSpPr>
              <p:cNvPr id="107" name="Right Triangle 106"/>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8" name="TextBox 107"/>
              <p:cNvSpPr txBox="1"/>
              <p:nvPr/>
            </p:nvSpPr>
            <p:spPr>
              <a:xfrm>
                <a:off x="9045471" y="2698547"/>
                <a:ext cx="154856" cy="326218"/>
              </a:xfrm>
              <a:prstGeom prst="rect">
                <a:avLst/>
              </a:prstGeom>
              <a:noFill/>
            </p:spPr>
            <p:txBody>
              <a:bodyPr wrap="none" lIns="0" tIns="0" rIns="0" bIns="0" rtlCol="0">
                <a:spAutoFit/>
              </a:bodyPr>
              <a:lstStyle/>
              <a:p>
                <a:pPr algn="r"/>
                <a:r>
                  <a:rPr lang="fi-FI" sz="1400" spc="-70" dirty="0" err="1" smtClean="0">
                    <a:solidFill>
                      <a:schemeClr val="bg1"/>
                    </a:solidFill>
                    <a:effectLst>
                      <a:outerShdw blurRad="50800" dist="38100" dir="2700000" algn="tl" rotWithShape="0">
                        <a:schemeClr val="tx2">
                          <a:alpha val="40000"/>
                        </a:schemeClr>
                      </a:outerShdw>
                    </a:effectLst>
                  </a:rPr>
                  <a:t>js</a:t>
                </a:r>
                <a:endParaRPr lang="en-US" sz="1400" spc="-70" dirty="0" smtClean="0">
                  <a:solidFill>
                    <a:schemeClr val="bg1"/>
                  </a:solidFill>
                  <a:effectLst>
                    <a:outerShdw blurRad="50800" dist="38100" dir="2700000" algn="tl" rotWithShape="0">
                      <a:schemeClr val="tx2">
                        <a:alpha val="40000"/>
                      </a:schemeClr>
                    </a:outerShdw>
                  </a:effectLst>
                </a:endParaRPr>
              </a:p>
            </p:txBody>
          </p:sp>
        </p:grpSp>
      </p:grpSp>
      <p:cxnSp>
        <p:nvCxnSpPr>
          <p:cNvPr id="23" name="Straight Arrow Connector 22"/>
          <p:cNvCxnSpPr/>
          <p:nvPr/>
        </p:nvCxnSpPr>
        <p:spPr>
          <a:xfrm flipV="1">
            <a:off x="5607135" y="3331066"/>
            <a:ext cx="2330350" cy="7319"/>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sp>
        <p:nvSpPr>
          <p:cNvPr id="118" name="Round Single Corner Rectangle 117"/>
          <p:cNvSpPr/>
          <p:nvPr/>
        </p:nvSpPr>
        <p:spPr>
          <a:xfrm>
            <a:off x="5931979" y="3401453"/>
            <a:ext cx="640196" cy="818818"/>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Connector 119"/>
          <p:cNvCxnSpPr/>
          <p:nvPr/>
        </p:nvCxnSpPr>
        <p:spPr>
          <a:xfrm>
            <a:off x="6049113" y="3585694"/>
            <a:ext cx="3048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6049113" y="3677059"/>
            <a:ext cx="3048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6053866" y="3771361"/>
            <a:ext cx="3048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6053866" y="3862726"/>
            <a:ext cx="3048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H="1" flipV="1">
            <a:off x="5341441" y="4383722"/>
            <a:ext cx="325468" cy="1393077"/>
          </a:xfrm>
          <a:prstGeom prst="straightConnector1">
            <a:avLst/>
          </a:prstGeom>
          <a:ln w="41275">
            <a:solidFill>
              <a:schemeClr val="bg1">
                <a:lumMod val="65000"/>
              </a:schemeClr>
            </a:solidFill>
            <a:prstDash val="sysDash"/>
            <a:headEnd type="stealth" w="lg" len="me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31" name="Straight Arrow Connector 130"/>
          <p:cNvCxnSpPr/>
          <p:nvPr/>
        </p:nvCxnSpPr>
        <p:spPr>
          <a:xfrm>
            <a:off x="5544672" y="3721039"/>
            <a:ext cx="4838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bwMode="auto">
          <a:xfrm>
            <a:off x="7675128" y="1121738"/>
            <a:ext cx="1815036" cy="1289012"/>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a:solidFill>
                  <a:schemeClr val="tx1">
                    <a:lumMod val="65000"/>
                    <a:lumOff val="35000"/>
                  </a:schemeClr>
                </a:solidFill>
                <a:ea typeface="Segoe UI" pitchFamily="34" charset="0"/>
                <a:cs typeface="Segoe UI" pitchFamily="34" charset="0"/>
              </a:rPr>
              <a:t>SharePoint Online</a:t>
            </a:r>
          </a:p>
        </p:txBody>
      </p:sp>
      <p:pic>
        <p:nvPicPr>
          <p:cNvPr id="134" name="Picture 133"/>
          <p:cNvPicPr>
            <a:picLocks noChangeAspect="1"/>
          </p:cNvPicPr>
          <p:nvPr/>
        </p:nvPicPr>
        <p:blipFill>
          <a:blip r:embed="rId12"/>
          <a:stretch>
            <a:fillRect/>
          </a:stretch>
        </p:blipFill>
        <p:spPr>
          <a:xfrm>
            <a:off x="8069731" y="1491258"/>
            <a:ext cx="718751" cy="662291"/>
          </a:xfrm>
          <a:prstGeom prst="rect">
            <a:avLst/>
          </a:prstGeom>
        </p:spPr>
      </p:pic>
      <p:cxnSp>
        <p:nvCxnSpPr>
          <p:cNvPr id="135" name="Straight Arrow Connector 134"/>
          <p:cNvCxnSpPr/>
          <p:nvPr/>
        </p:nvCxnSpPr>
        <p:spPr>
          <a:xfrm flipV="1">
            <a:off x="4762900" y="1534599"/>
            <a:ext cx="3093774" cy="1788269"/>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71740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fade">
                                      <p:cBhvr>
                                        <p:cTn id="17" dur="1000"/>
                                        <p:tgtEl>
                                          <p:spTgt spid="87"/>
                                        </p:tgtEl>
                                      </p:cBhvr>
                                    </p:animEffect>
                                    <p:anim calcmode="lin" valueType="num">
                                      <p:cBhvr>
                                        <p:cTn id="18" dur="1000" fill="hold"/>
                                        <p:tgtEl>
                                          <p:spTgt spid="87"/>
                                        </p:tgtEl>
                                        <p:attrNameLst>
                                          <p:attrName>ppt_x</p:attrName>
                                        </p:attrNameLst>
                                      </p:cBhvr>
                                      <p:tavLst>
                                        <p:tav tm="0">
                                          <p:val>
                                            <p:strVal val="#ppt_x"/>
                                          </p:val>
                                        </p:tav>
                                        <p:tav tm="100000">
                                          <p:val>
                                            <p:strVal val="#ppt_x"/>
                                          </p:val>
                                        </p:tav>
                                      </p:tavLst>
                                    </p:anim>
                                    <p:anim calcmode="lin" valueType="num">
                                      <p:cBhvr>
                                        <p:cTn id="19" dur="1000" fill="hold"/>
                                        <p:tgtEl>
                                          <p:spTgt spid="8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4"/>
                                        </p:tgtEl>
                                        <p:attrNameLst>
                                          <p:attrName>style.visibility</p:attrName>
                                        </p:attrNameLst>
                                      </p:cBhvr>
                                      <p:to>
                                        <p:strVal val="visible"/>
                                      </p:to>
                                    </p:set>
                                    <p:animEffect transition="in" filter="fade">
                                      <p:cBhvr>
                                        <p:cTn id="22" dur="1000"/>
                                        <p:tgtEl>
                                          <p:spTgt spid="124"/>
                                        </p:tgtEl>
                                      </p:cBhvr>
                                    </p:animEffect>
                                    <p:anim calcmode="lin" valueType="num">
                                      <p:cBhvr>
                                        <p:cTn id="23" dur="1000" fill="hold"/>
                                        <p:tgtEl>
                                          <p:spTgt spid="124"/>
                                        </p:tgtEl>
                                        <p:attrNameLst>
                                          <p:attrName>ppt_x</p:attrName>
                                        </p:attrNameLst>
                                      </p:cBhvr>
                                      <p:tavLst>
                                        <p:tav tm="0">
                                          <p:val>
                                            <p:strVal val="#ppt_x"/>
                                          </p:val>
                                        </p:tav>
                                        <p:tav tm="100000">
                                          <p:val>
                                            <p:strVal val="#ppt_x"/>
                                          </p:val>
                                        </p:tav>
                                      </p:tavLst>
                                    </p:anim>
                                    <p:anim calcmode="lin" valueType="num">
                                      <p:cBhvr>
                                        <p:cTn id="24" dur="1000" fill="hold"/>
                                        <p:tgtEl>
                                          <p:spTgt spid="12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fade">
                                      <p:cBhvr>
                                        <p:cTn id="27" dur="1000"/>
                                        <p:tgtEl>
                                          <p:spTgt spid="135"/>
                                        </p:tgtEl>
                                      </p:cBhvr>
                                    </p:animEffect>
                                    <p:anim calcmode="lin" valueType="num">
                                      <p:cBhvr>
                                        <p:cTn id="28" dur="1000" fill="hold"/>
                                        <p:tgtEl>
                                          <p:spTgt spid="135"/>
                                        </p:tgtEl>
                                        <p:attrNameLst>
                                          <p:attrName>ppt_x</p:attrName>
                                        </p:attrNameLst>
                                      </p:cBhvr>
                                      <p:tavLst>
                                        <p:tav tm="0">
                                          <p:val>
                                            <p:strVal val="#ppt_x"/>
                                          </p:val>
                                        </p:tav>
                                        <p:tav tm="100000">
                                          <p:val>
                                            <p:strVal val="#ppt_x"/>
                                          </p:val>
                                        </p:tav>
                                      </p:tavLst>
                                    </p:anim>
                                    <p:anim calcmode="lin" valueType="num">
                                      <p:cBhvr>
                                        <p:cTn id="29" dur="1000" fill="hold"/>
                                        <p:tgtEl>
                                          <p:spTgt spid="1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0322" y="2885306"/>
            <a:ext cx="9613860" cy="1090788"/>
          </a:xfrm>
        </p:spPr>
        <p:txBody>
          <a:bodyPr/>
          <a:lstStyle/>
          <a:p>
            <a:r>
              <a:rPr lang="en-US" dirty="0" smtClean="0"/>
              <a:t>DEMO</a:t>
            </a:r>
            <a:endParaRPr lang="en-US" dirty="0"/>
          </a:p>
        </p:txBody>
      </p:sp>
      <p:sp>
        <p:nvSpPr>
          <p:cNvPr id="5" name="Text Placeholder 4"/>
          <p:cNvSpPr>
            <a:spLocks noGrp="1"/>
          </p:cNvSpPr>
          <p:nvPr>
            <p:ph type="body" idx="1"/>
          </p:nvPr>
        </p:nvSpPr>
        <p:spPr/>
        <p:txBody>
          <a:bodyPr/>
          <a:lstStyle/>
          <a:p>
            <a:r>
              <a:rPr lang="en-US" dirty="0" smtClean="0"/>
              <a:t>Using an Outlook add-in</a:t>
            </a:r>
            <a:endParaRPr lang="en-US" dirty="0"/>
          </a:p>
        </p:txBody>
      </p:sp>
    </p:spTree>
    <p:extLst>
      <p:ext uri="{BB962C8B-B14F-4D97-AF65-F5344CB8AC3E}">
        <p14:creationId xmlns:p14="http://schemas.microsoft.com/office/powerpoint/2010/main" val="1838250679"/>
      </p:ext>
    </p:extLst>
  </p:cSld>
  <p:clrMapOvr>
    <a:masterClrMapping/>
  </p:clrMapOvr>
</p:sld>
</file>

<file path=ppt/theme/theme1.xml><?xml version="1.0" encoding="utf-8"?>
<a:theme xmlns:a="http://schemas.openxmlformats.org/drawingml/2006/main" name="2_Anpassad formgivnin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npassad formgivnin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Anpassad formgivnin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Anpassad formgivnin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TotalTime>
  <Words>2874</Words>
  <Application>Microsoft Office PowerPoint</Application>
  <PresentationFormat>Widescreen</PresentationFormat>
  <Paragraphs>395</Paragraphs>
  <Slides>41</Slides>
  <Notes>11</Notes>
  <HiddenSlides>0</HiddenSlides>
  <MMClips>0</MMClips>
  <ScaleCrop>false</ScaleCrop>
  <HeadingPairs>
    <vt:vector size="6" baseType="variant">
      <vt:variant>
        <vt:lpstr>Fonts Used</vt:lpstr>
      </vt:variant>
      <vt:variant>
        <vt:i4>13</vt:i4>
      </vt:variant>
      <vt:variant>
        <vt:lpstr>Theme</vt:lpstr>
      </vt:variant>
      <vt:variant>
        <vt:i4>5</vt:i4>
      </vt:variant>
      <vt:variant>
        <vt:lpstr>Slide Titles</vt:lpstr>
      </vt:variant>
      <vt:variant>
        <vt:i4>41</vt:i4>
      </vt:variant>
    </vt:vector>
  </HeadingPairs>
  <TitlesOfParts>
    <vt:vector size="59" baseType="lpstr">
      <vt:lpstr>MS PGothic</vt:lpstr>
      <vt:lpstr>Arial</vt:lpstr>
      <vt:lpstr>Calibri</vt:lpstr>
      <vt:lpstr>Calibri Light</vt:lpstr>
      <vt:lpstr>Century Gothic</vt:lpstr>
      <vt:lpstr>Consolas</vt:lpstr>
      <vt:lpstr>Segoe Condensed</vt:lpstr>
      <vt:lpstr>Segoe Pro</vt:lpstr>
      <vt:lpstr>Segoe UI</vt:lpstr>
      <vt:lpstr>Segoe UI Light</vt:lpstr>
      <vt:lpstr>Segoe UI Semilight</vt:lpstr>
      <vt:lpstr>Trebuchet MS</vt:lpstr>
      <vt:lpstr>Wingdings</vt:lpstr>
      <vt:lpstr>2_Anpassad formgivning</vt:lpstr>
      <vt:lpstr>Anpassad formgivning</vt:lpstr>
      <vt:lpstr>1_Anpassad formgivning</vt:lpstr>
      <vt:lpstr>3_Anpassad formgivning</vt:lpstr>
      <vt:lpstr>Berlin</vt:lpstr>
      <vt:lpstr>PowerPoint Presentation</vt:lpstr>
      <vt:lpstr>Scot Hillier</vt:lpstr>
      <vt:lpstr>Agenda</vt:lpstr>
      <vt:lpstr>PowerPoint Presentation</vt:lpstr>
      <vt:lpstr>What is an Office Add-in?</vt:lpstr>
      <vt:lpstr>Anatomy of an Office Add-in</vt:lpstr>
      <vt:lpstr>Designing Office Add-ins - Shapes</vt:lpstr>
      <vt:lpstr>Office add-in archtecture</vt:lpstr>
      <vt:lpstr>DEMO</vt:lpstr>
      <vt:lpstr>PowerPoint Presentation</vt:lpstr>
      <vt:lpstr>Referencing the JavaScript API for Office</vt:lpstr>
      <vt:lpstr>Initializing the add-in</vt:lpstr>
      <vt:lpstr>The Context object</vt:lpstr>
      <vt:lpstr>Office.context.document</vt:lpstr>
      <vt:lpstr>Office.context.document</vt:lpstr>
      <vt:lpstr>Coercion Types</vt:lpstr>
      <vt:lpstr>Bindings</vt:lpstr>
      <vt:lpstr>Adding Bindings in JavaScript </vt:lpstr>
      <vt:lpstr>Event Handlers</vt:lpstr>
      <vt:lpstr>New Office 2016 APIs</vt:lpstr>
      <vt:lpstr>New Word APIs</vt:lpstr>
      <vt:lpstr>The Run and Sync methods</vt:lpstr>
      <vt:lpstr>The Run and Sync methods</vt:lpstr>
      <vt:lpstr>DEMO</vt:lpstr>
      <vt:lpstr>PowerPoint Presentation</vt:lpstr>
      <vt:lpstr>Introducing Angular 2</vt:lpstr>
      <vt:lpstr>Single-Page Applications</vt:lpstr>
      <vt:lpstr>MV* with Angular 2</vt:lpstr>
      <vt:lpstr>Angular Building Blocks</vt:lpstr>
      <vt:lpstr>PowerPoint Presentation</vt:lpstr>
      <vt:lpstr>PowerPoint Presentation</vt:lpstr>
      <vt:lpstr>PowerPoint Presentation</vt:lpstr>
      <vt:lpstr>PowerPoint Presentation</vt:lpstr>
      <vt:lpstr>Office.js and Angular</vt:lpstr>
      <vt:lpstr>DEMO</vt:lpstr>
      <vt:lpstr>PowerPoint Presentation</vt:lpstr>
      <vt:lpstr>Introducing the Office UI Fabric</vt:lpstr>
      <vt:lpstr>Using the Office UI Fabric</vt:lpstr>
      <vt:lpstr>DEMO</vt:lpstr>
      <vt:lpstr>Agenda</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Ann-Marie Norberg</dc:creator>
  <cp:lastModifiedBy>Scot Hillier</cp:lastModifiedBy>
  <cp:revision>95</cp:revision>
  <dcterms:created xsi:type="dcterms:W3CDTF">2015-05-05T12:52:16Z</dcterms:created>
  <dcterms:modified xsi:type="dcterms:W3CDTF">2016-03-31T15:09:41Z</dcterms:modified>
</cp:coreProperties>
</file>