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63" r:id="rId2"/>
    <p:sldId id="550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585" r:id="rId11"/>
    <p:sldId id="588" r:id="rId12"/>
    <p:sldId id="589" r:id="rId13"/>
    <p:sldId id="590" r:id="rId14"/>
    <p:sldId id="591" r:id="rId15"/>
    <p:sldId id="592" r:id="rId16"/>
    <p:sldId id="593" r:id="rId17"/>
    <p:sldId id="595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546" r:id="rId2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0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8"/>
            <p14:sldId id="589"/>
            <p14:sldId id="590"/>
            <p14:sldId id="591"/>
            <p14:sldId id="592"/>
            <p14:sldId id="593"/>
            <p14:sldId id="595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B19"/>
    <a:srgbClr val="D53F32"/>
    <a:srgbClr val="418F89"/>
    <a:srgbClr val="133D80"/>
    <a:srgbClr val="882483"/>
    <a:srgbClr val="8935C8"/>
    <a:srgbClr val="22AFE7"/>
    <a:srgbClr val="005087"/>
    <a:srgbClr val="33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1" autoAdjust="0"/>
    <p:restoredTop sz="83824" autoAdjust="0"/>
  </p:normalViewPr>
  <p:slideViewPr>
    <p:cSldViewPr>
      <p:cViewPr varScale="1">
        <p:scale>
          <a:sx n="99" d="100"/>
          <a:sy n="99" d="100"/>
        </p:scale>
        <p:origin x="1479" y="5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6F59A-19AF-4ED3-8DA1-0C43B56A35E5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387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97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157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091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07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947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785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515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EF8B19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3605123" cy="749300"/>
          </a:xfrm>
          <a:prstGeom prst="rect">
            <a:avLst/>
          </a:prstGeom>
        </p:spPr>
      </p:pic>
      <p:pic>
        <p:nvPicPr>
          <p:cNvPr id="5" name="Picture 4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19550"/>
            <a:ext cx="3520296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9333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92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1396167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33420" y="477461"/>
            <a:ext cx="8065489" cy="336207"/>
          </a:xfrm>
        </p:spPr>
        <p:txBody>
          <a:bodyPr/>
          <a:lstStyle>
            <a:lvl1pPr marL="0" indent="0">
              <a:buNone/>
              <a:defRPr/>
            </a:lvl1pPr>
            <a:lvl5pPr marL="18286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3790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52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rgbClr val="EF8B19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4" name="Picture 13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15" name="Picture 14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rgbClr val="EF8B19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12" name="Picture 11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F8B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EF8B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8" name="Picture 7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9" name="Picture 8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8" name="Picture 7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9" name="Picture 8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rgbClr val="EF8B19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10" name="Picture 9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8" name="Picture 7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9" name="Picture 8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br>
              <a:rPr lang="en-US" sz="3600" dirty="0">
                <a:solidFill>
                  <a:srgbClr val="133D80"/>
                </a:solidFill>
              </a:rPr>
            </a:br>
            <a:r>
              <a:rPr lang="en-US" sz="3600" dirty="0"/>
              <a:t>Building Applications for Office 365 and SharePoint with React</a:t>
            </a:r>
            <a:endParaRPr lang="en-US" sz="3600" dirty="0">
              <a:solidFill>
                <a:srgbClr val="EF8B1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Scot Hillier</a:t>
            </a:r>
          </a:p>
          <a:p>
            <a:r>
              <a:rPr lang="en-US" dirty="0"/>
              <a:t>scot@scothillier.net</a:t>
            </a:r>
          </a:p>
          <a:p>
            <a:r>
              <a:rPr lang="en-US" dirty="0"/>
              <a:t>@</a:t>
            </a:r>
            <a:r>
              <a:rPr lang="en-US" dirty="0" err="1"/>
              <a:t>ScotHillier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Utilizing JSX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20" y="2866879"/>
            <a:ext cx="8066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React.createElement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(Component, { message: </a:t>
            </a:r>
            <a:r>
              <a:rPr lang="en-US" sz="1400" dirty="0">
                <a:solidFill>
                  <a:srgbClr val="A31515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"My first component"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})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4464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96464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464B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"My first component"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/&gt;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20" y="1176794"/>
            <a:ext cx="7410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JSX is a preprocessor step that adds XML syntax to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optional, but very useful for organizing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requires a </a:t>
            </a:r>
            <a:r>
              <a:rPr lang="en-US" dirty="0" err="1"/>
              <a:t>transpiler</a:t>
            </a:r>
            <a:r>
              <a:rPr lang="en-US" dirty="0"/>
              <a:t> like Babel or TypeScript</a:t>
            </a:r>
          </a:p>
          <a:p>
            <a:endParaRPr lang="en-US" dirty="0"/>
          </a:p>
          <a:p>
            <a:r>
              <a:rPr lang="en-US" dirty="0"/>
              <a:t>The following are equivalent:</a:t>
            </a:r>
          </a:p>
        </p:txBody>
      </p:sp>
    </p:spTree>
    <p:extLst>
      <p:ext uri="{BB962C8B-B14F-4D97-AF65-F5344CB8AC3E}">
        <p14:creationId xmlns:p14="http://schemas.microsoft.com/office/powerpoint/2010/main" val="13123080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componentWillUpdate</a:t>
            </a:r>
            <a:endParaRPr lang="en-US" dirty="0"/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before component is rendered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componentDidUpdate</a:t>
            </a:r>
            <a:endParaRPr lang="en-US" dirty="0"/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after component is rendered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componentWillMount</a:t>
            </a:r>
            <a:endParaRPr lang="en-US" dirty="0"/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before node is added to the 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componentDidMount</a:t>
            </a:r>
            <a:endParaRPr lang="en-US" dirty="0"/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after node is added to the 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componentWillUnmount</a:t>
            </a:r>
            <a:endParaRPr lang="en-US" dirty="0"/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before node is removed from the 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newProps</a:t>
            </a:r>
            <a:r>
              <a:rPr lang="en-US" dirty="0"/>
              <a:t>, </a:t>
            </a:r>
            <a:r>
              <a:rPr lang="en-US" dirty="0" err="1"/>
              <a:t>newState</a:t>
            </a:r>
            <a:r>
              <a:rPr lang="en-US" dirty="0"/>
              <a:t>)</a:t>
            </a:r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before component is updated</a:t>
            </a:r>
          </a:p>
        </p:txBody>
      </p:sp>
    </p:spTree>
    <p:extLst>
      <p:ext uri="{BB962C8B-B14F-4D97-AF65-F5344CB8AC3E}">
        <p14:creationId xmlns:p14="http://schemas.microsoft.com/office/powerpoint/2010/main" val="41316384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fetch()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261"/>
            <a:ext cx="8229600" cy="18034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Promise-based network requests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Supported natively by Chrome 49 and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Supported by TypeScript for other browsers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01147"/>
            <a:ext cx="4618465" cy="21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672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Asychronous</a:t>
            </a:r>
            <a:r>
              <a:rPr lang="en-US" dirty="0"/>
              <a:t> Calls and State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206" y="952310"/>
            <a:ext cx="84331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componentDidMount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fetch(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'../../_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/web/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currentuser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method: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credentials: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'same-origin'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headers: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'accept'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).then(response =&gt;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}).then(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 data: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}).catch(e =&gt;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console.log(e);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400" dirty="0"/>
          </a:p>
        </p:txBody>
      </p:sp>
      <p:sp>
        <p:nvSpPr>
          <p:cNvPr id="7" name="Callout: Line 6"/>
          <p:cNvSpPr/>
          <p:nvPr/>
        </p:nvSpPr>
        <p:spPr>
          <a:xfrm>
            <a:off x="6518787" y="1581027"/>
            <a:ext cx="1899591" cy="424753"/>
          </a:xfrm>
          <a:prstGeom prst="borderCallout1">
            <a:avLst>
              <a:gd name="adj1" fmla="val 18750"/>
              <a:gd name="adj2" fmla="val -8333"/>
              <a:gd name="adj3" fmla="val 126389"/>
              <a:gd name="adj4" fmla="val -787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Critical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1392969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829" y="1028230"/>
            <a:ext cx="8669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(props: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IMyProps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.changed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.changed.bind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render():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.ReactElement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(&lt;</a:t>
            </a:r>
            <a:r>
              <a:rPr lang="en-US" sz="1400" dirty="0">
                <a:solidFill>
                  <a:srgbClr val="84464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B96464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}&gt;</a:t>
            </a:r>
            <a:endParaRPr lang="en-US" sz="14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4464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B96464"/>
                </a:solidFill>
                <a:latin typeface="Consolas" panose="020B0609020204030204" pitchFamily="49" charset="0"/>
              </a:rPr>
              <a:t>onChange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.changed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B96464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464B9"/>
                </a:solidFill>
                <a:latin typeface="Consolas" panose="020B0609020204030204" pitchFamily="49" charset="0"/>
              </a:rPr>
              <a:t>"text“</a:t>
            </a:r>
          </a:p>
          <a:p>
            <a:r>
              <a:rPr lang="en-US" sz="1400" dirty="0">
                <a:solidFill>
                  <a:srgbClr val="6464B9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96464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4464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changed(event):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event.stopPropagation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event.nativeEvent.stopImmediatePropagation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  <p:sp>
        <p:nvSpPr>
          <p:cNvPr id="8" name="Callout: Line 7"/>
          <p:cNvSpPr/>
          <p:nvPr/>
        </p:nvSpPr>
        <p:spPr>
          <a:xfrm>
            <a:off x="6471592" y="1204622"/>
            <a:ext cx="1899591" cy="424753"/>
          </a:xfrm>
          <a:prstGeom prst="borderCallout1">
            <a:avLst>
              <a:gd name="adj1" fmla="val 18750"/>
              <a:gd name="adj2" fmla="val -8333"/>
              <a:gd name="adj3" fmla="val 126389"/>
              <a:gd name="adj4" fmla="val -787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 sure to bind ‘this’</a:t>
            </a:r>
          </a:p>
        </p:txBody>
      </p:sp>
      <p:sp>
        <p:nvSpPr>
          <p:cNvPr id="9" name="Callout: Line 8"/>
          <p:cNvSpPr/>
          <p:nvPr/>
        </p:nvSpPr>
        <p:spPr>
          <a:xfrm>
            <a:off x="6871765" y="2285878"/>
            <a:ext cx="1899591" cy="424753"/>
          </a:xfrm>
          <a:prstGeom prst="borderCallout1">
            <a:avLst>
              <a:gd name="adj1" fmla="val 18750"/>
              <a:gd name="adj2" fmla="val -8333"/>
              <a:gd name="adj3" fmla="val 126389"/>
              <a:gd name="adj4" fmla="val -787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Designate handler</a:t>
            </a:r>
          </a:p>
        </p:txBody>
      </p:sp>
      <p:sp>
        <p:nvSpPr>
          <p:cNvPr id="10" name="Callout: Line 9"/>
          <p:cNvSpPr/>
          <p:nvPr/>
        </p:nvSpPr>
        <p:spPr>
          <a:xfrm>
            <a:off x="6471591" y="3289873"/>
            <a:ext cx="1899591" cy="424753"/>
          </a:xfrm>
          <a:prstGeom prst="borderCallout1">
            <a:avLst>
              <a:gd name="adj1" fmla="val 18750"/>
              <a:gd name="adj2" fmla="val -8333"/>
              <a:gd name="adj3" fmla="val 131945"/>
              <a:gd name="adj4" fmla="val -1377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Implement handler</a:t>
            </a:r>
          </a:p>
        </p:txBody>
      </p:sp>
      <p:sp>
        <p:nvSpPr>
          <p:cNvPr id="11" name="Callout: Line 10"/>
          <p:cNvSpPr/>
          <p:nvPr/>
        </p:nvSpPr>
        <p:spPr>
          <a:xfrm>
            <a:off x="6471592" y="3968279"/>
            <a:ext cx="1899591" cy="424753"/>
          </a:xfrm>
          <a:prstGeom prst="borderCallout1">
            <a:avLst>
              <a:gd name="adj1" fmla="val 18750"/>
              <a:gd name="adj2" fmla="val -8333"/>
              <a:gd name="adj3" fmla="val 120834"/>
              <a:gd name="adj4" fmla="val -1414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Stop bubbling</a:t>
            </a:r>
          </a:p>
          <a:p>
            <a:r>
              <a:rPr lang="en-US" sz="1200" dirty="0"/>
              <a:t>Stop other handlers</a:t>
            </a:r>
          </a:p>
        </p:txBody>
      </p:sp>
    </p:spTree>
    <p:extLst>
      <p:ext uri="{BB962C8B-B14F-4D97-AF65-F5344CB8AC3E}">
        <p14:creationId xmlns:p14="http://schemas.microsoft.com/office/powerpoint/2010/main" val="3685855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4453" y="2300083"/>
            <a:ext cx="1521570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324" dirty="0">
                <a:solidFill>
                  <a:schemeClr val="accent2"/>
                </a:solidFill>
              </a:rPr>
              <a:t>React Framework</a:t>
            </a:r>
          </a:p>
        </p:txBody>
      </p:sp>
    </p:spTree>
    <p:extLst>
      <p:ext uri="{BB962C8B-B14F-4D97-AF65-F5344CB8AC3E}">
        <p14:creationId xmlns:p14="http://schemas.microsoft.com/office/powerpoint/2010/main" val="238706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784" y="1933666"/>
            <a:ext cx="8228433" cy="857128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SharePoint framework</a:t>
            </a:r>
          </a:p>
        </p:txBody>
      </p:sp>
    </p:spTree>
    <p:extLst>
      <p:ext uri="{BB962C8B-B14F-4D97-AF65-F5344CB8AC3E}">
        <p14:creationId xmlns:p14="http://schemas.microsoft.com/office/powerpoint/2010/main" val="111837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Office 365 Tenancy</a:t>
            </a:r>
          </a:p>
          <a:p>
            <a:pPr marL="400024" lvl="1" indent="0">
              <a:buNone/>
            </a:pPr>
            <a:r>
              <a:rPr lang="en-US" sz="1765" dirty="0"/>
              <a:t>Office Developer Program</a:t>
            </a:r>
          </a:p>
          <a:p>
            <a:pPr marL="400024" lvl="1" indent="0">
              <a:buNone/>
            </a:pPr>
            <a:r>
              <a:rPr lang="en-US" sz="1765" dirty="0"/>
              <a:t>App Catalog</a:t>
            </a:r>
            <a:br>
              <a:rPr lang="en-US" sz="1765" dirty="0"/>
            </a:br>
            <a:r>
              <a:rPr lang="en-US" sz="1765" dirty="0"/>
              <a:t>Developer Site Collection</a:t>
            </a:r>
          </a:p>
          <a:p>
            <a:pPr marL="400024" lvl="1" indent="0">
              <a:buNone/>
            </a:pPr>
            <a:r>
              <a:rPr lang="en-US" sz="1765" dirty="0"/>
              <a:t>Upload SharePoint Workbench</a:t>
            </a:r>
          </a:p>
          <a:p>
            <a:pPr marL="0" indent="0">
              <a:buNone/>
            </a:pPr>
            <a:r>
              <a:rPr lang="en-US" dirty="0"/>
              <a:t>Visual Studio 2015</a:t>
            </a:r>
          </a:p>
          <a:p>
            <a:pPr marL="457171" lvl="1" indent="0">
              <a:buNone/>
            </a:pPr>
            <a:r>
              <a:rPr lang="en-US" sz="1765" dirty="0"/>
              <a:t>Complete previous setup steps</a:t>
            </a:r>
            <a:br>
              <a:rPr lang="en-US" sz="1765" dirty="0"/>
            </a:br>
            <a:r>
              <a:rPr lang="en-US" sz="1765" dirty="0"/>
              <a:t>Yeoman Generator, Gulp, and SharePoint Generator</a:t>
            </a:r>
          </a:p>
          <a:p>
            <a:pPr marL="457171" lvl="1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install -g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yo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gulp</a:t>
            </a:r>
          </a:p>
          <a:p>
            <a:pPr marL="400024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-g 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microsoft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/generator-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sharepoint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52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Codifies the JavaScript embed pattern</a:t>
            </a:r>
          </a:p>
          <a:p>
            <a:pPr marL="0" indent="0">
              <a:buNone/>
            </a:pPr>
            <a:r>
              <a:rPr lang="en-US" dirty="0"/>
              <a:t>Runs in the context of the current user</a:t>
            </a:r>
          </a:p>
          <a:p>
            <a:pPr marL="0" indent="0">
              <a:buNone/>
            </a:pPr>
            <a:r>
              <a:rPr lang="en-US" dirty="0"/>
              <a:t>Hosted in a referenced CDN</a:t>
            </a:r>
          </a:p>
          <a:p>
            <a:pPr marL="0" indent="0">
              <a:buNone/>
            </a:pPr>
            <a:r>
              <a:rPr lang="en-US" dirty="0"/>
              <a:t>Works with new page experience</a:t>
            </a:r>
            <a:br>
              <a:rPr lang="en-US" dirty="0"/>
            </a:br>
            <a:r>
              <a:rPr lang="en-US" dirty="0"/>
              <a:t>or classic page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107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5941" y="1552926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Scaffolding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5941" y="2313528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5941" y="3074130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in local Workbench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5941" y="3884977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in SP Workbench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6224" y="1552926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6223" y="2313528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 to CDN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6224" y="3081121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 to App Catalog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06224" y="3884977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Web Part to Page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2996967" y="1989154"/>
            <a:ext cx="0" cy="3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2996967" y="2749756"/>
            <a:ext cx="0" cy="3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2996967" y="3510358"/>
            <a:ext cx="0" cy="374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8" idx="0"/>
          </p:cNvCxnSpPr>
          <p:nvPr/>
        </p:nvCxnSpPr>
        <p:spPr>
          <a:xfrm rot="5400000" flipH="1" flipV="1">
            <a:off x="2952968" y="1596924"/>
            <a:ext cx="2768279" cy="2680283"/>
          </a:xfrm>
          <a:prstGeom prst="bentConnector5">
            <a:avLst>
              <a:gd name="adj1" fmla="val -8258"/>
              <a:gd name="adj2" fmla="val 50000"/>
              <a:gd name="adj3" fmla="val 108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 flipH="1">
            <a:off x="5677249" y="1989154"/>
            <a:ext cx="1" cy="3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77249" y="2749756"/>
            <a:ext cx="1" cy="331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5677250" y="3517349"/>
            <a:ext cx="0" cy="36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05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React Framework</a:t>
            </a:r>
          </a:p>
          <a:p>
            <a:pPr marL="0" indent="0">
              <a:buNone/>
            </a:pPr>
            <a:r>
              <a:rPr lang="en-US" altLang="en-US" dirty="0"/>
              <a:t>SharePoint Framework</a:t>
            </a:r>
          </a:p>
        </p:txBody>
      </p:sp>
    </p:spTree>
    <p:extLst>
      <p:ext uri="{BB962C8B-B14F-4D97-AF65-F5344CB8AC3E}">
        <p14:creationId xmlns:p14="http://schemas.microsoft.com/office/powerpoint/2010/main" val="13659604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Scaffolding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55" y="1367624"/>
            <a:ext cx="4623683" cy="2727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Yeoman Generator</a:t>
            </a:r>
          </a:p>
          <a:p>
            <a:pPr marL="400024" lvl="1" indent="0">
              <a:buNone/>
            </a:pPr>
            <a:r>
              <a:rPr lang="en-US" sz="1800" dirty="0"/>
              <a:t>Creates initial project files</a:t>
            </a:r>
          </a:p>
          <a:p>
            <a:pPr marL="400024" lvl="1" indent="0">
              <a:buNone/>
            </a:pPr>
            <a:r>
              <a:rPr lang="en-US" sz="1800" dirty="0"/>
              <a:t>React and KO built-in</a:t>
            </a:r>
          </a:p>
          <a:p>
            <a:pPr marL="400024" lvl="1" indent="0">
              <a:buNone/>
            </a:pPr>
            <a:r>
              <a:rPr lang="en-US" sz="1800" dirty="0"/>
              <a:t>Angular requires manual steps</a:t>
            </a:r>
          </a:p>
          <a:p>
            <a:pPr marL="400024" lvl="1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yo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@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microsoft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sharepoint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Visual Studio Code</a:t>
            </a:r>
          </a:p>
          <a:p>
            <a:pPr marL="457171" lvl="1" indent="0">
              <a:buNone/>
            </a:pPr>
            <a:r>
              <a:rPr lang="en-US" sz="1765" dirty="0"/>
              <a:t>Open created project for editing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85" y="1547439"/>
            <a:ext cx="3674515" cy="23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5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Write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6584" y="1169873"/>
            <a:ext cx="8431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MyFirstKoWebPartWebPart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BaseClientSideWebPart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IMyFirstKoWebPartWebPartProps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3450" y="3610567"/>
            <a:ext cx="611852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render():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2033" y="2361810"/>
            <a:ext cx="525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Framework extends a react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component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render HTML output </a:t>
            </a:r>
          </a:p>
        </p:txBody>
      </p:sp>
      <p:sp>
        <p:nvSpPr>
          <p:cNvPr id="5" name="Right Arrow 4"/>
          <p:cNvSpPr/>
          <p:nvPr/>
        </p:nvSpPr>
        <p:spPr>
          <a:xfrm rot="13175656">
            <a:off x="2094681" y="2038458"/>
            <a:ext cx="878578" cy="2810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631494">
            <a:off x="3664420" y="3145529"/>
            <a:ext cx="1364051" cy="2810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48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92" y="1561835"/>
            <a:ext cx="2981738" cy="1785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</a:t>
            </a:r>
          </a:p>
          <a:p>
            <a:pPr marL="400024" lvl="1" indent="0">
              <a:buNone/>
            </a:pPr>
            <a:r>
              <a:rPr lang="en-US" sz="1800" dirty="0"/>
              <a:t>For local testing</a:t>
            </a:r>
          </a:p>
          <a:p>
            <a:pPr marL="0" indent="0">
              <a:buNone/>
            </a:pPr>
            <a:r>
              <a:rPr lang="en-US" dirty="0"/>
              <a:t>Office 365</a:t>
            </a:r>
          </a:p>
          <a:p>
            <a:pPr marL="457171" lvl="1" indent="0">
              <a:buNone/>
            </a:pPr>
            <a:r>
              <a:rPr lang="en-US" sz="1765" dirty="0"/>
              <a:t>Runs in the SharePoint context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715" y="1449828"/>
            <a:ext cx="5169085" cy="24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65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CDN Support</a:t>
            </a:r>
          </a:p>
          <a:p>
            <a:pPr marL="457171" lvl="1" indent="0">
              <a:buNone/>
            </a:pPr>
            <a:r>
              <a:rPr lang="en-US" sz="1800" b="1" dirty="0"/>
              <a:t>gulp package-solution</a:t>
            </a:r>
          </a:p>
          <a:p>
            <a:pPr marL="457171" lvl="1" indent="0">
              <a:buNone/>
            </a:pPr>
            <a:r>
              <a:rPr lang="en-US" sz="1800" dirty="0"/>
              <a:t>Deploy assets to CDN from directory in </a:t>
            </a:r>
            <a:r>
              <a:rPr lang="en-US" sz="1800" b="1" dirty="0"/>
              <a:t>prepare-</a:t>
            </a:r>
            <a:r>
              <a:rPr lang="en-US" sz="1800" b="1" dirty="0" err="1"/>
              <a:t>deploy.json</a:t>
            </a:r>
            <a:r>
              <a:rPr lang="en-US" sz="1800" dirty="0"/>
              <a:t> file</a:t>
            </a:r>
            <a:br>
              <a:rPr lang="en-US" sz="1800" dirty="0"/>
            </a:br>
            <a:endParaRPr lang="en-US" sz="1800" dirty="0"/>
          </a:p>
          <a:p>
            <a:pPr marL="457171" lvl="1" indent="0">
              <a:buNone/>
            </a:pPr>
            <a:r>
              <a:rPr lang="en-US" sz="1800" dirty="0"/>
              <a:t>Reference in </a:t>
            </a:r>
            <a:r>
              <a:rPr lang="en-US" sz="1800" b="1" dirty="0"/>
              <a:t>write-</a:t>
            </a:r>
            <a:r>
              <a:rPr lang="en-US" sz="1800" b="1" dirty="0" err="1"/>
              <a:t>manifests.json</a:t>
            </a:r>
            <a:r>
              <a:rPr lang="en-US" sz="1800" dirty="0"/>
              <a:t> file</a:t>
            </a:r>
            <a:br>
              <a:rPr lang="en-US" sz="18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SharePoint</a:t>
            </a:r>
          </a:p>
          <a:p>
            <a:pPr marL="400024" lvl="1" indent="0">
              <a:buNone/>
            </a:pPr>
            <a:r>
              <a:rPr lang="en-US" sz="1800" dirty="0"/>
              <a:t>Create SPAPP package</a:t>
            </a:r>
          </a:p>
          <a:p>
            <a:pPr marL="400024" lvl="1" indent="0">
              <a:buNone/>
            </a:pPr>
            <a:r>
              <a:rPr lang="en-US" sz="1800" dirty="0"/>
              <a:t>Upload to App Catalog</a:t>
            </a:r>
          </a:p>
          <a:p>
            <a:pPr marL="400024" lvl="1" indent="0">
              <a:buNone/>
            </a:pPr>
            <a:r>
              <a:rPr lang="en-US" sz="1800" dirty="0"/>
              <a:t>Add to App and Web Part to site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38231" y="2665730"/>
            <a:ext cx="7948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cdnBasePath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"https://[MYOFFICE365].sharepoint.com/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SiteAssets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914400" y="2038350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deployCdnPath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"temp/deploy"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40771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9213" y="2334373"/>
            <a:ext cx="1920719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4" kern="0" dirty="0">
                <a:solidFill>
                  <a:schemeClr val="accent2"/>
                </a:solidFill>
              </a:rPr>
              <a:t>SharePoint Framework</a:t>
            </a:r>
            <a:endParaRPr kumimoji="0" lang="en-US" sz="1324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883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React Framework</a:t>
            </a:r>
          </a:p>
          <a:p>
            <a:pPr marL="0" indent="0">
              <a:buNone/>
            </a:pPr>
            <a:r>
              <a:rPr lang="en-US" altLang="en-US" dirty="0"/>
              <a:t>SharePoint Framework</a:t>
            </a:r>
          </a:p>
        </p:txBody>
      </p:sp>
    </p:spTree>
    <p:extLst>
      <p:ext uri="{BB962C8B-B14F-4D97-AF65-F5344CB8AC3E}">
        <p14:creationId xmlns:p14="http://schemas.microsoft.com/office/powerpoint/2010/main" val="32145994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rgbClr val="EF8B19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rgbClr val="EF8B19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rgbClr val="EF8B19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rgbClr val="EF8B19"/>
                </a:solidFill>
                <a:latin typeface="+mj-lt"/>
              </a:rPr>
            </a:br>
            <a:r>
              <a:rPr lang="en-US" sz="2400" i="1" dirty="0">
                <a:solidFill>
                  <a:srgbClr val="EF8B19"/>
                </a:solidFill>
                <a:latin typeface="+mj-lt"/>
              </a:rPr>
              <a:t>to fill out a session evaluation</a:t>
            </a:r>
            <a:r>
              <a:rPr lang="en-US" sz="2400" i="1" dirty="0">
                <a:solidFill>
                  <a:schemeClr val="tx2"/>
                </a:solidFill>
                <a:latin typeface="+mj-lt"/>
              </a:rPr>
              <a:t>.</a:t>
            </a:r>
            <a:br>
              <a:rPr lang="en-US" sz="2400" i="1" dirty="0">
                <a:solidFill>
                  <a:schemeClr val="tx2"/>
                </a:solidFill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rgbClr val="EF8B19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REACT Framework</a:t>
            </a:r>
          </a:p>
        </p:txBody>
      </p:sp>
    </p:spTree>
    <p:extLst>
      <p:ext uri="{BB962C8B-B14F-4D97-AF65-F5344CB8AC3E}">
        <p14:creationId xmlns:p14="http://schemas.microsoft.com/office/powerpoint/2010/main" val="232682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346"/>
            <a:ext cx="8229600" cy="3487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is a framework for building user interfaces</a:t>
            </a:r>
          </a:p>
          <a:p>
            <a:pPr marL="0" indent="0">
              <a:buNone/>
            </a:pPr>
            <a:r>
              <a:rPr lang="en-US" dirty="0"/>
              <a:t>The framework </a:t>
            </a:r>
            <a:r>
              <a:rPr lang="en-US" i="1" dirty="0"/>
              <a:t>reacts</a:t>
            </a:r>
            <a:r>
              <a:rPr lang="en-US" dirty="0"/>
              <a:t> to state changes in the UI</a:t>
            </a:r>
          </a:p>
          <a:p>
            <a:pPr marL="0" indent="0">
              <a:buNone/>
            </a:pPr>
            <a:r>
              <a:rPr lang="en-US" dirty="0"/>
              <a:t>Emphasizes component-based development</a:t>
            </a:r>
          </a:p>
          <a:p>
            <a:pPr marL="0" indent="0">
              <a:buNone/>
            </a:pPr>
            <a:r>
              <a:rPr lang="en-US" dirty="0"/>
              <a:t>Lighter than other frameworks</a:t>
            </a:r>
          </a:p>
          <a:p>
            <a:pPr marL="0" indent="0">
              <a:buNone/>
            </a:pPr>
            <a:r>
              <a:rPr lang="en-US" dirty="0"/>
              <a:t>Ideal for building web parts</a:t>
            </a:r>
          </a:p>
        </p:txBody>
      </p:sp>
    </p:spTree>
    <p:extLst>
      <p:ext uri="{BB962C8B-B14F-4D97-AF65-F5344CB8AC3E}">
        <p14:creationId xmlns:p14="http://schemas.microsoft.com/office/powerpoint/2010/main" val="12617640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346"/>
            <a:ext cx="8229600" cy="3487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Obtain the framework from a CDN or </a:t>
            </a:r>
            <a:r>
              <a:rPr lang="en-US" dirty="0" err="1"/>
              <a:t>npm</a:t>
            </a:r>
            <a:endParaRPr lang="en-US" dirty="0"/>
          </a:p>
          <a:p>
            <a:pPr marL="400050" lvl="1" indent="0">
              <a:buNone/>
            </a:pPr>
            <a:r>
              <a:rPr lang="en-US" sz="1565" dirty="0">
                <a:solidFill>
                  <a:schemeClr val="accent2">
                    <a:lumMod val="50000"/>
                  </a:schemeClr>
                </a:solidFill>
              </a:rPr>
              <a:t>https://cdnjs.cloudflare.com/ajax/libs/react/15.5.4/react.min.js</a:t>
            </a:r>
          </a:p>
          <a:p>
            <a:pPr marL="400050" lvl="1" indent="0">
              <a:buNone/>
            </a:pPr>
            <a:r>
              <a:rPr lang="en-US" sz="1565" dirty="0">
                <a:solidFill>
                  <a:schemeClr val="accent2">
                    <a:lumMod val="50000"/>
                  </a:schemeClr>
                </a:solidFill>
              </a:rPr>
              <a:t>https://cdnjs.cloudflare.com/ajax/libs/react/15.5.4/react-dom.min.js</a:t>
            </a:r>
          </a:p>
          <a:p>
            <a:pPr marL="400050" lvl="1" indent="0">
              <a:buNone/>
            </a:pPr>
            <a:r>
              <a:rPr lang="en-US" sz="1565" dirty="0" err="1">
                <a:solidFill>
                  <a:schemeClr val="accent2">
                    <a:lumMod val="50000"/>
                  </a:schemeClr>
                </a:solidFill>
              </a:rPr>
              <a:t>npm</a:t>
            </a:r>
            <a:r>
              <a:rPr lang="en-US" sz="1565" dirty="0">
                <a:solidFill>
                  <a:schemeClr val="accent2">
                    <a:lumMod val="50000"/>
                  </a:schemeClr>
                </a:solidFill>
              </a:rPr>
              <a:t> install react --save </a:t>
            </a:r>
          </a:p>
          <a:p>
            <a:pPr marL="400050" lvl="1" indent="0">
              <a:buNone/>
            </a:pPr>
            <a:r>
              <a:rPr lang="en-US" sz="1565" dirty="0" err="1">
                <a:solidFill>
                  <a:schemeClr val="accent2">
                    <a:lumMod val="50000"/>
                  </a:schemeClr>
                </a:solidFill>
                <a:cs typeface="+mn-cs"/>
              </a:rPr>
              <a:t>npm</a:t>
            </a:r>
            <a:r>
              <a:rPr lang="en-US" sz="1565" dirty="0">
                <a:solidFill>
                  <a:schemeClr val="accent2">
                    <a:lumMod val="50000"/>
                  </a:schemeClr>
                </a:solidFill>
                <a:cs typeface="+mn-cs"/>
              </a:rPr>
              <a:t> install react-</a:t>
            </a:r>
            <a:r>
              <a:rPr lang="en-US" sz="1565" dirty="0" err="1">
                <a:solidFill>
                  <a:schemeClr val="accent2">
                    <a:lumMod val="50000"/>
                  </a:schemeClr>
                </a:solidFill>
                <a:cs typeface="+mn-cs"/>
              </a:rPr>
              <a:t>dom</a:t>
            </a:r>
            <a:r>
              <a:rPr lang="en-US" sz="1565" dirty="0">
                <a:solidFill>
                  <a:schemeClr val="accent2">
                    <a:lumMod val="50000"/>
                  </a:schemeClr>
                </a:solidFill>
                <a:cs typeface="+mn-cs"/>
              </a:rPr>
              <a:t> --save</a:t>
            </a:r>
          </a:p>
          <a:p>
            <a:pPr marL="0" indent="0">
              <a:buNone/>
            </a:pPr>
            <a:r>
              <a:rPr lang="en-US" dirty="0"/>
              <a:t>React is the main entry point to APIs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ReactDOM</a:t>
            </a:r>
            <a:r>
              <a:rPr lang="en-US" dirty="0"/>
              <a:t> used to render elements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React.DOM</a:t>
            </a:r>
            <a:r>
              <a:rPr lang="en-US" dirty="0"/>
              <a:t> wraps standard HTML elements</a:t>
            </a:r>
          </a:p>
        </p:txBody>
      </p:sp>
    </p:spTree>
    <p:extLst>
      <p:ext uri="{BB962C8B-B14F-4D97-AF65-F5344CB8AC3E}">
        <p14:creationId xmlns:p14="http://schemas.microsoft.com/office/powerpoint/2010/main" val="36129668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Hello, World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940" y="971550"/>
            <a:ext cx="86532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="utf-8"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React JavaScript Basics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="app"&gt;&lt;/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</a:rPr>
              <a:t>&lt;!-- React Libraries --&gt;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="https://cdnjs.cloudflare.com/ajax/libs/react/15.5.4/react.min.js"&gt;&lt;/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="https://cdnjs.cloudflare.com/ajax/libs/react/15.5.4/react-dom.min.js"&gt;&lt;/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(React.DOM.h1(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"Hello, React!"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03777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346"/>
            <a:ext cx="8229600" cy="3487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custom class extending </a:t>
            </a:r>
            <a:r>
              <a:rPr lang="en-US" dirty="0" err="1">
                <a:latin typeface="Consolas" panose="020B0609020204030204" pitchFamily="49" charset="0"/>
              </a:rPr>
              <a:t>React.Component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Render method returns a React component</a:t>
            </a:r>
          </a:p>
          <a:p>
            <a:pPr marL="0" indent="0">
              <a:buNone/>
            </a:pPr>
            <a:r>
              <a:rPr lang="en-US" dirty="0"/>
              <a:t>Immutable props for component configuration</a:t>
            </a:r>
          </a:p>
          <a:p>
            <a:pPr marL="0" indent="0">
              <a:buNone/>
            </a:pPr>
            <a:r>
              <a:rPr lang="en-US" dirty="0"/>
              <a:t>Changeable state used to render component</a:t>
            </a:r>
          </a:p>
        </p:txBody>
      </p:sp>
    </p:spTree>
    <p:extLst>
      <p:ext uri="{BB962C8B-B14F-4D97-AF65-F5344CB8AC3E}">
        <p14:creationId xmlns:p14="http://schemas.microsoft.com/office/powerpoint/2010/main" val="1186127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ES5 Component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344" y="1232677"/>
            <a:ext cx="87615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Component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React.createClass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 message: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getDefaultProps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message: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 don't know what to say!"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getInitialState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text: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updateTextState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 text: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"Thank you!"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})},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render: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React.DOM.h1({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.updateTextState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(Component,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{ message: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"Click on my first component"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97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ES2015 Component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19" y="1290366"/>
            <a:ext cx="73701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(props)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text: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.updateTextState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.updateTextState.bind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render()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React.DOM.h1(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.updateTextState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updateTextState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 text: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"Thank you!"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});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42837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QLintersection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812</Words>
  <Application>Microsoft Office PowerPoint</Application>
  <PresentationFormat>On-screen Show (16:9)</PresentationFormat>
  <Paragraphs>232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Consolas</vt:lpstr>
      <vt:lpstr>Mangal</vt:lpstr>
      <vt:lpstr>Myriad Pro</vt:lpstr>
      <vt:lpstr>Segoe UI</vt:lpstr>
      <vt:lpstr>Source Sans Pro</vt:lpstr>
      <vt:lpstr>Verdana</vt:lpstr>
      <vt:lpstr>Wingdings</vt:lpstr>
      <vt:lpstr>SQLintersection</vt:lpstr>
      <vt:lpstr> Building Applications for Office 365 and SharePoint with React</vt:lpstr>
      <vt:lpstr>Agenda</vt:lpstr>
      <vt:lpstr>REACT Framework</vt:lpstr>
      <vt:lpstr>Introducing React</vt:lpstr>
      <vt:lpstr>React Fundamentals</vt:lpstr>
      <vt:lpstr>PowerPoint Presentation</vt:lpstr>
      <vt:lpstr>React Components</vt:lpstr>
      <vt:lpstr>PowerPoint Presentation</vt:lpstr>
      <vt:lpstr>PowerPoint Presentation</vt:lpstr>
      <vt:lpstr>PowerPoint Presentation</vt:lpstr>
      <vt:lpstr>Component Lifecycle</vt:lpstr>
      <vt:lpstr>fetch()</vt:lpstr>
      <vt:lpstr>PowerPoint Presentation</vt:lpstr>
      <vt:lpstr>PowerPoint Presentation</vt:lpstr>
      <vt:lpstr>DEMO</vt:lpstr>
      <vt:lpstr>SharePoint framework</vt:lpstr>
      <vt:lpstr>Development Environment</vt:lpstr>
      <vt:lpstr>Key Concepts</vt:lpstr>
      <vt:lpstr>Development Flow</vt:lpstr>
      <vt:lpstr>Generate Scaffolding</vt:lpstr>
      <vt:lpstr>PowerPoint Presentation</vt:lpstr>
      <vt:lpstr>Test in Workbench</vt:lpstr>
      <vt:lpstr>Deployment</vt:lpstr>
      <vt:lpstr>DEMO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2017-05-17T14:18:02Z</dcterms:created>
  <dcterms:modified xsi:type="dcterms:W3CDTF">2017-05-17T14:18:18Z</dcterms:modified>
</cp:coreProperties>
</file>