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463" r:id="rId2"/>
    <p:sldId id="550" r:id="rId3"/>
    <p:sldId id="551" r:id="rId4"/>
    <p:sldId id="552" r:id="rId5"/>
    <p:sldId id="553" r:id="rId6"/>
    <p:sldId id="554" r:id="rId7"/>
    <p:sldId id="555" r:id="rId8"/>
    <p:sldId id="556" r:id="rId9"/>
    <p:sldId id="557" r:id="rId10"/>
    <p:sldId id="558" r:id="rId11"/>
    <p:sldId id="559" r:id="rId12"/>
    <p:sldId id="560" r:id="rId13"/>
    <p:sldId id="561" r:id="rId14"/>
    <p:sldId id="562" r:id="rId15"/>
    <p:sldId id="563" r:id="rId16"/>
    <p:sldId id="564" r:id="rId17"/>
    <p:sldId id="565" r:id="rId18"/>
    <p:sldId id="566" r:id="rId19"/>
    <p:sldId id="567" r:id="rId20"/>
    <p:sldId id="568" r:id="rId21"/>
    <p:sldId id="569" r:id="rId22"/>
    <p:sldId id="570" r:id="rId23"/>
    <p:sldId id="571" r:id="rId24"/>
    <p:sldId id="572" r:id="rId25"/>
    <p:sldId id="573" r:id="rId26"/>
    <p:sldId id="574" r:id="rId27"/>
    <p:sldId id="575" r:id="rId28"/>
    <p:sldId id="576" r:id="rId29"/>
    <p:sldId id="577" r:id="rId30"/>
    <p:sldId id="578" r:id="rId31"/>
    <p:sldId id="579" r:id="rId32"/>
    <p:sldId id="580" r:id="rId33"/>
    <p:sldId id="581" r:id="rId34"/>
    <p:sldId id="582" r:id="rId35"/>
    <p:sldId id="583" r:id="rId36"/>
    <p:sldId id="584" r:id="rId37"/>
    <p:sldId id="591" r:id="rId38"/>
    <p:sldId id="585" r:id="rId39"/>
    <p:sldId id="586" r:id="rId40"/>
    <p:sldId id="587" r:id="rId41"/>
    <p:sldId id="588" r:id="rId42"/>
    <p:sldId id="589" r:id="rId43"/>
    <p:sldId id="590" r:id="rId44"/>
    <p:sldId id="592" r:id="rId45"/>
    <p:sldId id="593" r:id="rId46"/>
    <p:sldId id="594" r:id="rId47"/>
    <p:sldId id="595" r:id="rId48"/>
    <p:sldId id="596" r:id="rId49"/>
    <p:sldId id="597" r:id="rId50"/>
    <p:sldId id="598" r:id="rId51"/>
    <p:sldId id="599" r:id="rId52"/>
    <p:sldId id="600" r:id="rId53"/>
    <p:sldId id="601" r:id="rId54"/>
    <p:sldId id="602" r:id="rId55"/>
    <p:sldId id="606" r:id="rId56"/>
    <p:sldId id="603" r:id="rId57"/>
    <p:sldId id="604" r:id="rId58"/>
    <p:sldId id="605" r:id="rId59"/>
    <p:sldId id="546" r:id="rId60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91"/>
            <p14:sldId id="585"/>
            <p14:sldId id="586"/>
            <p14:sldId id="587"/>
            <p14:sldId id="588"/>
            <p14:sldId id="589"/>
            <p14:sldId id="590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6"/>
            <p14:sldId id="603"/>
            <p14:sldId id="604"/>
            <p14:sldId id="605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B19"/>
    <a:srgbClr val="D53F32"/>
    <a:srgbClr val="418F89"/>
    <a:srgbClr val="133D80"/>
    <a:srgbClr val="882483"/>
    <a:srgbClr val="8935C8"/>
    <a:srgbClr val="22AFE7"/>
    <a:srgbClr val="005087"/>
    <a:srgbClr val="33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1" autoAdjust="0"/>
    <p:restoredTop sz="83824" autoAdjust="0"/>
  </p:normalViewPr>
  <p:slideViewPr>
    <p:cSldViewPr>
      <p:cViewPr varScale="1">
        <p:scale>
          <a:sx n="99" d="100"/>
          <a:sy n="99" d="100"/>
        </p:scale>
        <p:origin x="1479" y="5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6217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ＭＳ Ｐゴシック" charset="0"/>
              </a:rPr>
              <a:t>Microsoft Ignite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charset="0"/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6217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MS PGothic" pitchFamily="34" charset="-128"/>
                <a:cs typeface="+mn-cs"/>
              </a:rPr>
              <a:pPr marL="0" marR="0" lvl="0" indent="0" algn="r" defTabSz="62179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5/17/2017 10:18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6217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MS PGothic" pitchFamily="34" charset="-128"/>
                <a:cs typeface="+mn-cs"/>
              </a:rPr>
              <a:pPr marL="0" marR="0" lvl="0" indent="0" algn="r" defTabSz="62179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763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25590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92878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217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MS PGothic" pitchFamily="34" charset="-128"/>
                <a:cs typeface="+mn-cs"/>
              </a:rPr>
              <a:pPr marL="0" marR="0" lvl="0" indent="0" algn="r" defTabSz="62179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984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217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MS PGothic" pitchFamily="34" charset="-128"/>
                <a:cs typeface="+mn-cs"/>
              </a:rPr>
              <a:pPr marL="0" marR="0" lvl="0" indent="0" algn="r" defTabSz="62179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497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217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MS PGothic" pitchFamily="34" charset="-128"/>
                <a:cs typeface="+mn-cs"/>
              </a:rPr>
              <a:pPr marL="0" marR="0" lvl="0" indent="0" algn="r" defTabSz="62179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326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217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MS PGothic" pitchFamily="34" charset="-128"/>
                <a:cs typeface="+mn-cs"/>
              </a:rPr>
              <a:pPr marL="0" marR="0" lvl="0" indent="0" algn="r" defTabSz="62179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761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2179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MS PGothic" pitchFamily="34" charset="-128"/>
                <a:cs typeface="+mn-cs"/>
              </a:rPr>
              <a:pPr marL="0" marR="0" lvl="0" indent="0" algn="r" defTabSz="62179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969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F59A-19AF-4ED3-8DA1-0C43B56A35E5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895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F59A-19AF-4ED3-8DA1-0C43B56A35E5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94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F59A-19AF-4ED3-8DA1-0C43B56A35E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972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F59A-19AF-4ED3-8DA1-0C43B56A35E5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906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F59A-19AF-4ED3-8DA1-0C43B56A35E5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468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60706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25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6F59A-19AF-4ED3-8DA1-0C43B56A35E5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497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527608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21573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30917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7071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4947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6705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378513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551546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6F59A-19AF-4ED3-8DA1-0C43B56A35E5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5387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733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6F59A-19AF-4ED3-8DA1-0C43B56A35E5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726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02379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2818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53778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31DE6D-608E-42E1-B528-A8CCEB6E9B76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906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rgbClr val="EF8B19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9550"/>
            <a:ext cx="3605123" cy="749300"/>
          </a:xfrm>
          <a:prstGeom prst="rect">
            <a:avLst/>
          </a:prstGeom>
        </p:spPr>
      </p:pic>
      <p:pic>
        <p:nvPicPr>
          <p:cNvPr id="5" name="Picture 4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19550"/>
            <a:ext cx="3520296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93332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892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1396167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533420" y="477461"/>
            <a:ext cx="8065489" cy="336207"/>
          </a:xfrm>
        </p:spPr>
        <p:txBody>
          <a:bodyPr/>
          <a:lstStyle>
            <a:lvl1pPr marL="0" indent="0">
              <a:buNone/>
              <a:defRPr/>
            </a:lvl1pPr>
            <a:lvl5pPr marL="18286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737907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9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5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467730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0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2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3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96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1986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#</a:t>
            </a:r>
            <a:r>
              <a:rPr lang="en-US" altLang="en-US" err="1"/>
              <a:t>ITDevConnections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52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rgbClr val="EF8B19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4" name="Picture 13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15" name="Picture 14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rgbClr val="EF8B19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0" name="Picture 9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12" name="Picture 11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F8B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8" name="Picture 7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EF8B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7" name="Picture 6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8" name="Picture 7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8" name="Picture 7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9" name="Picture 8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8" name="Picture 7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9" name="Picture 8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rgbClr val="EF8B19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10" name="Picture 9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64770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SPintersection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www.SPintersection.com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8" name="Picture 7" descr="SharePoint_darkeryello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16826"/>
            <a:ext cx="1716795" cy="356824"/>
          </a:xfrm>
          <a:prstGeom prst="rect">
            <a:avLst/>
          </a:prstGeom>
        </p:spPr>
      </p:pic>
      <p:pic>
        <p:nvPicPr>
          <p:cNvPr id="9" name="Picture 8" descr="Office365_darkeryello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16826"/>
            <a:ext cx="1676400" cy="3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angax.github.io/compat-table/es6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es6-features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0050"/>
            <a:ext cx="7772400" cy="1543050"/>
          </a:xfrm>
        </p:spPr>
        <p:txBody>
          <a:bodyPr/>
          <a:lstStyle/>
          <a:p>
            <a:br>
              <a:rPr lang="en-US" sz="3600" dirty="0">
                <a:solidFill>
                  <a:srgbClr val="133D80"/>
                </a:solidFill>
              </a:rPr>
            </a:br>
            <a:r>
              <a:rPr lang="en-US" sz="3600" dirty="0"/>
              <a:t>Building Applications for Office 365 and SharePoint with the SharePoint Framework</a:t>
            </a:r>
            <a:endParaRPr lang="en-US" sz="3600" dirty="0">
              <a:solidFill>
                <a:srgbClr val="EF8B1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000250"/>
            <a:ext cx="6400800" cy="971550"/>
          </a:xfrm>
        </p:spPr>
        <p:txBody>
          <a:bodyPr/>
          <a:lstStyle/>
          <a:p>
            <a:r>
              <a:rPr lang="en-US" dirty="0"/>
              <a:t>Scot Hillier</a:t>
            </a:r>
          </a:p>
          <a:p>
            <a:r>
              <a:rPr lang="en-US" dirty="0"/>
              <a:t>scot@scothillier.net</a:t>
            </a:r>
          </a:p>
          <a:p>
            <a:r>
              <a:rPr lang="en-US" dirty="0"/>
              <a:t>@</a:t>
            </a:r>
            <a:r>
              <a:rPr lang="en-US" dirty="0" err="1"/>
              <a:t>ScotHillier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mp:transition xmlns:mp="http://schemas.microsoft.com/office/mac/powerpoint/2008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3182" y="987858"/>
            <a:ext cx="6595879" cy="39157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sz="1471" kern="0" dirty="0">
                <a:solidFill>
                  <a:srgbClr val="0000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constructor(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title, company, email)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.title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title;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.company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company;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.email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email;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talk()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1471" kern="0" dirty="0" err="1">
                <a:solidFill>
                  <a:srgbClr val="0000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.speak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()}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work for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.company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.`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71" kern="0" dirty="0">
              <a:solidFill>
                <a:sysClr val="windowText" lastClr="000000"/>
              </a:solidFill>
            </a:endParaRPr>
          </a:p>
          <a:p>
            <a:pPr defTabSz="457204" eaLnBrk="1" hangingPunct="1">
              <a:defRPr/>
            </a:pPr>
            <a:endParaRPr lang="en-US" sz="147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147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customer(</a:t>
            </a:r>
            <a:r>
              <a:rPr lang="en-US" sz="147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'Scot'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7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'Hillier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'MVP', 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'IT Unity', 'scot@scothillier.net'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.talk());</a:t>
            </a:r>
            <a:endParaRPr lang="en-US" sz="1471" dirty="0">
              <a:solidFill>
                <a:prstClr val="black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/>
          </p:nvPr>
        </p:nvSpPr>
        <p:spPr>
          <a:xfrm>
            <a:off x="533421" y="477759"/>
            <a:ext cx="8065489" cy="336159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40450209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Internal</a:t>
            </a:r>
          </a:p>
          <a:p>
            <a:pPr marL="400024" lvl="1" indent="0">
              <a:buNone/>
            </a:pPr>
            <a:r>
              <a:rPr lang="en-US" sz="1765" dirty="0"/>
              <a:t>Used to encapsulate code</a:t>
            </a:r>
          </a:p>
          <a:p>
            <a:pPr marL="400024" lvl="1" indent="0">
              <a:buNone/>
            </a:pPr>
            <a:r>
              <a:rPr lang="en-US" sz="1765" dirty="0"/>
              <a:t>Prevents global namespace pollution</a:t>
            </a:r>
          </a:p>
          <a:p>
            <a:pPr marL="400024" lvl="1" indent="0">
              <a:buNone/>
            </a:pPr>
            <a:r>
              <a:rPr lang="en-US" sz="1765" dirty="0"/>
              <a:t>Loaded through a </a:t>
            </a:r>
            <a:r>
              <a:rPr lang="en-US" sz="1765" dirty="0">
                <a:latin typeface="Consolas" panose="020B0609020204030204" pitchFamily="49" charset="0"/>
              </a:rPr>
              <a:t>Script</a:t>
            </a:r>
            <a:r>
              <a:rPr lang="en-US" sz="1765" dirty="0"/>
              <a:t> tag</a:t>
            </a:r>
          </a:p>
          <a:p>
            <a:pPr marL="0" indent="0">
              <a:buNone/>
            </a:pPr>
            <a:r>
              <a:rPr lang="en-US" dirty="0"/>
              <a:t>External</a:t>
            </a:r>
          </a:p>
          <a:p>
            <a:pPr marL="457171" lvl="1" indent="0">
              <a:buNone/>
            </a:pPr>
            <a:r>
              <a:rPr lang="en-US" sz="1765" dirty="0"/>
              <a:t>Small units of independent, reusable code</a:t>
            </a:r>
          </a:p>
          <a:p>
            <a:pPr marL="457171" lvl="1" indent="0">
              <a:buNone/>
            </a:pPr>
            <a:r>
              <a:rPr lang="en-US" sz="1765" dirty="0"/>
              <a:t>Supports the pattern of “component” development</a:t>
            </a:r>
          </a:p>
          <a:p>
            <a:pPr marL="457171" lvl="1" indent="0">
              <a:buNone/>
            </a:pPr>
            <a:r>
              <a:rPr lang="en-US" sz="1765" dirty="0"/>
              <a:t>Loaded using an </a:t>
            </a:r>
            <a:r>
              <a:rPr lang="en-US" sz="1765" dirty="0" err="1"/>
              <a:t>async</a:t>
            </a:r>
            <a:r>
              <a:rPr lang="en-US" sz="1765" dirty="0"/>
              <a:t> module loader component</a:t>
            </a:r>
          </a:p>
          <a:p>
            <a:pPr marL="400024" lvl="1" indent="0">
              <a:buNone/>
            </a:pPr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386714094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EF8B19"/>
                </a:solidFill>
                <a:latin typeface="+mj-lt"/>
              </a:rPr>
              <a:t>Internal Module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6036" y="888322"/>
            <a:ext cx="6491684" cy="41420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471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//namespace</a:t>
            </a:r>
          </a:p>
          <a:p>
            <a:pPr defTabSz="672358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47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Wingtip = </a:t>
            </a:r>
            <a:r>
              <a:rPr lang="en-US" altLang="en-US" sz="147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window.Wingtip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|| {};</a:t>
            </a:r>
          </a:p>
          <a:p>
            <a:pPr defTabSz="672358">
              <a:defRPr/>
            </a:pPr>
            <a:endParaRPr lang="en-US" altLang="en-US" sz="147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72358">
              <a:defRPr/>
            </a:pPr>
            <a:r>
              <a:rPr lang="en-US" altLang="en-US" sz="147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Wingtip.Customer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47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147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//private members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147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name,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altLang="en-US" sz="147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47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(n) { name = n; },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altLang="en-US" sz="147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47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 </a:t>
            </a:r>
            <a:r>
              <a:rPr lang="en-US" altLang="en-US" sz="147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name; },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talk = </a:t>
            </a:r>
            <a:r>
              <a:rPr lang="en-US" altLang="en-US" sz="147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 alert(</a:t>
            </a:r>
            <a:r>
              <a:rPr lang="en-US" altLang="en-US" sz="1471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 name is "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+ name); };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147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//public interface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147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altLang="en-US" sz="147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set_name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147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altLang="en-US" sz="147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get_name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147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speak: talk 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</a:p>
          <a:p>
            <a:pPr defTabSz="672358">
              <a:defRPr/>
            </a:pP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}(); </a:t>
            </a:r>
          </a:p>
          <a:p>
            <a:pPr defTabSz="672358">
              <a:defRPr/>
            </a:pPr>
            <a:endParaRPr lang="en-US" altLang="en-US" sz="1471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672358">
              <a:defRPr/>
            </a:pPr>
            <a:r>
              <a:rPr lang="en-US" altLang="en-US" sz="1471" dirty="0" err="1">
                <a:solidFill>
                  <a:srgbClr val="000000"/>
                </a:solidFill>
                <a:latin typeface="Consolas" panose="020B0609020204030204" pitchFamily="49" charset="0"/>
              </a:rPr>
              <a:t>Wingtip.Customer.speak</a:t>
            </a:r>
            <a:r>
              <a:rPr lang="en-US" altLang="en-US" sz="147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en-US" sz="1471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0577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ES2015 Modules</a:t>
            </a:r>
          </a:p>
          <a:p>
            <a:pPr marL="400024" lvl="1" indent="0">
              <a:spcBef>
                <a:spcPts val="0"/>
              </a:spcBef>
              <a:buNone/>
            </a:pPr>
            <a:r>
              <a:rPr lang="en-US" sz="1765" dirty="0"/>
              <a:t>Supports export/import without polluting global namespace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Current ECMAScript 5 support</a:t>
            </a:r>
          </a:p>
          <a:p>
            <a:pPr marL="457171" lvl="1" indent="0">
              <a:buNone/>
            </a:pPr>
            <a:r>
              <a:rPr lang="en-US" sz="1765" b="1" dirty="0" err="1"/>
              <a:t>CommonJS</a:t>
            </a:r>
            <a:r>
              <a:rPr lang="en-US" sz="1765" dirty="0"/>
              <a:t> format used with </a:t>
            </a:r>
            <a:r>
              <a:rPr lang="en-US" sz="1765" b="1" dirty="0"/>
              <a:t>node.js</a:t>
            </a:r>
            <a:r>
              <a:rPr lang="en-US" sz="1765" dirty="0"/>
              <a:t> server</a:t>
            </a:r>
          </a:p>
          <a:p>
            <a:pPr marL="457171" lvl="1" indent="0">
              <a:buNone/>
            </a:pPr>
            <a:r>
              <a:rPr lang="en-US" sz="1765" b="1" dirty="0"/>
              <a:t>AMD</a:t>
            </a:r>
            <a:r>
              <a:rPr lang="en-US" sz="1765" dirty="0"/>
              <a:t> format with </a:t>
            </a:r>
            <a:r>
              <a:rPr lang="en-US" sz="1765" b="1" dirty="0"/>
              <a:t>require.js</a:t>
            </a:r>
            <a:r>
              <a:rPr lang="en-US" sz="1765" dirty="0"/>
              <a:t> in browser</a:t>
            </a:r>
          </a:p>
          <a:p>
            <a:pPr marL="457171" lvl="1" indent="0">
              <a:buNone/>
            </a:pPr>
            <a:r>
              <a:rPr lang="en-US" sz="1765" b="1" dirty="0"/>
              <a:t>UMD</a:t>
            </a:r>
            <a:r>
              <a:rPr lang="en-US" sz="1765" dirty="0"/>
              <a:t> format is compatible with AMD, </a:t>
            </a:r>
            <a:r>
              <a:rPr lang="en-US" sz="1765" dirty="0" err="1"/>
              <a:t>CommonJS</a:t>
            </a:r>
            <a:r>
              <a:rPr lang="en-US" sz="1765" dirty="0"/>
              <a:t> and no loader at all</a:t>
            </a:r>
          </a:p>
          <a:p>
            <a:pPr marL="0" indent="0">
              <a:buNone/>
            </a:pPr>
            <a:r>
              <a:rPr lang="en-US" dirty="0"/>
              <a:t>JavaScript Loader standard</a:t>
            </a:r>
          </a:p>
          <a:p>
            <a:pPr marL="400024" lvl="1" indent="0">
              <a:buNone/>
            </a:pPr>
            <a:r>
              <a:rPr lang="en-US" sz="1765" dirty="0"/>
              <a:t>Attempting to standardize loading behavior</a:t>
            </a:r>
          </a:p>
          <a:p>
            <a:pPr marL="0" indent="0">
              <a:buNone/>
            </a:pPr>
            <a:r>
              <a:rPr lang="en-US" dirty="0" err="1"/>
              <a:t>WebPack</a:t>
            </a:r>
            <a:endParaRPr lang="en-US" dirty="0"/>
          </a:p>
          <a:p>
            <a:pPr marL="400024" lvl="1" indent="0">
              <a:buNone/>
            </a:pPr>
            <a:r>
              <a:rPr lang="en-US" sz="1765" dirty="0"/>
              <a:t>Bundles modules and dependencies</a:t>
            </a:r>
          </a:p>
          <a:p>
            <a:pPr marL="0" indent="0">
              <a:buNone/>
            </a:pPr>
            <a:endParaRPr lang="en-US" sz="2059" dirty="0"/>
          </a:p>
        </p:txBody>
      </p:sp>
    </p:spTree>
    <p:extLst>
      <p:ext uri="{BB962C8B-B14F-4D97-AF65-F5344CB8AC3E}">
        <p14:creationId xmlns:p14="http://schemas.microsoft.com/office/powerpoint/2010/main" val="36919873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095" y="1191137"/>
            <a:ext cx="8240716" cy="3487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4" eaLnBrk="1" hangingPunct="1">
              <a:defRPr/>
            </a:pPr>
            <a:r>
              <a:rPr lang="en-US" sz="1471" dirty="0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//requires a </a:t>
            </a:r>
            <a:r>
              <a:rPr lang="en-US" sz="1471" dirty="0" err="1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transpiler</a:t>
            </a:r>
            <a:r>
              <a:rPr lang="en-US" sz="1471" dirty="0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 </a:t>
            </a:r>
            <a:r>
              <a:rPr lang="en-US" sz="1471" dirty="0" err="1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polyfill</a:t>
            </a:r>
            <a:r>
              <a:rPr lang="en-US" sz="1471" dirty="0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today</a:t>
            </a:r>
          </a:p>
          <a:p>
            <a:pPr defTabSz="457204" eaLnBrk="1" hangingPunct="1">
              <a:defRPr/>
            </a:pPr>
            <a:endParaRPr lang="en-US" sz="1471" kern="0" dirty="0">
              <a:solidFill>
                <a:srgbClr val="64984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//person.js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{</a:t>
            </a:r>
          </a:p>
          <a:p>
            <a:pPr defTabSz="457204" eaLnBrk="1" hangingPunct="1">
              <a:defRPr/>
            </a:pPr>
            <a:endParaRPr lang="en-US" sz="147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constructor(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457204" eaLnBrk="1" hangingPunct="1">
              <a:defRPr/>
            </a:pP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4" eaLnBrk="1" hangingPunct="1">
              <a:defRPr/>
            </a:pPr>
            <a:r>
              <a:rPr lang="en-US" sz="1471" kern="0" dirty="0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//app.js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{Person}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'person'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pPr defTabSz="457204" eaLnBrk="1" hangingPunct="1">
              <a:defRPr/>
            </a:pPr>
            <a:endParaRPr lang="en-US" sz="1471" dirty="0">
              <a:solidFill>
                <a:prstClr val="black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533421" y="395586"/>
            <a:ext cx="8065489" cy="433972"/>
          </a:xfrm>
          <a:prstGeom prst="rect">
            <a:avLst/>
          </a:prstGeom>
        </p:spPr>
        <p:txBody>
          <a:bodyPr/>
          <a:lstStyle>
            <a:lvl1pPr marL="466310" indent="-466310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352" kern="1200">
                <a:solidFill>
                  <a:srgbClr val="2D7CBB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1010338" indent="-388591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808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554366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64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2176112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797858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3419605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41351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63097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84843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170">
              <a:buNone/>
              <a:defRPr/>
            </a:pPr>
            <a:r>
              <a:rPr lang="en-US" sz="2100" b="1" dirty="0">
                <a:solidFill>
                  <a:schemeClr val="tx1"/>
                </a:solidFill>
                <a:latin typeface="Calibri" pitchFamily="34" charset="0"/>
                <a:ea typeface="+mn-ea"/>
                <a:cs typeface="Segoe UI" pitchFamily="34" charset="0"/>
              </a:rPr>
              <a:t>ES2015 Declarative module usage</a:t>
            </a:r>
          </a:p>
        </p:txBody>
      </p:sp>
    </p:spTree>
    <p:extLst>
      <p:ext uri="{BB962C8B-B14F-4D97-AF65-F5344CB8AC3E}">
        <p14:creationId xmlns:p14="http://schemas.microsoft.com/office/powerpoint/2010/main" val="38516959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095" y="1001942"/>
            <a:ext cx="8240716" cy="416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71" kern="0" dirty="0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//requires a </a:t>
            </a:r>
            <a:r>
              <a:rPr lang="en-US" sz="1471" kern="0" dirty="0" err="1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transpiler</a:t>
            </a:r>
            <a:r>
              <a:rPr lang="en-US" sz="1471" kern="0" dirty="0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 </a:t>
            </a:r>
            <a:r>
              <a:rPr lang="en-US" sz="1471" kern="0" dirty="0" err="1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polyfill</a:t>
            </a:r>
            <a:r>
              <a:rPr lang="en-US" sz="1471" kern="0" dirty="0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today</a:t>
            </a:r>
          </a:p>
          <a:p>
            <a:pPr defTabSz="457204" eaLnBrk="1" hangingPunct="1">
              <a:defRPr/>
            </a:pPr>
            <a:endParaRPr lang="en-US" sz="1471" dirty="0">
              <a:solidFill>
                <a:srgbClr val="64984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//person.js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{</a:t>
            </a:r>
          </a:p>
          <a:p>
            <a:pPr defTabSz="457204" eaLnBrk="1" hangingPunct="1">
              <a:defRPr/>
            </a:pPr>
            <a:endParaRPr lang="en-US" sz="147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constructor(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7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457204" eaLnBrk="1" hangingPunct="1">
              <a:defRPr/>
            </a:pPr>
            <a:endParaRPr lang="en-US" sz="147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64984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//app.js</a:t>
            </a:r>
          </a:p>
          <a:p>
            <a:pPr defTabSz="457204" eaLnBrk="1" hangingPunct="1">
              <a:defRPr/>
            </a:pPr>
            <a:r>
              <a:rPr lang="en-US" sz="1471" dirty="0" err="1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47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.import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7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'person'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).then(Person =&gt;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let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pPr defTabSz="457204" eaLnBrk="1" hangingPunct="1">
              <a:defRPr/>
            </a:pP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}).catch(error =&gt; {</a:t>
            </a:r>
          </a:p>
          <a:p>
            <a:pPr defTabSz="457204" eaLnBrk="1" hangingPunct="1">
              <a:defRPr/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alert(error);</a:t>
            </a:r>
            <a:endParaRPr lang="en-US" sz="147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204" eaLnBrk="1" hangingPunct="1">
              <a:defRPr/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  <a:r>
              <a:rPr lang="en-US" sz="147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457204" eaLnBrk="1" hangingPunct="1">
              <a:defRPr/>
            </a:pPr>
            <a:endParaRPr lang="en-US" sz="1471" dirty="0">
              <a:solidFill>
                <a:prstClr val="black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533421" y="395586"/>
            <a:ext cx="8065489" cy="433972"/>
          </a:xfrm>
          <a:prstGeom prst="rect">
            <a:avLst/>
          </a:prstGeom>
        </p:spPr>
        <p:txBody>
          <a:bodyPr/>
          <a:lstStyle>
            <a:lvl1pPr marL="466310" indent="-466310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352" kern="1200">
                <a:solidFill>
                  <a:srgbClr val="2D7CBB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1010338" indent="-388591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808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554366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64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2176112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797858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3419605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41351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63097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84843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170">
              <a:buNone/>
              <a:defRPr/>
            </a:pPr>
            <a:r>
              <a:rPr lang="en-US" sz="2100" b="1" dirty="0">
                <a:solidFill>
                  <a:schemeClr val="tx1"/>
                </a:solidFill>
                <a:latin typeface="Calibri" pitchFamily="34" charset="0"/>
                <a:ea typeface="+mn-ea"/>
                <a:cs typeface="Segoe UI" pitchFamily="34" charset="0"/>
              </a:rPr>
              <a:t>ES2015 dynamic module loading</a:t>
            </a:r>
          </a:p>
        </p:txBody>
      </p:sp>
    </p:spTree>
    <p:extLst>
      <p:ext uri="{BB962C8B-B14F-4D97-AF65-F5344CB8AC3E}">
        <p14:creationId xmlns:p14="http://schemas.microsoft.com/office/powerpoint/2010/main" val="66634469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341" y="889387"/>
            <a:ext cx="8713996" cy="4254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//index.html</a:t>
            </a:r>
            <a:endParaRPr lang="en-US" sz="1176" kern="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176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76" kern="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176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="/Scripts/require.js"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76" kern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data-main</a:t>
            </a:r>
            <a:r>
              <a:rPr lang="en-US" sz="1176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="/Scripts/app"&gt;&lt;/</a:t>
            </a:r>
            <a:r>
              <a:rPr lang="en-US" sz="1176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176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76" kern="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//app.js 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define([</a:t>
            </a:r>
            <a:r>
              <a:rPr lang="en-US" sz="1176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"require"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76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"exports", "customer"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sz="1176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(customer)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1176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customer.speak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176" kern="0" dirty="0">
              <a:solidFill>
                <a:sysClr val="windowText" lastClr="000000"/>
              </a:solidFill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176" kern="0" dirty="0">
              <a:solidFill>
                <a:sysClr val="windowText" lastClr="000000"/>
              </a:solidFill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//customer.js</a:t>
            </a:r>
            <a:endParaRPr lang="en-US" sz="1176" kern="0" dirty="0">
              <a:solidFill>
                <a:sysClr val="windowText" lastClr="000000"/>
              </a:solidFill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define([</a:t>
            </a:r>
            <a:r>
              <a:rPr lang="en-US" sz="1176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"require"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76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"exports"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sz="1176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(require, exports)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76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= (</a:t>
            </a:r>
            <a:r>
              <a:rPr lang="en-US" sz="1176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76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Customer(</a:t>
            </a:r>
            <a:r>
              <a:rPr lang="en-US" sz="1176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ln)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76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76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76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76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76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ln;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76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Customer.prototype.speak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76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76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76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 name is "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76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76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76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76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176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76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})();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76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exports.Customer</a:t>
            </a: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Customer;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176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176" kern="0" dirty="0">
              <a:solidFill>
                <a:sysClr val="windowText" lastClr="000000"/>
              </a:solidFill>
            </a:endParaRPr>
          </a:p>
          <a:p>
            <a:pPr defTabSz="457204" eaLnBrk="1" hangingPunct="1">
              <a:defRPr/>
            </a:pPr>
            <a:endParaRPr lang="en-US" sz="1176" dirty="0">
              <a:solidFill>
                <a:prstClr val="black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533421" y="395586"/>
            <a:ext cx="8065489" cy="433972"/>
          </a:xfrm>
          <a:prstGeom prst="rect">
            <a:avLst/>
          </a:prstGeom>
        </p:spPr>
        <p:txBody>
          <a:bodyPr/>
          <a:lstStyle>
            <a:lvl1pPr marL="466310" indent="-466310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352" kern="1200">
                <a:solidFill>
                  <a:srgbClr val="2D7CBB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1010338" indent="-388591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808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554366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64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2176112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797858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3419605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41351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63097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84843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170">
              <a:buNone/>
              <a:defRPr/>
            </a:pPr>
            <a:r>
              <a:rPr lang="en-US" sz="2100" b="1" dirty="0">
                <a:solidFill>
                  <a:schemeClr val="tx1"/>
                </a:solidFill>
                <a:latin typeface="Calibri" pitchFamily="34" charset="0"/>
                <a:ea typeface="+mn-ea"/>
                <a:cs typeface="Segoe UI" pitchFamily="34" charset="0"/>
              </a:rPr>
              <a:t>AMD modules with require.js</a:t>
            </a:r>
          </a:p>
        </p:txBody>
      </p:sp>
    </p:spTree>
    <p:extLst>
      <p:ext uri="{BB962C8B-B14F-4D97-AF65-F5344CB8AC3E}">
        <p14:creationId xmlns:p14="http://schemas.microsoft.com/office/powerpoint/2010/main" val="109515985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21" y="1047750"/>
            <a:ext cx="8713996" cy="3713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="traceur.js"&gt;&lt;/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="es6-module-loader-dev.js"&gt;&lt;/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ysClr val="windowText" lastClr="000000"/>
              </a:solidFill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type="module" invokes the Google </a:t>
            </a:r>
            <a:r>
              <a:rPr lang="en-US" sz="1471" kern="0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traceur</a:t>
            </a: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transpiler</a:t>
            </a: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 that code --&gt;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</a:t>
            </a:r>
            <a:r>
              <a:rPr lang="en-US" sz="1471" kern="0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System.import</a:t>
            </a: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support is provided by the es6-module-loader --&gt;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471" kern="0" dirty="0">
                <a:solidFill>
                  <a:srgbClr val="0000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System.import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'app/module1.js'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).then(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(module1)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module1.Person(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'Scot'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'Hillier'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p.speak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}).catch(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(err)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alert(err);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  <a:endParaRPr lang="en-US" sz="1471" kern="0" dirty="0">
              <a:solidFill>
                <a:sysClr val="windowText" lastClr="000000"/>
              </a:solidFill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ysClr val="windowText" lastClr="000000"/>
              </a:solidFill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71" kern="0" dirty="0">
              <a:solidFill>
                <a:sysClr val="windowText" lastClr="000000"/>
              </a:solidFill>
            </a:endParaRPr>
          </a:p>
          <a:p>
            <a:pPr defTabSz="457204" eaLnBrk="1" hangingPunct="1">
              <a:defRPr/>
            </a:pPr>
            <a:endParaRPr lang="en-US" sz="1471" dirty="0">
              <a:solidFill>
                <a:prstClr val="black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533421" y="395586"/>
            <a:ext cx="8065489" cy="433972"/>
          </a:xfrm>
          <a:prstGeom prst="rect">
            <a:avLst/>
          </a:prstGeom>
        </p:spPr>
        <p:txBody>
          <a:bodyPr/>
          <a:lstStyle>
            <a:lvl1pPr marL="466310" indent="-466310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352" kern="1200">
                <a:solidFill>
                  <a:srgbClr val="2D7CBB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1010338" indent="-388591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808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554366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64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2176112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797858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3419605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41351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63097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84843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170">
              <a:buNone/>
              <a:defRPr/>
            </a:pPr>
            <a:r>
              <a:rPr lang="en-US" sz="2100" b="1" dirty="0">
                <a:solidFill>
                  <a:schemeClr val="tx1"/>
                </a:solidFill>
                <a:latin typeface="Calibri" pitchFamily="34" charset="0"/>
                <a:ea typeface="+mn-ea"/>
                <a:cs typeface="Segoe UI" pitchFamily="34" charset="0"/>
              </a:rPr>
              <a:t>ES2015 module loader </a:t>
            </a:r>
            <a:r>
              <a:rPr lang="en-US" sz="2100" b="1" dirty="0" err="1">
                <a:solidFill>
                  <a:schemeClr val="tx1"/>
                </a:solidFill>
                <a:latin typeface="Calibri" pitchFamily="34" charset="0"/>
                <a:ea typeface="+mn-ea"/>
                <a:cs typeface="Segoe UI" pitchFamily="34" charset="0"/>
              </a:rPr>
              <a:t>polyfill</a:t>
            </a:r>
            <a:endParaRPr lang="en-US" sz="2100" b="1" dirty="0">
              <a:solidFill>
                <a:schemeClr val="tx1"/>
              </a:solidFill>
              <a:latin typeface="Calibri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9387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21" y="971550"/>
            <a:ext cx="8713996" cy="3940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="system.js"&gt;&lt;/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71" kern="0" dirty="0">
              <a:solidFill>
                <a:sysClr val="windowText" lastClr="000000"/>
              </a:solidFill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&lt;!–- built on top of the es6-module-loader </a:t>
            </a:r>
            <a:r>
              <a:rPr lang="en-US" sz="1471" kern="0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polyfill</a:t>
            </a: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--&gt;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&lt;!–- loads any module format, invokes </a:t>
            </a:r>
            <a:r>
              <a:rPr lang="en-US" sz="1471" kern="0" dirty="0" err="1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transpiler</a:t>
            </a:r>
            <a:r>
              <a:rPr lang="en-US" sz="1471" kern="0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if necessary --&gt;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System.config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packages: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'app'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format: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'register'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defaultExtension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71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System.import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'app/</a:t>
            </a:r>
            <a:r>
              <a:rPr lang="en-US" sz="1471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myModule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.then(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console.error.bind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(console));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71" kern="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71" kern="0" dirty="0">
              <a:solidFill>
                <a:sysClr val="windowText" lastClr="000000"/>
              </a:solidFill>
            </a:endParaRPr>
          </a:p>
          <a:p>
            <a:pPr defTabSz="457204" eaLnBrk="1" hangingPunct="1">
              <a:defRPr/>
            </a:pPr>
            <a:endParaRPr lang="en-US" sz="1471" dirty="0">
              <a:solidFill>
                <a:prstClr val="black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533421" y="395586"/>
            <a:ext cx="8065489" cy="433972"/>
          </a:xfrm>
          <a:prstGeom prst="rect">
            <a:avLst/>
          </a:prstGeom>
        </p:spPr>
        <p:txBody>
          <a:bodyPr/>
          <a:lstStyle>
            <a:lvl1pPr marL="466310" indent="-466310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352" kern="1200">
                <a:solidFill>
                  <a:srgbClr val="2D7CBB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1010338" indent="-388591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808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554366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64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2176112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797858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3419605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41351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63097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84843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170">
              <a:buNone/>
              <a:defRPr/>
            </a:pPr>
            <a:r>
              <a:rPr lang="en-US" sz="2100" b="1" dirty="0">
                <a:solidFill>
                  <a:schemeClr val="tx1"/>
                </a:solidFill>
                <a:latin typeface="Calibri" pitchFamily="34" charset="0"/>
                <a:ea typeface="+mn-ea"/>
                <a:cs typeface="Segoe UI" pitchFamily="34" charset="0"/>
              </a:rPr>
              <a:t>Register modules with system.js</a:t>
            </a:r>
          </a:p>
        </p:txBody>
      </p:sp>
    </p:spTree>
    <p:extLst>
      <p:ext uri="{BB962C8B-B14F-4D97-AF65-F5344CB8AC3E}">
        <p14:creationId xmlns:p14="http://schemas.microsoft.com/office/powerpoint/2010/main" val="218164673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/>
          </p:cNvSpPr>
          <p:nvPr/>
        </p:nvSpPr>
        <p:spPr>
          <a:xfrm>
            <a:off x="533421" y="395586"/>
            <a:ext cx="8065489" cy="433972"/>
          </a:xfrm>
          <a:prstGeom prst="rect">
            <a:avLst/>
          </a:prstGeom>
        </p:spPr>
        <p:txBody>
          <a:bodyPr/>
          <a:lstStyle>
            <a:lvl1pPr marL="466310" indent="-466310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352" kern="1200">
                <a:solidFill>
                  <a:srgbClr val="2D7CBB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1010338" indent="-388591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808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554366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64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2176112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797858" indent="-310873" algn="l" defTabSz="621746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720" kern="1200">
                <a:solidFill>
                  <a:srgbClr val="7F7F7F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3419605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41351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63097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84843" indent="-310873" algn="l" defTabSz="621746" rtl="0" eaLnBrk="1" latinLnBrk="0" hangingPunct="1">
              <a:spcBef>
                <a:spcPct val="20000"/>
              </a:spcBef>
              <a:buFont typeface="Arial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170" latinLnBrk="0">
              <a:lnSpc>
                <a:spcPct val="100000"/>
              </a:lnSpc>
              <a:buClrTx/>
              <a:buSzTx/>
              <a:buNone/>
              <a:tabLst/>
              <a:defRPr/>
            </a:pPr>
            <a:r>
              <a:rPr lang="en-US" sz="2100" b="1" dirty="0">
                <a:solidFill>
                  <a:schemeClr val="tx1"/>
                </a:solidFill>
                <a:latin typeface="Calibri" pitchFamily="34" charset="0"/>
                <a:ea typeface="+mn-ea"/>
                <a:cs typeface="Segoe UI" pitchFamily="34" charset="0"/>
              </a:rPr>
              <a:t>Bundle Modules with </a:t>
            </a:r>
            <a:r>
              <a:rPr lang="en-US" sz="2100" b="1" dirty="0" err="1">
                <a:solidFill>
                  <a:schemeClr val="tx1"/>
                </a:solidFill>
                <a:latin typeface="Calibri" pitchFamily="34" charset="0"/>
                <a:ea typeface="+mn-ea"/>
                <a:cs typeface="Segoe UI" pitchFamily="34" charset="0"/>
              </a:rPr>
              <a:t>WebPack</a:t>
            </a:r>
            <a:endParaRPr lang="en-US" sz="2100" b="1" dirty="0">
              <a:solidFill>
                <a:schemeClr val="tx1"/>
              </a:solidFill>
              <a:latin typeface="Calibr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7342" y="1060811"/>
            <a:ext cx="4935894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70" dirty="0">
                <a:solidFill>
                  <a:srgbClr val="008000"/>
                </a:solidFill>
                <a:latin typeface="Consolas" panose="020B0609020204030204" pitchFamily="49" charset="0"/>
              </a:rPr>
              <a:t>//message.js</a:t>
            </a:r>
            <a:endParaRPr lang="en-US" sz="147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70" dirty="0" err="1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US" sz="1470" dirty="0" err="1">
                <a:solidFill>
                  <a:srgbClr val="000000"/>
                </a:solidFill>
                <a:latin typeface="Consolas" panose="020B0609020204030204" pitchFamily="49" charset="0"/>
              </a:rPr>
              <a:t>.exports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70" dirty="0">
                <a:solidFill>
                  <a:srgbClr val="A31515"/>
                </a:solidFill>
                <a:latin typeface="Consolas" panose="020B0609020204030204" pitchFamily="49" charset="0"/>
              </a:rPr>
              <a:t>"Hello, </a:t>
            </a:r>
            <a:r>
              <a:rPr lang="en-US" sz="1470" dirty="0" err="1">
                <a:solidFill>
                  <a:srgbClr val="A31515"/>
                </a:solidFill>
                <a:latin typeface="Consolas" panose="020B0609020204030204" pitchFamily="49" charset="0"/>
              </a:rPr>
              <a:t>webpack</a:t>
            </a:r>
            <a:r>
              <a:rPr lang="en-US" sz="1470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70" dirty="0"/>
          </a:p>
        </p:txBody>
      </p:sp>
      <p:sp>
        <p:nvSpPr>
          <p:cNvPr id="6" name="Rectangle 5"/>
          <p:cNvSpPr/>
          <p:nvPr/>
        </p:nvSpPr>
        <p:spPr>
          <a:xfrm>
            <a:off x="427341" y="1836829"/>
            <a:ext cx="8373291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70" dirty="0">
                <a:solidFill>
                  <a:srgbClr val="008000"/>
                </a:solidFill>
                <a:latin typeface="Consolas" panose="020B0609020204030204" pitchFamily="49" charset="0"/>
              </a:rPr>
              <a:t>//content.js</a:t>
            </a:r>
            <a:endParaRPr lang="en-US" sz="147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70" dirty="0" err="1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US" sz="1470" dirty="0" err="1">
                <a:solidFill>
                  <a:srgbClr val="000000"/>
                </a:solidFill>
                <a:latin typeface="Consolas" panose="020B0609020204030204" pitchFamily="49" charset="0"/>
              </a:rPr>
              <a:t>.exports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70" dirty="0">
                <a:solidFill>
                  <a:srgbClr val="A31515"/>
                </a:solidFill>
                <a:latin typeface="Consolas" panose="020B0609020204030204" pitchFamily="49" charset="0"/>
              </a:rPr>
              <a:t>"&lt;p style='</a:t>
            </a:r>
            <a:r>
              <a:rPr lang="en-US" sz="1470" dirty="0" err="1">
                <a:solidFill>
                  <a:srgbClr val="A31515"/>
                </a:solidFill>
                <a:latin typeface="Consolas" panose="020B0609020204030204" pitchFamily="49" charset="0"/>
              </a:rPr>
              <a:t>color:blue</a:t>
            </a:r>
            <a:r>
              <a:rPr lang="en-US" sz="1470" dirty="0">
                <a:solidFill>
                  <a:srgbClr val="A31515"/>
                </a:solidFill>
                <a:latin typeface="Consolas" panose="020B0609020204030204" pitchFamily="49" charset="0"/>
              </a:rPr>
              <a:t>'&gt;"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470" dirty="0">
                <a:solidFill>
                  <a:srgbClr val="0000FF"/>
                </a:solidFill>
                <a:latin typeface="Consolas" panose="020B0609020204030204" pitchFamily="49" charset="0"/>
              </a:rPr>
              <a:t>require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70" dirty="0">
                <a:solidFill>
                  <a:srgbClr val="A31515"/>
                </a:solidFill>
                <a:latin typeface="Consolas" panose="020B0609020204030204" pitchFamily="49" charset="0"/>
              </a:rPr>
              <a:t>"./message.js"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470" dirty="0">
                <a:solidFill>
                  <a:srgbClr val="A31515"/>
                </a:solidFill>
                <a:latin typeface="Consolas" panose="020B0609020204030204" pitchFamily="49" charset="0"/>
              </a:rPr>
              <a:t>"&lt;/p&gt;"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427342" y="2760718"/>
            <a:ext cx="8373291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70" dirty="0">
                <a:solidFill>
                  <a:srgbClr val="008000"/>
                </a:solidFill>
                <a:latin typeface="Consolas" panose="020B0609020204030204" pitchFamily="49" charset="0"/>
              </a:rPr>
              <a:t>//server.js</a:t>
            </a:r>
            <a:endParaRPr lang="en-US" sz="147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7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 http = </a:t>
            </a:r>
            <a:r>
              <a:rPr lang="en-US" sz="1470" dirty="0">
                <a:solidFill>
                  <a:srgbClr val="0000FF"/>
                </a:solidFill>
                <a:latin typeface="Consolas" panose="020B0609020204030204" pitchFamily="49" charset="0"/>
              </a:rPr>
              <a:t>require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70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7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 port = </a:t>
            </a:r>
            <a:r>
              <a:rPr lang="en-US" sz="147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process.env.port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 || 1337;</a:t>
            </a:r>
          </a:p>
          <a:p>
            <a:endParaRPr lang="en-US" sz="147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70" dirty="0" err="1">
                <a:solidFill>
                  <a:srgbClr val="000000"/>
                </a:solidFill>
                <a:latin typeface="Consolas" panose="020B0609020204030204" pitchFamily="49" charset="0"/>
              </a:rPr>
              <a:t>http.createServer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7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70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, res) {</a:t>
            </a:r>
          </a:p>
          <a:p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70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res.writeHead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(200, { </a:t>
            </a:r>
            <a:r>
              <a:rPr lang="en-US" sz="1470" dirty="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70" dirty="0">
                <a:solidFill>
                  <a:srgbClr val="A31515"/>
                </a:solidFill>
                <a:latin typeface="Consolas" panose="020B0609020204030204" pitchFamily="49" charset="0"/>
              </a:rPr>
              <a:t>'text/html'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70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70" dirty="0">
                <a:solidFill>
                  <a:srgbClr val="0000FF"/>
                </a:solidFill>
                <a:latin typeface="Consolas" panose="020B0609020204030204" pitchFamily="49" charset="0"/>
              </a:rPr>
              <a:t>require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70" dirty="0">
                <a:solidFill>
                  <a:srgbClr val="A31515"/>
                </a:solidFill>
                <a:latin typeface="Consolas" panose="020B0609020204030204" pitchFamily="49" charset="0"/>
              </a:rPr>
              <a:t>'./content.js'</a:t>
            </a:r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70" dirty="0">
                <a:solidFill>
                  <a:srgbClr val="000000"/>
                </a:solidFill>
                <a:latin typeface="Consolas" panose="020B0609020204030204" pitchFamily="49" charset="0"/>
              </a:rPr>
              <a:t>}).listen(port);</a:t>
            </a:r>
            <a:endParaRPr lang="en-US" sz="1470" dirty="0"/>
          </a:p>
        </p:txBody>
      </p:sp>
      <p:sp>
        <p:nvSpPr>
          <p:cNvPr id="8" name="TextBox 7"/>
          <p:cNvSpPr txBox="1"/>
          <p:nvPr/>
        </p:nvSpPr>
        <p:spPr>
          <a:xfrm>
            <a:off x="5430598" y="3105228"/>
            <a:ext cx="35529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webpack</a:t>
            </a:r>
            <a:r>
              <a:rPr lang="en-US" dirty="0">
                <a:solidFill>
                  <a:schemeClr val="bg1"/>
                </a:solidFill>
              </a:rPr>
              <a:t> ./server.js bundle.js</a:t>
            </a:r>
          </a:p>
        </p:txBody>
      </p:sp>
      <p:cxnSp>
        <p:nvCxnSpPr>
          <p:cNvPr id="10" name="Elbow Connector 9"/>
          <p:cNvCxnSpPr>
            <a:stCxn id="2" idx="3"/>
          </p:cNvCxnSpPr>
          <p:nvPr/>
        </p:nvCxnSpPr>
        <p:spPr>
          <a:xfrm>
            <a:off x="5363236" y="1333194"/>
            <a:ext cx="1884784" cy="1723515"/>
          </a:xfrm>
          <a:prstGeom prst="bentConnector3">
            <a:avLst>
              <a:gd name="adj1" fmla="val 1000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5799909" y="2219211"/>
            <a:ext cx="1007706" cy="837498"/>
          </a:xfrm>
          <a:prstGeom prst="bentConnector3">
            <a:avLst>
              <a:gd name="adj1" fmla="val 1003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5904411" y="2810380"/>
            <a:ext cx="399351" cy="246329"/>
          </a:xfrm>
          <a:prstGeom prst="bentConnector3">
            <a:avLst>
              <a:gd name="adj1" fmla="val 1023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triped Right Arrow 22"/>
          <p:cNvSpPr/>
          <p:nvPr/>
        </p:nvSpPr>
        <p:spPr>
          <a:xfrm rot="5400000">
            <a:off x="7430900" y="3689842"/>
            <a:ext cx="794969" cy="485191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49440" y="4372805"/>
            <a:ext cx="1757887" cy="6344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bundle.js</a:t>
            </a:r>
          </a:p>
        </p:txBody>
      </p:sp>
    </p:spTree>
    <p:extLst>
      <p:ext uri="{BB962C8B-B14F-4D97-AF65-F5344CB8AC3E}">
        <p14:creationId xmlns:p14="http://schemas.microsoft.com/office/powerpoint/2010/main" val="4175018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Enterprise JavaScript</a:t>
            </a:r>
          </a:p>
          <a:p>
            <a:pPr marL="400024" lvl="1" indent="0">
              <a:buNone/>
            </a:pPr>
            <a:r>
              <a:rPr lang="en-US" altLang="en-US" sz="1471" dirty="0"/>
              <a:t>Overview and Development Environment</a:t>
            </a:r>
          </a:p>
          <a:p>
            <a:pPr marL="400024" lvl="1" indent="0">
              <a:buNone/>
            </a:pPr>
            <a:r>
              <a:rPr lang="en-US" altLang="en-US" sz="1471" dirty="0"/>
              <a:t>Classes and Modules</a:t>
            </a:r>
          </a:p>
          <a:p>
            <a:pPr marL="400024" lvl="1" indent="0">
              <a:buNone/>
            </a:pPr>
            <a:r>
              <a:rPr lang="en-US" altLang="en-US" sz="1471" dirty="0"/>
              <a:t>TypeScript</a:t>
            </a:r>
          </a:p>
          <a:p>
            <a:pPr marL="0" indent="0">
              <a:buNone/>
            </a:pPr>
            <a:r>
              <a:rPr lang="en-US" altLang="en-US" dirty="0"/>
              <a:t>React Framework</a:t>
            </a:r>
          </a:p>
          <a:p>
            <a:pPr marL="400024" lvl="1" indent="0">
              <a:buNone/>
            </a:pPr>
            <a:r>
              <a:rPr lang="en-US" altLang="en-US" sz="1471" dirty="0"/>
              <a:t>Fundamentals</a:t>
            </a:r>
          </a:p>
          <a:p>
            <a:pPr marL="400024" lvl="1" indent="0">
              <a:buNone/>
            </a:pPr>
            <a:r>
              <a:rPr lang="en-US" altLang="en-US" sz="1471" dirty="0"/>
              <a:t>Lifecycle and </a:t>
            </a:r>
            <a:r>
              <a:rPr lang="en-US" altLang="en-US" sz="1471" dirty="0" err="1"/>
              <a:t>Async</a:t>
            </a:r>
            <a:r>
              <a:rPr lang="en-US" altLang="en-US" sz="1471" dirty="0"/>
              <a:t> Operations</a:t>
            </a:r>
          </a:p>
          <a:p>
            <a:pPr marL="0" indent="0">
              <a:buNone/>
            </a:pPr>
            <a:r>
              <a:rPr lang="en-US" altLang="en-US" dirty="0"/>
              <a:t>SharePoint Framework</a:t>
            </a:r>
          </a:p>
          <a:p>
            <a:pPr marL="400024" lvl="1" indent="0">
              <a:buNone/>
            </a:pPr>
            <a:r>
              <a:rPr lang="en-US" altLang="en-US" sz="1471" dirty="0"/>
              <a:t>Overview and Development Environment</a:t>
            </a:r>
          </a:p>
          <a:p>
            <a:pPr marL="400024" lvl="1" indent="0">
              <a:buNone/>
            </a:pPr>
            <a:r>
              <a:rPr lang="en-US" altLang="en-US" sz="1471" dirty="0"/>
              <a:t>Building Client Web Parts</a:t>
            </a:r>
          </a:p>
        </p:txBody>
      </p:sp>
    </p:spTree>
    <p:extLst>
      <p:ext uri="{BB962C8B-B14F-4D97-AF65-F5344CB8AC3E}">
        <p14:creationId xmlns:p14="http://schemas.microsoft.com/office/powerpoint/2010/main" val="136596049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 bwMode="auto">
          <a:xfrm>
            <a:off x="533973" y="1528911"/>
            <a:ext cx="7923676" cy="11015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dirty="0">
                <a:latin typeface="Source Sans Pro" pitchFamily="34" charset="0"/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8733" y="2335643"/>
            <a:ext cx="2611612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4" eaLnBrk="1" hangingPunct="1">
              <a:defRPr/>
            </a:pPr>
            <a:r>
              <a:rPr lang="en-US" sz="1324" dirty="0">
                <a:solidFill>
                  <a:schemeClr val="accent2"/>
                </a:solidFill>
              </a:rPr>
              <a:t>Classes, Modules, and Bundling</a:t>
            </a:r>
          </a:p>
        </p:txBody>
      </p:sp>
    </p:spTree>
    <p:extLst>
      <p:ext uri="{BB962C8B-B14F-4D97-AF65-F5344CB8AC3E}">
        <p14:creationId xmlns:p14="http://schemas.microsoft.com/office/powerpoint/2010/main" val="3801887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784" y="1933666"/>
            <a:ext cx="8228433" cy="857128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Enterprise JavaScript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472" y="2820564"/>
            <a:ext cx="1305165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765" kern="0" dirty="0">
                <a:solidFill>
                  <a:sysClr val="windowText" lastClr="000000"/>
                </a:solidFill>
              </a:rPr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146605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Introduction to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Typed superset that </a:t>
            </a:r>
            <a:r>
              <a:rPr lang="en-US" dirty="0" err="1"/>
              <a:t>transpiles</a:t>
            </a:r>
            <a:r>
              <a:rPr lang="en-US" dirty="0"/>
              <a:t> to plain JavaScript</a:t>
            </a:r>
          </a:p>
          <a:p>
            <a:pPr marL="400024" lvl="2" indent="0">
              <a:spcBef>
                <a:spcPts val="0"/>
              </a:spcBef>
              <a:buNone/>
            </a:pPr>
            <a:r>
              <a:rPr lang="en-US" dirty="0"/>
              <a:t>You write .</a:t>
            </a:r>
            <a:r>
              <a:rPr lang="en-US" dirty="0" err="1"/>
              <a:t>ts</a:t>
            </a:r>
            <a:r>
              <a:rPr lang="en-US" dirty="0"/>
              <a:t> files and it compiles to 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  <a:p>
            <a:pPr marL="400024" lvl="2" indent="0">
              <a:spcBef>
                <a:spcPts val="0"/>
              </a:spcBef>
              <a:spcAft>
                <a:spcPts val="441"/>
              </a:spcAft>
              <a:buNone/>
            </a:pPr>
            <a:r>
              <a:rPr lang="en-US" dirty="0"/>
              <a:t>Cross-browser compatible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Integrated into Visual Studio 2017</a:t>
            </a:r>
          </a:p>
          <a:p>
            <a:pPr marL="400024" lvl="2" indent="0">
              <a:spcBef>
                <a:spcPts val="0"/>
              </a:spcBef>
              <a:buNone/>
            </a:pPr>
            <a:r>
              <a:rPr lang="en-US" dirty="0"/>
              <a:t>Compilation</a:t>
            </a:r>
          </a:p>
          <a:p>
            <a:pPr marL="400024" lvl="2" indent="0">
              <a:spcBef>
                <a:spcPts val="0"/>
              </a:spcBef>
              <a:spcAft>
                <a:spcPts val="441"/>
              </a:spcAft>
              <a:buNone/>
            </a:pPr>
            <a:r>
              <a:rPr lang="en-US" dirty="0" err="1"/>
              <a:t>Intellisense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Key Features</a:t>
            </a:r>
          </a:p>
          <a:p>
            <a:pPr marL="400024" lvl="2" indent="0">
              <a:spcBef>
                <a:spcPts val="0"/>
              </a:spcBef>
              <a:buNone/>
            </a:pPr>
            <a:r>
              <a:rPr lang="en-US" dirty="0"/>
              <a:t>Static typing</a:t>
            </a:r>
          </a:p>
          <a:p>
            <a:pPr marL="400024" lvl="2" indent="0">
              <a:spcBef>
                <a:spcPts val="0"/>
              </a:spcBef>
              <a:buNone/>
            </a:pPr>
            <a:r>
              <a:rPr lang="en-US" dirty="0"/>
              <a:t>ES6/7 Support now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706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Static Typing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210" y="142352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kern="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20906" y="2081014"/>
            <a:ext cx="408832" cy="195902"/>
          </a:xfrm>
          <a:prstGeom prst="rect">
            <a:avLst/>
          </a:prstGeom>
          <a:solidFill>
            <a:srgbClr val="B4A0FF"/>
          </a:solidFill>
          <a:ln w="127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514272" eaLnBrk="1" hangingPunct="1"/>
            <a:r>
              <a:rPr lang="en-US" sz="735" kern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scope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25322" y="1700482"/>
            <a:ext cx="1" cy="38280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4085696" y="2092205"/>
            <a:ext cx="546835" cy="195902"/>
          </a:xfrm>
          <a:prstGeom prst="rect">
            <a:avLst/>
          </a:prstGeom>
          <a:solidFill>
            <a:srgbClr val="B4A0FF"/>
          </a:solidFill>
          <a:ln w="127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514272" eaLnBrk="1" hangingPunct="1"/>
            <a:r>
              <a:rPr lang="en-US" sz="735" kern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Input</a:t>
            </a:r>
            <a:r>
              <a:rPr lang="en-US" sz="563" kern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735" kern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type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359113" y="1698214"/>
            <a:ext cx="1" cy="38280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4859654" y="2081014"/>
            <a:ext cx="664797" cy="207093"/>
          </a:xfrm>
          <a:prstGeom prst="rect">
            <a:avLst/>
          </a:prstGeom>
          <a:solidFill>
            <a:srgbClr val="B4A0FF"/>
          </a:solidFill>
          <a:ln w="127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514272" eaLnBrk="1" hangingPunct="1"/>
            <a:r>
              <a:rPr lang="en-US" sz="735" kern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Return</a:t>
            </a:r>
            <a:r>
              <a:rPr lang="en-US" sz="563" kern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735" kern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type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128757" y="1700482"/>
            <a:ext cx="1" cy="38280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820905" y="3638395"/>
            <a:ext cx="408832" cy="195902"/>
          </a:xfrm>
          <a:prstGeom prst="rect">
            <a:avLst/>
          </a:prstGeom>
          <a:solidFill>
            <a:srgbClr val="B4A0FF"/>
          </a:solidFill>
          <a:ln w="127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514272" eaLnBrk="1" hangingPunct="1"/>
            <a:r>
              <a:rPr lang="en-US" sz="735" kern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scope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25320" y="3257863"/>
            <a:ext cx="1" cy="38280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2752949" y="3638395"/>
            <a:ext cx="408832" cy="195902"/>
          </a:xfrm>
          <a:prstGeom prst="rect">
            <a:avLst/>
          </a:prstGeom>
          <a:solidFill>
            <a:srgbClr val="B4A0FF"/>
          </a:solidFill>
          <a:ln w="127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514272" eaLnBrk="1" hangingPunct="1"/>
            <a:r>
              <a:rPr lang="en-US" sz="735" kern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type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957364" y="3257863"/>
            <a:ext cx="1" cy="38280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82062" y="1369542"/>
            <a:ext cx="6491684" cy="2942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/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71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getQueryStringParameter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(p: </a:t>
            </a:r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 </a:t>
            </a:r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{ ... };  </a:t>
            </a:r>
            <a:endParaRPr lang="en-US" altLang="en-US" sz="1471" kern="0" dirty="0"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22640" y="2913493"/>
            <a:ext cx="4095194" cy="2942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/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71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471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"Scot"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altLang="en-US" sz="1471" kern="0" dirty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57306" y="2917253"/>
            <a:ext cx="1548822" cy="1722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24" b="1" kern="0" dirty="0">
                <a:solidFill>
                  <a:sysClr val="windowText" lastClr="000000"/>
                </a:solidFill>
              </a:rPr>
              <a:t>Supported Types</a:t>
            </a:r>
          </a:p>
          <a:p>
            <a:pPr marL="210112" indent="-210112" defTabSz="672358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24" kern="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boolean</a:t>
            </a:r>
            <a:endParaRPr lang="en-US" sz="1324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marL="210112" indent="-210112" defTabSz="672358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24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number</a:t>
            </a:r>
          </a:p>
          <a:p>
            <a:pPr marL="210112" indent="-210112" defTabSz="672358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24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string</a:t>
            </a:r>
          </a:p>
          <a:p>
            <a:pPr marL="210112" indent="-210112" defTabSz="672358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24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Array&lt;T&gt;</a:t>
            </a:r>
          </a:p>
          <a:p>
            <a:pPr marL="210112" indent="-210112" defTabSz="672358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24" kern="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enum</a:t>
            </a:r>
            <a:endParaRPr lang="en-US" sz="1324" kern="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marL="210112" indent="-210112" defTabSz="672358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24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any</a:t>
            </a:r>
          </a:p>
          <a:p>
            <a:pPr marL="210112" indent="-210112" defTabSz="672358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24" kern="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338647123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21" y="1234691"/>
            <a:ext cx="5449732" cy="32367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/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Welcome {</a:t>
            </a:r>
          </a:p>
          <a:p>
            <a:pPr defTabSz="672358"/>
            <a:endParaRPr lang="en-US" altLang="en-US" sz="1471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72358"/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1471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//private members</a:t>
            </a:r>
          </a:p>
          <a:p>
            <a:pPr defTabSz="672358"/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71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471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"Scot Hillier"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672358"/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71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pictureUrl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471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"/images/sh.jpg"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672358"/>
            <a:endParaRPr lang="en-US" altLang="en-US" sz="1471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72358"/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1471" kern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//public methods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</a:p>
          <a:p>
            <a:pPr defTabSz="672358"/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71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get_viewModel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 { </a:t>
            </a:r>
          </a:p>
          <a:p>
            <a:pPr defTabSz="672358"/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1471" kern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defTabSz="672358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lang="en-US" altLang="en-US" sz="1471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471" kern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pictureUrl</a:t>
            </a:r>
            <a:r>
              <a:rPr lang="en-US" altLang="en-US" sz="1471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1471" kern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US" sz="1471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.pictureUrl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defTabSz="672358"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lang="en-US" altLang="en-US" sz="1471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471" kern="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altLang="en-US" sz="1471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lang="en-US" altLang="en-US" sz="1471" kern="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US" sz="1471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.displayName</a:t>
            </a:r>
            <a:endParaRPr lang="en-US" altLang="en-US" sz="1471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72358"/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};</a:t>
            </a:r>
          </a:p>
          <a:p>
            <a:pPr defTabSz="672358"/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defTabSz="672358"/>
            <a:r>
              <a:rPr lang="en-US" altLang="en-US" sz="1471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altLang="en-US" sz="1471" kern="0" dirty="0"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81304213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43472" y="1174978"/>
            <a:ext cx="7060881" cy="32367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   </a:t>
            </a:r>
            <a:r>
              <a:rPr lang="en-US" altLang="en-US" sz="1471" dirty="0">
                <a:solidFill>
                  <a:srgbClr val="0000FF"/>
                </a:solidFill>
              </a:rPr>
              <a:t>interface</a:t>
            </a:r>
            <a:r>
              <a:rPr lang="en-US" altLang="en-US" sz="1471" dirty="0">
                <a:solidFill>
                  <a:srgbClr val="000000"/>
                </a:solidFill>
              </a:rPr>
              <a:t> </a:t>
            </a:r>
            <a:r>
              <a:rPr lang="en-US" altLang="en-US" sz="1471" dirty="0" err="1">
                <a:solidFill>
                  <a:srgbClr val="000000"/>
                </a:solidFill>
              </a:rPr>
              <a:t>WelcomeData</a:t>
            </a:r>
            <a:r>
              <a:rPr lang="en-US" altLang="en-US" sz="1471" dirty="0">
                <a:solidFill>
                  <a:srgbClr val="000000"/>
                </a:solidFill>
              </a:rPr>
              <a:t> {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</a:t>
            </a:r>
            <a:r>
              <a:rPr lang="en-US" altLang="en-US" sz="1471" dirty="0" err="1">
                <a:solidFill>
                  <a:srgbClr val="000000"/>
                </a:solidFill>
              </a:rPr>
              <a:t>pictureUrl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>
                <a:solidFill>
                  <a:srgbClr val="0000FF"/>
                </a:solidFill>
              </a:rPr>
              <a:t>string</a:t>
            </a:r>
            <a:r>
              <a:rPr lang="en-US" altLang="en-US" sz="1471" dirty="0">
                <a:solidFill>
                  <a:srgbClr val="000000"/>
                </a:solidFill>
              </a:rPr>
              <a:t>;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</a:t>
            </a:r>
            <a:r>
              <a:rPr lang="en-US" altLang="en-US" sz="1471" dirty="0" err="1">
                <a:solidFill>
                  <a:srgbClr val="000000"/>
                </a:solidFill>
              </a:rPr>
              <a:t>displayName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>
                <a:solidFill>
                  <a:srgbClr val="0000FF"/>
                </a:solidFill>
              </a:rPr>
              <a:t>string</a:t>
            </a:r>
            <a:r>
              <a:rPr lang="en-US" altLang="en-US" sz="1471" dirty="0">
                <a:solidFill>
                  <a:srgbClr val="000000"/>
                </a:solidFill>
              </a:rPr>
              <a:t>;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}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  </a:t>
            </a:r>
            <a:r>
              <a:rPr lang="en-US" altLang="en-US" sz="1471" dirty="0">
                <a:solidFill>
                  <a:srgbClr val="0000FF"/>
                </a:solidFill>
              </a:rPr>
              <a:t>class</a:t>
            </a:r>
            <a:r>
              <a:rPr lang="en-US" altLang="en-US" sz="1471" dirty="0">
                <a:solidFill>
                  <a:srgbClr val="000000"/>
                </a:solidFill>
              </a:rPr>
              <a:t> Welcome {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</a:t>
            </a:r>
            <a:r>
              <a:rPr lang="en-US" altLang="en-US" sz="1471" dirty="0">
                <a:solidFill>
                  <a:srgbClr val="0000FF"/>
                </a:solidFill>
              </a:rPr>
              <a:t>public</a:t>
            </a:r>
            <a:r>
              <a:rPr lang="en-US" altLang="en-US" sz="1471" dirty="0">
                <a:solidFill>
                  <a:srgbClr val="000000"/>
                </a:solidFill>
              </a:rPr>
              <a:t> </a:t>
            </a:r>
            <a:r>
              <a:rPr lang="en-US" altLang="en-US" sz="1471" dirty="0" err="1">
                <a:solidFill>
                  <a:srgbClr val="000000"/>
                </a:solidFill>
              </a:rPr>
              <a:t>get_viewModel</a:t>
            </a:r>
            <a:r>
              <a:rPr lang="en-US" altLang="en-US" sz="1471" dirty="0">
                <a:solidFill>
                  <a:srgbClr val="000000"/>
                </a:solidFill>
              </a:rPr>
              <a:t>(): </a:t>
            </a:r>
            <a:r>
              <a:rPr lang="en-US" altLang="en-US" sz="1471" dirty="0" err="1">
                <a:solidFill>
                  <a:srgbClr val="000000"/>
                </a:solidFill>
              </a:rPr>
              <a:t>WelcomeData</a:t>
            </a:r>
            <a:r>
              <a:rPr lang="en-US" altLang="en-US" sz="1471" dirty="0">
                <a:solidFill>
                  <a:srgbClr val="000000"/>
                </a:solidFill>
              </a:rPr>
              <a:t> {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    </a:t>
            </a:r>
            <a:r>
              <a:rPr lang="en-US" altLang="en-US" sz="1471" dirty="0">
                <a:solidFill>
                  <a:srgbClr val="0000FF"/>
                </a:solidFill>
              </a:rPr>
              <a:t>return</a:t>
            </a:r>
            <a:r>
              <a:rPr lang="en-US" altLang="en-US" sz="1471" dirty="0">
                <a:solidFill>
                  <a:srgbClr val="000000"/>
                </a:solidFill>
              </a:rPr>
              <a:t> {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        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 err="1">
                <a:solidFill>
                  <a:srgbClr val="A31515"/>
                </a:solidFill>
              </a:rPr>
              <a:t>pictureUrl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 err="1">
                <a:solidFill>
                  <a:srgbClr val="0000FF"/>
                </a:solidFill>
              </a:rPr>
              <a:t>this</a:t>
            </a:r>
            <a:r>
              <a:rPr lang="en-US" altLang="en-US" sz="1471" dirty="0" err="1">
                <a:solidFill>
                  <a:srgbClr val="000000"/>
                </a:solidFill>
              </a:rPr>
              <a:t>.pictureUrl</a:t>
            </a:r>
            <a:r>
              <a:rPr lang="en-US" altLang="en-US" sz="1471" dirty="0">
                <a:solidFill>
                  <a:srgbClr val="000000"/>
                </a:solidFill>
              </a:rPr>
              <a:t>,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        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 err="1">
                <a:solidFill>
                  <a:srgbClr val="A31515"/>
                </a:solidFill>
              </a:rPr>
              <a:t>displayName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 err="1">
                <a:solidFill>
                  <a:srgbClr val="0000FF"/>
                </a:solidFill>
              </a:rPr>
              <a:t>this</a:t>
            </a:r>
            <a:r>
              <a:rPr lang="en-US" altLang="en-US" sz="1471" dirty="0" err="1">
                <a:solidFill>
                  <a:srgbClr val="000000"/>
                </a:solidFill>
              </a:rPr>
              <a:t>.displayName</a:t>
            </a:r>
            <a:endParaRPr lang="en-US" altLang="en-US" sz="1471" dirty="0">
              <a:solidFill>
                <a:srgbClr val="000000"/>
              </a:solidFill>
            </a:endParaRP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    };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}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 }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</a:t>
            </a:r>
            <a:endParaRPr lang="en-US" altLang="en-US" sz="147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622460" y="2561914"/>
            <a:ext cx="2129009" cy="280133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647" eaLnBrk="1" hangingPunct="1"/>
            <a:r>
              <a: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Implement Interface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766225" y="1272755"/>
            <a:ext cx="2129009" cy="280133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647" eaLnBrk="1" hangingPunct="1"/>
            <a:r>
              <a:rPr lang="en-US" sz="147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Define Interface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67257" y="1409122"/>
            <a:ext cx="1232584" cy="740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062195" y="2682252"/>
            <a:ext cx="560266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6930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609056" y="997685"/>
            <a:ext cx="5762317" cy="39157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649840"/>
                </a:solidFill>
              </a:rPr>
              <a:t>//define module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FF"/>
                </a:solidFill>
              </a:rPr>
              <a:t>module</a:t>
            </a:r>
            <a:r>
              <a:rPr lang="en-US" altLang="en-US" sz="1471" dirty="0">
                <a:solidFill>
                  <a:srgbClr val="000000"/>
                </a:solidFill>
              </a:rPr>
              <a:t> Wingtip { 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FF"/>
                </a:solidFill>
              </a:rPr>
              <a:t>    export class</a:t>
            </a:r>
            <a:r>
              <a:rPr lang="en-US" altLang="en-US" sz="1471" dirty="0">
                <a:solidFill>
                  <a:srgbClr val="000000"/>
                </a:solidFill>
              </a:rPr>
              <a:t> Welcome {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   </a:t>
            </a:r>
            <a:r>
              <a:rPr lang="en-US" altLang="en-US" sz="1471" dirty="0">
                <a:solidFill>
                  <a:srgbClr val="0000FF"/>
                </a:solidFill>
              </a:rPr>
              <a:t>private</a:t>
            </a:r>
            <a:r>
              <a:rPr lang="en-US" altLang="en-US" sz="1471" dirty="0">
                <a:solidFill>
                  <a:srgbClr val="000000"/>
                </a:solidFill>
              </a:rPr>
              <a:t> </a:t>
            </a:r>
            <a:r>
              <a:rPr lang="en-US" altLang="en-US" sz="1471" dirty="0" err="1">
                <a:solidFill>
                  <a:srgbClr val="000000"/>
                </a:solidFill>
              </a:rPr>
              <a:t>displayName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>
                <a:solidFill>
                  <a:srgbClr val="0000FF"/>
                </a:solidFill>
              </a:rPr>
              <a:t>string</a:t>
            </a:r>
            <a:r>
              <a:rPr lang="en-US" altLang="en-US" sz="1471" dirty="0">
                <a:solidFill>
                  <a:srgbClr val="000000"/>
                </a:solidFill>
              </a:rPr>
              <a:t> = </a:t>
            </a:r>
            <a:r>
              <a:rPr lang="en-US" altLang="en-US" sz="1471" dirty="0">
                <a:solidFill>
                  <a:srgbClr val="A31515"/>
                </a:solidFill>
              </a:rPr>
              <a:t>"Scot Hillier"</a:t>
            </a:r>
            <a:r>
              <a:rPr lang="en-US" altLang="en-US" sz="1471" dirty="0">
                <a:solidFill>
                  <a:srgbClr val="000000"/>
                </a:solidFill>
              </a:rPr>
              <a:t>;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   </a:t>
            </a:r>
            <a:r>
              <a:rPr lang="en-US" altLang="en-US" sz="1471" dirty="0">
                <a:solidFill>
                  <a:srgbClr val="0000FF"/>
                </a:solidFill>
              </a:rPr>
              <a:t>private</a:t>
            </a:r>
            <a:r>
              <a:rPr lang="en-US" altLang="en-US" sz="1471" dirty="0">
                <a:solidFill>
                  <a:srgbClr val="000000"/>
                </a:solidFill>
              </a:rPr>
              <a:t> </a:t>
            </a:r>
            <a:r>
              <a:rPr lang="en-US" altLang="en-US" sz="1471" dirty="0" err="1">
                <a:solidFill>
                  <a:srgbClr val="000000"/>
                </a:solidFill>
              </a:rPr>
              <a:t>pictureUrl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>
                <a:solidFill>
                  <a:srgbClr val="0000FF"/>
                </a:solidFill>
              </a:rPr>
              <a:t>string</a:t>
            </a:r>
            <a:r>
              <a:rPr lang="en-US" altLang="en-US" sz="1471" dirty="0">
                <a:solidFill>
                  <a:srgbClr val="000000"/>
                </a:solidFill>
              </a:rPr>
              <a:t> = </a:t>
            </a:r>
            <a:r>
              <a:rPr lang="en-US" altLang="en-US" sz="1471" dirty="0">
                <a:solidFill>
                  <a:srgbClr val="A31515"/>
                </a:solidFill>
              </a:rPr>
              <a:t>"/images/sh.jpg"</a:t>
            </a:r>
            <a:r>
              <a:rPr lang="en-US" altLang="en-US" sz="1471" dirty="0">
                <a:solidFill>
                  <a:srgbClr val="000000"/>
                </a:solidFill>
              </a:rPr>
              <a:t>;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       </a:t>
            </a:r>
            <a:r>
              <a:rPr lang="en-US" altLang="en-US" sz="1471" dirty="0">
                <a:solidFill>
                  <a:srgbClr val="0000FF"/>
                </a:solidFill>
              </a:rPr>
              <a:t>public</a:t>
            </a:r>
            <a:r>
              <a:rPr lang="en-US" altLang="en-US" sz="1471" dirty="0">
                <a:solidFill>
                  <a:srgbClr val="000000"/>
                </a:solidFill>
              </a:rPr>
              <a:t> </a:t>
            </a:r>
            <a:r>
              <a:rPr lang="en-US" altLang="en-US" sz="1471" dirty="0" err="1">
                <a:solidFill>
                  <a:srgbClr val="000000"/>
                </a:solidFill>
              </a:rPr>
              <a:t>get_viewModel</a:t>
            </a:r>
            <a:r>
              <a:rPr lang="en-US" altLang="en-US" sz="1471" dirty="0">
                <a:solidFill>
                  <a:srgbClr val="000000"/>
                </a:solidFill>
              </a:rPr>
              <a:t>() { 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            </a:t>
            </a:r>
            <a:r>
              <a:rPr lang="en-US" altLang="en-US" sz="1471" dirty="0">
                <a:solidFill>
                  <a:srgbClr val="0000FF"/>
                </a:solidFill>
              </a:rPr>
              <a:t>return</a:t>
            </a:r>
            <a:r>
              <a:rPr lang="en-US" altLang="en-US" sz="1471" dirty="0">
                <a:solidFill>
                  <a:srgbClr val="000000"/>
                </a:solidFill>
              </a:rPr>
              <a:t> {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           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 err="1">
                <a:solidFill>
                  <a:srgbClr val="A31515"/>
                </a:solidFill>
              </a:rPr>
              <a:t>pictureUrl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 err="1">
                <a:solidFill>
                  <a:srgbClr val="0000FF"/>
                </a:solidFill>
              </a:rPr>
              <a:t>this</a:t>
            </a:r>
            <a:r>
              <a:rPr lang="en-US" altLang="en-US" sz="1471" dirty="0" err="1">
                <a:solidFill>
                  <a:srgbClr val="000000"/>
                </a:solidFill>
              </a:rPr>
              <a:t>.pictureUrl</a:t>
            </a:r>
            <a:r>
              <a:rPr lang="en-US" altLang="en-US" sz="1471" dirty="0">
                <a:solidFill>
                  <a:srgbClr val="000000"/>
                </a:solidFill>
              </a:rPr>
              <a:t>,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           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 err="1">
                <a:solidFill>
                  <a:srgbClr val="A31515"/>
                </a:solidFill>
              </a:rPr>
              <a:t>displayName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 err="1">
                <a:solidFill>
                  <a:srgbClr val="0000FF"/>
                </a:solidFill>
              </a:rPr>
              <a:t>this</a:t>
            </a:r>
            <a:r>
              <a:rPr lang="en-US" altLang="en-US" sz="1471" dirty="0" err="1">
                <a:solidFill>
                  <a:srgbClr val="000000"/>
                </a:solidFill>
              </a:rPr>
              <a:t>.displayName</a:t>
            </a:r>
            <a:endParaRPr lang="en-US" altLang="en-US" sz="1471" dirty="0">
              <a:solidFill>
                <a:srgbClr val="000000"/>
              </a:solidFill>
            </a:endParaRP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       };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   }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   }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} </a:t>
            </a:r>
          </a:p>
          <a:p>
            <a:pPr defTabSz="672358">
              <a:spcBef>
                <a:spcPct val="0"/>
              </a:spcBef>
            </a:pPr>
            <a:endParaRPr lang="en-US" altLang="en-US" sz="147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649840"/>
                </a:solidFill>
                <a:latin typeface="Arial" panose="020B0604020202020204" pitchFamily="34" charset="0"/>
              </a:rPr>
              <a:t>//use module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 err="1">
                <a:solidFill>
                  <a:srgbClr val="0000FF"/>
                </a:solidFill>
              </a:rPr>
              <a:t>var</a:t>
            </a:r>
            <a:r>
              <a:rPr lang="en-US" altLang="en-US" sz="1471" dirty="0">
                <a:solidFill>
                  <a:schemeClr val="tx1"/>
                </a:solidFill>
              </a:rPr>
              <a:t> </a:t>
            </a:r>
            <a:r>
              <a:rPr lang="en-US" altLang="en-US" sz="1471" dirty="0" err="1">
                <a:solidFill>
                  <a:schemeClr val="tx1"/>
                </a:solidFill>
              </a:rPr>
              <a:t>vm</a:t>
            </a:r>
            <a:r>
              <a:rPr lang="en-US" altLang="en-US" sz="1471" dirty="0">
                <a:solidFill>
                  <a:schemeClr val="tx1"/>
                </a:solidFill>
              </a:rPr>
              <a:t> = </a:t>
            </a:r>
            <a:r>
              <a:rPr lang="en-US" altLang="en-US" sz="1471" dirty="0">
                <a:solidFill>
                  <a:srgbClr val="0000FF"/>
                </a:solidFill>
              </a:rPr>
              <a:t>new</a:t>
            </a:r>
            <a:r>
              <a:rPr lang="en-US" altLang="en-US" sz="1471" dirty="0">
                <a:solidFill>
                  <a:schemeClr val="tx1"/>
                </a:solidFill>
              </a:rPr>
              <a:t> </a:t>
            </a:r>
            <a:r>
              <a:rPr lang="en-US" altLang="en-US" sz="1471" dirty="0" err="1">
                <a:solidFill>
                  <a:schemeClr val="tx1"/>
                </a:solidFill>
              </a:rPr>
              <a:t>Wingtip.Welcome</a:t>
            </a:r>
            <a:r>
              <a:rPr lang="en-US" altLang="en-US" sz="1471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Internal Modules</a:t>
            </a:r>
          </a:p>
        </p:txBody>
      </p:sp>
    </p:spTree>
    <p:extLst>
      <p:ext uri="{BB962C8B-B14F-4D97-AF65-F5344CB8AC3E}">
        <p14:creationId xmlns:p14="http://schemas.microsoft.com/office/powerpoint/2010/main" val="169730382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609056" y="884513"/>
            <a:ext cx="5762317" cy="41420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649840"/>
                </a:solidFill>
              </a:rPr>
              <a:t>//</a:t>
            </a:r>
            <a:r>
              <a:rPr lang="en-US" altLang="en-US" sz="1471" dirty="0" err="1">
                <a:solidFill>
                  <a:srgbClr val="649840"/>
                </a:solidFill>
              </a:rPr>
              <a:t>wingtip.ts</a:t>
            </a:r>
            <a:endParaRPr lang="en-US" altLang="en-US" sz="1471" dirty="0">
              <a:solidFill>
                <a:srgbClr val="649840"/>
              </a:solidFill>
            </a:endParaRP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FF"/>
                </a:solidFill>
              </a:rPr>
              <a:t>export module</a:t>
            </a:r>
            <a:r>
              <a:rPr lang="en-US" altLang="en-US" sz="1471" dirty="0">
                <a:solidFill>
                  <a:srgbClr val="000000"/>
                </a:solidFill>
              </a:rPr>
              <a:t> Wingtip { 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FF"/>
                </a:solidFill>
              </a:rPr>
              <a:t>    export class</a:t>
            </a:r>
            <a:r>
              <a:rPr lang="en-US" altLang="en-US" sz="1471" dirty="0">
                <a:solidFill>
                  <a:srgbClr val="000000"/>
                </a:solidFill>
              </a:rPr>
              <a:t> Welcome {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   </a:t>
            </a:r>
            <a:r>
              <a:rPr lang="en-US" altLang="en-US" sz="1471" dirty="0">
                <a:solidFill>
                  <a:srgbClr val="0000FF"/>
                </a:solidFill>
              </a:rPr>
              <a:t>private</a:t>
            </a:r>
            <a:r>
              <a:rPr lang="en-US" altLang="en-US" sz="1471" dirty="0">
                <a:solidFill>
                  <a:srgbClr val="000000"/>
                </a:solidFill>
              </a:rPr>
              <a:t> </a:t>
            </a:r>
            <a:r>
              <a:rPr lang="en-US" altLang="en-US" sz="1471" dirty="0" err="1">
                <a:solidFill>
                  <a:srgbClr val="000000"/>
                </a:solidFill>
              </a:rPr>
              <a:t>displayName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>
                <a:solidFill>
                  <a:srgbClr val="0000FF"/>
                </a:solidFill>
              </a:rPr>
              <a:t>string</a:t>
            </a:r>
            <a:r>
              <a:rPr lang="en-US" altLang="en-US" sz="1471" dirty="0">
                <a:solidFill>
                  <a:srgbClr val="000000"/>
                </a:solidFill>
              </a:rPr>
              <a:t> = </a:t>
            </a:r>
            <a:r>
              <a:rPr lang="en-US" altLang="en-US" sz="1471" dirty="0">
                <a:solidFill>
                  <a:srgbClr val="A31515"/>
                </a:solidFill>
              </a:rPr>
              <a:t>"Scot Hillier"</a:t>
            </a:r>
            <a:r>
              <a:rPr lang="en-US" altLang="en-US" sz="1471" dirty="0">
                <a:solidFill>
                  <a:srgbClr val="000000"/>
                </a:solidFill>
              </a:rPr>
              <a:t>;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   </a:t>
            </a:r>
            <a:r>
              <a:rPr lang="en-US" altLang="en-US" sz="1471" dirty="0">
                <a:solidFill>
                  <a:srgbClr val="0000FF"/>
                </a:solidFill>
              </a:rPr>
              <a:t>private</a:t>
            </a:r>
            <a:r>
              <a:rPr lang="en-US" altLang="en-US" sz="1471" dirty="0">
                <a:solidFill>
                  <a:srgbClr val="000000"/>
                </a:solidFill>
              </a:rPr>
              <a:t> </a:t>
            </a:r>
            <a:r>
              <a:rPr lang="en-US" altLang="en-US" sz="1471" dirty="0" err="1">
                <a:solidFill>
                  <a:srgbClr val="000000"/>
                </a:solidFill>
              </a:rPr>
              <a:t>pictureUrl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>
                <a:solidFill>
                  <a:srgbClr val="0000FF"/>
                </a:solidFill>
              </a:rPr>
              <a:t>string</a:t>
            </a:r>
            <a:r>
              <a:rPr lang="en-US" altLang="en-US" sz="1471" dirty="0">
                <a:solidFill>
                  <a:srgbClr val="000000"/>
                </a:solidFill>
              </a:rPr>
              <a:t> = </a:t>
            </a:r>
            <a:r>
              <a:rPr lang="en-US" altLang="en-US" sz="1471" dirty="0">
                <a:solidFill>
                  <a:srgbClr val="A31515"/>
                </a:solidFill>
              </a:rPr>
              <a:t>"/images/sh.jpg"</a:t>
            </a:r>
            <a:r>
              <a:rPr lang="en-US" altLang="en-US" sz="1471" dirty="0">
                <a:solidFill>
                  <a:srgbClr val="000000"/>
                </a:solidFill>
              </a:rPr>
              <a:t>;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       </a:t>
            </a:r>
            <a:r>
              <a:rPr lang="en-US" altLang="en-US" sz="1471" dirty="0">
                <a:solidFill>
                  <a:srgbClr val="0000FF"/>
                </a:solidFill>
              </a:rPr>
              <a:t>public</a:t>
            </a:r>
            <a:r>
              <a:rPr lang="en-US" altLang="en-US" sz="1471" dirty="0">
                <a:solidFill>
                  <a:srgbClr val="000000"/>
                </a:solidFill>
              </a:rPr>
              <a:t> </a:t>
            </a:r>
            <a:r>
              <a:rPr lang="en-US" altLang="en-US" sz="1471" dirty="0" err="1">
                <a:solidFill>
                  <a:srgbClr val="000000"/>
                </a:solidFill>
              </a:rPr>
              <a:t>get_viewModel</a:t>
            </a:r>
            <a:r>
              <a:rPr lang="en-US" altLang="en-US" sz="1471" dirty="0">
                <a:solidFill>
                  <a:srgbClr val="000000"/>
                </a:solidFill>
              </a:rPr>
              <a:t>() { 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            </a:t>
            </a:r>
            <a:r>
              <a:rPr lang="en-US" altLang="en-US" sz="1471" dirty="0">
                <a:solidFill>
                  <a:srgbClr val="0000FF"/>
                </a:solidFill>
              </a:rPr>
              <a:t>return</a:t>
            </a:r>
            <a:r>
              <a:rPr lang="en-US" altLang="en-US" sz="1471" dirty="0">
                <a:solidFill>
                  <a:srgbClr val="000000"/>
                </a:solidFill>
              </a:rPr>
              <a:t> {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           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 err="1">
                <a:solidFill>
                  <a:srgbClr val="A31515"/>
                </a:solidFill>
              </a:rPr>
              <a:t>pictureUrl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 err="1">
                <a:solidFill>
                  <a:srgbClr val="0000FF"/>
                </a:solidFill>
              </a:rPr>
              <a:t>this</a:t>
            </a:r>
            <a:r>
              <a:rPr lang="en-US" altLang="en-US" sz="1471" dirty="0" err="1">
                <a:solidFill>
                  <a:srgbClr val="000000"/>
                </a:solidFill>
              </a:rPr>
              <a:t>.pictureUrl</a:t>
            </a:r>
            <a:r>
              <a:rPr lang="en-US" altLang="en-US" sz="1471" dirty="0">
                <a:solidFill>
                  <a:srgbClr val="000000"/>
                </a:solidFill>
              </a:rPr>
              <a:t>,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           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 err="1">
                <a:solidFill>
                  <a:srgbClr val="A31515"/>
                </a:solidFill>
              </a:rPr>
              <a:t>displayName</a:t>
            </a:r>
            <a:r>
              <a:rPr lang="en-US" altLang="en-US" sz="1471" dirty="0">
                <a:solidFill>
                  <a:srgbClr val="A31515"/>
                </a:solidFill>
              </a:rPr>
              <a:t>"</a:t>
            </a:r>
            <a:r>
              <a:rPr lang="en-US" altLang="en-US" sz="1471" dirty="0">
                <a:solidFill>
                  <a:srgbClr val="000000"/>
                </a:solidFill>
              </a:rPr>
              <a:t>: </a:t>
            </a:r>
            <a:r>
              <a:rPr lang="en-US" altLang="en-US" sz="1471" dirty="0" err="1">
                <a:solidFill>
                  <a:srgbClr val="0000FF"/>
                </a:solidFill>
              </a:rPr>
              <a:t>this</a:t>
            </a:r>
            <a:r>
              <a:rPr lang="en-US" altLang="en-US" sz="1471" dirty="0" err="1">
                <a:solidFill>
                  <a:srgbClr val="000000"/>
                </a:solidFill>
              </a:rPr>
              <a:t>.displayName</a:t>
            </a:r>
            <a:endParaRPr lang="en-US" altLang="en-US" sz="1471" dirty="0">
              <a:solidFill>
                <a:srgbClr val="000000"/>
              </a:solidFill>
            </a:endParaRP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       };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       }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    }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00"/>
                </a:solidFill>
              </a:rPr>
              <a:t>} </a:t>
            </a:r>
          </a:p>
          <a:p>
            <a:pPr defTabSz="672358">
              <a:spcBef>
                <a:spcPct val="0"/>
              </a:spcBef>
            </a:pPr>
            <a:endParaRPr lang="en-US" altLang="en-US" sz="147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649840"/>
                </a:solidFill>
                <a:latin typeface="Arial" panose="020B0604020202020204" pitchFamily="34" charset="0"/>
              </a:rPr>
              <a:t>//</a:t>
            </a:r>
            <a:r>
              <a:rPr lang="en-US" altLang="en-US" sz="1471" dirty="0" err="1">
                <a:solidFill>
                  <a:srgbClr val="649840"/>
                </a:solidFill>
                <a:latin typeface="Arial" panose="020B0604020202020204" pitchFamily="34" charset="0"/>
              </a:rPr>
              <a:t>app.ts</a:t>
            </a:r>
            <a:endParaRPr lang="en-US" altLang="en-US" sz="1471" dirty="0">
              <a:solidFill>
                <a:srgbClr val="649840"/>
              </a:solidFill>
              <a:latin typeface="Arial" panose="020B0604020202020204" pitchFamily="34" charset="0"/>
            </a:endParaRPr>
          </a:p>
          <a:p>
            <a:pPr defTabSz="672358">
              <a:spcBef>
                <a:spcPct val="0"/>
              </a:spcBef>
            </a:pPr>
            <a:r>
              <a:rPr lang="en-US" altLang="en-US" sz="1471" dirty="0">
                <a:solidFill>
                  <a:srgbClr val="0000FF"/>
                </a:solidFill>
              </a:rPr>
              <a:t>import </a:t>
            </a:r>
            <a:r>
              <a:rPr lang="en-US" altLang="en-US" sz="1471" dirty="0">
                <a:solidFill>
                  <a:schemeClr val="tx1"/>
                </a:solidFill>
              </a:rPr>
              <a:t>{Wingtip} from</a:t>
            </a:r>
            <a:r>
              <a:rPr lang="en-US" altLang="en-US" sz="1471" dirty="0">
                <a:solidFill>
                  <a:srgbClr val="0000FF"/>
                </a:solidFill>
              </a:rPr>
              <a:t> </a:t>
            </a:r>
            <a:r>
              <a:rPr lang="en-US" altLang="en-US" sz="1471" dirty="0">
                <a:solidFill>
                  <a:srgbClr val="A31515"/>
                </a:solidFill>
              </a:rPr>
              <a:t>'wingtip'</a:t>
            </a:r>
          </a:p>
          <a:p>
            <a:pPr defTabSz="672358">
              <a:spcBef>
                <a:spcPct val="0"/>
              </a:spcBef>
            </a:pPr>
            <a:r>
              <a:rPr lang="en-US" altLang="en-US" sz="1471" dirty="0" err="1">
                <a:solidFill>
                  <a:srgbClr val="0000FF"/>
                </a:solidFill>
              </a:rPr>
              <a:t>var</a:t>
            </a:r>
            <a:r>
              <a:rPr lang="en-US" altLang="en-US" sz="1471" dirty="0">
                <a:solidFill>
                  <a:schemeClr val="tx1"/>
                </a:solidFill>
              </a:rPr>
              <a:t> </a:t>
            </a:r>
            <a:r>
              <a:rPr lang="en-US" altLang="en-US" sz="1471" dirty="0" err="1">
                <a:solidFill>
                  <a:schemeClr val="tx1"/>
                </a:solidFill>
              </a:rPr>
              <a:t>vm</a:t>
            </a:r>
            <a:r>
              <a:rPr lang="en-US" altLang="en-US" sz="1471" dirty="0">
                <a:solidFill>
                  <a:schemeClr val="tx1"/>
                </a:solidFill>
              </a:rPr>
              <a:t> = </a:t>
            </a:r>
            <a:r>
              <a:rPr lang="en-US" altLang="en-US" sz="1471" dirty="0">
                <a:solidFill>
                  <a:srgbClr val="0000FF"/>
                </a:solidFill>
              </a:rPr>
              <a:t>new</a:t>
            </a:r>
            <a:r>
              <a:rPr lang="en-US" altLang="en-US" sz="1471" dirty="0">
                <a:solidFill>
                  <a:schemeClr val="tx1"/>
                </a:solidFill>
              </a:rPr>
              <a:t> </a:t>
            </a:r>
            <a:r>
              <a:rPr lang="en-US" altLang="en-US" sz="1471" dirty="0" err="1">
                <a:solidFill>
                  <a:schemeClr val="tx1"/>
                </a:solidFill>
              </a:rPr>
              <a:t>Wingtip.Welcome</a:t>
            </a:r>
            <a:r>
              <a:rPr lang="en-US" altLang="en-US" sz="1471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External Modules</a:t>
            </a:r>
          </a:p>
        </p:txBody>
      </p:sp>
    </p:spTree>
    <p:extLst>
      <p:ext uri="{BB962C8B-B14F-4D97-AF65-F5344CB8AC3E}">
        <p14:creationId xmlns:p14="http://schemas.microsoft.com/office/powerpoint/2010/main" val="418572001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Definition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0346"/>
            <a:ext cx="8229600" cy="34875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Supports the use of external libraries</a:t>
            </a:r>
          </a:p>
          <a:p>
            <a:pPr marL="0" indent="0">
              <a:buNone/>
            </a:pPr>
            <a:r>
              <a:rPr lang="en-US" dirty="0"/>
              <a:t>Provides </a:t>
            </a:r>
            <a:r>
              <a:rPr lang="en-US" dirty="0" err="1"/>
              <a:t>intellisense</a:t>
            </a:r>
            <a:r>
              <a:rPr lang="en-US" dirty="0"/>
              <a:t> in TypeScript environment</a:t>
            </a:r>
          </a:p>
          <a:p>
            <a:pPr marL="0" indent="0">
              <a:buNone/>
            </a:pPr>
            <a:r>
              <a:rPr lang="en-US" dirty="0"/>
              <a:t>Takes the form of a *.</a:t>
            </a:r>
            <a:r>
              <a:rPr lang="en-US" dirty="0" err="1"/>
              <a:t>d.ts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Available “@types” NPM packages</a:t>
            </a:r>
          </a:p>
          <a:p>
            <a:pPr marL="457171" lvl="1" indent="0">
              <a:buNone/>
            </a:pPr>
            <a:r>
              <a:rPr lang="en-US" sz="1765" dirty="0" err="1"/>
              <a:t>npm</a:t>
            </a:r>
            <a:r>
              <a:rPr lang="en-US" sz="1765" dirty="0"/>
              <a:t> install @types/</a:t>
            </a:r>
            <a:r>
              <a:rPr lang="en-US" sz="1765" dirty="0" err="1"/>
              <a:t>sharepoint</a:t>
            </a:r>
            <a:r>
              <a:rPr lang="en-US" sz="1765" dirty="0"/>
              <a:t> -dev--save</a:t>
            </a:r>
          </a:p>
        </p:txBody>
      </p:sp>
    </p:spTree>
    <p:extLst>
      <p:ext uri="{BB962C8B-B14F-4D97-AF65-F5344CB8AC3E}">
        <p14:creationId xmlns:p14="http://schemas.microsoft.com/office/powerpoint/2010/main" val="265651470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 bwMode="auto">
          <a:xfrm>
            <a:off x="533973" y="1528911"/>
            <a:ext cx="7923676" cy="11015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dirty="0">
                <a:latin typeface="Source Sans Pro" pitchFamily="34" charset="0"/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973" y="2334373"/>
            <a:ext cx="1027845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24" kern="0" dirty="0">
                <a:solidFill>
                  <a:schemeClr val="accent2"/>
                </a:solidFill>
              </a:rPr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232506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Enterprise </a:t>
            </a:r>
            <a:r>
              <a:rPr lang="en-US" dirty="0" err="1">
                <a:ea typeface="+mj-ea"/>
              </a:rPr>
              <a:t>javascript</a:t>
            </a:r>
            <a:endParaRPr lang="en-US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385" y="2928882"/>
            <a:ext cx="4788490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723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65" kern="0" dirty="0">
                <a:solidFill>
                  <a:prstClr val="black"/>
                </a:solidFill>
              </a:rPr>
              <a:t>Overview and Development Environment</a:t>
            </a:r>
            <a:endParaRPr kumimoji="0" lang="en-US" sz="1765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96200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REACT Framework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386" y="2928882"/>
            <a:ext cx="1739579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4" eaLnBrk="1" hangingPunct="1">
              <a:defRPr/>
            </a:pPr>
            <a:r>
              <a:rPr lang="en-US" sz="1765" kern="0" dirty="0">
                <a:solidFill>
                  <a:prstClr val="black"/>
                </a:solidFill>
              </a:rPr>
              <a:t>Fundamentals</a:t>
            </a:r>
            <a:endParaRPr lang="en-US" sz="176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824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0346"/>
            <a:ext cx="8229600" cy="34875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React is a framework for building user interfaces</a:t>
            </a:r>
          </a:p>
          <a:p>
            <a:pPr marL="0" indent="0">
              <a:buNone/>
            </a:pPr>
            <a:r>
              <a:rPr lang="en-US" dirty="0"/>
              <a:t>The framework </a:t>
            </a:r>
            <a:r>
              <a:rPr lang="en-US" i="1" dirty="0"/>
              <a:t>reacts</a:t>
            </a:r>
            <a:r>
              <a:rPr lang="en-US" dirty="0"/>
              <a:t> to state changes in the UI</a:t>
            </a:r>
          </a:p>
          <a:p>
            <a:pPr marL="0" indent="0">
              <a:buNone/>
            </a:pPr>
            <a:r>
              <a:rPr lang="en-US" dirty="0"/>
              <a:t>Emphasizes component-based development</a:t>
            </a:r>
          </a:p>
          <a:p>
            <a:pPr marL="0" indent="0">
              <a:buNone/>
            </a:pPr>
            <a:r>
              <a:rPr lang="en-US" dirty="0"/>
              <a:t>Lighter than other frameworks</a:t>
            </a:r>
          </a:p>
          <a:p>
            <a:pPr marL="0" indent="0">
              <a:buNone/>
            </a:pPr>
            <a:r>
              <a:rPr lang="en-US" dirty="0"/>
              <a:t>Ideal for building web parts</a:t>
            </a:r>
          </a:p>
        </p:txBody>
      </p:sp>
    </p:spTree>
    <p:extLst>
      <p:ext uri="{BB962C8B-B14F-4D97-AF65-F5344CB8AC3E}">
        <p14:creationId xmlns:p14="http://schemas.microsoft.com/office/powerpoint/2010/main" val="126176400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0346"/>
            <a:ext cx="8229600" cy="34875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Obtain the framework from a CDN or </a:t>
            </a:r>
            <a:r>
              <a:rPr lang="en-US" dirty="0" err="1"/>
              <a:t>npm</a:t>
            </a:r>
            <a:endParaRPr lang="en-US" dirty="0"/>
          </a:p>
          <a:p>
            <a:pPr marL="400050" lvl="1" indent="0">
              <a:buNone/>
            </a:pPr>
            <a:r>
              <a:rPr lang="en-US" sz="1565" dirty="0">
                <a:solidFill>
                  <a:schemeClr val="accent2">
                    <a:lumMod val="50000"/>
                  </a:schemeClr>
                </a:solidFill>
              </a:rPr>
              <a:t>https://cdnjs.cloudflare.com/ajax/libs/react/15.5.4/react.min.js</a:t>
            </a:r>
          </a:p>
          <a:p>
            <a:pPr marL="400050" lvl="1" indent="0">
              <a:buNone/>
            </a:pPr>
            <a:r>
              <a:rPr lang="en-US" sz="1565" dirty="0">
                <a:solidFill>
                  <a:schemeClr val="accent2">
                    <a:lumMod val="50000"/>
                  </a:schemeClr>
                </a:solidFill>
              </a:rPr>
              <a:t>https://cdnjs.cloudflare.com/ajax/libs/react/15.5.4/react-dom.min.js</a:t>
            </a:r>
          </a:p>
          <a:p>
            <a:pPr marL="400050" lvl="1" indent="0">
              <a:buNone/>
            </a:pPr>
            <a:r>
              <a:rPr lang="en-US" sz="1565" dirty="0" err="1">
                <a:solidFill>
                  <a:schemeClr val="accent2">
                    <a:lumMod val="50000"/>
                  </a:schemeClr>
                </a:solidFill>
              </a:rPr>
              <a:t>npm</a:t>
            </a:r>
            <a:r>
              <a:rPr lang="en-US" sz="1565" dirty="0">
                <a:solidFill>
                  <a:schemeClr val="accent2">
                    <a:lumMod val="50000"/>
                  </a:schemeClr>
                </a:solidFill>
              </a:rPr>
              <a:t> install react --save </a:t>
            </a:r>
          </a:p>
          <a:p>
            <a:pPr marL="400050" lvl="1" indent="0">
              <a:buNone/>
            </a:pPr>
            <a:r>
              <a:rPr lang="en-US" sz="1565" dirty="0" err="1">
                <a:solidFill>
                  <a:schemeClr val="accent2">
                    <a:lumMod val="50000"/>
                  </a:schemeClr>
                </a:solidFill>
                <a:cs typeface="+mn-cs"/>
              </a:rPr>
              <a:t>npm</a:t>
            </a:r>
            <a:r>
              <a:rPr lang="en-US" sz="1565" dirty="0">
                <a:solidFill>
                  <a:schemeClr val="accent2">
                    <a:lumMod val="50000"/>
                  </a:schemeClr>
                </a:solidFill>
                <a:cs typeface="+mn-cs"/>
              </a:rPr>
              <a:t> install react-</a:t>
            </a:r>
            <a:r>
              <a:rPr lang="en-US" sz="1565" dirty="0" err="1">
                <a:solidFill>
                  <a:schemeClr val="accent2">
                    <a:lumMod val="50000"/>
                  </a:schemeClr>
                </a:solidFill>
                <a:cs typeface="+mn-cs"/>
              </a:rPr>
              <a:t>dom</a:t>
            </a:r>
            <a:r>
              <a:rPr lang="en-US" sz="1565" dirty="0">
                <a:solidFill>
                  <a:schemeClr val="accent2">
                    <a:lumMod val="50000"/>
                  </a:schemeClr>
                </a:solidFill>
                <a:cs typeface="+mn-cs"/>
              </a:rPr>
              <a:t> --save</a:t>
            </a:r>
          </a:p>
          <a:p>
            <a:pPr marL="0" indent="0">
              <a:buNone/>
            </a:pPr>
            <a:r>
              <a:rPr lang="en-US" dirty="0"/>
              <a:t>React is the main entry point to APIs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ReactDOM</a:t>
            </a:r>
            <a:r>
              <a:rPr lang="en-US" dirty="0"/>
              <a:t> used to render elements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React.DOM</a:t>
            </a:r>
            <a:r>
              <a:rPr lang="en-US" dirty="0"/>
              <a:t> wraps standard HTML elements</a:t>
            </a:r>
          </a:p>
        </p:txBody>
      </p:sp>
    </p:spTree>
    <p:extLst>
      <p:ext uri="{BB962C8B-B14F-4D97-AF65-F5344CB8AC3E}">
        <p14:creationId xmlns:p14="http://schemas.microsoft.com/office/powerpoint/2010/main" val="361296685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Hello, World</a:t>
            </a:r>
          </a:p>
        </p:txBody>
      </p:sp>
      <p:sp>
        <p:nvSpPr>
          <p:cNvPr id="2" name="Rectangle 1"/>
          <p:cNvSpPr/>
          <p:nvPr/>
        </p:nvSpPr>
        <p:spPr>
          <a:xfrm>
            <a:off x="502940" y="971550"/>
            <a:ext cx="86532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="utf-8"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React JavaScript Basics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="app"&gt;&lt;/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6400"/>
                </a:solidFill>
                <a:latin typeface="Consolas" panose="020B0609020204030204" pitchFamily="49" charset="0"/>
              </a:rPr>
              <a:t>&lt;!-- React Libraries --&gt;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="https://cdnjs.cloudflare.com/ajax/libs/react/15.5.4/react.min.js"&gt;&lt;/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="https://cdnjs.cloudflare.com/ajax/libs/react/15.5.4/react-dom.min.js"&gt;&lt;/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ReactDOM.render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(React.DOM.h1(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"Hello, React!"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4" name="Callout: Line 3"/>
          <p:cNvSpPr/>
          <p:nvPr/>
        </p:nvSpPr>
        <p:spPr bwMode="auto">
          <a:xfrm>
            <a:off x="2362200" y="4629150"/>
            <a:ext cx="2971800" cy="304800"/>
          </a:xfrm>
          <a:prstGeom prst="borderCallout1">
            <a:avLst>
              <a:gd name="adj1" fmla="val 18750"/>
              <a:gd name="adj2" fmla="val -8333"/>
              <a:gd name="adj3" fmla="val -209605"/>
              <a:gd name="adj4" fmla="val -18252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err="1">
                <a:latin typeface="Tekton Pro" pitchFamily="34" charset="0"/>
              </a:rPr>
              <a:t>ReactDOM</a:t>
            </a:r>
            <a:r>
              <a:rPr lang="en-US" sz="1200" dirty="0">
                <a:latin typeface="Tekton Pro" pitchFamily="34" charset="0"/>
              </a:rPr>
              <a:t> allows rendering of HTML</a:t>
            </a:r>
          </a:p>
        </p:txBody>
      </p:sp>
      <p:sp>
        <p:nvSpPr>
          <p:cNvPr id="5" name="Callout: Line 4"/>
          <p:cNvSpPr/>
          <p:nvPr/>
        </p:nvSpPr>
        <p:spPr bwMode="auto">
          <a:xfrm>
            <a:off x="3581400" y="4093009"/>
            <a:ext cx="2971800" cy="304800"/>
          </a:xfrm>
          <a:prstGeom prst="borderCallout1">
            <a:avLst>
              <a:gd name="adj1" fmla="val 18750"/>
              <a:gd name="adj2" fmla="val -8333"/>
              <a:gd name="adj3" fmla="val -29605"/>
              <a:gd name="adj4" fmla="val -15985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err="1">
                <a:latin typeface="Tekton Pro" pitchFamily="34" charset="0"/>
              </a:rPr>
              <a:t>React.DOM</a:t>
            </a:r>
            <a:r>
              <a:rPr lang="en-US" sz="1200" dirty="0">
                <a:latin typeface="Tekton Pro" pitchFamily="34" charset="0"/>
              </a:rPr>
              <a:t> contains HTML components</a:t>
            </a:r>
          </a:p>
        </p:txBody>
      </p:sp>
    </p:spTree>
    <p:extLst>
      <p:ext uri="{BB962C8B-B14F-4D97-AF65-F5344CB8AC3E}">
        <p14:creationId xmlns:p14="http://schemas.microsoft.com/office/powerpoint/2010/main" val="210037776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0346"/>
            <a:ext cx="8229600" cy="34875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custom class extending </a:t>
            </a:r>
            <a:r>
              <a:rPr lang="en-US" dirty="0" err="1">
                <a:latin typeface="Consolas" panose="020B0609020204030204" pitchFamily="49" charset="0"/>
              </a:rPr>
              <a:t>React.Component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Render method returns a React component</a:t>
            </a:r>
          </a:p>
          <a:p>
            <a:pPr marL="0" indent="0">
              <a:buNone/>
            </a:pPr>
            <a:r>
              <a:rPr lang="en-US" dirty="0"/>
              <a:t>Immutable props for component configuration</a:t>
            </a:r>
          </a:p>
          <a:p>
            <a:pPr marL="0" indent="0">
              <a:buNone/>
            </a:pPr>
            <a:r>
              <a:rPr lang="en-US" dirty="0"/>
              <a:t>Changeable state used to render component</a:t>
            </a:r>
          </a:p>
        </p:txBody>
      </p:sp>
    </p:spTree>
    <p:extLst>
      <p:ext uri="{BB962C8B-B14F-4D97-AF65-F5344CB8AC3E}">
        <p14:creationId xmlns:p14="http://schemas.microsoft.com/office/powerpoint/2010/main" val="11861274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ES5 Component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344" y="1232677"/>
            <a:ext cx="87615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Component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React.createClass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propTypes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{ message: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React.PropTypes.string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getDefaultProps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message: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 don't know what to say!"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getInitialState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text: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.props.message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updateTextState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({ text: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"Thank you!"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})},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render: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React.DOM.h1({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.updateTextState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ReactDOM.render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React.createElement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(Component,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{ message: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"Click on my first component"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5978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ES2015 Component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19" y="1290366"/>
            <a:ext cx="73701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(props)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(props);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text: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.updateTextState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.updateTextState.bind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render()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React.DOM.h1(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{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.updateTextState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updateTextState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({ text: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"Thank you!"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});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428372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829" y="1028230"/>
            <a:ext cx="86691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(props: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IMyProps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(props);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.changed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.changed.bind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render():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.ReactElement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(&lt;</a:t>
            </a:r>
            <a:r>
              <a:rPr lang="en-US" sz="1400" dirty="0">
                <a:solidFill>
                  <a:srgbClr val="84464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B96464"/>
                </a:solidFill>
                <a:latin typeface="Consolas" panose="020B0609020204030204" pitchFamily="49" charset="0"/>
              </a:rPr>
              <a:t>className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={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.className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}&gt;</a:t>
            </a:r>
            <a:endParaRPr lang="en-US" sz="1400" dirty="0">
              <a:solidFill>
                <a:srgbClr val="555555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55555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44646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5555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B96464"/>
                </a:solidFill>
                <a:latin typeface="Consolas" panose="020B0609020204030204" pitchFamily="49" charset="0"/>
              </a:rPr>
              <a:t>onChange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.changed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555555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B96464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464B9"/>
                </a:solidFill>
                <a:latin typeface="Consolas" panose="020B0609020204030204" pitchFamily="49" charset="0"/>
              </a:rPr>
              <a:t>"text“</a:t>
            </a:r>
          </a:p>
          <a:p>
            <a:r>
              <a:rPr lang="en-US" sz="1400" dirty="0">
                <a:solidFill>
                  <a:srgbClr val="6464B9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400" dirty="0">
                <a:solidFill>
                  <a:srgbClr val="5555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96464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5555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555555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55555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4464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changed(event):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event.target.value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event.stopPropagation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event.nativeEvent.stopImmediatePropagation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  <p:sp>
        <p:nvSpPr>
          <p:cNvPr id="8" name="Callout: Line 7"/>
          <p:cNvSpPr/>
          <p:nvPr/>
        </p:nvSpPr>
        <p:spPr>
          <a:xfrm>
            <a:off x="6471592" y="1204622"/>
            <a:ext cx="1899591" cy="424753"/>
          </a:xfrm>
          <a:prstGeom prst="borderCallout1">
            <a:avLst>
              <a:gd name="adj1" fmla="val 18750"/>
              <a:gd name="adj2" fmla="val -8333"/>
              <a:gd name="adj3" fmla="val 126389"/>
              <a:gd name="adj4" fmla="val -7870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Be sure to bind ‘this’</a:t>
            </a:r>
          </a:p>
        </p:txBody>
      </p:sp>
      <p:sp>
        <p:nvSpPr>
          <p:cNvPr id="9" name="Callout: Line 8"/>
          <p:cNvSpPr/>
          <p:nvPr/>
        </p:nvSpPr>
        <p:spPr>
          <a:xfrm>
            <a:off x="6871765" y="2285878"/>
            <a:ext cx="1899591" cy="424753"/>
          </a:xfrm>
          <a:prstGeom prst="borderCallout1">
            <a:avLst>
              <a:gd name="adj1" fmla="val 18750"/>
              <a:gd name="adj2" fmla="val -8333"/>
              <a:gd name="adj3" fmla="val 126389"/>
              <a:gd name="adj4" fmla="val -7870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Designate handler</a:t>
            </a:r>
          </a:p>
        </p:txBody>
      </p:sp>
      <p:sp>
        <p:nvSpPr>
          <p:cNvPr id="10" name="Callout: Line 9"/>
          <p:cNvSpPr/>
          <p:nvPr/>
        </p:nvSpPr>
        <p:spPr>
          <a:xfrm>
            <a:off x="6471591" y="3289873"/>
            <a:ext cx="1899591" cy="424753"/>
          </a:xfrm>
          <a:prstGeom prst="borderCallout1">
            <a:avLst>
              <a:gd name="adj1" fmla="val 18750"/>
              <a:gd name="adj2" fmla="val -8333"/>
              <a:gd name="adj3" fmla="val 131945"/>
              <a:gd name="adj4" fmla="val -13771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Implement handler</a:t>
            </a:r>
          </a:p>
        </p:txBody>
      </p:sp>
      <p:sp>
        <p:nvSpPr>
          <p:cNvPr id="11" name="Callout: Line 10"/>
          <p:cNvSpPr/>
          <p:nvPr/>
        </p:nvSpPr>
        <p:spPr>
          <a:xfrm>
            <a:off x="6471592" y="3968279"/>
            <a:ext cx="1899591" cy="424753"/>
          </a:xfrm>
          <a:prstGeom prst="borderCallout1">
            <a:avLst>
              <a:gd name="adj1" fmla="val 18750"/>
              <a:gd name="adj2" fmla="val -8333"/>
              <a:gd name="adj3" fmla="val 120834"/>
              <a:gd name="adj4" fmla="val -1414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Stop bubbling</a:t>
            </a:r>
          </a:p>
          <a:p>
            <a:r>
              <a:rPr lang="en-US" sz="1200" dirty="0"/>
              <a:t>Stop other handlers</a:t>
            </a:r>
          </a:p>
        </p:txBody>
      </p:sp>
    </p:spTree>
    <p:extLst>
      <p:ext uri="{BB962C8B-B14F-4D97-AF65-F5344CB8AC3E}">
        <p14:creationId xmlns:p14="http://schemas.microsoft.com/office/powerpoint/2010/main" val="36858552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Utilizing JSX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20" y="2866879"/>
            <a:ext cx="80665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ReactDOM.render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React.createElement</a:t>
            </a:r>
            <a:r>
              <a:rPr lang="en-US" sz="1400" dirty="0">
                <a:solidFill>
                  <a:srgbClr val="0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(Component, { message: </a:t>
            </a:r>
            <a:r>
              <a:rPr lang="en-US" sz="1400" dirty="0">
                <a:solidFill>
                  <a:srgbClr val="A31515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"My first component"</a:t>
            </a:r>
            <a:r>
              <a:rPr lang="en-US" sz="1400" dirty="0">
                <a:solidFill>
                  <a:srgbClr val="0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})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ReactDOM.render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4464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96464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0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6464B9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"My first component"</a:t>
            </a:r>
            <a:r>
              <a:rPr lang="en-US" sz="1400" dirty="0">
                <a:solidFill>
                  <a:srgbClr val="0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/&gt;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20" y="1176794"/>
            <a:ext cx="7410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JSX is a preprocessor step that adds XML syntax to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optional, but very useful for organizing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requires a </a:t>
            </a:r>
            <a:r>
              <a:rPr lang="en-US" dirty="0" err="1"/>
              <a:t>transpiler</a:t>
            </a:r>
            <a:r>
              <a:rPr lang="en-US" dirty="0"/>
              <a:t> like Babel or TypeScript</a:t>
            </a:r>
          </a:p>
          <a:p>
            <a:endParaRPr lang="en-US" dirty="0"/>
          </a:p>
          <a:p>
            <a:r>
              <a:rPr lang="en-US" dirty="0"/>
              <a:t>The following are equivalent:</a:t>
            </a:r>
          </a:p>
        </p:txBody>
      </p:sp>
    </p:spTree>
    <p:extLst>
      <p:ext uri="{BB962C8B-B14F-4D97-AF65-F5344CB8AC3E}">
        <p14:creationId xmlns:p14="http://schemas.microsoft.com/office/powerpoint/2010/main" val="131230804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 bwMode="auto">
          <a:xfrm>
            <a:off x="533973" y="1528911"/>
            <a:ext cx="7923676" cy="11015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dirty="0">
                <a:latin typeface="Source Sans Pro" pitchFamily="34" charset="0"/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973" y="2325483"/>
            <a:ext cx="1750800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4" eaLnBrk="1" hangingPunct="1">
              <a:defRPr/>
            </a:pPr>
            <a:r>
              <a:rPr lang="en-US" sz="1324" dirty="0">
                <a:solidFill>
                  <a:schemeClr val="accent2"/>
                </a:solidFill>
              </a:rPr>
              <a:t>React Fundamentals</a:t>
            </a:r>
          </a:p>
        </p:txBody>
      </p:sp>
    </p:spTree>
    <p:extLst>
      <p:ext uri="{BB962C8B-B14F-4D97-AF65-F5344CB8AC3E}">
        <p14:creationId xmlns:p14="http://schemas.microsoft.com/office/powerpoint/2010/main" val="29456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Environments</a:t>
            </a:r>
          </a:p>
          <a:p>
            <a:pPr marL="400024" lvl="1" indent="0">
              <a:buNone/>
            </a:pPr>
            <a:r>
              <a:rPr lang="en-US" sz="1400" dirty="0"/>
              <a:t>Visual Studio 2017</a:t>
            </a:r>
          </a:p>
          <a:p>
            <a:pPr marL="400024" lvl="1" indent="0">
              <a:buNone/>
            </a:pPr>
            <a:r>
              <a:rPr lang="en-US" sz="1400" dirty="0"/>
              <a:t>Visual Studio Code</a:t>
            </a:r>
          </a:p>
          <a:p>
            <a:pPr marL="0" indent="0">
              <a:buNone/>
            </a:pPr>
            <a:r>
              <a:rPr lang="en-US" dirty="0"/>
              <a:t>Tools and Technologies</a:t>
            </a:r>
          </a:p>
          <a:p>
            <a:pPr marL="400024" lvl="1" indent="0">
              <a:buNone/>
            </a:pPr>
            <a:r>
              <a:rPr lang="en-US" sz="1400" dirty="0"/>
              <a:t>Node JS</a:t>
            </a:r>
          </a:p>
          <a:p>
            <a:pPr marL="400024" lvl="1" indent="0">
              <a:buNone/>
            </a:pPr>
            <a:r>
              <a:rPr lang="en-US" sz="1400" dirty="0"/>
              <a:t>Node Package Manager (NPM)</a:t>
            </a:r>
          </a:p>
          <a:p>
            <a:pPr marL="400024" lvl="1" indent="0">
              <a:buNone/>
            </a:pPr>
            <a:r>
              <a:rPr lang="en-US" sz="1400" dirty="0"/>
              <a:t>TypeScript</a:t>
            </a:r>
          </a:p>
          <a:p>
            <a:pPr marL="400024" lvl="1" indent="0">
              <a:buNone/>
            </a:pPr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37143183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React Framework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385" y="2928882"/>
            <a:ext cx="3667992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4" eaLnBrk="1" hangingPunct="1">
              <a:defRPr/>
            </a:pPr>
            <a:r>
              <a:rPr lang="en-US" sz="1765" dirty="0">
                <a:solidFill>
                  <a:prstClr val="black"/>
                </a:solidFill>
              </a:rPr>
              <a:t>Lifecycle and </a:t>
            </a:r>
            <a:r>
              <a:rPr lang="en-US" sz="1765" dirty="0" err="1">
                <a:solidFill>
                  <a:prstClr val="black"/>
                </a:solidFill>
              </a:rPr>
              <a:t>Async</a:t>
            </a:r>
            <a:r>
              <a:rPr lang="en-US" sz="1765" dirty="0">
                <a:solidFill>
                  <a:prstClr val="black"/>
                </a:solidFill>
              </a:rPr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4229587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componentWillUpdate</a:t>
            </a:r>
            <a:endParaRPr lang="en-US" dirty="0"/>
          </a:p>
          <a:p>
            <a:pPr marL="400024" lvl="1" indent="0">
              <a:spcBef>
                <a:spcPts val="0"/>
              </a:spcBef>
              <a:buNone/>
            </a:pPr>
            <a:r>
              <a:rPr lang="en-US" dirty="0"/>
              <a:t>executed before component is rendered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componentDidUpdate</a:t>
            </a:r>
            <a:endParaRPr lang="en-US" dirty="0"/>
          </a:p>
          <a:p>
            <a:pPr marL="400024" lvl="1" indent="0">
              <a:spcBef>
                <a:spcPts val="0"/>
              </a:spcBef>
              <a:buNone/>
            </a:pPr>
            <a:r>
              <a:rPr lang="en-US" dirty="0"/>
              <a:t>executed after component is rendered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componentWillMount</a:t>
            </a:r>
            <a:endParaRPr lang="en-US" dirty="0"/>
          </a:p>
          <a:p>
            <a:pPr marL="400024" lvl="1" indent="0">
              <a:spcBef>
                <a:spcPts val="0"/>
              </a:spcBef>
              <a:buNone/>
            </a:pPr>
            <a:r>
              <a:rPr lang="en-US" dirty="0"/>
              <a:t>executed before node is added to the 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componentDidMount</a:t>
            </a:r>
            <a:endParaRPr lang="en-US" dirty="0"/>
          </a:p>
          <a:p>
            <a:pPr marL="400024" lvl="1" indent="0">
              <a:spcBef>
                <a:spcPts val="0"/>
              </a:spcBef>
              <a:buNone/>
            </a:pPr>
            <a:r>
              <a:rPr lang="en-US" dirty="0"/>
              <a:t>executed after node is added to the 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componentWillUnmount</a:t>
            </a:r>
            <a:endParaRPr lang="en-US" dirty="0"/>
          </a:p>
          <a:p>
            <a:pPr marL="400024" lvl="1" indent="0">
              <a:spcBef>
                <a:spcPts val="0"/>
              </a:spcBef>
              <a:buNone/>
            </a:pPr>
            <a:r>
              <a:rPr lang="en-US" dirty="0"/>
              <a:t>executed before node is removed from the 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shouldComponentUpdate</a:t>
            </a:r>
            <a:r>
              <a:rPr lang="en-US" dirty="0"/>
              <a:t>(</a:t>
            </a:r>
            <a:r>
              <a:rPr lang="en-US" dirty="0" err="1"/>
              <a:t>newProps</a:t>
            </a:r>
            <a:r>
              <a:rPr lang="en-US" dirty="0"/>
              <a:t>, </a:t>
            </a:r>
            <a:r>
              <a:rPr lang="en-US" dirty="0" err="1"/>
              <a:t>newState</a:t>
            </a:r>
            <a:r>
              <a:rPr lang="en-US" dirty="0"/>
              <a:t>)</a:t>
            </a:r>
          </a:p>
          <a:p>
            <a:pPr marL="400024" lvl="1" indent="0">
              <a:spcBef>
                <a:spcPts val="0"/>
              </a:spcBef>
              <a:buNone/>
            </a:pPr>
            <a:r>
              <a:rPr lang="en-US" dirty="0"/>
              <a:t>executed before component is updated</a:t>
            </a:r>
          </a:p>
        </p:txBody>
      </p:sp>
    </p:spTree>
    <p:extLst>
      <p:ext uri="{BB962C8B-B14F-4D97-AF65-F5344CB8AC3E}">
        <p14:creationId xmlns:p14="http://schemas.microsoft.com/office/powerpoint/2010/main" val="413163844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fetch()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261"/>
            <a:ext cx="8229600" cy="18034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Promise-based network requests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Supported natively by Chrome 49 and above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Supported by TypeScript for other browsers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501147"/>
            <a:ext cx="4618465" cy="210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6724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Asychronous</a:t>
            </a:r>
            <a:r>
              <a:rPr lang="en-US" dirty="0"/>
              <a:t> Calls and State Update</a:t>
            </a:r>
          </a:p>
        </p:txBody>
      </p:sp>
      <p:sp>
        <p:nvSpPr>
          <p:cNvPr id="2" name="Rectangle 1"/>
          <p:cNvSpPr/>
          <p:nvPr/>
        </p:nvSpPr>
        <p:spPr>
          <a:xfrm>
            <a:off x="398206" y="952310"/>
            <a:ext cx="843312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componentDidMount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fetch(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'../../_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/web/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currentuser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method: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'GET'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credentials: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'same-origin'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headers: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'accept'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'application/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).then(response =&gt;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response.json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}).then(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console.log(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({ data: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}).catch(e =&gt;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console.log(e);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});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400" dirty="0"/>
          </a:p>
        </p:txBody>
      </p:sp>
      <p:sp>
        <p:nvSpPr>
          <p:cNvPr id="7" name="Callout: Line 6"/>
          <p:cNvSpPr/>
          <p:nvPr/>
        </p:nvSpPr>
        <p:spPr>
          <a:xfrm>
            <a:off x="6518787" y="1581027"/>
            <a:ext cx="1899591" cy="424753"/>
          </a:xfrm>
          <a:prstGeom prst="borderCallout1">
            <a:avLst>
              <a:gd name="adj1" fmla="val 18750"/>
              <a:gd name="adj2" fmla="val -8333"/>
              <a:gd name="adj3" fmla="val 126389"/>
              <a:gd name="adj4" fmla="val -7870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Critical for SharePoint</a:t>
            </a:r>
          </a:p>
        </p:txBody>
      </p:sp>
    </p:spTree>
    <p:extLst>
      <p:ext uri="{BB962C8B-B14F-4D97-AF65-F5344CB8AC3E}">
        <p14:creationId xmlns:p14="http://schemas.microsoft.com/office/powerpoint/2010/main" val="313929690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 bwMode="auto">
          <a:xfrm>
            <a:off x="533973" y="1528911"/>
            <a:ext cx="7923676" cy="11015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dirty="0">
                <a:latin typeface="Source Sans Pro" pitchFamily="34" charset="0"/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4453" y="2300083"/>
            <a:ext cx="260064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4" eaLnBrk="1" hangingPunct="1">
              <a:defRPr/>
            </a:pPr>
            <a:r>
              <a:rPr lang="en-US" sz="1324" dirty="0">
                <a:solidFill>
                  <a:schemeClr val="accent2"/>
                </a:solidFill>
              </a:rPr>
              <a:t>Lifecycle, and </a:t>
            </a:r>
            <a:r>
              <a:rPr lang="en-US" sz="1324" dirty="0" err="1">
                <a:solidFill>
                  <a:schemeClr val="accent2"/>
                </a:solidFill>
              </a:rPr>
              <a:t>Async</a:t>
            </a:r>
            <a:r>
              <a:rPr lang="en-US" sz="1324" dirty="0">
                <a:solidFill>
                  <a:schemeClr val="accent2"/>
                </a:solidFill>
              </a:rPr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23870684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784" y="1933666"/>
            <a:ext cx="8228433" cy="857128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SharePoint framework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784" y="2876550"/>
            <a:ext cx="4310795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723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Overview and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1118375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Development Models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457201" y="1213785"/>
            <a:ext cx="8229600" cy="33935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Full-Trust Code</a:t>
            </a:r>
          </a:p>
          <a:p>
            <a:pPr marL="0" indent="0">
              <a:buNone/>
            </a:pPr>
            <a:r>
              <a:rPr lang="en-US" dirty="0"/>
              <a:t>Sandboxed Solutions</a:t>
            </a:r>
          </a:p>
          <a:p>
            <a:pPr marL="0" indent="0">
              <a:buNone/>
            </a:pPr>
            <a:r>
              <a:rPr lang="en-US" dirty="0"/>
              <a:t>App/Add-In Model</a:t>
            </a:r>
          </a:p>
          <a:p>
            <a:pPr marL="0" indent="0">
              <a:buNone/>
            </a:pPr>
            <a:r>
              <a:rPr lang="en-US" dirty="0"/>
              <a:t>Embedded JavaScript</a:t>
            </a:r>
          </a:p>
          <a:p>
            <a:pPr marL="0" indent="0">
              <a:buNone/>
            </a:pPr>
            <a:r>
              <a:rPr lang="en-US" dirty="0"/>
              <a:t>SharePoint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798806"/>
            <a:ext cx="420199" cy="164578"/>
          </a:xfrm>
          <a:prstGeom prst="rect">
            <a:avLst/>
          </a:prstGeom>
        </p:spPr>
        <p:txBody>
          <a:bodyPr/>
          <a:lstStyle/>
          <a:p>
            <a:pPr marL="0" marR="0" lvl="0" indent="0" defTabSz="6723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B4C2D-45E2-4621-8491-2995EB46A674}" type="slidenum">
              <a:rPr kumimoji="0" lang="en-US" sz="132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67235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324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8113622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Office 365 Tenancy</a:t>
            </a:r>
          </a:p>
          <a:p>
            <a:pPr marL="400024" lvl="1" indent="0">
              <a:buNone/>
            </a:pPr>
            <a:r>
              <a:rPr lang="en-US" sz="1765" dirty="0"/>
              <a:t>Office Developer Program</a:t>
            </a:r>
          </a:p>
          <a:p>
            <a:pPr marL="400024" lvl="1" indent="0">
              <a:buNone/>
            </a:pPr>
            <a:r>
              <a:rPr lang="en-US" sz="1765" dirty="0"/>
              <a:t>App Catalog</a:t>
            </a:r>
            <a:br>
              <a:rPr lang="en-US" sz="1765" dirty="0"/>
            </a:br>
            <a:r>
              <a:rPr lang="en-US" sz="1765" dirty="0"/>
              <a:t>Developer Site Collection</a:t>
            </a:r>
          </a:p>
          <a:p>
            <a:pPr marL="400024" lvl="1" indent="0">
              <a:buNone/>
            </a:pPr>
            <a:r>
              <a:rPr lang="en-US" sz="1765" dirty="0"/>
              <a:t>Upload SharePoint Workbench</a:t>
            </a:r>
          </a:p>
          <a:p>
            <a:pPr marL="0" indent="0">
              <a:buNone/>
            </a:pPr>
            <a:r>
              <a:rPr lang="en-US" dirty="0"/>
              <a:t>Visual Studio 2015</a:t>
            </a:r>
          </a:p>
          <a:p>
            <a:pPr marL="457171" lvl="1" indent="0">
              <a:buNone/>
            </a:pPr>
            <a:r>
              <a:rPr lang="en-US" sz="1765" dirty="0"/>
              <a:t>Complete previous setup steps</a:t>
            </a:r>
            <a:br>
              <a:rPr lang="en-US" sz="1765" dirty="0"/>
            </a:br>
            <a:r>
              <a:rPr lang="en-US" sz="1765" dirty="0"/>
              <a:t>Yeoman Generator, Gulp, and SharePoint Generator</a:t>
            </a:r>
          </a:p>
          <a:p>
            <a:pPr marL="457171" lvl="1" indent="0">
              <a:buNone/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npm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install -g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yo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gulp</a:t>
            </a:r>
          </a:p>
          <a:p>
            <a:pPr marL="400024" lvl="1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npm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-g @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microsoft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/generator-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sharepoint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0523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784" y="1933666"/>
            <a:ext cx="8228433" cy="857128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SharePoint framework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784" y="2952750"/>
            <a:ext cx="2896947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765" kern="0" dirty="0">
                <a:solidFill>
                  <a:prstClr val="black"/>
                </a:solidFill>
              </a:rPr>
              <a:t>Building Client Web Parts</a:t>
            </a:r>
          </a:p>
        </p:txBody>
      </p:sp>
    </p:spTree>
    <p:extLst>
      <p:ext uri="{BB962C8B-B14F-4D97-AF65-F5344CB8AC3E}">
        <p14:creationId xmlns:p14="http://schemas.microsoft.com/office/powerpoint/2010/main" val="2623005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source client-side UX</a:t>
            </a:r>
          </a:p>
          <a:p>
            <a:pPr marL="0" indent="0">
              <a:buNone/>
            </a:pPr>
            <a:r>
              <a:rPr lang="en-US" dirty="0"/>
              <a:t>Responsive and mobile</a:t>
            </a:r>
          </a:p>
          <a:p>
            <a:pPr marL="0" indent="0">
              <a:buNone/>
            </a:pPr>
            <a:r>
              <a:rPr lang="en-US" dirty="0"/>
              <a:t>Supports any JavaScript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9946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125" y="1070345"/>
            <a:ext cx="8229600" cy="45114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Visual Studio 2017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400024" lvl="1" indent="0">
              <a:buNone/>
            </a:pPr>
            <a:r>
              <a:rPr lang="en-US" sz="1765" dirty="0"/>
              <a:t>TypeScript 2.2</a:t>
            </a:r>
            <a:br>
              <a:rPr lang="en-US" sz="1765" dirty="0"/>
            </a:b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npm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install -g typescript</a:t>
            </a:r>
            <a:endParaRPr lang="en-US" sz="1765" dirty="0"/>
          </a:p>
          <a:p>
            <a:pPr marL="0" indent="0">
              <a:buNone/>
            </a:pPr>
            <a:r>
              <a:rPr lang="en-US" dirty="0"/>
              <a:t>Node</a:t>
            </a:r>
          </a:p>
          <a:p>
            <a:pPr marL="457171" lvl="1" indent="0">
              <a:buNone/>
            </a:pPr>
            <a:r>
              <a:rPr lang="en-US" sz="1765" dirty="0"/>
              <a:t>Node.js</a:t>
            </a:r>
            <a:br>
              <a:rPr lang="en-US" sz="1765" dirty="0"/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https://nodejs.org/en/</a:t>
            </a:r>
          </a:p>
          <a:p>
            <a:pPr marL="457171" lvl="1" indent="0">
              <a:buNone/>
            </a:pPr>
            <a:r>
              <a:rPr lang="en-US" sz="1765" dirty="0"/>
              <a:t>SharePoint Framework</a:t>
            </a:r>
            <a:br>
              <a:rPr lang="en-US" sz="1765" dirty="0"/>
            </a:b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npm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-g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yo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gulp</a:t>
            </a:r>
          </a:p>
          <a:p>
            <a:pPr marL="457171" lvl="1" indent="0">
              <a:buNone/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npm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-g @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microsoft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/generator-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sharepoint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marL="457171" lvl="1" indent="0">
              <a:buNone/>
            </a:pPr>
            <a:endParaRPr lang="en-US" sz="1765" dirty="0"/>
          </a:p>
          <a:p>
            <a:pPr marL="400024" lvl="1" indent="0">
              <a:buNone/>
            </a:pPr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44375183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Codifies the JavaScript embed pattern</a:t>
            </a:r>
          </a:p>
          <a:p>
            <a:pPr marL="0" indent="0">
              <a:buNone/>
            </a:pPr>
            <a:r>
              <a:rPr lang="en-US" dirty="0"/>
              <a:t>Runs in the context of the current user</a:t>
            </a:r>
          </a:p>
          <a:p>
            <a:pPr marL="0" indent="0">
              <a:buNone/>
            </a:pPr>
            <a:r>
              <a:rPr lang="en-US" dirty="0"/>
              <a:t>Hosted in a referenced CDN</a:t>
            </a:r>
          </a:p>
          <a:p>
            <a:pPr marL="0" indent="0">
              <a:buNone/>
            </a:pPr>
            <a:r>
              <a:rPr lang="en-US" dirty="0"/>
              <a:t>Works with new page experience or classic page experience</a:t>
            </a:r>
          </a:p>
          <a:p>
            <a:pPr marL="0" indent="0">
              <a:buNone/>
            </a:pPr>
            <a:r>
              <a:rPr lang="en-US" dirty="0"/>
              <a:t>	Feature Pack 2 will support on-premises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1071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2025941" y="1552926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 Scaffolding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025941" y="2313528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Write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5941" y="3074130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in local Workbench</a:t>
            </a:r>
          </a:p>
        </p:txBody>
      </p:sp>
      <p:sp>
        <p:nvSpPr>
          <p:cNvPr id="7" name="Rectangle 6"/>
          <p:cNvSpPr/>
          <p:nvPr/>
        </p:nvSpPr>
        <p:spPr>
          <a:xfrm>
            <a:off x="2025941" y="3884977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in SP Workbench</a:t>
            </a:r>
          </a:p>
        </p:txBody>
      </p:sp>
      <p:sp>
        <p:nvSpPr>
          <p:cNvPr id="8" name="Rectangle 7"/>
          <p:cNvSpPr/>
          <p:nvPr/>
        </p:nvSpPr>
        <p:spPr>
          <a:xfrm>
            <a:off x="4706224" y="1552926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Package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4706223" y="2313528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Deploy to CDN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06224" y="3081121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Upload to App Catalog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06224" y="3884977"/>
            <a:ext cx="1942051" cy="4362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Web Part to Page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2996967" y="1989154"/>
            <a:ext cx="0" cy="324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2996967" y="2749756"/>
            <a:ext cx="0" cy="324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2996967" y="3510358"/>
            <a:ext cx="0" cy="374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2"/>
            <a:endCxn id="8" idx="0"/>
          </p:cNvCxnSpPr>
          <p:nvPr/>
        </p:nvCxnSpPr>
        <p:spPr>
          <a:xfrm rot="5400000" flipH="1" flipV="1">
            <a:off x="2952968" y="1596924"/>
            <a:ext cx="2768279" cy="2680283"/>
          </a:xfrm>
          <a:prstGeom prst="bentConnector5">
            <a:avLst>
              <a:gd name="adj1" fmla="val -8258"/>
              <a:gd name="adj2" fmla="val 50000"/>
              <a:gd name="adj3" fmla="val 1082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 flipH="1">
            <a:off x="5677249" y="1989154"/>
            <a:ext cx="1" cy="324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0" idx="0"/>
          </p:cNvCxnSpPr>
          <p:nvPr/>
        </p:nvCxnSpPr>
        <p:spPr>
          <a:xfrm>
            <a:off x="5677249" y="2749756"/>
            <a:ext cx="1" cy="331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1" idx="0"/>
          </p:cNvCxnSpPr>
          <p:nvPr/>
        </p:nvCxnSpPr>
        <p:spPr>
          <a:xfrm>
            <a:off x="5677250" y="3517349"/>
            <a:ext cx="0" cy="367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059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Scaffolding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955" y="1367624"/>
            <a:ext cx="4623683" cy="27272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Yeoman Generator</a:t>
            </a:r>
          </a:p>
          <a:p>
            <a:pPr marL="400024" lvl="1" indent="0">
              <a:buNone/>
            </a:pPr>
            <a:r>
              <a:rPr lang="en-US" sz="1800" dirty="0"/>
              <a:t>Creates initial project files</a:t>
            </a:r>
          </a:p>
          <a:p>
            <a:pPr marL="400024" lvl="1" indent="0">
              <a:buNone/>
            </a:pPr>
            <a:r>
              <a:rPr lang="en-US" sz="1800" dirty="0"/>
              <a:t>React and KO built-in</a:t>
            </a:r>
          </a:p>
          <a:p>
            <a:pPr marL="400024" lvl="1" indent="0">
              <a:buNone/>
            </a:pPr>
            <a:r>
              <a:rPr lang="en-US" sz="1800" dirty="0"/>
              <a:t>Angular requires manual steps</a:t>
            </a:r>
          </a:p>
          <a:p>
            <a:pPr marL="400024" lvl="1" indent="0">
              <a:buNone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yo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@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microsoft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sharepoint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Visual Studio Code</a:t>
            </a:r>
          </a:p>
          <a:p>
            <a:pPr marL="457171" lvl="1" indent="0">
              <a:buNone/>
            </a:pPr>
            <a:r>
              <a:rPr lang="en-US" sz="1765" dirty="0"/>
              <a:t>Open created project for editing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285" y="1547439"/>
            <a:ext cx="3674515" cy="23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756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Write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256584" y="1169873"/>
            <a:ext cx="84316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MyFirstKoWebPartWebPart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BaseClientSideWebPart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IMyFirstKoWebPartWebPartProps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3450" y="3610567"/>
            <a:ext cx="611852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render():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62033" y="2361810"/>
            <a:ext cx="5255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Framework extends a react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js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component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 render HTML output </a:t>
            </a:r>
          </a:p>
        </p:txBody>
      </p:sp>
      <p:sp>
        <p:nvSpPr>
          <p:cNvPr id="5" name="Right Arrow 4"/>
          <p:cNvSpPr/>
          <p:nvPr/>
        </p:nvSpPr>
        <p:spPr>
          <a:xfrm rot="13175656">
            <a:off x="2094681" y="2038458"/>
            <a:ext cx="878578" cy="2810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9631494">
            <a:off x="3664420" y="3145529"/>
            <a:ext cx="1364051" cy="2810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74891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Workbench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592" y="1561835"/>
            <a:ext cx="2981738" cy="17850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Local</a:t>
            </a:r>
          </a:p>
          <a:p>
            <a:pPr marL="400024" lvl="1" indent="0">
              <a:buNone/>
            </a:pPr>
            <a:r>
              <a:rPr lang="en-US" sz="1800" dirty="0"/>
              <a:t>For local testing</a:t>
            </a:r>
          </a:p>
          <a:p>
            <a:pPr marL="0" indent="0">
              <a:buNone/>
            </a:pPr>
            <a:r>
              <a:rPr lang="en-US" dirty="0"/>
              <a:t>Office 365</a:t>
            </a:r>
          </a:p>
          <a:p>
            <a:pPr marL="457171" lvl="1" indent="0">
              <a:buNone/>
            </a:pPr>
            <a:r>
              <a:rPr lang="en-US" sz="1765" dirty="0"/>
              <a:t>Runs in the SharePoint context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715" y="1449828"/>
            <a:ext cx="5169085" cy="249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76513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Tasks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Gulp tasks defined in @</a:t>
            </a:r>
            <a:r>
              <a:rPr lang="en-US" dirty="0" err="1"/>
              <a:t>microsoft</a:t>
            </a:r>
            <a:r>
              <a:rPr lang="en-US" dirty="0"/>
              <a:t>/</a:t>
            </a:r>
            <a:r>
              <a:rPr lang="en-US" dirty="0" err="1"/>
              <a:t>sp</a:t>
            </a:r>
            <a:r>
              <a:rPr lang="en-US" dirty="0"/>
              <a:t>-build-core-tasks</a:t>
            </a:r>
          </a:p>
          <a:p>
            <a:r>
              <a:rPr lang="en-US" dirty="0"/>
              <a:t>build</a:t>
            </a:r>
          </a:p>
          <a:p>
            <a:r>
              <a:rPr lang="en-US" dirty="0"/>
              <a:t>bundle</a:t>
            </a:r>
          </a:p>
          <a:p>
            <a:r>
              <a:rPr lang="en-US" dirty="0"/>
              <a:t>serve</a:t>
            </a:r>
          </a:p>
          <a:p>
            <a:r>
              <a:rPr lang="en-US" dirty="0"/>
              <a:t>nuke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package-solution</a:t>
            </a:r>
          </a:p>
          <a:p>
            <a:r>
              <a:rPr lang="en-US" dirty="0"/>
              <a:t>deploy-azure-storage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1458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CDN Support</a:t>
            </a:r>
          </a:p>
          <a:p>
            <a:pPr marL="457171" lvl="1" indent="0">
              <a:buNone/>
            </a:pPr>
            <a:r>
              <a:rPr lang="en-US" sz="1800" b="1" dirty="0"/>
              <a:t>gulp package-solution</a:t>
            </a:r>
          </a:p>
          <a:p>
            <a:pPr marL="457171" lvl="1" indent="0">
              <a:buNone/>
            </a:pPr>
            <a:r>
              <a:rPr lang="en-US" sz="1800" dirty="0"/>
              <a:t>Deploy assets to CDN from directory in </a:t>
            </a:r>
            <a:r>
              <a:rPr lang="en-US" sz="1800" b="1" dirty="0"/>
              <a:t>prepare-</a:t>
            </a:r>
            <a:r>
              <a:rPr lang="en-US" sz="1800" b="1" dirty="0" err="1"/>
              <a:t>deploy.json</a:t>
            </a:r>
            <a:r>
              <a:rPr lang="en-US" sz="1800" dirty="0"/>
              <a:t> file</a:t>
            </a:r>
            <a:br>
              <a:rPr lang="en-US" sz="1800" dirty="0"/>
            </a:br>
            <a:endParaRPr lang="en-US" sz="1800" dirty="0"/>
          </a:p>
          <a:p>
            <a:pPr marL="457171" lvl="1" indent="0">
              <a:buNone/>
            </a:pPr>
            <a:r>
              <a:rPr lang="en-US" sz="1800" dirty="0"/>
              <a:t>Reference in </a:t>
            </a:r>
            <a:r>
              <a:rPr lang="en-US" sz="1800" b="1" dirty="0"/>
              <a:t>write-</a:t>
            </a:r>
            <a:r>
              <a:rPr lang="en-US" sz="1800" b="1" dirty="0" err="1"/>
              <a:t>manifests.json</a:t>
            </a:r>
            <a:r>
              <a:rPr lang="en-US" sz="1800" dirty="0"/>
              <a:t> file</a:t>
            </a:r>
            <a:br>
              <a:rPr lang="en-US" sz="18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SharePoint</a:t>
            </a:r>
          </a:p>
          <a:p>
            <a:pPr marL="400024" lvl="1" indent="0">
              <a:buNone/>
            </a:pPr>
            <a:r>
              <a:rPr lang="en-US" sz="1800" dirty="0"/>
              <a:t>Create SPAPP package</a:t>
            </a:r>
          </a:p>
          <a:p>
            <a:pPr marL="400024" lvl="1" indent="0">
              <a:buNone/>
            </a:pPr>
            <a:r>
              <a:rPr lang="en-US" sz="1800" dirty="0"/>
              <a:t>Upload to App Catalog</a:t>
            </a:r>
          </a:p>
          <a:p>
            <a:pPr marL="400024" lvl="1" indent="0">
              <a:buNone/>
            </a:pPr>
            <a:r>
              <a:rPr lang="en-US" sz="1800" dirty="0"/>
              <a:t>Add to App and Web Part to site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38231" y="2665730"/>
            <a:ext cx="7948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cdnBasePath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"https://[MYOFFICE365].sharepoint.com/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SiteAssets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914400" y="2038350"/>
            <a:ext cx="316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E75B6"/>
                </a:solidFill>
                <a:latin typeface="Consolas" panose="020B0609020204030204" pitchFamily="49" charset="0"/>
              </a:rPr>
              <a:t>deployCdnPath</a:t>
            </a:r>
            <a:r>
              <a:rPr lang="en-US" sz="14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"temp/deploy"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407717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 bwMode="auto">
          <a:xfrm>
            <a:off x="533973" y="1528911"/>
            <a:ext cx="7923676" cy="11015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dirty="0">
                <a:latin typeface="Source Sans Pro" pitchFamily="34" charset="0"/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9213" y="2334373"/>
            <a:ext cx="2111475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24" kern="0" dirty="0">
                <a:solidFill>
                  <a:schemeClr val="accent2"/>
                </a:solidFill>
              </a:rPr>
              <a:t>Building Client Web Parts</a:t>
            </a:r>
            <a:endParaRPr kumimoji="0" lang="en-US" sz="1324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488384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Enterprise JavaScript</a:t>
            </a:r>
          </a:p>
          <a:p>
            <a:pPr marL="400024" lvl="1" indent="0">
              <a:buNone/>
            </a:pPr>
            <a:r>
              <a:rPr lang="en-US" altLang="en-US" sz="1471" dirty="0"/>
              <a:t>Overview and Development Environment</a:t>
            </a:r>
          </a:p>
          <a:p>
            <a:pPr marL="400024" lvl="1" indent="0">
              <a:buNone/>
            </a:pPr>
            <a:r>
              <a:rPr lang="en-US" altLang="en-US" sz="1471" dirty="0"/>
              <a:t>Classes and Modules</a:t>
            </a:r>
          </a:p>
          <a:p>
            <a:pPr marL="400024" lvl="1" indent="0">
              <a:buNone/>
            </a:pPr>
            <a:r>
              <a:rPr lang="en-US" altLang="en-US" sz="1471" dirty="0"/>
              <a:t>TypeScript</a:t>
            </a:r>
          </a:p>
          <a:p>
            <a:pPr marL="0" indent="0">
              <a:buNone/>
            </a:pPr>
            <a:r>
              <a:rPr lang="en-US" altLang="en-US" dirty="0"/>
              <a:t>React Framework</a:t>
            </a:r>
          </a:p>
          <a:p>
            <a:pPr marL="400024" lvl="1" indent="0">
              <a:buNone/>
            </a:pPr>
            <a:r>
              <a:rPr lang="en-US" altLang="en-US" sz="1471" dirty="0"/>
              <a:t>Fundamentals</a:t>
            </a:r>
          </a:p>
          <a:p>
            <a:pPr marL="400024" lvl="1" indent="0">
              <a:buNone/>
            </a:pPr>
            <a:r>
              <a:rPr lang="en-US" altLang="en-US" sz="1471" dirty="0"/>
              <a:t>Lifecycle and </a:t>
            </a:r>
            <a:r>
              <a:rPr lang="en-US" altLang="en-US" sz="1471" dirty="0" err="1"/>
              <a:t>Async</a:t>
            </a:r>
            <a:r>
              <a:rPr lang="en-US" altLang="en-US" sz="1471" dirty="0"/>
              <a:t> Operations</a:t>
            </a:r>
          </a:p>
          <a:p>
            <a:pPr marL="0" indent="0">
              <a:buNone/>
            </a:pPr>
            <a:r>
              <a:rPr lang="en-US" altLang="en-US" dirty="0"/>
              <a:t>SharePoint Framework</a:t>
            </a:r>
          </a:p>
          <a:p>
            <a:pPr marL="400024" lvl="1" indent="0">
              <a:buNone/>
            </a:pPr>
            <a:r>
              <a:rPr lang="en-US" altLang="en-US" sz="1471" dirty="0"/>
              <a:t>Overview and Development Environment</a:t>
            </a:r>
          </a:p>
          <a:p>
            <a:pPr marL="400024" lvl="1" indent="0">
              <a:buNone/>
            </a:pPr>
            <a:r>
              <a:rPr lang="en-US" altLang="en-US" sz="1471" dirty="0"/>
              <a:t>Building Client Web Parts</a:t>
            </a:r>
          </a:p>
        </p:txBody>
      </p:sp>
    </p:spTree>
    <p:extLst>
      <p:ext uri="{BB962C8B-B14F-4D97-AF65-F5344CB8AC3E}">
        <p14:creationId xmlns:p14="http://schemas.microsoft.com/office/powerpoint/2010/main" val="3214599452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218010"/>
            <a:ext cx="7772400" cy="1125140"/>
          </a:xfrm>
        </p:spPr>
        <p:txBody>
          <a:bodyPr/>
          <a:lstStyle/>
          <a:p>
            <a:pPr algn="ctr"/>
            <a:r>
              <a:rPr lang="en-US" sz="2400" i="1" dirty="0">
                <a:solidFill>
                  <a:srgbClr val="EF8B19"/>
                </a:solidFill>
                <a:latin typeface="+mj-lt"/>
              </a:rPr>
              <a:t>Please use Events XD (</a:t>
            </a:r>
            <a:r>
              <a:rPr lang="en-US" sz="2400" i="1" dirty="0" err="1">
                <a:solidFill>
                  <a:srgbClr val="EF8B19"/>
                </a:solidFill>
                <a:latin typeface="+mj-lt"/>
              </a:rPr>
              <a:t>EventBoard</a:t>
            </a:r>
            <a:r>
              <a:rPr lang="en-US" sz="2400" i="1" dirty="0">
                <a:solidFill>
                  <a:srgbClr val="EF8B19"/>
                </a:solidFill>
                <a:latin typeface="+mj-lt"/>
              </a:rPr>
              <a:t>) </a:t>
            </a:r>
            <a:br>
              <a:rPr lang="en-US" sz="2400" i="1" dirty="0">
                <a:solidFill>
                  <a:srgbClr val="EF8B19"/>
                </a:solidFill>
                <a:latin typeface="+mj-lt"/>
              </a:rPr>
            </a:br>
            <a:r>
              <a:rPr lang="en-US" sz="2400" i="1" dirty="0">
                <a:solidFill>
                  <a:srgbClr val="EF8B19"/>
                </a:solidFill>
                <a:latin typeface="+mj-lt"/>
              </a:rPr>
              <a:t>to fill out a session evaluation</a:t>
            </a:r>
            <a:r>
              <a:rPr lang="en-US" sz="2400" i="1" dirty="0">
                <a:solidFill>
                  <a:schemeClr val="tx2"/>
                </a:solidFill>
                <a:latin typeface="+mj-lt"/>
              </a:rPr>
              <a:t>.</a:t>
            </a:r>
            <a:br>
              <a:rPr lang="en-US" sz="2400" i="1" dirty="0">
                <a:solidFill>
                  <a:schemeClr val="tx2"/>
                </a:solidFill>
                <a:latin typeface="+mj-lt"/>
              </a:rPr>
            </a:br>
            <a:endParaRPr lang="en-US" sz="2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71500"/>
            <a:ext cx="7772400" cy="571500"/>
          </a:xfrm>
        </p:spPr>
        <p:txBody>
          <a:bodyPr/>
          <a:lstStyle/>
          <a:p>
            <a:r>
              <a:rPr lang="en-US" sz="4800" dirty="0">
                <a:solidFill>
                  <a:srgbClr val="EF8B19"/>
                </a:solidFill>
                <a:cs typeface="Mangal" pitchFamily="18" charset="0"/>
              </a:rPr>
              <a:t>Questions?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2400300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Mangal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 bwMode="auto">
          <a:xfrm>
            <a:off x="533973" y="1528911"/>
            <a:ext cx="7923676" cy="11015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dirty="0">
                <a:latin typeface="Source Sans Pro" pitchFamily="34" charset="0"/>
              </a:rPr>
              <a:t>DEMO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973" y="2335643"/>
            <a:ext cx="2186817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24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Key Tools and Resources</a:t>
            </a:r>
          </a:p>
        </p:txBody>
      </p:sp>
    </p:spTree>
    <p:extLst>
      <p:ext uri="{BB962C8B-B14F-4D97-AF65-F5344CB8AC3E}">
        <p14:creationId xmlns:p14="http://schemas.microsoft.com/office/powerpoint/2010/main" val="99024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Enterprise JavaScript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385" y="2928882"/>
            <a:ext cx="2481770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765" kern="0" dirty="0">
                <a:solidFill>
                  <a:prstClr val="black"/>
                </a:solidFill>
              </a:rPr>
              <a:t>Classes and Modules</a:t>
            </a:r>
          </a:p>
        </p:txBody>
      </p:sp>
    </p:spTree>
    <p:extLst>
      <p:ext uri="{BB962C8B-B14F-4D97-AF65-F5344CB8AC3E}">
        <p14:creationId xmlns:p14="http://schemas.microsoft.com/office/powerpoint/2010/main" val="162310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2015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Compatibility</a:t>
            </a:r>
          </a:p>
          <a:p>
            <a:pPr marL="457171" lvl="1" indent="0">
              <a:buNone/>
            </a:pPr>
            <a:r>
              <a:rPr lang="en-US" sz="1765" dirty="0"/>
              <a:t>Varying levels of support</a:t>
            </a:r>
          </a:p>
          <a:p>
            <a:pPr marL="457171" lvl="1" indent="0">
              <a:buNone/>
            </a:pPr>
            <a:r>
              <a:rPr lang="en-US" sz="1765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https://kangax.github.io/compat-table/es6/</a:t>
            </a:r>
            <a:endParaRPr lang="en-US" sz="1765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Features</a:t>
            </a:r>
          </a:p>
          <a:p>
            <a:pPr marL="457171" lvl="1" indent="0">
              <a:buNone/>
            </a:pPr>
            <a:r>
              <a:rPr lang="en-US" sz="1765" dirty="0">
                <a:hlinkClick r:id="rId4"/>
              </a:rPr>
              <a:t>http://es6-features.org</a:t>
            </a:r>
            <a:endParaRPr lang="en-US" sz="1765" dirty="0"/>
          </a:p>
          <a:p>
            <a:pPr marL="457171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35154"/>
              </p:ext>
            </p:extLst>
          </p:nvPr>
        </p:nvGraphicFramePr>
        <p:xfrm>
          <a:off x="990600" y="2888336"/>
          <a:ext cx="7584772" cy="1340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864">
                  <a:extLst>
                    <a:ext uri="{9D8B030D-6E8A-4147-A177-3AD203B41FA5}">
                      <a16:colId xmlns:a16="http://schemas.microsoft.com/office/drawing/2014/main" val="3755232286"/>
                    </a:ext>
                  </a:extLst>
                </a:gridCol>
                <a:gridCol w="1862864">
                  <a:extLst>
                    <a:ext uri="{9D8B030D-6E8A-4147-A177-3AD203B41FA5}">
                      <a16:colId xmlns:a16="http://schemas.microsoft.com/office/drawing/2014/main" val="78411124"/>
                    </a:ext>
                  </a:extLst>
                </a:gridCol>
                <a:gridCol w="1996180">
                  <a:extLst>
                    <a:ext uri="{9D8B030D-6E8A-4147-A177-3AD203B41FA5}">
                      <a16:colId xmlns:a16="http://schemas.microsoft.com/office/drawing/2014/main" val="1823707550"/>
                    </a:ext>
                  </a:extLst>
                </a:gridCol>
                <a:gridCol w="1862864">
                  <a:extLst>
                    <a:ext uri="{9D8B030D-6E8A-4147-A177-3AD203B41FA5}">
                      <a16:colId xmlns:a16="http://schemas.microsoft.com/office/drawing/2014/main" val="2777034889"/>
                    </a:ext>
                  </a:extLst>
                </a:gridCol>
              </a:tblGrid>
              <a:tr h="246517">
                <a:tc>
                  <a:txBody>
                    <a:bodyPr/>
                    <a:lstStyle/>
                    <a:p>
                      <a:r>
                        <a:rPr lang="en-US" sz="1200" dirty="0"/>
                        <a:t>arrows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classes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enhanced object Literals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template literals</a:t>
                      </a:r>
                    </a:p>
                  </a:txBody>
                  <a:tcPr marL="67232" marR="67232" marT="33616" marB="33616"/>
                </a:tc>
                <a:extLst>
                  <a:ext uri="{0D108BD9-81ED-4DB2-BD59-A6C34878D82A}">
                    <a16:rowId xmlns:a16="http://schemas.microsoft.com/office/drawing/2014/main" val="4122374706"/>
                  </a:ext>
                </a:extLst>
              </a:tr>
              <a:tr h="272663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destructuring</a:t>
                      </a:r>
                      <a:endParaRPr lang="en-US" sz="1200" dirty="0"/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default, rest, spread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let, </a:t>
                      </a:r>
                      <a:r>
                        <a:rPr lang="en-US" sz="1200" dirty="0" err="1"/>
                        <a:t>const</a:t>
                      </a:r>
                      <a:endParaRPr lang="en-US" sz="1200" dirty="0"/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iterators</a:t>
                      </a:r>
                    </a:p>
                  </a:txBody>
                  <a:tcPr marL="67232" marR="67232" marT="33616" marB="33616"/>
                </a:tc>
                <a:extLst>
                  <a:ext uri="{0D108BD9-81ED-4DB2-BD59-A6C34878D82A}">
                    <a16:rowId xmlns:a16="http://schemas.microsoft.com/office/drawing/2014/main" val="103117975"/>
                  </a:ext>
                </a:extLst>
              </a:tr>
              <a:tr h="272663">
                <a:tc>
                  <a:txBody>
                    <a:bodyPr/>
                    <a:lstStyle/>
                    <a:p>
                      <a:r>
                        <a:rPr lang="en-US" sz="1200" dirty="0"/>
                        <a:t>generators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unicode</a:t>
                      </a:r>
                      <a:endParaRPr lang="en-US" sz="1200" dirty="0"/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modules, loaders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map, set</a:t>
                      </a:r>
                    </a:p>
                  </a:txBody>
                  <a:tcPr marL="67232" marR="67232" marT="33616" marB="33616"/>
                </a:tc>
                <a:extLst>
                  <a:ext uri="{0D108BD9-81ED-4DB2-BD59-A6C34878D82A}">
                    <a16:rowId xmlns:a16="http://schemas.microsoft.com/office/drawing/2014/main" val="405196988"/>
                  </a:ext>
                </a:extLst>
              </a:tr>
              <a:tr h="272663">
                <a:tc>
                  <a:txBody>
                    <a:bodyPr/>
                    <a:lstStyle/>
                    <a:p>
                      <a:r>
                        <a:rPr lang="en-US" sz="1200" dirty="0"/>
                        <a:t>proxies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symbols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built-ins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promises</a:t>
                      </a:r>
                    </a:p>
                  </a:txBody>
                  <a:tcPr marL="67232" marR="67232" marT="33616" marB="33616"/>
                </a:tc>
                <a:extLst>
                  <a:ext uri="{0D108BD9-81ED-4DB2-BD59-A6C34878D82A}">
                    <a16:rowId xmlns:a16="http://schemas.microsoft.com/office/drawing/2014/main" val="439318811"/>
                  </a:ext>
                </a:extLst>
              </a:tr>
              <a:tr h="272663">
                <a:tc>
                  <a:txBody>
                    <a:bodyPr/>
                    <a:lstStyle/>
                    <a:p>
                      <a:r>
                        <a:rPr lang="en-US" sz="1200" dirty="0"/>
                        <a:t>object APIs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literals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reflection</a:t>
                      </a:r>
                    </a:p>
                  </a:txBody>
                  <a:tcPr marL="67232" marR="67232" marT="33616" marB="3361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tail calls</a:t>
                      </a:r>
                    </a:p>
                  </a:txBody>
                  <a:tcPr marL="67232" marR="67232" marT="33616" marB="33616"/>
                </a:tc>
                <a:extLst>
                  <a:ext uri="{0D108BD9-81ED-4DB2-BD59-A6C34878D82A}">
                    <a16:rowId xmlns:a16="http://schemas.microsoft.com/office/drawing/2014/main" val="2265203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04385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3182" y="1101030"/>
            <a:ext cx="6804269" cy="36893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7232" tIns="33616" rIns="67232" bIns="33616" numCol="1" anchor="ctr" anchorCtr="0" compatLnSpc="1">
            <a:prstTxWarp prst="textNoShape">
              <a:avLst/>
            </a:prstTxWarp>
            <a:spAutoFit/>
          </a:bodyPr>
          <a:lstStyle/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constructor(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speak() {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`My name is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.firstName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.lastName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.`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sz="1471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'Scot'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71" kern="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'Hillier'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alert(</a:t>
            </a:r>
            <a:r>
              <a:rPr lang="en-US" sz="147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p.speak</a:t>
            </a:r>
            <a:r>
              <a:rPr lang="en-US" sz="147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sz="1471" kern="0" dirty="0">
              <a:solidFill>
                <a:sysClr val="windowText" lastClr="000000"/>
              </a:solidFill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67235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71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/>
          </p:nvPr>
        </p:nvSpPr>
        <p:spPr>
          <a:xfrm>
            <a:off x="533421" y="477759"/>
            <a:ext cx="8065489" cy="336159"/>
          </a:xfrm>
        </p:spPr>
        <p:txBody>
          <a:bodyPr/>
          <a:lstStyle/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4267505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QLintersection">
  <a:themeElements>
    <a:clrScheme name="Custom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1907</Words>
  <Application>Microsoft Office PowerPoint</Application>
  <PresentationFormat>On-screen Show (16:9)</PresentationFormat>
  <Paragraphs>635</Paragraphs>
  <Slides>59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6" baseType="lpstr">
      <vt:lpstr>ＭＳ Ｐゴシック</vt:lpstr>
      <vt:lpstr>ＭＳ Ｐゴシック</vt:lpstr>
      <vt:lpstr>Arial</vt:lpstr>
      <vt:lpstr>Arial Black</vt:lpstr>
      <vt:lpstr>Calibri</vt:lpstr>
      <vt:lpstr>Calibri Light</vt:lpstr>
      <vt:lpstr>Cambria</vt:lpstr>
      <vt:lpstr>Century Gothic</vt:lpstr>
      <vt:lpstr>Consolas</vt:lpstr>
      <vt:lpstr>Mangal</vt:lpstr>
      <vt:lpstr>Myriad Pro</vt:lpstr>
      <vt:lpstr>Segoe UI</vt:lpstr>
      <vt:lpstr>Source Sans Pro</vt:lpstr>
      <vt:lpstr>Tekton Pro</vt:lpstr>
      <vt:lpstr>Verdana</vt:lpstr>
      <vt:lpstr>Wingdings</vt:lpstr>
      <vt:lpstr>SQLintersection</vt:lpstr>
      <vt:lpstr> Building Applications for Office 365 and SharePoint with the SharePoint Framework</vt:lpstr>
      <vt:lpstr>Agenda</vt:lpstr>
      <vt:lpstr>Enterprise javascript</vt:lpstr>
      <vt:lpstr>Overview</vt:lpstr>
      <vt:lpstr>Development Environment</vt:lpstr>
      <vt:lpstr>DEMO</vt:lpstr>
      <vt:lpstr>Enterprise JavaScript</vt:lpstr>
      <vt:lpstr>ECMAScript 2015 </vt:lpstr>
      <vt:lpstr>PowerPoint Presentation</vt:lpstr>
      <vt:lpstr>PowerPoint Presentation</vt:lpstr>
      <vt:lpstr>Modules</vt:lpstr>
      <vt:lpstr>Internal Module</vt:lpstr>
      <vt:lpstr>External 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Enterprise JavaScript</vt:lpstr>
      <vt:lpstr>Introduction to TypeScript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Definition Files</vt:lpstr>
      <vt:lpstr>DEMO</vt:lpstr>
      <vt:lpstr>REACT Framework</vt:lpstr>
      <vt:lpstr>Introducing React</vt:lpstr>
      <vt:lpstr>React Fundamentals</vt:lpstr>
      <vt:lpstr>PowerPoint Presentation</vt:lpstr>
      <vt:lpstr>React Components</vt:lpstr>
      <vt:lpstr>PowerPoint Presentation</vt:lpstr>
      <vt:lpstr>PowerPoint Presentation</vt:lpstr>
      <vt:lpstr>PowerPoint Presentation</vt:lpstr>
      <vt:lpstr>PowerPoint Presentation</vt:lpstr>
      <vt:lpstr>DEMO</vt:lpstr>
      <vt:lpstr>React Framework</vt:lpstr>
      <vt:lpstr>Component Lifecycle</vt:lpstr>
      <vt:lpstr>fetch()</vt:lpstr>
      <vt:lpstr>PowerPoint Presentation</vt:lpstr>
      <vt:lpstr>DEMO</vt:lpstr>
      <vt:lpstr>SharePoint framework</vt:lpstr>
      <vt:lpstr>SharePoint Development Models</vt:lpstr>
      <vt:lpstr>Development Environment</vt:lpstr>
      <vt:lpstr>SharePoint framework</vt:lpstr>
      <vt:lpstr>SharePoint Framework</vt:lpstr>
      <vt:lpstr>Key Concepts</vt:lpstr>
      <vt:lpstr>Development Flow</vt:lpstr>
      <vt:lpstr>Generate Scaffolding</vt:lpstr>
      <vt:lpstr>PowerPoint Presentation</vt:lpstr>
      <vt:lpstr>Test in Workbench</vt:lpstr>
      <vt:lpstr>Build Tasks</vt:lpstr>
      <vt:lpstr>Deployment</vt:lpstr>
      <vt:lpstr>DEMO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2017-05-17T14:18:50Z</dcterms:created>
  <dcterms:modified xsi:type="dcterms:W3CDTF">2017-05-17T14:19:00Z</dcterms:modified>
</cp:coreProperties>
</file>