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A85E43-B6D4-7E45-B437-789B09763479}" v="3" dt="2024-12-03T01:34:56.699"/>
    <p1510:client id="{E69A2473-9169-3CF0-E774-9E0DC1BCE651}" v="4" dt="2024-12-03T01:33:48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378FE-E6DF-4744-A182-CF459EA83CE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45617-39EA-4657-A3BE-725BE2351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/>
              <a:t>Gross domestic product measures the value of all goods and services produced in an economy over a specific period of time</a:t>
            </a:r>
          </a:p>
          <a:p>
            <a:pPr marL="171450" indent="-171450">
              <a:buFont typeface="Calibri"/>
              <a:buChar char="-"/>
            </a:pPr>
            <a:r>
              <a:rPr lang="en-US" dirty="0"/>
              <a:t>Often reflects stronger economic resources (healthcare infrastructure, living standards, and quality education)</a:t>
            </a:r>
          </a:p>
          <a:p>
            <a:pPr lvl="1" indent="-171450">
              <a:buFont typeface="Courier New"/>
              <a:buChar char="o"/>
            </a:pPr>
            <a:r>
              <a:rPr lang="en-US" dirty="0"/>
              <a:t>Countries with higher GDPs tend to have better access to advanced medical technology, trained professionals, and preventive care</a:t>
            </a:r>
          </a:p>
          <a:p>
            <a:pPr lvl="2" indent="-171450">
              <a:buFont typeface="Wingdings"/>
              <a:buChar char="§"/>
            </a:pPr>
            <a:r>
              <a:rPr lang="en-US" dirty="0"/>
              <a:t>This can contribute directly to reducing mortality rates and increasing life expectancy</a:t>
            </a:r>
          </a:p>
          <a:p>
            <a:pPr lvl="2" indent="-171450">
              <a:buFont typeface="Wingdings"/>
              <a:buChar char="§"/>
            </a:pPr>
            <a:r>
              <a:rPr lang="en-US" dirty="0"/>
              <a:t>Aim to explore if higher GDP consistently correlates with longer life expectancy across </a:t>
            </a:r>
            <a:r>
              <a:rPr lang="en-US"/>
              <a:t>different regions</a:t>
            </a:r>
            <a:endParaRPr lang="en-US" dirty="0"/>
          </a:p>
          <a:p>
            <a:pPr lvl="2" indent="-171450">
              <a:buFont typeface="Wingdings"/>
              <a:buChar char="§"/>
            </a:pPr>
            <a:r>
              <a:rPr lang="en-US" dirty="0"/>
              <a:t>Understanding this relationship can inform policymaking and resource allocation in lower-GDP regions to improve life expectancy and quality of 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45617-39EA-4657-A3BE-725BE23514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19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45617-39EA-4657-A3BE-725BE23514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12D2-7FF6-448C-9AF1-E33DD9C74DC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F2BC-38CB-43C6-9B4A-9141AF31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6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12D2-7FF6-448C-9AF1-E33DD9C74DC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F2BC-38CB-43C6-9B4A-9141AF31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2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12D2-7FF6-448C-9AF1-E33DD9C74DC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F2BC-38CB-43C6-9B4A-9141AF31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12D2-7FF6-448C-9AF1-E33DD9C74DC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F2BC-38CB-43C6-9B4A-9141AF31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3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12D2-7FF6-448C-9AF1-E33DD9C74DC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F2BC-38CB-43C6-9B4A-9141AF31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12D2-7FF6-448C-9AF1-E33DD9C74DC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F2BC-38CB-43C6-9B4A-9141AF31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12D2-7FF6-448C-9AF1-E33DD9C74DC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F2BC-38CB-43C6-9B4A-9141AF31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12D2-7FF6-448C-9AF1-E33DD9C74DC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F2BC-38CB-43C6-9B4A-9141AF31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12D2-7FF6-448C-9AF1-E33DD9C74DC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F2BC-38CB-43C6-9B4A-9141AF31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12D2-7FF6-448C-9AF1-E33DD9C74DC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F2BC-38CB-43C6-9B4A-9141AF31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5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12D2-7FF6-448C-9AF1-E33DD9C74DC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F2BC-38CB-43C6-9B4A-9141AF31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F9C12D2-7FF6-448C-9AF1-E33DD9C74DC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32EF2BC-38CB-43C6-9B4A-9141AF315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8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C301-D1AB-EDDE-FBF2-AAC353A31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219" y="1567494"/>
            <a:ext cx="9695125" cy="2387600"/>
          </a:xfrm>
        </p:spPr>
        <p:txBody>
          <a:bodyPr>
            <a:no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Comparing country </a:t>
            </a:r>
            <a:r>
              <a:rPr lang="en-US" b="1" i="1">
                <a:solidFill>
                  <a:schemeClr val="bg2">
                    <a:lumMod val="50000"/>
                    <a:lumOff val="50000"/>
                  </a:schemeClr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life expectancy</a:t>
            </a:r>
            <a:r>
              <a:rPr lang="en-US">
                <a:solidFill>
                  <a:schemeClr val="bg1"/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 and </a:t>
            </a:r>
            <a:r>
              <a:rPr lang="en-US" b="1" i="1">
                <a:solidFill>
                  <a:schemeClr val="bg2">
                    <a:lumMod val="50000"/>
                    <a:lumOff val="50000"/>
                  </a:schemeClr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GDP</a:t>
            </a:r>
            <a:r>
              <a:rPr lang="en-US">
                <a:solidFill>
                  <a:schemeClr val="bg2">
                    <a:lumMod val="50000"/>
                    <a:lumOff val="50000"/>
                  </a:schemeClr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05473-FC63-235D-AA0B-F2E9E2532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9251" y="4063189"/>
            <a:ext cx="6426093" cy="165576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Scotty Dunn, Christopher Joseph, and Ashley Nguyen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7D8B55-2183-51F8-E0D0-658D8DB50EA7}"/>
              </a:ext>
            </a:extLst>
          </p:cNvPr>
          <p:cNvCxnSpPr/>
          <p:nvPr/>
        </p:nvCxnSpPr>
        <p:spPr>
          <a:xfrm>
            <a:off x="411997" y="633516"/>
            <a:ext cx="11246126" cy="0"/>
          </a:xfrm>
          <a:prstGeom prst="line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90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D29E-B1D1-36C5-2169-D08575F5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90" y="616250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2">
                    <a:lumMod val="50000"/>
                    <a:lumOff val="50000"/>
                  </a:schemeClr>
                </a:solidFill>
              </a:rPr>
              <a:t>Our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2280A-5EC2-A63B-B145-001558643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42" y="1743032"/>
            <a:ext cx="10927968" cy="4816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Why we choose these data sets</a:t>
            </a:r>
            <a:endParaRPr lang="en-US" sz="240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Higher GDP can provide better healthcare infrastructure, living standards, and quality education</a:t>
            </a:r>
            <a:endParaRPr lang="en-US" sz="180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Investigate if this would then correlate to a higher life expectancy</a:t>
            </a:r>
            <a:endParaRPr lang="en-US"/>
          </a:p>
          <a:p>
            <a:r>
              <a:rPr lang="en-US" sz="2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Life expectancy around the world dataset from UN World Population Prospects</a:t>
            </a:r>
            <a:endParaRPr lang="en-US"/>
          </a:p>
          <a:p>
            <a:pPr lvl="1"/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Kaggle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40.75 </a:t>
            </a:r>
            <a:r>
              <a:rPr lang="en-US" sz="1800" err="1">
                <a:solidFill>
                  <a:srgbClr val="000000"/>
                </a:solidFill>
                <a:latin typeface="Arial"/>
                <a:cs typeface="Arial"/>
              </a:rPr>
              <a:t>mB</a:t>
            </a: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Annual death rate by country and year</a:t>
            </a:r>
          </a:p>
          <a:p>
            <a:r>
              <a:rPr lang="en-US" sz="2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Energy Consumption and Mix Dataset</a:t>
            </a:r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 from</a:t>
            </a:r>
            <a:r>
              <a:rPr lang="en-US" sz="2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 Our World in Data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Kaggle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8.42 </a:t>
            </a:r>
            <a:r>
              <a:rPr lang="en-US" sz="1800" err="1">
                <a:solidFill>
                  <a:srgbClr val="000000"/>
                </a:solidFill>
                <a:latin typeface="Arial"/>
                <a:cs typeface="Arial"/>
              </a:rPr>
              <a:t>mB</a:t>
            </a: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lobal, regional, and country-level data on primary energy consumption, energy mix, electricity mix, fossil fuel production, and related energy metrics (including GDP per capita) </a:t>
            </a:r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by year</a:t>
            </a:r>
          </a:p>
          <a:p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20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16ABA8-BED7-59FB-828D-3222C848725D}"/>
              </a:ext>
            </a:extLst>
          </p:cNvPr>
          <p:cNvCxnSpPr/>
          <p:nvPr/>
        </p:nvCxnSpPr>
        <p:spPr>
          <a:xfrm>
            <a:off x="411997" y="633516"/>
            <a:ext cx="11246126" cy="0"/>
          </a:xfrm>
          <a:prstGeom prst="line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39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3F73302D-9AAF-4FC9-C399-477532D5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17" t="31024" r="-86" b="29335"/>
          <a:stretch/>
        </p:blipFill>
        <p:spPr>
          <a:xfrm>
            <a:off x="1601252" y="1713595"/>
            <a:ext cx="10058400" cy="33425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30DEB2B-3BF4-10C6-0B5A-009E53A12D70}"/>
              </a:ext>
            </a:extLst>
          </p:cNvPr>
          <p:cNvSpPr txBox="1">
            <a:spLocks/>
          </p:cNvSpPr>
          <p:nvPr/>
        </p:nvSpPr>
        <p:spPr>
          <a:xfrm>
            <a:off x="-281836" y="3905702"/>
            <a:ext cx="683292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b="1">
                <a:solidFill>
                  <a:schemeClr val="bg1"/>
                </a:solidFill>
                <a:latin typeface="Aptos SemiBold" panose="020F0502020204030204" pitchFamily="34" charset="0"/>
                <a:cs typeface="Aharoni" panose="02010803020104030203" pitchFamily="2" charset="-79"/>
              </a:rPr>
              <a:t>ETL Pipeline</a:t>
            </a:r>
            <a:endParaRPr lang="en-US" sz="8800" b="1">
              <a:solidFill>
                <a:schemeClr val="bg2">
                  <a:lumMod val="50000"/>
                  <a:lumOff val="50000"/>
                </a:schemeClr>
              </a:solidFill>
              <a:latin typeface="Aptos SemiBold" panose="020F0502020204030204" pitchFamily="34" charset="0"/>
              <a:cs typeface="Aharoni" panose="02010803020104030203" pitchFamily="2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1C7913-9A66-4664-B910-A39843A55FFF}"/>
              </a:ext>
            </a:extLst>
          </p:cNvPr>
          <p:cNvCxnSpPr/>
          <p:nvPr/>
        </p:nvCxnSpPr>
        <p:spPr>
          <a:xfrm>
            <a:off x="411997" y="633516"/>
            <a:ext cx="11246126" cy="0"/>
          </a:xfrm>
          <a:prstGeom prst="line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58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1E62-DEC5-3A51-9BFB-C1C37723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49" y="584883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2">
                    <a:lumMod val="50000"/>
                    <a:lumOff val="50000"/>
                  </a:schemeClr>
                </a:solidFill>
              </a:rPr>
              <a:t>Data Analysis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A3CD-443C-940C-7E5B-4650F3419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911906"/>
            <a:ext cx="3235903" cy="2396240"/>
          </a:xfrm>
          <a:solidFill>
            <a:schemeClr val="bg2">
              <a:lumMod val="50000"/>
              <a:lumOff val="50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/>
              <a:t>Life expectancy and GDP for most countries have for the most part increased over time</a:t>
            </a:r>
          </a:p>
          <a:p>
            <a:r>
              <a:rPr lang="en-US" sz="2000"/>
              <a:t>Overall positive correlation between life expectancy and GDP over time (r=.04)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7EBDBB-0715-79A1-387C-2A93BF71CA42}"/>
              </a:ext>
            </a:extLst>
          </p:cNvPr>
          <p:cNvSpPr txBox="1">
            <a:spLocks/>
          </p:cNvSpPr>
          <p:nvPr/>
        </p:nvSpPr>
        <p:spPr>
          <a:xfrm>
            <a:off x="3821041" y="1931309"/>
            <a:ext cx="7894325" cy="45314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F3BF1A-A782-85E0-B0E9-16C9F98DD9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7" t="1727"/>
          <a:stretch/>
        </p:blipFill>
        <p:spPr>
          <a:xfrm>
            <a:off x="8249266" y="2018770"/>
            <a:ext cx="3413944" cy="2237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0D42B6-80A5-597D-E8D2-C55C2674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45" y="2016892"/>
            <a:ext cx="3320123" cy="2156821"/>
          </a:xfrm>
          <a:prstGeom prst="rect">
            <a:avLst/>
          </a:prstGeom>
        </p:spPr>
      </p:pic>
      <p:pic>
        <p:nvPicPr>
          <p:cNvPr id="10" name="Picture 9" descr="A graph with colorful dots&#10;&#10;Description automatically generated">
            <a:extLst>
              <a:ext uri="{FF2B5EF4-FFF2-40B4-BE49-F238E27FC236}">
                <a16:creationId xmlns:a16="http://schemas.microsoft.com/office/drawing/2014/main" id="{807644CF-D782-9E76-DDD0-28CF50653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724" y="4140617"/>
            <a:ext cx="5762597" cy="2266891"/>
          </a:xfrm>
          <a:prstGeom prst="rect">
            <a:avLst/>
          </a:prstGeom>
        </p:spPr>
      </p:pic>
      <p:pic>
        <p:nvPicPr>
          <p:cNvPr id="5" name="Picture 4" descr="A graph of blue bars&#10;&#10;Description automatically generated">
            <a:extLst>
              <a:ext uri="{FF2B5EF4-FFF2-40B4-BE49-F238E27FC236}">
                <a16:creationId xmlns:a16="http://schemas.microsoft.com/office/drawing/2014/main" id="{6E1C4A1D-3C31-AE39-7789-4E2268FA6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23" y="4426895"/>
            <a:ext cx="3241592" cy="204120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E3A130-C9E2-6EE5-A852-3442741D55A6}"/>
              </a:ext>
            </a:extLst>
          </p:cNvPr>
          <p:cNvCxnSpPr/>
          <p:nvPr/>
        </p:nvCxnSpPr>
        <p:spPr>
          <a:xfrm>
            <a:off x="411997" y="633516"/>
            <a:ext cx="11246126" cy="0"/>
          </a:xfrm>
          <a:prstGeom prst="line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1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32E5-8AE2-C8DD-0F3D-91C791C4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740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2">
                    <a:lumMod val="50000"/>
                    <a:lumOff val="50000"/>
                  </a:schemeClr>
                </a:solidFill>
              </a:rPr>
              <a:t>Cloud Storage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C66EA8-E690-D263-3C56-309400E5E228}"/>
              </a:ext>
            </a:extLst>
          </p:cNvPr>
          <p:cNvCxnSpPr/>
          <p:nvPr/>
        </p:nvCxnSpPr>
        <p:spPr>
          <a:xfrm>
            <a:off x="411997" y="633516"/>
            <a:ext cx="11246126" cy="0"/>
          </a:xfrm>
          <a:prstGeom prst="line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0BC1F1-0232-6E32-660D-43D6940E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08" y="1713921"/>
            <a:ext cx="8050481" cy="45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5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Comparing country life expectancy and GDP </vt:lpstr>
      <vt:lpstr>Our data </vt:lpstr>
      <vt:lpstr>PowerPoint Presentation</vt:lpstr>
      <vt:lpstr>Data Analysis and Visualization</vt:lpstr>
      <vt:lpstr>Cloud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country life expectancy and GDP </dc:title>
  <dc:creator>Nguyen, Ashley (rhw9tv)</dc:creator>
  <cp:lastModifiedBy>Nguyen, Ashley (rhw9tv)</cp:lastModifiedBy>
  <cp:revision>2</cp:revision>
  <dcterms:created xsi:type="dcterms:W3CDTF">2024-11-21T18:16:07Z</dcterms:created>
  <dcterms:modified xsi:type="dcterms:W3CDTF">2024-12-03T18:58:42Z</dcterms:modified>
</cp:coreProperties>
</file>