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9" r:id="rId7"/>
    <p:sldId id="258" r:id="rId8"/>
    <p:sldId id="270" r:id="rId9"/>
    <p:sldId id="260" r:id="rId10"/>
    <p:sldId id="261" r:id="rId11"/>
    <p:sldId id="262" r:id="rId12"/>
    <p:sldId id="263" r:id="rId13"/>
    <p:sldId id="264"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F3428-8811-C414-E7D3-EA01DD8F213F}" v="3644" dt="2022-04-16T23:17:03.093"/>
    <p1510:client id="{ACA8E331-FD4C-BEE6-CB47-B3D4194A7B6D}" v="5" dt="2022-04-17T00:11:14.018"/>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432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lang="en-US"/>
          </a:p>
          <a:p>
            <a:pPr marL="0" indent="0">
              <a:lnSpc>
                <a:spcPct val="70000"/>
              </a:lnSpc>
              <a:buSzPts val="1850"/>
            </a:pPr>
            <a:r>
              <a:rPr lang="en-US" sz="1850" dirty="0"/>
              <a:t>Developer: Scott Baker</a:t>
            </a:r>
            <a:endParaRPr lang="en-US"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a:buSzPts val="4000"/>
            </a:pPr>
            <a:r>
              <a:rPr lang="en-US" dirty="0"/>
              <a:t>AUTOMATION SUMMARY &amp; TOOLS</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6225323" y="2060090"/>
            <a:ext cx="5279793" cy="3102518"/>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EB51F99-A089-9866-1584-DCBD4B430C28}"/>
              </a:ext>
            </a:extLst>
          </p:cNvPr>
          <p:cNvSpPr txBox="1"/>
          <p:nvPr/>
        </p:nvSpPr>
        <p:spPr>
          <a:xfrm>
            <a:off x="273205" y="2187498"/>
            <a:ext cx="5726149" cy="28437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bg1"/>
                </a:solidFill>
              </a:rPr>
              <a:t>Automation is used for the enforcement and compliance to the predefined standards. </a:t>
            </a:r>
            <a:endParaRPr lang="en-US" sz="1800">
              <a:solidFill>
                <a:schemeClr val="bg1"/>
              </a:solidFill>
            </a:endParaRPr>
          </a:p>
          <a:p>
            <a:pPr marL="285750" indent="-285750">
              <a:buChar char="•"/>
            </a:pPr>
            <a:endParaRPr lang="en-US" sz="1800" dirty="0">
              <a:solidFill>
                <a:schemeClr val="bg1"/>
              </a:solidFill>
            </a:endParaRPr>
          </a:p>
          <a:p>
            <a:r>
              <a:rPr lang="en-US" sz="1800" dirty="0">
                <a:solidFill>
                  <a:schemeClr val="bg1"/>
                </a:solidFill>
              </a:rPr>
              <a:t>Utilizing tools like </a:t>
            </a:r>
            <a:r>
              <a:rPr lang="en-US" sz="1800" dirty="0" err="1">
                <a:solidFill>
                  <a:schemeClr val="bg1"/>
                </a:solidFill>
              </a:rPr>
              <a:t>Parasoft</a:t>
            </a:r>
            <a:r>
              <a:rPr lang="en-US" sz="1800" dirty="0">
                <a:solidFill>
                  <a:schemeClr val="bg1"/>
                </a:solidFill>
              </a:rPr>
              <a:t> C/C++ test with available checkers helps to catch leaked resources from exceptions or exception safety.</a:t>
            </a:r>
          </a:p>
          <a:p>
            <a:pPr marL="285750" indent="-285750">
              <a:buChar char="•"/>
            </a:pPr>
            <a:endParaRPr lang="en-US" sz="1800" dirty="0">
              <a:solidFill>
                <a:schemeClr val="bg1"/>
              </a:solidFill>
            </a:endParaRPr>
          </a:p>
          <a:p>
            <a:r>
              <a:rPr lang="en-US" sz="1800" dirty="0">
                <a:solidFill>
                  <a:schemeClr val="bg1"/>
                </a:solidFill>
              </a:rPr>
              <a:t>The tools help to double check work during development/compilation to help secure and streamline workflow.</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indent="-228600">
              <a:spcBef>
                <a:spcPts val="0"/>
              </a:spcBef>
              <a:buSzPts val="2000"/>
            </a:pPr>
            <a:r>
              <a:rPr lang="en-US" sz="2000" dirty="0"/>
              <a:t>Acting Now:</a:t>
            </a:r>
          </a:p>
          <a:p>
            <a:pPr marL="685800" lvl="1">
              <a:spcBef>
                <a:spcPts val="0"/>
              </a:spcBef>
              <a:buSzPts val="2000"/>
            </a:pPr>
            <a:r>
              <a:rPr lang="en-US" sz="1800" dirty="0"/>
              <a:t>Helps to mitigate exploitations and vulnerabilities that could have been taken care of.</a:t>
            </a:r>
          </a:p>
          <a:p>
            <a:pPr marL="685800" lvl="1">
              <a:spcBef>
                <a:spcPts val="0"/>
              </a:spcBef>
              <a:buSzPts val="2000"/>
            </a:pPr>
            <a:r>
              <a:rPr lang="en-US" sz="1800" dirty="0"/>
              <a:t>Allows for the IDing of other vulnerabilities.</a:t>
            </a:r>
          </a:p>
          <a:p>
            <a:pPr marL="685800" lvl="1">
              <a:spcBef>
                <a:spcPts val="0"/>
              </a:spcBef>
              <a:buSzPts val="2000"/>
            </a:pPr>
            <a:r>
              <a:rPr lang="en-US" sz="1800" dirty="0"/>
              <a:t>Easier to do the job right the first time.</a:t>
            </a:r>
          </a:p>
          <a:p>
            <a:pPr marL="685800" lvl="1">
              <a:spcBef>
                <a:spcPts val="0"/>
              </a:spcBef>
              <a:buSzPts val="2000"/>
            </a:pPr>
            <a:endParaRPr lang="en-US" sz="1800" dirty="0"/>
          </a:p>
          <a:p>
            <a:pPr marL="228600" indent="-228600">
              <a:spcBef>
                <a:spcPts val="0"/>
              </a:spcBef>
              <a:buSzPts val="2000"/>
            </a:pPr>
            <a:r>
              <a:rPr lang="en-US" sz="2000" dirty="0"/>
              <a:t>Acting Later:</a:t>
            </a:r>
          </a:p>
          <a:p>
            <a:pPr marL="685800" lvl="1">
              <a:spcBef>
                <a:spcPts val="0"/>
              </a:spcBef>
              <a:buSzPts val="2000"/>
            </a:pPr>
            <a:r>
              <a:rPr lang="en-US" sz="1800" dirty="0"/>
              <a:t>"Easier" now and can help to meet deadlines.</a:t>
            </a:r>
          </a:p>
          <a:p>
            <a:pPr marL="685800" lvl="1">
              <a:spcBef>
                <a:spcPts val="0"/>
              </a:spcBef>
              <a:buSzPts val="2000"/>
            </a:pPr>
            <a:r>
              <a:rPr lang="en-US" sz="1800" dirty="0"/>
              <a:t>Exploits can be more severe than what is experienced.</a:t>
            </a:r>
          </a:p>
          <a:p>
            <a:pPr marL="685800" lvl="1">
              <a:spcBef>
                <a:spcPts val="0"/>
              </a:spcBef>
              <a:buSzPts val="2000"/>
            </a:pPr>
            <a:r>
              <a:rPr lang="en-US" sz="1800" dirty="0"/>
              <a:t>Data can already be leaked before vulnerability is found.</a:t>
            </a:r>
            <a:endParaRPr lang="en-US" dirty="0"/>
          </a:p>
          <a:p>
            <a:pPr marL="342900" lvl="1" indent="0">
              <a:spcBef>
                <a:spcPts val="0"/>
              </a:spcBef>
              <a:buSzPts val="2000"/>
              <a:buNone/>
            </a:pPr>
            <a:endParaRPr lang="en-US" sz="1800" dirty="0"/>
          </a:p>
          <a:p>
            <a:pPr marL="228600" indent="-228600">
              <a:spcBef>
                <a:spcPts val="0"/>
              </a:spcBef>
              <a:buSzPts val="2000"/>
            </a:pPr>
            <a:r>
              <a:rPr lang="en-US" sz="2000" dirty="0"/>
              <a:t>Recommendation:</a:t>
            </a:r>
          </a:p>
          <a:p>
            <a:pPr marL="685800" lvl="1">
              <a:spcBef>
                <a:spcPts val="0"/>
              </a:spcBef>
              <a:buSzPts val="2000"/>
            </a:pPr>
            <a:r>
              <a:rPr lang="en-US" sz="1800" dirty="0"/>
              <a:t>Act now, before it is too late!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dirty="0"/>
              <a:t>Implement a 2FA system with certain privileges associated to account.</a:t>
            </a:r>
          </a:p>
          <a:p>
            <a:pPr marL="1143000" lvl="2" indent="-228600">
              <a:spcBef>
                <a:spcPts val="0"/>
              </a:spcBef>
            </a:pPr>
            <a:endParaRPr lang="en-US" dirty="0"/>
          </a:p>
          <a:p>
            <a:pPr marL="1143000" lvl="2" indent="-228600">
              <a:spcBef>
                <a:spcPts val="0"/>
              </a:spcBef>
            </a:pPr>
            <a:r>
              <a:rPr lang="en-US" dirty="0"/>
              <a:t>Audit permission levels periodically</a:t>
            </a:r>
          </a:p>
          <a:p>
            <a:pPr marL="1143000" lvl="2" indent="-228600">
              <a:spcBef>
                <a:spcPts val="0"/>
              </a:spcBef>
            </a:pPr>
            <a:endParaRPr lang="en-US" dirty="0"/>
          </a:p>
          <a:p>
            <a:pPr marL="1143000" lvl="2" indent="-228600">
              <a:spcBef>
                <a:spcPts val="0"/>
              </a:spcBef>
            </a:pPr>
            <a:r>
              <a:rPr lang="en-US" dirty="0"/>
              <a:t>Edit/upload log with timestamps</a:t>
            </a:r>
          </a:p>
          <a:p>
            <a:pPr marL="1143000" lvl="2" indent="-228600">
              <a:spcBef>
                <a:spcPts val="0"/>
              </a:spcBef>
            </a:pPr>
            <a:endParaRPr lang="en-US" dirty="0"/>
          </a:p>
          <a:p>
            <a:pPr marL="1143000" lvl="2" indent="-228600">
              <a:spcBef>
                <a:spcPts val="0"/>
              </a:spcBef>
            </a:pPr>
            <a:r>
              <a:rPr lang="en-US" dirty="0"/>
              <a:t>Periodic unit testing</a:t>
            </a:r>
          </a:p>
          <a:p>
            <a:pPr marL="1143000" lvl="2" indent="-228600">
              <a:spcBef>
                <a:spcPts val="0"/>
              </a:spcBef>
            </a:pPr>
            <a:endParaRPr lang="en-US" dirty="0"/>
          </a:p>
          <a:p>
            <a:pPr marL="1143000" lvl="2" indent="-228600">
              <a:spcBef>
                <a:spcPts val="0"/>
              </a:spcBef>
            </a:pPr>
            <a:r>
              <a:rPr lang="en-US" dirty="0"/>
              <a:t>Periodic program checks</a:t>
            </a:r>
          </a:p>
          <a:p>
            <a:pPr marL="1143000" lvl="2" indent="-228600">
              <a:spcBef>
                <a:spcPts val="0"/>
              </a:spcBef>
            </a:pPr>
            <a:endParaRPr lang="en-US" dirty="0"/>
          </a:p>
          <a:p>
            <a:pPr marL="1143000" lvl="2" indent="-228600">
              <a:spcBef>
                <a:spcPts val="0"/>
              </a:spcBef>
            </a:pPr>
            <a:r>
              <a:rPr lang="en-US" dirty="0"/>
              <a:t>Incorporate talked about tooling for compiler checks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88900">
              <a:buSzPts val="2200"/>
              <a:buNone/>
            </a:pPr>
            <a:r>
              <a:rPr lang="en-US" dirty="0"/>
              <a:t>Incorporating the different steps previously mentioned will help secure current and future projects from increased levels of vulnerabilities and increase accountability for all that utilize/maintain different software projects. These different steps will help to round out the DiD strategy that was being implemented and bolster the security of existing projects.</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i="1" dirty="0"/>
              <a:t>Confluence</a:t>
            </a:r>
            <a:r>
              <a:rPr lang="en-US" dirty="0"/>
              <a:t>. SEI CERT C++ Coding Standard - SEI CERT C++ Coding Standard - Confluence. (n.d.). Retrieved April 16, 2022, from </a:t>
            </a:r>
            <a:r>
              <a:rPr lang="en-US" dirty="0">
                <a:hlinkClick r:id="rId4"/>
              </a:rPr>
              <a:t>https://wiki.sei.cmu.edu/confluence/pages/viewpage.action?pageId=88046682</a:t>
            </a:r>
            <a:r>
              <a:rPr lang="en-US" dirty="0"/>
              <a:t> </a:t>
            </a: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923478" y="22539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321048"/>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This security policy is designed to outline some of the common issues and vulnerabilities we face, as well as how to best mitigate them; using the tried-and-true method of Defense in Depth (</a:t>
            </a:r>
            <a:r>
              <a:rPr lang="en-US" dirty="0" err="1"/>
              <a:t>DiD</a:t>
            </a:r>
            <a:r>
              <a:rPr lang="en-US" dirty="0"/>
              <a:t>)</a:t>
            </a:r>
          </a:p>
          <a:p>
            <a:pPr marL="0" lvl="0" indent="0" algn="l">
              <a:lnSpc>
                <a:spcPct val="90000"/>
              </a:lnSpc>
              <a:spcAft>
                <a:spcPts val="0"/>
              </a:spcAft>
              <a:buSzPts val="2200"/>
              <a:buNone/>
            </a:pPr>
            <a:endParaRPr lang="en-US"/>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dirty="0"/>
              <a:t>1: Validate Input Data (STD 1,2,3,6,8,10)</a:t>
            </a:r>
          </a:p>
          <a:p>
            <a:pPr marL="0" indent="0">
              <a:spcBef>
                <a:spcPts val="0"/>
              </a:spcBef>
              <a:buSzPts val="2200"/>
              <a:buNone/>
            </a:pPr>
            <a:r>
              <a:rPr lang="en-US" dirty="0"/>
              <a:t>2: Heed Compiler Warnings (STD 3,6,7,10)</a:t>
            </a:r>
          </a:p>
          <a:p>
            <a:pPr marL="0" indent="0">
              <a:spcBef>
                <a:spcPts val="0"/>
              </a:spcBef>
              <a:buSzPts val="2200"/>
              <a:buNone/>
            </a:pPr>
            <a:r>
              <a:rPr lang="en-US" dirty="0"/>
              <a:t>3: Architect and Design for Security Policies (STD 1-10)</a:t>
            </a:r>
          </a:p>
          <a:p>
            <a:pPr marL="0" indent="0">
              <a:spcBef>
                <a:spcPts val="0"/>
              </a:spcBef>
              <a:buSzPts val="2200"/>
              <a:buNone/>
            </a:pPr>
            <a:r>
              <a:rPr lang="en-US" dirty="0"/>
              <a:t>4: Keep it Simple (STD 3,5,6,7,8,9)</a:t>
            </a:r>
          </a:p>
          <a:p>
            <a:pPr marL="0" indent="0">
              <a:spcBef>
                <a:spcPts val="0"/>
              </a:spcBef>
              <a:buSzPts val="2200"/>
              <a:buNone/>
            </a:pPr>
            <a:r>
              <a:rPr lang="en-US" dirty="0"/>
              <a:t>5: Default Deny (STD 1,2,10)</a:t>
            </a:r>
          </a:p>
          <a:p>
            <a:pPr marL="0" indent="0">
              <a:spcBef>
                <a:spcPts val="0"/>
              </a:spcBef>
              <a:buSzPts val="2200"/>
              <a:buNone/>
            </a:pPr>
            <a:r>
              <a:rPr lang="en-US" dirty="0"/>
              <a:t>6: Adhere to the Principle of Least Privilege (STD 1,6,9,10)</a:t>
            </a:r>
          </a:p>
          <a:p>
            <a:pPr marL="0" indent="0">
              <a:spcBef>
                <a:spcPts val="0"/>
              </a:spcBef>
              <a:buSzPts val="2200"/>
              <a:buNone/>
            </a:pPr>
            <a:r>
              <a:rPr lang="en-US" dirty="0"/>
              <a:t>7: Sanitize Data Sent to Other Systems (STD 5,8,10)</a:t>
            </a:r>
          </a:p>
          <a:p>
            <a:pPr marL="0" indent="0">
              <a:spcBef>
                <a:spcPts val="0"/>
              </a:spcBef>
              <a:buSzPts val="2200"/>
              <a:buNone/>
            </a:pPr>
            <a:r>
              <a:rPr lang="en-US" dirty="0"/>
              <a:t>8: Practice Defense in Depth (STD 1-10)</a:t>
            </a:r>
          </a:p>
          <a:p>
            <a:pPr marL="0" indent="0">
              <a:spcBef>
                <a:spcPts val="0"/>
              </a:spcBef>
              <a:buSzPts val="2200"/>
              <a:buNone/>
            </a:pPr>
            <a:r>
              <a:rPr lang="en-US" dirty="0"/>
              <a:t>9: Use Effective Quality Assurance Techniques (STD 1-10)</a:t>
            </a:r>
          </a:p>
          <a:p>
            <a:pPr marL="0" indent="0">
              <a:spcBef>
                <a:spcPts val="0"/>
              </a:spcBef>
              <a:buSzPts val="2200"/>
              <a:buNone/>
            </a:pPr>
            <a:r>
              <a:rPr lang="en-US" dirty="0"/>
              <a:t>10: Adopt a Secure Coding Standard (STD 1-10)</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51085233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a:lnSpc>
                          <a:spcPct val="100000"/>
                        </a:lnSpc>
                        <a:spcBef>
                          <a:spcPts val="0"/>
                        </a:spcBef>
                        <a:spcAft>
                          <a:spcPts val="0"/>
                        </a:spcAft>
                        <a:buNone/>
                      </a:pPr>
                      <a:r>
                        <a:rPr lang="en-US" sz="1600" u="none" strike="noStrike" cap="none" dirty="0">
                          <a:solidFill>
                            <a:srgbClr val="FFD966"/>
                          </a:solidFill>
                        </a:rPr>
                        <a:t>A likely threat would be found with </a:t>
                      </a:r>
                      <a:endParaRPr lang="en-US" sz="3600" u="none" strike="noStrike" cap="none" dirty="0">
                        <a:solidFill>
                          <a:srgbClr val="FFD966"/>
                        </a:solidFill>
                      </a:endParaRPr>
                    </a:p>
                    <a:p>
                      <a:pPr marL="0" marR="0" lvl="0" indent="0" algn="ctr">
                        <a:lnSpc>
                          <a:spcPct val="100000"/>
                        </a:lnSpc>
                        <a:spcBef>
                          <a:spcPts val="0"/>
                        </a:spcBef>
                        <a:spcAft>
                          <a:spcPts val="0"/>
                        </a:spcAft>
                        <a:buNone/>
                      </a:pPr>
                      <a:r>
                        <a:rPr lang="en-US" sz="1600" u="none" strike="noStrike" cap="none" dirty="0">
                          <a:solidFill>
                            <a:srgbClr val="FFD966"/>
                          </a:solidFill>
                        </a:rPr>
                        <a:t>STD-008-CPP which deals with alternate input and output from a file stream without an intervening positioning call.</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a:lnSpc>
                          <a:spcPct val="100000"/>
                        </a:lnSpc>
                        <a:spcBef>
                          <a:spcPts val="0"/>
                        </a:spcBef>
                        <a:spcAft>
                          <a:spcPts val="0"/>
                        </a:spcAft>
                        <a:buNone/>
                      </a:pPr>
                      <a:r>
                        <a:rPr lang="en-US" sz="1600" u="none" strike="noStrike" cap="none" dirty="0">
                          <a:solidFill>
                            <a:srgbClr val="FFD966"/>
                          </a:solidFill>
                        </a:rPr>
                        <a:t>A high priority threat would be found with STD-003-CLG which deals with not confusing narrow and wide character strings and functions. </a:t>
                      </a: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a:lnSpc>
                          <a:spcPct val="100000"/>
                        </a:lnSpc>
                        <a:spcBef>
                          <a:spcPts val="0"/>
                        </a:spcBef>
                        <a:spcAft>
                          <a:spcPts val="0"/>
                        </a:spcAft>
                        <a:buNone/>
                      </a:pPr>
                      <a:r>
                        <a:rPr lang="en-US" sz="1600" u="none" strike="noStrike" cap="none" dirty="0">
                          <a:solidFill>
                            <a:srgbClr val="FFD966"/>
                          </a:solidFill>
                        </a:rPr>
                        <a:t>A low priority threat would be found with STD-001-CLG which deals with implementing abstract data types using opaque types.</a:t>
                      </a:r>
                      <a:endParaRPr sz="1600"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a:lnSpc>
                          <a:spcPct val="100000"/>
                        </a:lnSpc>
                        <a:spcBef>
                          <a:spcPts val="0"/>
                        </a:spcBef>
                        <a:spcAft>
                          <a:spcPts val="0"/>
                        </a:spcAft>
                        <a:buSzPts val="3600"/>
                        <a:buFont typeface="Arial"/>
                        <a:buNone/>
                      </a:pPr>
                      <a:r>
                        <a:rPr lang="en-US" sz="1600" u="none" strike="noStrike" cap="none" dirty="0">
                          <a:solidFill>
                            <a:srgbClr val="FFD966"/>
                          </a:solidFill>
                        </a:rPr>
                        <a:t>An unlikely threat would be found with STD-006-CLG which deals with understanding the termination behavior of assert() and abort()</a:t>
                      </a: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rPr lang="en-US" dirty="0"/>
              <a:t>STANDARDS TABLE</a:t>
            </a: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7A11EEC9-4DD9-8655-78FA-793748EC7CC6}"/>
              </a:ext>
            </a:extLst>
          </p:cNvPr>
          <p:cNvGraphicFramePr>
            <a:graphicFrameLocks noGrp="1"/>
          </p:cNvGraphicFramePr>
          <p:nvPr>
            <p:extLst>
              <p:ext uri="{D42A27DB-BD31-4B8C-83A1-F6EECF244321}">
                <p14:modId xmlns:p14="http://schemas.microsoft.com/office/powerpoint/2010/main" val="1023369325"/>
              </p:ext>
            </p:extLst>
          </p:nvPr>
        </p:nvGraphicFramePr>
        <p:xfrm>
          <a:off x="1760778" y="2032644"/>
          <a:ext cx="8168632" cy="4226555"/>
        </p:xfrm>
        <a:graphic>
          <a:graphicData uri="http://schemas.openxmlformats.org/drawingml/2006/table">
            <a:tbl>
              <a:tblPr firstRow="1" bandRow="1">
                <a:tableStyleId>{802198C4-3087-4945-87E3-76CBB3509B7E}</a:tableStyleId>
              </a:tblPr>
              <a:tblGrid>
                <a:gridCol w="1361438">
                  <a:extLst>
                    <a:ext uri="{9D8B030D-6E8A-4147-A177-3AD203B41FA5}">
                      <a16:colId xmlns:a16="http://schemas.microsoft.com/office/drawing/2014/main" val="2094125958"/>
                    </a:ext>
                  </a:extLst>
                </a:gridCol>
                <a:gridCol w="1319561">
                  <a:extLst>
                    <a:ext uri="{9D8B030D-6E8A-4147-A177-3AD203B41FA5}">
                      <a16:colId xmlns:a16="http://schemas.microsoft.com/office/drawing/2014/main" val="3355077662"/>
                    </a:ext>
                  </a:extLst>
                </a:gridCol>
                <a:gridCol w="1310268">
                  <a:extLst>
                    <a:ext uri="{9D8B030D-6E8A-4147-A177-3AD203B41FA5}">
                      <a16:colId xmlns:a16="http://schemas.microsoft.com/office/drawing/2014/main" val="2508050743"/>
                    </a:ext>
                  </a:extLst>
                </a:gridCol>
                <a:gridCol w="1454489">
                  <a:extLst>
                    <a:ext uri="{9D8B030D-6E8A-4147-A177-3AD203B41FA5}">
                      <a16:colId xmlns:a16="http://schemas.microsoft.com/office/drawing/2014/main" val="2530397567"/>
                    </a:ext>
                  </a:extLst>
                </a:gridCol>
                <a:gridCol w="1361438">
                  <a:extLst>
                    <a:ext uri="{9D8B030D-6E8A-4147-A177-3AD203B41FA5}">
                      <a16:colId xmlns:a16="http://schemas.microsoft.com/office/drawing/2014/main" val="184988213"/>
                    </a:ext>
                  </a:extLst>
                </a:gridCol>
                <a:gridCol w="1361438">
                  <a:extLst>
                    <a:ext uri="{9D8B030D-6E8A-4147-A177-3AD203B41FA5}">
                      <a16:colId xmlns:a16="http://schemas.microsoft.com/office/drawing/2014/main" val="1629321854"/>
                    </a:ext>
                  </a:extLst>
                </a:gridCol>
              </a:tblGrid>
              <a:tr h="370840">
                <a:tc>
                  <a:txBody>
                    <a:bodyPr/>
                    <a:lstStyle/>
                    <a:p>
                      <a:pPr algn="ctr"/>
                      <a:r>
                        <a:rPr lang="en-US" dirty="0"/>
                        <a:t>RULE</a:t>
                      </a:r>
                    </a:p>
                  </a:txBody>
                  <a:tcPr>
                    <a:solidFill>
                      <a:schemeClr val="tx1">
                        <a:lumMod val="50000"/>
                        <a:lumOff val="50000"/>
                      </a:schemeClr>
                    </a:solidFill>
                  </a:tcPr>
                </a:tc>
                <a:tc>
                  <a:txBody>
                    <a:bodyPr/>
                    <a:lstStyle/>
                    <a:p>
                      <a:pPr algn="ctr"/>
                      <a:r>
                        <a:rPr lang="en-US" dirty="0"/>
                        <a:t>SEVERITY</a:t>
                      </a:r>
                    </a:p>
                  </a:txBody>
                  <a:tcPr>
                    <a:solidFill>
                      <a:schemeClr val="tx1">
                        <a:lumMod val="50000"/>
                        <a:lumOff val="50000"/>
                      </a:schemeClr>
                    </a:solidFill>
                  </a:tcPr>
                </a:tc>
                <a:tc>
                  <a:txBody>
                    <a:bodyPr/>
                    <a:lstStyle/>
                    <a:p>
                      <a:pPr algn="ctr"/>
                      <a:r>
                        <a:rPr lang="en-US" dirty="0"/>
                        <a:t>LIKELIHOOD</a:t>
                      </a:r>
                    </a:p>
                  </a:txBody>
                  <a:tcPr>
                    <a:solidFill>
                      <a:schemeClr val="tx1">
                        <a:lumMod val="50000"/>
                        <a:lumOff val="50000"/>
                      </a:schemeClr>
                    </a:solidFill>
                  </a:tcPr>
                </a:tc>
                <a:tc>
                  <a:txBody>
                    <a:bodyPr/>
                    <a:lstStyle/>
                    <a:p>
                      <a:pPr algn="ctr"/>
                      <a:r>
                        <a:rPr lang="en-US" dirty="0"/>
                        <a:t>REMEDIATION COST</a:t>
                      </a:r>
                    </a:p>
                  </a:txBody>
                  <a:tcPr>
                    <a:solidFill>
                      <a:schemeClr val="tx1">
                        <a:lumMod val="50000"/>
                        <a:lumOff val="50000"/>
                      </a:schemeClr>
                    </a:solidFill>
                  </a:tcPr>
                </a:tc>
                <a:tc>
                  <a:txBody>
                    <a:bodyPr/>
                    <a:lstStyle/>
                    <a:p>
                      <a:pPr algn="ctr"/>
                      <a:r>
                        <a:rPr lang="en-US" dirty="0"/>
                        <a:t>PRIORITY</a:t>
                      </a:r>
                    </a:p>
                  </a:txBody>
                  <a:tcPr>
                    <a:solidFill>
                      <a:schemeClr val="tx1">
                        <a:lumMod val="50000"/>
                        <a:lumOff val="50000"/>
                      </a:schemeClr>
                    </a:solidFill>
                  </a:tcPr>
                </a:tc>
                <a:tc>
                  <a:txBody>
                    <a:bodyPr/>
                    <a:lstStyle/>
                    <a:p>
                      <a:pPr algn="ctr"/>
                      <a:r>
                        <a:rPr lang="en-US" dirty="0"/>
                        <a:t>LEVEL</a:t>
                      </a:r>
                    </a:p>
                  </a:txBody>
                  <a:tcPr>
                    <a:solidFill>
                      <a:schemeClr val="tx1">
                        <a:lumMod val="50000"/>
                        <a:lumOff val="50000"/>
                      </a:schemeClr>
                    </a:solidFill>
                  </a:tcPr>
                </a:tc>
                <a:extLst>
                  <a:ext uri="{0D108BD9-81ED-4DB2-BD59-A6C34878D82A}">
                    <a16:rowId xmlns:a16="http://schemas.microsoft.com/office/drawing/2014/main" val="818518336"/>
                  </a:ext>
                </a:extLst>
              </a:tr>
              <a:tr h="370840">
                <a:tc>
                  <a:txBody>
                    <a:bodyPr/>
                    <a:lstStyle/>
                    <a:p>
                      <a:pPr algn="ctr"/>
                      <a:r>
                        <a:rPr lang="en-US" dirty="0"/>
                        <a:t>STD-001-CLG</a:t>
                      </a:r>
                    </a:p>
                  </a:txBody>
                  <a:tcPr>
                    <a:solidFill>
                      <a:schemeClr val="bg2"/>
                    </a:solidFill>
                  </a:tcPr>
                </a:tc>
                <a:tc>
                  <a:txBody>
                    <a:bodyPr/>
                    <a:lstStyle/>
                    <a:p>
                      <a:pPr algn="ctr"/>
                      <a:r>
                        <a:rPr lang="en-US" dirty="0"/>
                        <a:t>LOW</a:t>
                      </a:r>
                    </a:p>
                  </a:txBody>
                  <a:tcPr>
                    <a:solidFill>
                      <a:schemeClr val="accent3">
                        <a:lumMod val="60000"/>
                        <a:lumOff val="40000"/>
                      </a:schemeClr>
                    </a:solidFill>
                  </a:tcPr>
                </a:tc>
                <a:tc>
                  <a:txBody>
                    <a:bodyPr/>
                    <a:lstStyle/>
                    <a:p>
                      <a:pPr algn="ctr"/>
                      <a:r>
                        <a:rPr lang="en-US" dirty="0"/>
                        <a:t>UNLIKELY</a:t>
                      </a:r>
                    </a:p>
                  </a:txBody>
                  <a:tcPr>
                    <a:solidFill>
                      <a:schemeClr val="accent3">
                        <a:lumMod val="60000"/>
                        <a:lumOff val="40000"/>
                      </a:schemeClr>
                    </a:solidFill>
                  </a:tcPr>
                </a:tc>
                <a:tc>
                  <a:txBody>
                    <a:bodyPr/>
                    <a:lstStyle/>
                    <a:p>
                      <a:pPr algn="ctr"/>
                      <a:r>
                        <a:rPr lang="en-US" dirty="0"/>
                        <a:t>HIGH</a:t>
                      </a:r>
                    </a:p>
                  </a:txBody>
                  <a:tcPr>
                    <a:solidFill>
                      <a:schemeClr val="accent3">
                        <a:lumMod val="60000"/>
                        <a:lumOff val="40000"/>
                      </a:schemeClr>
                    </a:solidFill>
                  </a:tcPr>
                </a:tc>
                <a:tc>
                  <a:txBody>
                    <a:bodyPr/>
                    <a:lstStyle/>
                    <a:p>
                      <a:pPr algn="ctr"/>
                      <a:r>
                        <a:rPr lang="en-US" dirty="0"/>
                        <a:t>P1</a:t>
                      </a:r>
                    </a:p>
                  </a:txBody>
                  <a:tcPr>
                    <a:solidFill>
                      <a:schemeClr val="accent3">
                        <a:lumMod val="60000"/>
                        <a:lumOff val="40000"/>
                      </a:schemeClr>
                    </a:solidFill>
                  </a:tcPr>
                </a:tc>
                <a:tc>
                  <a:txBody>
                    <a:bodyPr/>
                    <a:lstStyle/>
                    <a:p>
                      <a:pPr algn="ctr"/>
                      <a:r>
                        <a:rPr lang="en-US" dirty="0"/>
                        <a:t>L3</a:t>
                      </a:r>
                    </a:p>
                  </a:txBody>
                  <a:tcPr>
                    <a:solidFill>
                      <a:schemeClr val="accent3">
                        <a:lumMod val="60000"/>
                        <a:lumOff val="40000"/>
                      </a:schemeClr>
                    </a:solidFill>
                  </a:tcPr>
                </a:tc>
                <a:extLst>
                  <a:ext uri="{0D108BD9-81ED-4DB2-BD59-A6C34878D82A}">
                    <a16:rowId xmlns:a16="http://schemas.microsoft.com/office/drawing/2014/main" val="174978967"/>
                  </a:ext>
                </a:extLst>
              </a:tr>
              <a:tr h="370840">
                <a:tc>
                  <a:txBody>
                    <a:bodyPr/>
                    <a:lstStyle/>
                    <a:p>
                      <a:pPr lvl="0" algn="ctr">
                        <a:buNone/>
                      </a:pPr>
                      <a:r>
                        <a:rPr lang="en-US" sz="1400" b="0" i="0" u="none" strike="noStrike" noProof="0" dirty="0">
                          <a:latin typeface="Arial"/>
                        </a:rPr>
                        <a:t>STD-002-CPP</a:t>
                      </a:r>
                    </a:p>
                  </a:txBody>
                  <a:tcPr>
                    <a:solidFill>
                      <a:schemeClr val="bg2"/>
                    </a:solidFill>
                  </a:tcPr>
                </a:tc>
                <a:tc>
                  <a:txBody>
                    <a:bodyPr/>
                    <a:lstStyle/>
                    <a:p>
                      <a:pPr algn="ctr"/>
                      <a:r>
                        <a:rPr lang="en-US" dirty="0"/>
                        <a:t>MEDIUM</a:t>
                      </a:r>
                    </a:p>
                  </a:txBody>
                  <a:tcPr>
                    <a:solidFill>
                      <a:schemeClr val="accent3">
                        <a:lumMod val="60000"/>
                        <a:lumOff val="40000"/>
                      </a:schemeClr>
                    </a:solidFill>
                  </a:tcPr>
                </a:tc>
                <a:tc>
                  <a:txBody>
                    <a:bodyPr/>
                    <a:lstStyle/>
                    <a:p>
                      <a:pPr algn="ctr"/>
                      <a:r>
                        <a:rPr lang="en-US" dirty="0"/>
                        <a:t>UNLIKELY</a:t>
                      </a:r>
                    </a:p>
                  </a:txBody>
                  <a:tcPr>
                    <a:solidFill>
                      <a:schemeClr val="accent3">
                        <a:lumMod val="60000"/>
                        <a:lumOff val="40000"/>
                      </a:schemeClr>
                    </a:solidFill>
                  </a:tcPr>
                </a:tc>
                <a:tc>
                  <a:txBody>
                    <a:bodyPr/>
                    <a:lstStyle/>
                    <a:p>
                      <a:pPr algn="ctr"/>
                      <a:r>
                        <a:rPr lang="en-US" dirty="0"/>
                        <a:t>MEDIUM</a:t>
                      </a:r>
                    </a:p>
                  </a:txBody>
                  <a:tcPr>
                    <a:solidFill>
                      <a:schemeClr val="accent3">
                        <a:lumMod val="60000"/>
                        <a:lumOff val="40000"/>
                      </a:schemeClr>
                    </a:solidFill>
                  </a:tcPr>
                </a:tc>
                <a:tc>
                  <a:txBody>
                    <a:bodyPr/>
                    <a:lstStyle/>
                    <a:p>
                      <a:pPr algn="ctr"/>
                      <a:r>
                        <a:rPr lang="en-US" dirty="0"/>
                        <a:t>P4</a:t>
                      </a:r>
                    </a:p>
                  </a:txBody>
                  <a:tcPr>
                    <a:solidFill>
                      <a:schemeClr val="accent3">
                        <a:lumMod val="60000"/>
                        <a:lumOff val="40000"/>
                      </a:schemeClr>
                    </a:solidFill>
                  </a:tcPr>
                </a:tc>
                <a:tc>
                  <a:txBody>
                    <a:bodyPr/>
                    <a:lstStyle/>
                    <a:p>
                      <a:pPr algn="ctr"/>
                      <a:r>
                        <a:rPr lang="en-US" dirty="0"/>
                        <a:t>L3</a:t>
                      </a:r>
                    </a:p>
                  </a:txBody>
                  <a:tcPr>
                    <a:solidFill>
                      <a:schemeClr val="accent3">
                        <a:lumMod val="60000"/>
                        <a:lumOff val="40000"/>
                      </a:schemeClr>
                    </a:solidFill>
                  </a:tcPr>
                </a:tc>
                <a:extLst>
                  <a:ext uri="{0D108BD9-81ED-4DB2-BD59-A6C34878D82A}">
                    <a16:rowId xmlns:a16="http://schemas.microsoft.com/office/drawing/2014/main" val="3473075547"/>
                  </a:ext>
                </a:extLst>
              </a:tr>
              <a:tr h="370840">
                <a:tc>
                  <a:txBody>
                    <a:bodyPr/>
                    <a:lstStyle/>
                    <a:p>
                      <a:pPr lvl="0" algn="ctr">
                        <a:buNone/>
                      </a:pPr>
                      <a:r>
                        <a:rPr lang="en-US" sz="1400" b="0" i="0" u="none" strike="noStrike" noProof="0" dirty="0">
                          <a:latin typeface="Arial"/>
                        </a:rPr>
                        <a:t>STD-003-CLG</a:t>
                      </a:r>
                      <a:endParaRPr lang="en-US" dirty="0"/>
                    </a:p>
                  </a:txBody>
                  <a:tcPr>
                    <a:solidFill>
                      <a:schemeClr val="bg2"/>
                    </a:solidFill>
                  </a:tcPr>
                </a:tc>
                <a:tc>
                  <a:txBody>
                    <a:bodyPr/>
                    <a:lstStyle/>
                    <a:p>
                      <a:pPr algn="ctr"/>
                      <a:r>
                        <a:rPr lang="en-US" dirty="0"/>
                        <a:t>HIGH</a:t>
                      </a:r>
                    </a:p>
                  </a:txBody>
                  <a:tcPr>
                    <a:solidFill>
                      <a:schemeClr val="accent3">
                        <a:lumMod val="60000"/>
                        <a:lumOff val="40000"/>
                      </a:schemeClr>
                    </a:solidFill>
                  </a:tcPr>
                </a:tc>
                <a:tc>
                  <a:txBody>
                    <a:bodyPr/>
                    <a:lstStyle/>
                    <a:p>
                      <a:pPr algn="ctr"/>
                      <a:r>
                        <a:rPr lang="en-US" dirty="0"/>
                        <a:t>LIKELY</a:t>
                      </a:r>
                    </a:p>
                  </a:txBody>
                  <a:tcPr>
                    <a:solidFill>
                      <a:schemeClr val="accent3">
                        <a:lumMod val="60000"/>
                        <a:lumOff val="40000"/>
                      </a:schemeClr>
                    </a:solidFill>
                  </a:tcPr>
                </a:tc>
                <a:tc>
                  <a:txBody>
                    <a:bodyPr/>
                    <a:lstStyle/>
                    <a:p>
                      <a:pPr algn="ctr"/>
                      <a:r>
                        <a:rPr lang="en-US" dirty="0"/>
                        <a:t>LOW</a:t>
                      </a:r>
                    </a:p>
                  </a:txBody>
                  <a:tcPr>
                    <a:solidFill>
                      <a:schemeClr val="accent3">
                        <a:lumMod val="60000"/>
                        <a:lumOff val="40000"/>
                      </a:schemeClr>
                    </a:solidFill>
                  </a:tcPr>
                </a:tc>
                <a:tc>
                  <a:txBody>
                    <a:bodyPr/>
                    <a:lstStyle/>
                    <a:p>
                      <a:pPr algn="ctr"/>
                      <a:r>
                        <a:rPr lang="en-US" dirty="0"/>
                        <a:t>P27</a:t>
                      </a:r>
                    </a:p>
                  </a:txBody>
                  <a:tcPr>
                    <a:solidFill>
                      <a:schemeClr val="accent3">
                        <a:lumMod val="60000"/>
                        <a:lumOff val="40000"/>
                      </a:schemeClr>
                    </a:solidFill>
                  </a:tcPr>
                </a:tc>
                <a:tc>
                  <a:txBody>
                    <a:bodyPr/>
                    <a:lstStyle/>
                    <a:p>
                      <a:pPr algn="ctr"/>
                      <a:r>
                        <a:rPr lang="en-US" dirty="0"/>
                        <a:t>L1</a:t>
                      </a:r>
                    </a:p>
                  </a:txBody>
                  <a:tcPr>
                    <a:solidFill>
                      <a:schemeClr val="accent3">
                        <a:lumMod val="60000"/>
                        <a:lumOff val="40000"/>
                      </a:schemeClr>
                    </a:solidFill>
                  </a:tcPr>
                </a:tc>
                <a:extLst>
                  <a:ext uri="{0D108BD9-81ED-4DB2-BD59-A6C34878D82A}">
                    <a16:rowId xmlns:a16="http://schemas.microsoft.com/office/drawing/2014/main" val="294758250"/>
                  </a:ext>
                </a:extLst>
              </a:tr>
              <a:tr h="370840">
                <a:tc>
                  <a:txBody>
                    <a:bodyPr/>
                    <a:lstStyle/>
                    <a:p>
                      <a:pPr lvl="0" algn="ctr">
                        <a:buNone/>
                      </a:pPr>
                      <a:r>
                        <a:rPr lang="en-US" sz="1400" b="0" i="0" u="none" strike="noStrike" noProof="0" dirty="0">
                          <a:latin typeface="Arial"/>
                        </a:rPr>
                        <a:t>STD-004-CLG</a:t>
                      </a:r>
                      <a:endParaRPr lang="en-US" dirty="0"/>
                    </a:p>
                  </a:txBody>
                  <a:tcPr>
                    <a:solidFill>
                      <a:schemeClr val="bg2"/>
                    </a:solidFill>
                  </a:tcPr>
                </a:tc>
                <a:tc>
                  <a:txBody>
                    <a:bodyPr/>
                    <a:lstStyle/>
                    <a:p>
                      <a:pPr algn="ctr"/>
                      <a:r>
                        <a:rPr lang="en-US" dirty="0"/>
                        <a:t>LOW</a:t>
                      </a:r>
                    </a:p>
                  </a:txBody>
                  <a:tcPr>
                    <a:solidFill>
                      <a:schemeClr val="accent3">
                        <a:lumMod val="60000"/>
                        <a:lumOff val="40000"/>
                      </a:schemeClr>
                    </a:solidFill>
                  </a:tcPr>
                </a:tc>
                <a:tc>
                  <a:txBody>
                    <a:bodyPr/>
                    <a:lstStyle/>
                    <a:p>
                      <a:pPr algn="ctr"/>
                      <a:r>
                        <a:rPr lang="en-US" dirty="0"/>
                        <a:t>LIKELY</a:t>
                      </a:r>
                    </a:p>
                  </a:txBody>
                  <a:tcPr>
                    <a:solidFill>
                      <a:schemeClr val="accent3">
                        <a:lumMod val="60000"/>
                        <a:lumOff val="40000"/>
                      </a:schemeClr>
                    </a:solidFill>
                  </a:tcPr>
                </a:tc>
                <a:tc>
                  <a:txBody>
                    <a:bodyPr/>
                    <a:lstStyle/>
                    <a:p>
                      <a:pPr algn="ctr"/>
                      <a:r>
                        <a:rPr lang="en-US" dirty="0"/>
                        <a:t>LOW</a:t>
                      </a:r>
                    </a:p>
                  </a:txBody>
                  <a:tcPr>
                    <a:solidFill>
                      <a:schemeClr val="accent3">
                        <a:lumMod val="60000"/>
                        <a:lumOff val="40000"/>
                      </a:schemeClr>
                    </a:solidFill>
                  </a:tcPr>
                </a:tc>
                <a:tc>
                  <a:txBody>
                    <a:bodyPr/>
                    <a:lstStyle/>
                    <a:p>
                      <a:pPr algn="ctr"/>
                      <a:r>
                        <a:rPr lang="en-US" dirty="0"/>
                        <a:t>P9</a:t>
                      </a:r>
                    </a:p>
                  </a:txBody>
                  <a:tcPr>
                    <a:solidFill>
                      <a:schemeClr val="accent3">
                        <a:lumMod val="60000"/>
                        <a:lumOff val="40000"/>
                      </a:schemeClr>
                    </a:solidFill>
                  </a:tcPr>
                </a:tc>
                <a:tc>
                  <a:txBody>
                    <a:bodyPr/>
                    <a:lstStyle/>
                    <a:p>
                      <a:pPr algn="ctr"/>
                      <a:r>
                        <a:rPr lang="en-US" dirty="0"/>
                        <a:t>L2</a:t>
                      </a:r>
                    </a:p>
                  </a:txBody>
                  <a:tcPr>
                    <a:solidFill>
                      <a:schemeClr val="accent3">
                        <a:lumMod val="60000"/>
                        <a:lumOff val="40000"/>
                      </a:schemeClr>
                    </a:solidFill>
                  </a:tcPr>
                </a:tc>
                <a:extLst>
                  <a:ext uri="{0D108BD9-81ED-4DB2-BD59-A6C34878D82A}">
                    <a16:rowId xmlns:a16="http://schemas.microsoft.com/office/drawing/2014/main" val="482992856"/>
                  </a:ext>
                </a:extLst>
              </a:tr>
              <a:tr h="370840">
                <a:tc>
                  <a:txBody>
                    <a:bodyPr/>
                    <a:lstStyle/>
                    <a:p>
                      <a:pPr lvl="0" algn="ctr">
                        <a:buNone/>
                      </a:pPr>
                      <a:r>
                        <a:rPr lang="en-US" sz="1400" b="0" i="0" u="none" strike="noStrike" noProof="0" dirty="0">
                          <a:latin typeface="Arial"/>
                        </a:rPr>
                        <a:t>STD-005-CLG</a:t>
                      </a:r>
                      <a:endParaRPr lang="en-US" dirty="0"/>
                    </a:p>
                  </a:txBody>
                  <a:tcPr>
                    <a:solidFill>
                      <a:schemeClr val="bg2"/>
                    </a:solidFill>
                  </a:tcPr>
                </a:tc>
                <a:tc>
                  <a:txBody>
                    <a:bodyPr/>
                    <a:lstStyle/>
                    <a:p>
                      <a:pPr algn="ctr"/>
                      <a:r>
                        <a:rPr lang="en-US" dirty="0"/>
                        <a:t>MEDIUM</a:t>
                      </a:r>
                    </a:p>
                  </a:txBody>
                  <a:tcPr>
                    <a:solidFill>
                      <a:schemeClr val="accent3">
                        <a:lumMod val="60000"/>
                        <a:lumOff val="40000"/>
                      </a:schemeClr>
                    </a:solidFill>
                  </a:tcPr>
                </a:tc>
                <a:tc>
                  <a:txBody>
                    <a:bodyPr/>
                    <a:lstStyle/>
                    <a:p>
                      <a:pPr algn="ctr"/>
                      <a:r>
                        <a:rPr lang="en-US" dirty="0"/>
                        <a:t>PROBABLE</a:t>
                      </a:r>
                    </a:p>
                  </a:txBody>
                  <a:tcPr>
                    <a:solidFill>
                      <a:schemeClr val="accent3">
                        <a:lumMod val="60000"/>
                        <a:lumOff val="40000"/>
                      </a:schemeClr>
                    </a:solidFill>
                  </a:tcPr>
                </a:tc>
                <a:tc>
                  <a:txBody>
                    <a:bodyPr/>
                    <a:lstStyle/>
                    <a:p>
                      <a:pPr algn="ctr"/>
                      <a:r>
                        <a:rPr lang="en-US" dirty="0"/>
                        <a:t>MEDIUM</a:t>
                      </a:r>
                    </a:p>
                  </a:txBody>
                  <a:tcPr>
                    <a:solidFill>
                      <a:schemeClr val="accent3">
                        <a:lumMod val="60000"/>
                        <a:lumOff val="40000"/>
                      </a:schemeClr>
                    </a:solidFill>
                  </a:tcPr>
                </a:tc>
                <a:tc>
                  <a:txBody>
                    <a:bodyPr/>
                    <a:lstStyle/>
                    <a:p>
                      <a:pPr algn="ctr"/>
                      <a:r>
                        <a:rPr lang="en-US" dirty="0"/>
                        <a:t>P8</a:t>
                      </a:r>
                    </a:p>
                  </a:txBody>
                  <a:tcPr>
                    <a:solidFill>
                      <a:schemeClr val="accent3">
                        <a:lumMod val="60000"/>
                        <a:lumOff val="40000"/>
                      </a:schemeClr>
                    </a:solidFill>
                  </a:tcPr>
                </a:tc>
                <a:tc>
                  <a:txBody>
                    <a:bodyPr/>
                    <a:lstStyle/>
                    <a:p>
                      <a:pPr algn="ctr"/>
                      <a:r>
                        <a:rPr lang="en-US" dirty="0"/>
                        <a:t>L2</a:t>
                      </a:r>
                    </a:p>
                  </a:txBody>
                  <a:tcPr>
                    <a:solidFill>
                      <a:schemeClr val="accent3">
                        <a:lumMod val="60000"/>
                        <a:lumOff val="40000"/>
                      </a:schemeClr>
                    </a:solidFill>
                  </a:tcPr>
                </a:tc>
                <a:extLst>
                  <a:ext uri="{0D108BD9-81ED-4DB2-BD59-A6C34878D82A}">
                    <a16:rowId xmlns:a16="http://schemas.microsoft.com/office/drawing/2014/main" val="1898261207"/>
                  </a:ext>
                </a:extLst>
              </a:tr>
              <a:tr h="370840">
                <a:tc>
                  <a:txBody>
                    <a:bodyPr/>
                    <a:lstStyle/>
                    <a:p>
                      <a:pPr lvl="0" algn="ctr">
                        <a:buNone/>
                      </a:pPr>
                      <a:r>
                        <a:rPr lang="en-US" sz="1400" b="0" i="0" u="none" strike="noStrike" noProof="0" dirty="0">
                          <a:latin typeface="Arial"/>
                        </a:rPr>
                        <a:t>STD-006-CLG</a:t>
                      </a:r>
                      <a:endParaRPr lang="en-US" dirty="0"/>
                    </a:p>
                  </a:txBody>
                  <a:tcPr>
                    <a:solidFill>
                      <a:schemeClr val="bg2"/>
                    </a:solidFill>
                  </a:tcPr>
                </a:tc>
                <a:tc>
                  <a:txBody>
                    <a:bodyPr/>
                    <a:lstStyle/>
                    <a:p>
                      <a:pPr algn="ctr"/>
                      <a:r>
                        <a:rPr lang="en-US" dirty="0"/>
                        <a:t>MEDIUM</a:t>
                      </a:r>
                    </a:p>
                  </a:txBody>
                  <a:tcPr>
                    <a:solidFill>
                      <a:schemeClr val="accent3">
                        <a:lumMod val="60000"/>
                        <a:lumOff val="40000"/>
                      </a:schemeClr>
                    </a:solidFill>
                  </a:tcPr>
                </a:tc>
                <a:tc>
                  <a:txBody>
                    <a:bodyPr/>
                    <a:lstStyle/>
                    <a:p>
                      <a:pPr algn="ctr"/>
                      <a:r>
                        <a:rPr lang="en-US" dirty="0"/>
                        <a:t>UNLIKELY</a:t>
                      </a:r>
                    </a:p>
                  </a:txBody>
                  <a:tcPr>
                    <a:solidFill>
                      <a:schemeClr val="accent3">
                        <a:lumMod val="60000"/>
                        <a:lumOff val="40000"/>
                      </a:schemeClr>
                    </a:solidFill>
                  </a:tcPr>
                </a:tc>
                <a:tc>
                  <a:txBody>
                    <a:bodyPr/>
                    <a:lstStyle/>
                    <a:p>
                      <a:pPr algn="ctr"/>
                      <a:r>
                        <a:rPr lang="en-US" dirty="0"/>
                        <a:t>MEDIUM</a:t>
                      </a:r>
                    </a:p>
                  </a:txBody>
                  <a:tcPr>
                    <a:solidFill>
                      <a:schemeClr val="accent3">
                        <a:lumMod val="60000"/>
                        <a:lumOff val="40000"/>
                      </a:schemeClr>
                    </a:solidFill>
                  </a:tcPr>
                </a:tc>
                <a:tc>
                  <a:txBody>
                    <a:bodyPr/>
                    <a:lstStyle/>
                    <a:p>
                      <a:pPr algn="ctr"/>
                      <a:r>
                        <a:rPr lang="en-US" dirty="0"/>
                        <a:t>P4</a:t>
                      </a:r>
                    </a:p>
                  </a:txBody>
                  <a:tcPr>
                    <a:solidFill>
                      <a:schemeClr val="accent3">
                        <a:lumMod val="60000"/>
                        <a:lumOff val="40000"/>
                      </a:schemeClr>
                    </a:solidFill>
                  </a:tcPr>
                </a:tc>
                <a:tc>
                  <a:txBody>
                    <a:bodyPr/>
                    <a:lstStyle/>
                    <a:p>
                      <a:pPr algn="ctr"/>
                      <a:r>
                        <a:rPr lang="en-US" dirty="0"/>
                        <a:t>L3</a:t>
                      </a:r>
                    </a:p>
                  </a:txBody>
                  <a:tcPr>
                    <a:solidFill>
                      <a:schemeClr val="accent3">
                        <a:lumMod val="60000"/>
                        <a:lumOff val="40000"/>
                      </a:schemeClr>
                    </a:solidFill>
                  </a:tcPr>
                </a:tc>
                <a:extLst>
                  <a:ext uri="{0D108BD9-81ED-4DB2-BD59-A6C34878D82A}">
                    <a16:rowId xmlns:a16="http://schemas.microsoft.com/office/drawing/2014/main" val="625617088"/>
                  </a:ext>
                </a:extLst>
              </a:tr>
              <a:tr h="370840">
                <a:tc>
                  <a:txBody>
                    <a:bodyPr/>
                    <a:lstStyle/>
                    <a:p>
                      <a:pPr lvl="0" algn="ctr">
                        <a:buNone/>
                      </a:pPr>
                      <a:r>
                        <a:rPr lang="en-US" sz="1400" b="0" i="0" u="none" strike="noStrike" noProof="0" dirty="0">
                          <a:latin typeface="Arial"/>
                        </a:rPr>
                        <a:t>STD-007-CPP</a:t>
                      </a:r>
                      <a:endParaRPr lang="en-US" dirty="0"/>
                    </a:p>
                  </a:txBody>
                  <a:tcPr>
                    <a:solidFill>
                      <a:schemeClr val="bg2"/>
                    </a:solidFill>
                  </a:tcPr>
                </a:tc>
                <a:tc>
                  <a:txBody>
                    <a:bodyPr/>
                    <a:lstStyle/>
                    <a:p>
                      <a:pPr algn="ctr"/>
                      <a:r>
                        <a:rPr lang="en-US" dirty="0"/>
                        <a:t>HIGH</a:t>
                      </a:r>
                    </a:p>
                  </a:txBody>
                  <a:tcPr>
                    <a:solidFill>
                      <a:schemeClr val="accent3">
                        <a:lumMod val="60000"/>
                        <a:lumOff val="40000"/>
                      </a:schemeClr>
                    </a:solidFill>
                  </a:tcPr>
                </a:tc>
                <a:tc>
                  <a:txBody>
                    <a:bodyPr/>
                    <a:lstStyle/>
                    <a:p>
                      <a:pPr algn="ctr"/>
                      <a:r>
                        <a:rPr lang="en-US" dirty="0"/>
                        <a:t>LIKELY</a:t>
                      </a:r>
                    </a:p>
                  </a:txBody>
                  <a:tcPr>
                    <a:solidFill>
                      <a:schemeClr val="accent3">
                        <a:lumMod val="60000"/>
                        <a:lumOff val="40000"/>
                      </a:schemeClr>
                    </a:solidFill>
                  </a:tcPr>
                </a:tc>
                <a:tc>
                  <a:txBody>
                    <a:bodyPr/>
                    <a:lstStyle/>
                    <a:p>
                      <a:pPr algn="ctr"/>
                      <a:r>
                        <a:rPr lang="en-US" dirty="0"/>
                        <a:t>HIGH</a:t>
                      </a:r>
                    </a:p>
                  </a:txBody>
                  <a:tcPr>
                    <a:solidFill>
                      <a:schemeClr val="accent3">
                        <a:lumMod val="60000"/>
                        <a:lumOff val="40000"/>
                      </a:schemeClr>
                    </a:solidFill>
                  </a:tcPr>
                </a:tc>
                <a:tc>
                  <a:txBody>
                    <a:bodyPr/>
                    <a:lstStyle/>
                    <a:p>
                      <a:pPr algn="ctr"/>
                      <a:r>
                        <a:rPr lang="en-US" dirty="0"/>
                        <a:t>P9</a:t>
                      </a:r>
                    </a:p>
                  </a:txBody>
                  <a:tcPr>
                    <a:solidFill>
                      <a:schemeClr val="accent3">
                        <a:lumMod val="60000"/>
                        <a:lumOff val="40000"/>
                      </a:schemeClr>
                    </a:solidFill>
                  </a:tcPr>
                </a:tc>
                <a:tc>
                  <a:txBody>
                    <a:bodyPr/>
                    <a:lstStyle/>
                    <a:p>
                      <a:pPr algn="ctr"/>
                      <a:r>
                        <a:rPr lang="en-US" dirty="0"/>
                        <a:t>L2</a:t>
                      </a:r>
                    </a:p>
                  </a:txBody>
                  <a:tcPr>
                    <a:solidFill>
                      <a:schemeClr val="accent3">
                        <a:lumMod val="60000"/>
                        <a:lumOff val="40000"/>
                      </a:schemeClr>
                    </a:solidFill>
                  </a:tcPr>
                </a:tc>
                <a:extLst>
                  <a:ext uri="{0D108BD9-81ED-4DB2-BD59-A6C34878D82A}">
                    <a16:rowId xmlns:a16="http://schemas.microsoft.com/office/drawing/2014/main" val="3889283182"/>
                  </a:ext>
                </a:extLst>
              </a:tr>
              <a:tr h="370839">
                <a:tc>
                  <a:txBody>
                    <a:bodyPr/>
                    <a:lstStyle/>
                    <a:p>
                      <a:pPr lvl="0" algn="ctr">
                        <a:buNone/>
                      </a:pPr>
                      <a:r>
                        <a:rPr lang="en-US" sz="1400" b="0" i="0" u="none" strike="noStrike" noProof="0" dirty="0">
                          <a:latin typeface="Arial"/>
                        </a:rPr>
                        <a:t>STD-008-CPP</a:t>
                      </a:r>
                      <a:endParaRPr lang="en-US" dirty="0"/>
                    </a:p>
                  </a:txBody>
                  <a:tcPr>
                    <a:solidFill>
                      <a:schemeClr val="bg2"/>
                    </a:solidFill>
                  </a:tcPr>
                </a:tc>
                <a:tc>
                  <a:txBody>
                    <a:bodyPr/>
                    <a:lstStyle/>
                    <a:p>
                      <a:pPr lvl="0" algn="ctr">
                        <a:buNone/>
                      </a:pPr>
                      <a:r>
                        <a:rPr lang="en-US" dirty="0"/>
                        <a:t>LOW</a:t>
                      </a:r>
                    </a:p>
                  </a:txBody>
                  <a:tcPr>
                    <a:solidFill>
                      <a:schemeClr val="accent3">
                        <a:lumMod val="60000"/>
                        <a:lumOff val="40000"/>
                      </a:schemeClr>
                    </a:solidFill>
                  </a:tcPr>
                </a:tc>
                <a:tc>
                  <a:txBody>
                    <a:bodyPr/>
                    <a:lstStyle/>
                    <a:p>
                      <a:pPr lvl="0" algn="ctr">
                        <a:buNone/>
                      </a:pPr>
                      <a:r>
                        <a:rPr lang="en-US" dirty="0"/>
                        <a:t>LIKELY</a:t>
                      </a:r>
                    </a:p>
                  </a:txBody>
                  <a:tcPr>
                    <a:solidFill>
                      <a:schemeClr val="accent3">
                        <a:lumMod val="60000"/>
                        <a:lumOff val="40000"/>
                      </a:schemeClr>
                    </a:solidFill>
                  </a:tcPr>
                </a:tc>
                <a:tc>
                  <a:txBody>
                    <a:bodyPr/>
                    <a:lstStyle/>
                    <a:p>
                      <a:pPr lvl="0" algn="ctr">
                        <a:buNone/>
                      </a:pPr>
                      <a:r>
                        <a:rPr lang="en-US" dirty="0"/>
                        <a:t>MEDIUM</a:t>
                      </a:r>
                    </a:p>
                  </a:txBody>
                  <a:tcPr>
                    <a:solidFill>
                      <a:schemeClr val="accent3">
                        <a:lumMod val="60000"/>
                        <a:lumOff val="40000"/>
                      </a:schemeClr>
                    </a:solidFill>
                  </a:tcPr>
                </a:tc>
                <a:tc>
                  <a:txBody>
                    <a:bodyPr/>
                    <a:lstStyle/>
                    <a:p>
                      <a:pPr lvl="0" algn="ctr">
                        <a:buNone/>
                      </a:pPr>
                      <a:r>
                        <a:rPr lang="en-US" dirty="0"/>
                        <a:t>P6</a:t>
                      </a:r>
                    </a:p>
                  </a:txBody>
                  <a:tcPr>
                    <a:solidFill>
                      <a:schemeClr val="accent3">
                        <a:lumMod val="60000"/>
                        <a:lumOff val="40000"/>
                      </a:schemeClr>
                    </a:solidFill>
                  </a:tcPr>
                </a:tc>
                <a:tc>
                  <a:txBody>
                    <a:bodyPr/>
                    <a:lstStyle/>
                    <a:p>
                      <a:pPr lvl="0" algn="ctr">
                        <a:buNone/>
                      </a:pPr>
                      <a:r>
                        <a:rPr lang="en-US" dirty="0"/>
                        <a:t>L2</a:t>
                      </a:r>
                    </a:p>
                  </a:txBody>
                  <a:tcPr>
                    <a:solidFill>
                      <a:schemeClr val="accent3">
                        <a:lumMod val="60000"/>
                        <a:lumOff val="40000"/>
                      </a:schemeClr>
                    </a:solidFill>
                  </a:tcPr>
                </a:tc>
                <a:extLst>
                  <a:ext uri="{0D108BD9-81ED-4DB2-BD59-A6C34878D82A}">
                    <a16:rowId xmlns:a16="http://schemas.microsoft.com/office/drawing/2014/main" val="2303508784"/>
                  </a:ext>
                </a:extLst>
              </a:tr>
              <a:tr h="370838">
                <a:tc>
                  <a:txBody>
                    <a:bodyPr/>
                    <a:lstStyle/>
                    <a:p>
                      <a:pPr lvl="0" algn="ctr">
                        <a:buNone/>
                      </a:pPr>
                      <a:r>
                        <a:rPr lang="en-US" sz="1400" b="0" i="0" u="none" strike="noStrike" noProof="0" dirty="0">
                          <a:latin typeface="Arial"/>
                        </a:rPr>
                        <a:t>STD-009-CPP</a:t>
                      </a:r>
                      <a:endParaRPr lang="en-US" dirty="0"/>
                    </a:p>
                  </a:txBody>
                  <a:tcPr>
                    <a:solidFill>
                      <a:schemeClr val="bg2"/>
                    </a:solidFill>
                  </a:tcPr>
                </a:tc>
                <a:tc>
                  <a:txBody>
                    <a:bodyPr/>
                    <a:lstStyle/>
                    <a:p>
                      <a:pPr lvl="0" algn="ctr">
                        <a:buNone/>
                      </a:pPr>
                      <a:r>
                        <a:rPr lang="en-US" dirty="0"/>
                        <a:t>HIGH</a:t>
                      </a:r>
                    </a:p>
                  </a:txBody>
                  <a:tcPr>
                    <a:solidFill>
                      <a:schemeClr val="accent3">
                        <a:lumMod val="60000"/>
                        <a:lumOff val="40000"/>
                      </a:schemeClr>
                    </a:solidFill>
                  </a:tcPr>
                </a:tc>
                <a:tc>
                  <a:txBody>
                    <a:bodyPr/>
                    <a:lstStyle/>
                    <a:p>
                      <a:pPr lvl="0" algn="ctr">
                        <a:buNone/>
                      </a:pPr>
                      <a:r>
                        <a:rPr lang="en-US" dirty="0"/>
                        <a:t>LIKELY</a:t>
                      </a:r>
                    </a:p>
                  </a:txBody>
                  <a:tcPr>
                    <a:solidFill>
                      <a:schemeClr val="accent3">
                        <a:lumMod val="60000"/>
                        <a:lumOff val="40000"/>
                      </a:schemeClr>
                    </a:solidFill>
                  </a:tcPr>
                </a:tc>
                <a:tc>
                  <a:txBody>
                    <a:bodyPr/>
                    <a:lstStyle/>
                    <a:p>
                      <a:pPr lvl="0" algn="ctr">
                        <a:buNone/>
                      </a:pPr>
                      <a:r>
                        <a:rPr lang="en-US" dirty="0"/>
                        <a:t>MEDIUM</a:t>
                      </a:r>
                    </a:p>
                  </a:txBody>
                  <a:tcPr>
                    <a:solidFill>
                      <a:schemeClr val="accent3">
                        <a:lumMod val="60000"/>
                        <a:lumOff val="40000"/>
                      </a:schemeClr>
                    </a:solidFill>
                  </a:tcPr>
                </a:tc>
                <a:tc>
                  <a:txBody>
                    <a:bodyPr/>
                    <a:lstStyle/>
                    <a:p>
                      <a:pPr lvl="0" algn="ctr">
                        <a:buNone/>
                      </a:pPr>
                      <a:r>
                        <a:rPr lang="en-US" dirty="0"/>
                        <a:t>P18</a:t>
                      </a:r>
                    </a:p>
                  </a:txBody>
                  <a:tcPr>
                    <a:solidFill>
                      <a:schemeClr val="accent3">
                        <a:lumMod val="60000"/>
                        <a:lumOff val="40000"/>
                      </a:schemeClr>
                    </a:solidFill>
                  </a:tcPr>
                </a:tc>
                <a:tc>
                  <a:txBody>
                    <a:bodyPr/>
                    <a:lstStyle/>
                    <a:p>
                      <a:pPr lvl="0" algn="ctr">
                        <a:buNone/>
                      </a:pPr>
                      <a:r>
                        <a:rPr lang="en-US" dirty="0"/>
                        <a:t>L1</a:t>
                      </a:r>
                    </a:p>
                  </a:txBody>
                  <a:tcPr>
                    <a:solidFill>
                      <a:schemeClr val="accent3">
                        <a:lumMod val="60000"/>
                        <a:lumOff val="40000"/>
                      </a:schemeClr>
                    </a:solidFill>
                  </a:tcPr>
                </a:tc>
                <a:extLst>
                  <a:ext uri="{0D108BD9-81ED-4DB2-BD59-A6C34878D82A}">
                    <a16:rowId xmlns:a16="http://schemas.microsoft.com/office/drawing/2014/main" val="693045020"/>
                  </a:ext>
                </a:extLst>
              </a:tr>
              <a:tr h="370838">
                <a:tc>
                  <a:txBody>
                    <a:bodyPr/>
                    <a:lstStyle/>
                    <a:p>
                      <a:pPr lvl="0" algn="ctr">
                        <a:buNone/>
                      </a:pPr>
                      <a:r>
                        <a:rPr lang="en-US" sz="1400" b="0" i="0" u="none" strike="noStrike" noProof="0" dirty="0">
                          <a:latin typeface="Arial"/>
                        </a:rPr>
                        <a:t>STD-010-CPP</a:t>
                      </a:r>
                      <a:endParaRPr lang="en-US" dirty="0"/>
                    </a:p>
                  </a:txBody>
                  <a:tcPr>
                    <a:solidFill>
                      <a:schemeClr val="bg2"/>
                    </a:solidFill>
                  </a:tcPr>
                </a:tc>
                <a:tc>
                  <a:txBody>
                    <a:bodyPr/>
                    <a:lstStyle/>
                    <a:p>
                      <a:pPr lvl="0" algn="ctr">
                        <a:buNone/>
                      </a:pPr>
                      <a:r>
                        <a:rPr lang="en-US" dirty="0"/>
                        <a:t>LOW</a:t>
                      </a:r>
                    </a:p>
                  </a:txBody>
                  <a:tcPr>
                    <a:solidFill>
                      <a:schemeClr val="accent3">
                        <a:lumMod val="60000"/>
                        <a:lumOff val="40000"/>
                      </a:schemeClr>
                    </a:solidFill>
                  </a:tcPr>
                </a:tc>
                <a:tc>
                  <a:txBody>
                    <a:bodyPr/>
                    <a:lstStyle/>
                    <a:p>
                      <a:pPr lvl="0" algn="ctr">
                        <a:buNone/>
                      </a:pPr>
                      <a:r>
                        <a:rPr lang="en-US" dirty="0"/>
                        <a:t>PROBABLE</a:t>
                      </a:r>
                    </a:p>
                  </a:txBody>
                  <a:tcPr>
                    <a:solidFill>
                      <a:schemeClr val="accent3">
                        <a:lumMod val="60000"/>
                        <a:lumOff val="40000"/>
                      </a:schemeClr>
                    </a:solidFill>
                  </a:tcPr>
                </a:tc>
                <a:tc>
                  <a:txBody>
                    <a:bodyPr/>
                    <a:lstStyle/>
                    <a:p>
                      <a:pPr lvl="0" algn="ctr">
                        <a:buNone/>
                      </a:pPr>
                      <a:r>
                        <a:rPr lang="en-US" dirty="0"/>
                        <a:t>HIGH</a:t>
                      </a:r>
                    </a:p>
                  </a:txBody>
                  <a:tcPr>
                    <a:solidFill>
                      <a:schemeClr val="accent3">
                        <a:lumMod val="60000"/>
                        <a:lumOff val="40000"/>
                      </a:schemeClr>
                    </a:solidFill>
                  </a:tcPr>
                </a:tc>
                <a:tc>
                  <a:txBody>
                    <a:bodyPr/>
                    <a:lstStyle/>
                    <a:p>
                      <a:pPr lvl="0" algn="ctr">
                        <a:buNone/>
                      </a:pPr>
                      <a:r>
                        <a:rPr lang="en-US" dirty="0"/>
                        <a:t>P2</a:t>
                      </a:r>
                    </a:p>
                  </a:txBody>
                  <a:tcPr>
                    <a:solidFill>
                      <a:schemeClr val="accent3">
                        <a:lumMod val="60000"/>
                        <a:lumOff val="40000"/>
                      </a:schemeClr>
                    </a:solidFill>
                  </a:tcPr>
                </a:tc>
                <a:tc>
                  <a:txBody>
                    <a:bodyPr/>
                    <a:lstStyle/>
                    <a:p>
                      <a:pPr lvl="0" algn="ctr">
                        <a:buNone/>
                      </a:pPr>
                      <a:r>
                        <a:rPr lang="en-US" dirty="0"/>
                        <a:t>L3</a:t>
                      </a:r>
                    </a:p>
                  </a:txBody>
                  <a:tcPr>
                    <a:solidFill>
                      <a:schemeClr val="accent3">
                        <a:lumMod val="60000"/>
                        <a:lumOff val="40000"/>
                      </a:schemeClr>
                    </a:solidFill>
                  </a:tcPr>
                </a:tc>
                <a:extLst>
                  <a:ext uri="{0D108BD9-81ED-4DB2-BD59-A6C34878D82A}">
                    <a16:rowId xmlns:a16="http://schemas.microsoft.com/office/drawing/2014/main" val="2224710563"/>
                  </a:ext>
                </a:extLst>
              </a:tr>
            </a:tbl>
          </a:graphicData>
        </a:graphic>
      </p:graphicFrame>
    </p:spTree>
    <p:custDataLst>
      <p:tags r:id="rId1"/>
    </p:custDataLst>
    <p:extLst>
      <p:ext uri="{BB962C8B-B14F-4D97-AF65-F5344CB8AC3E}">
        <p14:creationId xmlns:p14="http://schemas.microsoft.com/office/powerpoint/2010/main" val="356999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The order of this list is in descending order of severity because the most severe/damaging things should be taken care of without question.</a:t>
            </a:r>
          </a:p>
          <a:p>
            <a:pPr marL="0" indent="0">
              <a:spcBef>
                <a:spcPts val="0"/>
              </a:spcBef>
              <a:buSzPts val="2000"/>
              <a:buNone/>
            </a:pPr>
            <a:endParaRPr lang="en-US" sz="2000" dirty="0"/>
          </a:p>
          <a:p>
            <a:pPr marL="0" indent="0">
              <a:spcBef>
                <a:spcPts val="0"/>
              </a:spcBef>
              <a:buSzPts val="2000"/>
              <a:buNone/>
            </a:pPr>
            <a:r>
              <a:rPr lang="en-US" sz="2000" dirty="0"/>
              <a:t>  1: STD-007-CPP (</a:t>
            </a:r>
            <a:r>
              <a:rPr lang="en-US" sz="2000" i="1" dirty="0"/>
              <a:t>high severity, likely, with high remediation</a:t>
            </a:r>
            <a:r>
              <a:rPr lang="en-US" sz="2000" dirty="0"/>
              <a:t>)</a:t>
            </a:r>
          </a:p>
          <a:p>
            <a:pPr marL="0" indent="0">
              <a:spcBef>
                <a:spcPts val="0"/>
              </a:spcBef>
              <a:buSzPts val="2000"/>
              <a:buNone/>
            </a:pPr>
            <a:r>
              <a:rPr lang="en-US" sz="2000" dirty="0"/>
              <a:t>  2: STD-009-CPP (</a:t>
            </a:r>
            <a:r>
              <a:rPr lang="en-US" sz="2000" i="1" dirty="0"/>
              <a:t>high severity, likely, with medium remediation</a:t>
            </a:r>
            <a:r>
              <a:rPr lang="en-US" sz="2000" dirty="0"/>
              <a:t>)</a:t>
            </a:r>
          </a:p>
          <a:p>
            <a:pPr marL="0" indent="0">
              <a:spcBef>
                <a:spcPts val="0"/>
              </a:spcBef>
              <a:buSzPts val="2000"/>
              <a:buNone/>
            </a:pPr>
            <a:r>
              <a:rPr lang="en-US" sz="2000" dirty="0"/>
              <a:t>  3: STD-003-CLG (</a:t>
            </a:r>
            <a:r>
              <a:rPr lang="en-US" sz="2000" i="1" dirty="0"/>
              <a:t>high severity, likely, with low remediation</a:t>
            </a:r>
            <a:r>
              <a:rPr lang="en-US" sz="2000" dirty="0"/>
              <a:t>)</a:t>
            </a:r>
          </a:p>
          <a:p>
            <a:pPr marL="0" indent="0">
              <a:spcBef>
                <a:spcPts val="0"/>
              </a:spcBef>
              <a:buSzPts val="2000"/>
              <a:buNone/>
            </a:pPr>
            <a:r>
              <a:rPr lang="en-US" sz="2000" dirty="0"/>
              <a:t>  4: STD-005-CLG (</a:t>
            </a:r>
            <a:r>
              <a:rPr lang="en-US" sz="2000" i="1" dirty="0"/>
              <a:t>med severity, probable, with medium remediation)</a:t>
            </a:r>
          </a:p>
          <a:p>
            <a:pPr marL="0" indent="0">
              <a:spcBef>
                <a:spcPts val="0"/>
              </a:spcBef>
              <a:buSzPts val="2000"/>
              <a:buNone/>
            </a:pPr>
            <a:r>
              <a:rPr lang="en-US" sz="2000" dirty="0"/>
              <a:t>  5: STD-002-CPP (</a:t>
            </a:r>
            <a:r>
              <a:rPr lang="en-US" sz="2000" i="1" dirty="0"/>
              <a:t>med severity, unlikely, with medium remediation</a:t>
            </a:r>
            <a:r>
              <a:rPr lang="en-US" sz="2000" dirty="0"/>
              <a:t>)</a:t>
            </a:r>
          </a:p>
          <a:p>
            <a:pPr marL="0" indent="0">
              <a:spcBef>
                <a:spcPts val="0"/>
              </a:spcBef>
              <a:buSzPts val="2000"/>
              <a:buNone/>
            </a:pPr>
            <a:r>
              <a:rPr lang="en-US" sz="2000" dirty="0"/>
              <a:t>  6: STD-006-CLG (</a:t>
            </a:r>
            <a:r>
              <a:rPr lang="en-US" sz="2000" i="1" dirty="0"/>
              <a:t>med severity, unlikely, with medium remediation</a:t>
            </a:r>
            <a:r>
              <a:rPr lang="en-US" sz="2000" dirty="0"/>
              <a:t>)</a:t>
            </a:r>
          </a:p>
          <a:p>
            <a:pPr marL="0" indent="0">
              <a:spcBef>
                <a:spcPts val="0"/>
              </a:spcBef>
              <a:buSzPts val="2000"/>
              <a:buNone/>
            </a:pPr>
            <a:r>
              <a:rPr lang="en-US" sz="2000" dirty="0"/>
              <a:t>  7: STD-010-CPP (low severity, probable, with high remediation)</a:t>
            </a:r>
          </a:p>
          <a:p>
            <a:pPr marL="0" indent="0">
              <a:spcBef>
                <a:spcPts val="0"/>
              </a:spcBef>
              <a:buNone/>
            </a:pPr>
            <a:r>
              <a:rPr lang="en-US" sz="2000" dirty="0"/>
              <a:t>  8: STD-001-CLG (low severity, unlikely, with high remediation)</a:t>
            </a:r>
            <a:endParaRPr lang="en-US" dirty="0"/>
          </a:p>
          <a:p>
            <a:pPr marL="0" indent="0">
              <a:spcBef>
                <a:spcPts val="0"/>
              </a:spcBef>
              <a:buSzPts val="2000"/>
              <a:buNone/>
            </a:pPr>
            <a:r>
              <a:rPr lang="en-US" sz="2000" dirty="0"/>
              <a:t>  9: STD-008-CPP (low severity, likely, with medium remediation)</a:t>
            </a:r>
          </a:p>
          <a:p>
            <a:pPr marL="0" indent="0">
              <a:spcBef>
                <a:spcPts val="0"/>
              </a:spcBef>
              <a:buSzPts val="2000"/>
              <a:buNone/>
            </a:pPr>
            <a:r>
              <a:rPr lang="en-US" sz="2000" dirty="0"/>
              <a:t>10: STD-004-CLG (low severity, likely, with low remediation)</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664877"/>
            <a:ext cx="10820400" cy="492551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1800" dirty="0"/>
              <a:t>Encryption in Rest:</a:t>
            </a:r>
          </a:p>
          <a:p>
            <a:pPr marL="685800" lvl="1" indent="-228600">
              <a:spcBef>
                <a:spcPts val="0"/>
              </a:spcBef>
              <a:buSzPts val="2000"/>
            </a:pPr>
            <a:r>
              <a:rPr lang="en-US" sz="1600" dirty="0"/>
              <a:t>Encryption in rest is securing stored data by converting the data from one form to another through the use of an algorithm that can only be understood if the user has the associated key. This policy applies to our implementation of </a:t>
            </a:r>
            <a:r>
              <a:rPr lang="en-US" sz="1600" dirty="0" err="1"/>
              <a:t>DevSecOps</a:t>
            </a:r>
            <a:r>
              <a:rPr lang="en-US" sz="1600" dirty="0"/>
              <a:t> because we will be storing sensitive data on our servers/setting up systems that will hold sensitive data, and we need to secure this data from potential breaches.</a:t>
            </a:r>
            <a:r>
              <a:rPr lang="en-US" sz="1800" dirty="0"/>
              <a:t> </a:t>
            </a:r>
          </a:p>
          <a:p>
            <a:pPr marL="228600" indent="-228600">
              <a:spcBef>
                <a:spcPts val="0"/>
              </a:spcBef>
              <a:buSzPts val="2000"/>
            </a:pPr>
            <a:endParaRPr lang="en-US" sz="2000" dirty="0"/>
          </a:p>
          <a:p>
            <a:pPr marL="228600" indent="-228600">
              <a:spcBef>
                <a:spcPts val="0"/>
              </a:spcBef>
              <a:buSzPts val="2000"/>
            </a:pPr>
            <a:r>
              <a:rPr lang="en-US" sz="1800" dirty="0"/>
              <a:t>Encryption at Flight:</a:t>
            </a:r>
          </a:p>
          <a:p>
            <a:pPr marL="685800" lvl="1" indent="-228600">
              <a:spcBef>
                <a:spcPts val="0"/>
              </a:spcBef>
              <a:buSzPts val="2000"/>
            </a:pPr>
            <a:r>
              <a:rPr lang="en-US" sz="1600" dirty="0"/>
              <a:t>Encryption at flight is the concept of encrypting the data when it is being transmitted. Data is going to be transmitted either internally or externally with the different software packages we will be creating; so, encrypting the data for transmission gives us the benefits we saw in the previous section for when the data is in a more “vulnerable” state.</a:t>
            </a:r>
          </a:p>
          <a:p>
            <a:pPr marL="228600" indent="-228600">
              <a:spcBef>
                <a:spcPts val="0"/>
              </a:spcBef>
              <a:buSzPts val="2000"/>
            </a:pPr>
            <a:endParaRPr lang="en-US" sz="2000" dirty="0"/>
          </a:p>
          <a:p>
            <a:pPr marL="228600" indent="-228600">
              <a:spcBef>
                <a:spcPts val="0"/>
              </a:spcBef>
              <a:buSzPts val="2000"/>
            </a:pPr>
            <a:r>
              <a:rPr lang="en-US" sz="1800" dirty="0"/>
              <a:t>Encryption in Use:</a:t>
            </a:r>
          </a:p>
          <a:p>
            <a:pPr marL="685800" lvl="1" indent="-228600">
              <a:spcBef>
                <a:spcPts val="0"/>
              </a:spcBef>
              <a:buSzPts val="2000"/>
            </a:pPr>
            <a:r>
              <a:rPr lang="en-US" sz="1600" dirty="0"/>
              <a:t>Encryption in use is never leaving the data unsecured despite stage, source, or location. Again, data is going to be housed in multiple locations between us, our clients, or their customers. Providing this level of security for data despite the stage/location is paramount to our success in </a:t>
            </a:r>
            <a:r>
              <a:rPr lang="en-US" sz="1600" dirty="0" err="1"/>
              <a:t>DevSecOps</a:t>
            </a:r>
            <a:r>
              <a:rPr lang="en-US" sz="1600" dirty="0"/>
              <a:t>.</a:t>
            </a:r>
          </a:p>
          <a:p>
            <a:pPr marL="571500" lvl="1" indent="0">
              <a:buSzPts val="1600"/>
              <a:buNone/>
            </a:pPr>
            <a:endParaRPr lang="en-US" sz="18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23469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367512"/>
            <a:ext cx="10820400" cy="51299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1800" dirty="0"/>
              <a:t>Authentication:</a:t>
            </a:r>
          </a:p>
          <a:p>
            <a:pPr marL="685800" lvl="1" indent="-285750">
              <a:spcBef>
                <a:spcPts val="0"/>
              </a:spcBef>
              <a:buSzPts val="2400"/>
            </a:pPr>
            <a:r>
              <a:rPr lang="en-US" sz="1600" dirty="0"/>
              <a:t>Authentication provides a method for identifying users based on each user having a unique set of login credentials to access a network. </a:t>
            </a:r>
          </a:p>
          <a:p>
            <a:pPr marL="228600" indent="-228600">
              <a:spcBef>
                <a:spcPts val="0"/>
              </a:spcBef>
              <a:buSzPts val="2400"/>
            </a:pPr>
            <a:endParaRPr lang="en-US" sz="1800" dirty="0"/>
          </a:p>
          <a:p>
            <a:pPr marL="228600" indent="-228600">
              <a:spcBef>
                <a:spcPts val="0"/>
              </a:spcBef>
              <a:buSzPts val="2400"/>
            </a:pPr>
            <a:r>
              <a:rPr lang="en-US" sz="1800" dirty="0"/>
              <a:t>Authorization:</a:t>
            </a:r>
            <a:endParaRPr lang="en-US" dirty="0"/>
          </a:p>
          <a:p>
            <a:pPr marL="685800" lvl="1" indent="-285750">
              <a:spcBef>
                <a:spcPts val="0"/>
              </a:spcBef>
              <a:buSzPts val="2400"/>
            </a:pPr>
            <a:r>
              <a:rPr lang="en-US" sz="1600" dirty="0"/>
              <a:t>Authorization is giving people permissions to perform certain actions like accessing data, altering data sets, or making system changes. In the same idea as adhering to the principle of least privilege, giving authorized users only enough access to the data to complete their job helps to mitigate how many hands are in the cookie jar, which in turn makes the data more secured.</a:t>
            </a:r>
          </a:p>
          <a:p>
            <a:pPr marL="228600" indent="-228600">
              <a:spcBef>
                <a:spcPts val="0"/>
              </a:spcBef>
              <a:buSzPts val="2400"/>
            </a:pPr>
            <a:endParaRPr lang="en-US" sz="1800" dirty="0"/>
          </a:p>
          <a:p>
            <a:pPr marL="228600" indent="-228600">
              <a:spcBef>
                <a:spcPts val="0"/>
              </a:spcBef>
              <a:buSzPts val="2400"/>
            </a:pPr>
            <a:r>
              <a:rPr lang="en-US" sz="1800" dirty="0"/>
              <a:t>Accounting:</a:t>
            </a:r>
            <a:endParaRPr lang="en-US" dirty="0"/>
          </a:p>
          <a:p>
            <a:pPr marL="685800" lvl="1" indent="-285750">
              <a:spcBef>
                <a:spcPts val="0"/>
              </a:spcBef>
              <a:buSzPts val="2400"/>
            </a:pPr>
            <a:r>
              <a:rPr lang="en-US" sz="1600" dirty="0"/>
              <a:t>Accounting is the idea of monitoring system and data usage during sessions of access/utilization and tabulating the data to see the different statistics and trends that are happening with said data. This is used to see who needs what levels of access, and how we can adjust the authorization levels throughout the business. This can also be used to see abnormalities in data access/usage that can help denote that there is mischief afoot.</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129991" y="764373"/>
            <a:ext cx="10376209" cy="1293000"/>
          </a:xfrm>
          <a:prstGeom prst="rect">
            <a:avLst/>
          </a:prstGeom>
          <a:noFill/>
          <a:ln>
            <a:noFill/>
          </a:ln>
        </p:spPr>
        <p:txBody>
          <a:bodyPr spcFirstLastPara="1" wrap="square" lIns="91425" tIns="45700" rIns="91425" bIns="45700" anchor="ctr" anchorCtr="0">
            <a:noAutofit/>
          </a:bodyPr>
          <a:lstStyle/>
          <a:p>
            <a:r>
              <a:rPr lang="en-US" dirty="0"/>
              <a:t>Unit Testing Through "White"/"Black" Listing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During unit testing, exception handling was tested using "White" and "Black" listing practices.</a:t>
            </a:r>
          </a:p>
          <a:p>
            <a:pPr marL="0" indent="0">
              <a:buNone/>
            </a:pPr>
            <a:endParaRPr lang="en-US" dirty="0"/>
          </a:p>
          <a:p>
            <a:pPr marL="0" indent="0">
              <a:buNone/>
            </a:pPr>
            <a:r>
              <a:rPr lang="en-US" dirty="0"/>
              <a:t>"Black" Listing: (What's not allowed)</a:t>
            </a:r>
          </a:p>
          <a:p>
            <a:pPr marL="0" indent="0">
              <a:buNone/>
            </a:pPr>
            <a:r>
              <a:rPr lang="en-US" dirty="0"/>
              <a:t>    Creative inputs allowed circumvention of safety systems</a:t>
            </a:r>
          </a:p>
          <a:p>
            <a:pPr marL="0" indent="0">
              <a:buNone/>
            </a:pPr>
            <a:endParaRPr lang="en-US" dirty="0"/>
          </a:p>
          <a:p>
            <a:pPr marL="0" indent="0">
              <a:buNone/>
            </a:pPr>
            <a:r>
              <a:rPr lang="en-US" dirty="0"/>
              <a:t>"White" Listing: (Best common practice)</a:t>
            </a:r>
          </a:p>
          <a:p>
            <a:pPr marL="0" indent="0">
              <a:buNone/>
            </a:pPr>
            <a:r>
              <a:rPr lang="en-US" dirty="0"/>
              <a:t>    Only allowed successful inputs permitted access</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Green Pace</vt:lpstr>
      <vt:lpstr>OVERVIEW: DEFENSE IN DEPTH</vt:lpstr>
      <vt:lpstr>10 PRINCIPLES</vt:lpstr>
      <vt:lpstr>THREATS MATRIX</vt:lpstr>
      <vt:lpstr>STANDARDS TABLE</vt:lpstr>
      <vt:lpstr>CODING STANDARDS</vt:lpstr>
      <vt:lpstr>ENCRYPTION POLICIES</vt:lpstr>
      <vt:lpstr>TRIPLE-A POLICIES</vt:lpstr>
      <vt:lpstr>Unit Testing Through "White"/"Black" Listing</vt:lpstr>
      <vt:lpstr>AUTOMATION SUMMARY &amp; 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524</cp:revision>
  <dcterms:created xsi:type="dcterms:W3CDTF">2020-08-19T17:59:24Z</dcterms:created>
  <dcterms:modified xsi:type="dcterms:W3CDTF">2022-04-17T00:11:54Z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