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712" r:id="rId2"/>
  </p:sldMasterIdLst>
  <p:notesMasterIdLst>
    <p:notesMasterId r:id="rId21"/>
  </p:notesMasterIdLst>
  <p:sldIdLst>
    <p:sldId id="256" r:id="rId3"/>
    <p:sldId id="259" r:id="rId4"/>
    <p:sldId id="260" r:id="rId5"/>
    <p:sldId id="292" r:id="rId6"/>
    <p:sldId id="293" r:id="rId7"/>
    <p:sldId id="294" r:id="rId8"/>
    <p:sldId id="295" r:id="rId9"/>
    <p:sldId id="296" r:id="rId10"/>
    <p:sldId id="297" r:id="rId11"/>
    <p:sldId id="262" r:id="rId12"/>
    <p:sldId id="298" r:id="rId13"/>
    <p:sldId id="299" r:id="rId14"/>
    <p:sldId id="300" r:id="rId15"/>
    <p:sldId id="301" r:id="rId16"/>
    <p:sldId id="302" r:id="rId17"/>
    <p:sldId id="303" r:id="rId18"/>
    <p:sldId id="271" r:id="rId19"/>
    <p:sldId id="26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AEAEA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4" autoAdjust="0"/>
  </p:normalViewPr>
  <p:slideViewPr>
    <p:cSldViewPr>
      <p:cViewPr varScale="1">
        <p:scale>
          <a:sx n="73" d="100"/>
          <a:sy n="73" d="100"/>
        </p:scale>
        <p:origin x="110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62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8CE61639-17ED-4568-A109-8E662EB57E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673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0095BF5-4AD6-463F-BFFB-74C71C30254D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47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FD3FF1E-427A-4301-ABEE-B88B43114B44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830743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DE371D1-9D9D-445C-856A-576E24853CA9}" type="slidenum">
              <a:rPr lang="en-US" altLang="en-US" sz="1300" smtClean="0"/>
              <a:pPr/>
              <a:t>11</a:t>
            </a:fld>
            <a:endParaRPr lang="en-US" altLang="en-US" sz="13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987198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57AEDB0-35AB-4466-938E-B990009E25A0}" type="slidenum">
              <a:rPr lang="en-US" altLang="en-US" sz="1300" smtClean="0"/>
              <a:pPr/>
              <a:t>13</a:t>
            </a:fld>
            <a:endParaRPr lang="en-US" altLang="en-US" sz="13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649163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FE11F11-17AA-4E2C-BCA0-7F91B6404772}" type="slidenum">
              <a:rPr lang="en-US" altLang="en-US" sz="1300" smtClean="0"/>
              <a:pPr/>
              <a:t>14</a:t>
            </a:fld>
            <a:endParaRPr lang="en-US" altLang="en-US" sz="13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17328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4475896-1F18-47B1-BE58-B59CC35B153B}" type="slidenum">
              <a:rPr lang="en-US" altLang="en-US" sz="1300" smtClean="0"/>
              <a:pPr/>
              <a:t>15</a:t>
            </a:fld>
            <a:endParaRPr lang="en-US" altLang="en-US" sz="13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012717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7492698-C93D-4C3C-8B58-B8E214BD719E}" type="slidenum">
              <a:rPr lang="en-US" altLang="en-US" sz="1300" smtClean="0"/>
              <a:pPr/>
              <a:t>16</a:t>
            </a:fld>
            <a:endParaRPr lang="en-US" altLang="en-US" sz="13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046231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F7CBF2E-D9C1-4262-AF8D-E1249164D7B2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959898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92DC6BC-CDBE-4BB3-A6CC-0BDB2A57C118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13433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3FA94DE-C4C3-4637-9175-39E071196A37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15536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C294B67-8C5B-4D51-897D-78A13D937D38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94365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/>
            <a:fld id="{4797AF20-DE8D-4B03-9949-EE2D4ABB2299}" type="slidenum">
              <a:rPr lang="en-US" altLang="en-US" sz="1300"/>
              <a:pPr algn="r"/>
              <a:t>4</a:t>
            </a:fld>
            <a:endParaRPr lang="en-US" altLang="en-US" sz="13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86834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/>
            <a:fld id="{FD1802E9-C5E4-4604-B4E0-A7BFDAF2DA69}" type="slidenum">
              <a:rPr lang="en-US" altLang="en-US" sz="1300"/>
              <a:pPr algn="r"/>
              <a:t>5</a:t>
            </a:fld>
            <a:endParaRPr lang="en-US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24325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/>
            <a:fld id="{5CA703D2-89AF-4B5A-A5AB-191DB1A2E023}" type="slidenum">
              <a:rPr lang="en-US" altLang="en-US" sz="1300"/>
              <a:pPr algn="r"/>
              <a:t>6</a:t>
            </a:fld>
            <a:endParaRPr lang="en-US" altLang="en-US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24627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/>
            <a:fld id="{13B7D34E-277B-42FC-BD03-15D172C3F2D5}" type="slidenum">
              <a:rPr lang="en-US" altLang="en-US" sz="1300"/>
              <a:pPr algn="r"/>
              <a:t>7</a:t>
            </a:fld>
            <a:endParaRPr lang="en-US" altLang="en-US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73576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/>
            <a:fld id="{17802B13-FE5E-458C-95EB-F56D10E3EBA0}" type="slidenum">
              <a:rPr lang="en-US" altLang="en-US" sz="1300"/>
              <a:pPr algn="r"/>
              <a:t>8</a:t>
            </a:fld>
            <a:endParaRPr lang="en-US" altLang="en-US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54707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/>
            <a:fld id="{DAB62A6F-1CB0-4384-B116-58C643873E9E}" type="slidenum">
              <a:rPr lang="en-US" altLang="en-US" sz="1300"/>
              <a:pPr algn="r"/>
              <a:t>9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97451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59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384A559-205F-44FF-AAF5-934F996E77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44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A4E1994-5CA5-4600-AE11-9CE1FC65E1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97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3DEF-3B9A-478D-A0DC-9F71749A79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00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EA683-BB76-47D8-856E-0ED2E7DE2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07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4BB23-971F-4E97-8F5D-75034A9FF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720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991C1-E38F-426B-BF4D-E18946925A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72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17859-A478-4A59-9A4E-446108A12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07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204FF-DF54-4A94-9726-B3A16C8D8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382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2B777-8427-4558-9AD6-E529958034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458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F91F1-316C-4D51-BBCE-8BD4EECDF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9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F122ABE-8A6B-4C4D-AF36-135B76199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6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609D4-69C1-481C-B07F-224A78A3B9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955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76B28-2592-4F0B-B1D0-3AB798223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282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D48B0-08D1-4237-839D-BADB8F5DE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5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EAD46B7-1AEE-462F-A370-7591A6D45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97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B5238A9-B079-4FD2-9F88-38ED0D119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94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F0C98EB-B905-4B75-9D5E-60D1B84CC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6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C204B37-15DE-40B3-A1E2-00D7DF8DE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14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0282C40-2530-4079-B192-7B10550F2A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7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69FCF538-FBEA-4C20-9C86-C8F3BEE289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8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0A59CF4-7BEF-4411-9763-14EB294C6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89D48F04-14DE-472B-A236-3883FEA45D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+mn-ea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30EE5EA4-558C-497A-A4B5-4804B6F20F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Chapter 1</a:t>
            </a:r>
            <a:br>
              <a:rPr lang="en-ZA" altLang="en-US" noProof="0" dirty="0" smtClean="0"/>
            </a:br>
            <a:r>
              <a:rPr lang="en-ZA" altLang="en-US" sz="2800" dirty="0" smtClean="0"/>
              <a:t>Part 1</a:t>
            </a:r>
            <a:endParaRPr lang="en-ZA" altLang="en-US" sz="2800" noProof="0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Preliminaries</a:t>
            </a: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0"/>
            <a:ext cx="4848225" cy="60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FB72C99-C200-474A-94DA-37595C9FE0A6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Language Evaluation Criteria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pPr eaLnBrk="1" hangingPunct="1"/>
            <a:r>
              <a:rPr lang="en-ZA" altLang="en-US" b="1" noProof="0" dirty="0" smtClean="0"/>
              <a:t>Readability</a:t>
            </a:r>
            <a:r>
              <a:rPr lang="en-ZA" altLang="en-US" noProof="0" dirty="0" smtClean="0"/>
              <a:t>: </a:t>
            </a:r>
          </a:p>
          <a:p>
            <a:pPr lvl="1" eaLnBrk="1" hangingPunct="1"/>
            <a:r>
              <a:rPr lang="en-ZA" altLang="en-US" noProof="0" dirty="0" smtClean="0"/>
              <a:t>The ease with which programs can be read and understood</a:t>
            </a:r>
          </a:p>
          <a:p>
            <a:pPr eaLnBrk="1" hangingPunct="1"/>
            <a:r>
              <a:rPr lang="en-ZA" altLang="en-US" b="1" noProof="0" dirty="0" err="1" smtClean="0"/>
              <a:t>Writability</a:t>
            </a:r>
            <a:r>
              <a:rPr lang="en-ZA" altLang="en-US" noProof="0" dirty="0" smtClean="0"/>
              <a:t>:</a:t>
            </a:r>
          </a:p>
          <a:p>
            <a:pPr lvl="1" eaLnBrk="1" hangingPunct="1"/>
            <a:r>
              <a:rPr lang="en-ZA" altLang="en-US" noProof="0" dirty="0" smtClean="0"/>
              <a:t>The ease with which a language can be used to create programs</a:t>
            </a:r>
          </a:p>
          <a:p>
            <a:pPr eaLnBrk="1" hangingPunct="1"/>
            <a:r>
              <a:rPr lang="en-ZA" altLang="en-US" b="1" noProof="0" dirty="0" smtClean="0"/>
              <a:t>Reliability</a:t>
            </a:r>
            <a:r>
              <a:rPr lang="en-ZA" altLang="en-US" noProof="0" dirty="0" smtClean="0"/>
              <a:t>:</a:t>
            </a:r>
          </a:p>
          <a:p>
            <a:pPr lvl="1" eaLnBrk="1" hangingPunct="1"/>
            <a:r>
              <a:rPr lang="en-ZA" altLang="en-US" noProof="0" dirty="0" smtClean="0"/>
              <a:t>Whether the language performs to its specifications under all conditions</a:t>
            </a:r>
          </a:p>
          <a:p>
            <a:pPr eaLnBrk="1" hangingPunct="1"/>
            <a:r>
              <a:rPr lang="en-ZA" altLang="en-US" b="1" noProof="0" dirty="0" smtClean="0"/>
              <a:t>Cost</a:t>
            </a:r>
            <a:r>
              <a:rPr lang="en-ZA" altLang="en-US" noProof="0" dirty="0" smtClean="0"/>
              <a:t>:</a:t>
            </a:r>
          </a:p>
          <a:p>
            <a:pPr lvl="1" eaLnBrk="1" hangingPunct="1"/>
            <a:r>
              <a:rPr lang="en-ZA" altLang="en-US" noProof="0" dirty="0" smtClean="0"/>
              <a:t>The ultimate total cost of using the language</a:t>
            </a:r>
          </a:p>
        </p:txBody>
      </p:sp>
      <p:sp>
        <p:nvSpPr>
          <p:cNvPr id="235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9B5A5E9-4D71-4556-8662-3CCB0A6D8E0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Evaluation Criteria: Readability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ZA" altLang="en-US" sz="2000" noProof="0" dirty="0" smtClean="0"/>
              <a:t>Overall simplicity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ZA" altLang="en-US" sz="1800" noProof="0" dirty="0" smtClean="0"/>
              <a:t>A manageable set of features and constructs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ZA" altLang="en-US" sz="1800" noProof="0" dirty="0" smtClean="0"/>
              <a:t>Minimal feature multiplicity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ZA" altLang="en-US" sz="1800" noProof="0" dirty="0" smtClean="0"/>
              <a:t>Minimal operator overloading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ZA" altLang="en-US" sz="1800" noProof="0" dirty="0" smtClean="0"/>
              <a:t>Too much simplicity can be bad for readability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ZA" altLang="en-US" sz="2000" noProof="0" dirty="0" smtClean="0"/>
          </a:p>
          <a:p>
            <a:pPr marL="381000" indent="-381000" eaLnBrk="1" hangingPunct="1">
              <a:lnSpc>
                <a:spcPct val="80000"/>
              </a:lnSpc>
            </a:pPr>
            <a:r>
              <a:rPr lang="en-ZA" altLang="en-US" sz="2000" noProof="0" dirty="0" smtClean="0"/>
              <a:t>Orthogonality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ZA" altLang="en-US" sz="1800" noProof="0" dirty="0" smtClean="0"/>
              <a:t>A relatively small set of primitive constructs can be combined in a relatively small number of ways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ZA" altLang="en-US" sz="1800" noProof="0" dirty="0" smtClean="0"/>
              <a:t>AND every possible combination is legal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ZA" altLang="en-US" sz="1800" noProof="0" dirty="0" smtClean="0"/>
              <a:t>Orthogonal language feature is context independent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ZA" altLang="en-US" sz="1800" noProof="0" dirty="0" smtClean="0"/>
              <a:t>Lack of orthogonality = exceptions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ZA" altLang="en-US" sz="1800" noProof="0" dirty="0" smtClean="0"/>
              <a:t>Too much orthogonality can be bad for readability (ALGOL 68)</a:t>
            </a:r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noProof="0" dirty="0" smtClean="0"/>
              <a:t>Evaluation Criteria: Readability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z="2000" noProof="0" dirty="0" smtClean="0"/>
              <a:t>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1800" noProof="0" dirty="0" smtClean="0"/>
              <a:t>Adequate predefined data types and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1800" noProof="0" dirty="0" smtClean="0"/>
              <a:t>If required types are missing, they must be simulated</a:t>
            </a:r>
          </a:p>
          <a:p>
            <a:pPr eaLnBrk="1" hangingPunct="1">
              <a:lnSpc>
                <a:spcPct val="90000"/>
              </a:lnSpc>
            </a:pPr>
            <a:endParaRPr lang="en-ZA" altLang="en-US" sz="2000" noProof="0" dirty="0" smtClean="0"/>
          </a:p>
          <a:p>
            <a:pPr eaLnBrk="1" hangingPunct="1">
              <a:lnSpc>
                <a:spcPct val="90000"/>
              </a:lnSpc>
            </a:pPr>
            <a:r>
              <a:rPr lang="en-ZA" altLang="en-US" sz="2000" noProof="0" dirty="0" smtClean="0"/>
              <a:t>Syntax considerations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1800" noProof="0" dirty="0" smtClean="0"/>
              <a:t>Identifier forms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700" noProof="0" dirty="0" smtClean="0"/>
              <a:t>Lack of naming restrictions increases readability 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1800" noProof="0" dirty="0" smtClean="0"/>
              <a:t>Special words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700" noProof="0" dirty="0" smtClean="0"/>
              <a:t>Sensible special words are more readable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700" noProof="0" dirty="0" smtClean="0"/>
              <a:t>Compound statement (block) notation can affect 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1800" noProof="0" dirty="0" smtClean="0"/>
              <a:t>Form and meaning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700" noProof="0" dirty="0" smtClean="0"/>
              <a:t>Self-descriptive constructs, meaningful keywords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700" noProof="0" dirty="0" smtClean="0"/>
              <a:t>Avoid language constructs with same name, different meaning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5FA87DF-26C9-4D50-A9BB-F0A995269EEE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0D1C736-04E0-432D-BA4E-A8325B5FD8F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Evaluation Criteria: </a:t>
            </a:r>
            <a:r>
              <a:rPr lang="en-ZA" altLang="en-US" noProof="0" dirty="0" err="1" smtClean="0"/>
              <a:t>Writability</a:t>
            </a:r>
            <a:endParaRPr lang="en-ZA" altLang="en-US" noProof="0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 eaLnBrk="1" hangingPunct="1"/>
            <a:r>
              <a:rPr lang="en-ZA" altLang="en-US" sz="2000" noProof="0" dirty="0" smtClean="0"/>
              <a:t>Simplicity and orthogonality</a:t>
            </a:r>
          </a:p>
          <a:p>
            <a:pPr lvl="1" eaLnBrk="1" hangingPunct="1"/>
            <a:r>
              <a:rPr lang="en-ZA" altLang="en-US" sz="1800" noProof="0" dirty="0" smtClean="0"/>
              <a:t>Few constructs, a small number of primitives, a small set of rules for combining them</a:t>
            </a:r>
          </a:p>
          <a:p>
            <a:pPr lvl="1" eaLnBrk="1" hangingPunct="1">
              <a:buFontTx/>
              <a:buNone/>
            </a:pPr>
            <a:endParaRPr lang="en-ZA" altLang="en-US" sz="1800" noProof="0" dirty="0" smtClean="0"/>
          </a:p>
          <a:p>
            <a:pPr eaLnBrk="1" hangingPunct="1"/>
            <a:r>
              <a:rPr lang="en-ZA" altLang="en-US" sz="2000" noProof="0" dirty="0" smtClean="0"/>
              <a:t>Support for abstraction</a:t>
            </a:r>
          </a:p>
          <a:p>
            <a:pPr lvl="1" eaLnBrk="1" hangingPunct="1"/>
            <a:r>
              <a:rPr lang="en-ZA" altLang="en-US" sz="1800" noProof="0" dirty="0" smtClean="0"/>
              <a:t>The ability to define and use complex structures or operations in ways that allow details to be ignored</a:t>
            </a:r>
          </a:p>
          <a:p>
            <a:pPr lvl="1" eaLnBrk="1" hangingPunct="1"/>
            <a:r>
              <a:rPr lang="en-ZA" altLang="en-US" sz="1800" noProof="0" dirty="0" smtClean="0"/>
              <a:t>Process abstraction: provision for subprograms</a:t>
            </a:r>
          </a:p>
          <a:p>
            <a:pPr lvl="1" eaLnBrk="1" hangingPunct="1"/>
            <a:r>
              <a:rPr lang="en-ZA" altLang="en-US" sz="1800" noProof="0" dirty="0" smtClean="0"/>
              <a:t>Data abstraction: classes, pointers &amp; dynamic memory</a:t>
            </a:r>
          </a:p>
          <a:p>
            <a:pPr lvl="1" eaLnBrk="1" hangingPunct="1">
              <a:buFontTx/>
              <a:buNone/>
            </a:pPr>
            <a:endParaRPr lang="en-ZA" altLang="en-US" sz="1800" noProof="0" dirty="0" smtClean="0"/>
          </a:p>
          <a:p>
            <a:pPr eaLnBrk="1" hangingPunct="1"/>
            <a:r>
              <a:rPr lang="en-ZA" altLang="en-US" sz="1800" noProof="0" dirty="0" smtClean="0"/>
              <a:t>Expressivity</a:t>
            </a:r>
          </a:p>
          <a:p>
            <a:pPr lvl="1" eaLnBrk="1" hangingPunct="1"/>
            <a:r>
              <a:rPr lang="en-ZA" altLang="en-US" sz="1800" noProof="0" dirty="0" smtClean="0"/>
              <a:t>A set of relatively convenient ways of specifying operations</a:t>
            </a:r>
          </a:p>
          <a:p>
            <a:pPr lvl="1" eaLnBrk="1" hangingPunct="1"/>
            <a:r>
              <a:rPr lang="en-ZA" altLang="en-US" sz="1800" noProof="0" dirty="0" smtClean="0"/>
              <a:t>Strength and number of operators and predefined functions</a:t>
            </a:r>
            <a:endParaRPr lang="en-ZA" altLang="en-US" noProof="0" dirty="0" smtClean="0"/>
          </a:p>
        </p:txBody>
      </p:sp>
      <p:sp>
        <p:nvSpPr>
          <p:cNvPr id="2867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211D039-CFD1-47BD-A5A1-F143BC8DA2E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Evaluation Criteria: Reliability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ZA" altLang="en-US" sz="2400" noProof="0" dirty="0" smtClean="0"/>
              <a:t>Type checking</a:t>
            </a:r>
          </a:p>
          <a:p>
            <a:pPr lvl="1" eaLnBrk="1" hangingPunct="1"/>
            <a:r>
              <a:rPr lang="en-ZA" altLang="en-US" sz="1800" noProof="0" dirty="0" smtClean="0"/>
              <a:t>Testing for type errors</a:t>
            </a:r>
          </a:p>
          <a:p>
            <a:pPr lvl="1" eaLnBrk="1" hangingPunct="1"/>
            <a:r>
              <a:rPr lang="en-ZA" altLang="en-US" sz="1800" noProof="0" dirty="0" smtClean="0"/>
              <a:t>Compile-time type checking is preferable to run-time checking</a:t>
            </a:r>
          </a:p>
          <a:p>
            <a:pPr eaLnBrk="1" hangingPunct="1"/>
            <a:r>
              <a:rPr lang="en-ZA" altLang="en-US" sz="2400" noProof="0" dirty="0" smtClean="0"/>
              <a:t>Exception handling</a:t>
            </a:r>
          </a:p>
          <a:p>
            <a:pPr lvl="1" eaLnBrk="1" hangingPunct="1"/>
            <a:r>
              <a:rPr lang="en-ZA" altLang="en-US" sz="1800" noProof="0" dirty="0" smtClean="0"/>
              <a:t>Intercept run-time errors and take corrective measures</a:t>
            </a:r>
          </a:p>
          <a:p>
            <a:pPr eaLnBrk="1" hangingPunct="1"/>
            <a:r>
              <a:rPr lang="en-ZA" altLang="en-US" sz="2400" noProof="0" dirty="0" smtClean="0"/>
              <a:t>Aliasing</a:t>
            </a:r>
          </a:p>
          <a:p>
            <a:pPr lvl="1" eaLnBrk="1" hangingPunct="1"/>
            <a:r>
              <a:rPr lang="en-ZA" altLang="en-US" sz="1800" noProof="0" dirty="0" smtClean="0"/>
              <a:t>Presence of two or more distinct referencing names for the same memory location</a:t>
            </a:r>
          </a:p>
          <a:p>
            <a:pPr lvl="1" eaLnBrk="1" hangingPunct="1"/>
            <a:r>
              <a:rPr lang="en-ZA" altLang="en-US" sz="1800" noProof="0" dirty="0" smtClean="0"/>
              <a:t>Generally accepted to be a dangerous feature</a:t>
            </a:r>
          </a:p>
          <a:p>
            <a:pPr eaLnBrk="1" hangingPunct="1"/>
            <a:r>
              <a:rPr lang="en-ZA" altLang="en-US" sz="2400" noProof="0" dirty="0" smtClean="0"/>
              <a:t>Readability and </a:t>
            </a:r>
            <a:r>
              <a:rPr lang="en-ZA" altLang="en-US" sz="2400" noProof="0" dirty="0" err="1" smtClean="0"/>
              <a:t>writability</a:t>
            </a:r>
            <a:endParaRPr lang="en-ZA" altLang="en-US" sz="2400" noProof="0" dirty="0" smtClean="0"/>
          </a:p>
          <a:p>
            <a:pPr lvl="1" eaLnBrk="1" hangingPunct="1"/>
            <a:r>
              <a:rPr lang="en-ZA" altLang="en-US" sz="1800" noProof="0" dirty="0" smtClean="0"/>
              <a:t>A language that does not support “natural” ways of expressing an algorithm will require the use  of “unnatural” approaches, and hence reduced reliability</a:t>
            </a:r>
          </a:p>
          <a:p>
            <a:pPr lvl="1" eaLnBrk="1" hangingPunct="1"/>
            <a:endParaRPr lang="en-ZA" altLang="en-US" noProof="0" dirty="0" smtClean="0"/>
          </a:p>
        </p:txBody>
      </p:sp>
      <p:sp>
        <p:nvSpPr>
          <p:cNvPr id="307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4A080A9-1BF2-4591-9AA0-DA9ED43CBEE6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Evaluation Criteria: Cost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Training programmers to use language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Writing programs (closeness to particular applications)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Compiling programs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Executing programs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Language implementation system: availability of free compilers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Reliability: poor reliability = high costs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Maintaining programs</a:t>
            </a:r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3276564-DF2E-4570-BD35-B9364FBBF3F7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Evaluation Criteria: Others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Portability</a:t>
            </a:r>
          </a:p>
          <a:p>
            <a:pPr lvl="1" eaLnBrk="1" hangingPunct="1"/>
            <a:r>
              <a:rPr lang="en-ZA" altLang="en-US" noProof="0" dirty="0" smtClean="0"/>
              <a:t>The ease with which programs can be moved from one implementation to another</a:t>
            </a:r>
          </a:p>
          <a:p>
            <a:pPr eaLnBrk="1" hangingPunct="1"/>
            <a:r>
              <a:rPr lang="en-ZA" altLang="en-US" noProof="0" dirty="0" smtClean="0"/>
              <a:t>Generality</a:t>
            </a:r>
          </a:p>
          <a:p>
            <a:pPr lvl="1" eaLnBrk="1" hangingPunct="1"/>
            <a:r>
              <a:rPr lang="en-ZA" altLang="en-US" noProof="0" dirty="0" smtClean="0"/>
              <a:t>The applicability to a wide range of applications</a:t>
            </a:r>
          </a:p>
          <a:p>
            <a:pPr eaLnBrk="1" hangingPunct="1"/>
            <a:r>
              <a:rPr lang="en-ZA" altLang="en-US" noProof="0" dirty="0" smtClean="0"/>
              <a:t>Well-</a:t>
            </a:r>
            <a:r>
              <a:rPr lang="en-ZA" altLang="en-US" noProof="0" dirty="0" err="1" smtClean="0"/>
              <a:t>definedness</a:t>
            </a:r>
            <a:endParaRPr lang="en-ZA" altLang="en-US" noProof="0" dirty="0" smtClean="0"/>
          </a:p>
          <a:p>
            <a:pPr lvl="1" eaLnBrk="1" hangingPunct="1"/>
            <a:r>
              <a:rPr lang="en-ZA" altLang="en-US" noProof="0" dirty="0" smtClean="0"/>
              <a:t>The completeness and precision of the language’s official definition</a:t>
            </a:r>
          </a:p>
        </p:txBody>
      </p:sp>
      <p:sp>
        <p:nvSpPr>
          <p:cNvPr id="348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486F8A8-A4C5-4A2C-A9C0-E5840C15F71E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Language Design Trade-Offs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ZA" altLang="en-US" noProof="0" dirty="0" smtClean="0"/>
              <a:t>Reliability vs. cost of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2000" noProof="0" dirty="0" smtClean="0"/>
              <a:t>Java example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700" noProof="0" dirty="0" smtClean="0"/>
              <a:t>All references to array elements checked for proper indexing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700" noProof="0" dirty="0" smtClean="0"/>
              <a:t>Increased execution costs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700" noProof="0" dirty="0" smtClean="0"/>
              <a:t>Better reliability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ZA" altLang="en-US" sz="1600" noProof="0" dirty="0" smtClean="0"/>
          </a:p>
          <a:p>
            <a:pPr eaLnBrk="1" hangingPunct="1">
              <a:lnSpc>
                <a:spcPct val="80000"/>
              </a:lnSpc>
            </a:pPr>
            <a:r>
              <a:rPr lang="en-ZA" altLang="en-US" noProof="0" dirty="0" smtClean="0"/>
              <a:t>Readability vs. </a:t>
            </a:r>
            <a:r>
              <a:rPr lang="en-ZA" altLang="en-US" noProof="0" dirty="0" err="1" smtClean="0"/>
              <a:t>writability</a:t>
            </a:r>
            <a:endParaRPr lang="en-ZA" altLang="en-US" noProof="0" dirty="0" smtClean="0"/>
          </a:p>
          <a:p>
            <a:pPr lvl="1" eaLnBrk="1" hangingPunct="1">
              <a:lnSpc>
                <a:spcPct val="80000"/>
              </a:lnSpc>
            </a:pPr>
            <a:r>
              <a:rPr lang="en-ZA" altLang="en-US" sz="2000" noProof="0" dirty="0" smtClean="0"/>
              <a:t>APL example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700" noProof="0" dirty="0" smtClean="0"/>
              <a:t>Many powerful operators (and a large number of new symbols)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700" noProof="0" dirty="0" smtClean="0"/>
              <a:t>Allows complex computations to be written compactly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700" noProof="0" dirty="0" smtClean="0"/>
              <a:t>But results in very poor</a:t>
            </a:r>
            <a:r>
              <a:rPr lang="en-ZA" altLang="en-US" noProof="0" dirty="0" smtClean="0"/>
              <a:t> </a:t>
            </a:r>
            <a:r>
              <a:rPr lang="en-ZA" altLang="en-US" sz="1700" noProof="0" dirty="0" smtClean="0"/>
              <a:t>readability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ZA" altLang="en-US" sz="1600" noProof="0" dirty="0" smtClean="0"/>
          </a:p>
          <a:p>
            <a:pPr eaLnBrk="1" hangingPunct="1">
              <a:lnSpc>
                <a:spcPct val="80000"/>
              </a:lnSpc>
            </a:pPr>
            <a:r>
              <a:rPr lang="en-ZA" altLang="en-US" noProof="0" dirty="0" err="1" smtClean="0"/>
              <a:t>Writability</a:t>
            </a:r>
            <a:r>
              <a:rPr lang="en-ZA" altLang="en-US" noProof="0" dirty="0" smtClean="0"/>
              <a:t> (flexibility) vs. reliability</a:t>
            </a:r>
            <a:endParaRPr lang="en-ZA" altLang="en-US" sz="2400" noProof="0" dirty="0" smtClean="0"/>
          </a:p>
          <a:p>
            <a:pPr lvl="1" eaLnBrk="1" hangingPunct="1">
              <a:lnSpc>
                <a:spcPct val="80000"/>
              </a:lnSpc>
            </a:pPr>
            <a:r>
              <a:rPr lang="en-ZA" altLang="en-US" sz="2000" noProof="0" dirty="0" smtClean="0"/>
              <a:t>C++ example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700" noProof="0" dirty="0" smtClean="0"/>
              <a:t>Pointers are powerful, expressive, and very flexible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700" noProof="0" dirty="0" smtClean="0"/>
              <a:t>Reduced reliability</a:t>
            </a:r>
          </a:p>
        </p:txBody>
      </p:sp>
      <p:sp>
        <p:nvSpPr>
          <p:cNvPr id="491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347A09A-3337-4C0A-B372-EDB2A3F7B35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Programming Domains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ZA" altLang="en-US" sz="2000" noProof="0" dirty="0" smtClean="0"/>
              <a:t>Scientific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Large numbers of floating point computations </a:t>
            </a:r>
            <a:r>
              <a:rPr lang="en-ZA" altLang="en-US" sz="1800" dirty="0" smtClean="0"/>
              <a:t>and</a:t>
            </a:r>
            <a:r>
              <a:rPr lang="en-ZA" altLang="en-US" sz="1800" noProof="0" dirty="0" smtClean="0"/>
              <a:t> array use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Fortran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000" noProof="0" dirty="0" smtClean="0"/>
              <a:t>Business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Produce reports, use decimal numbers and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COBOL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000" noProof="0" dirty="0" smtClean="0"/>
              <a:t>Artificial intelligence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Symbols rather than numbers manipulated; use of linked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LISP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000" noProof="0" dirty="0" smtClean="0"/>
              <a:t>Systems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Need efficiency because of continuous use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C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000" noProof="0" dirty="0" smtClean="0"/>
              <a:t>Web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Eclectic collection of languages: </a:t>
            </a:r>
            <a:r>
              <a:rPr lang="en-ZA" altLang="en-US" sz="1800" noProof="0" dirty="0" err="1" smtClean="0"/>
              <a:t>markup</a:t>
            </a:r>
            <a:r>
              <a:rPr lang="en-ZA" altLang="en-US" sz="1800" noProof="0" dirty="0" smtClean="0"/>
              <a:t> (e.g., HTML), scripting (e.g., PHP), general-purpose (e.g., Java)</a:t>
            </a:r>
          </a:p>
        </p:txBody>
      </p:sp>
      <p:sp>
        <p:nvSpPr>
          <p:cNvPr id="368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BFC0E3C-77B6-47C9-8A5D-C39E92F19E40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Topics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ZA" altLang="en-US" noProof="0" dirty="0" smtClean="0"/>
              <a:t>Reasons for Studying Concepts of Programming Languages</a:t>
            </a:r>
          </a:p>
          <a:p>
            <a:pPr marL="533400" indent="-533400" eaLnBrk="1" hangingPunct="1"/>
            <a:r>
              <a:rPr lang="en-ZA" altLang="en-US" noProof="0" dirty="0" smtClean="0"/>
              <a:t>Language Evaluation Criteria</a:t>
            </a:r>
          </a:p>
          <a:p>
            <a:pPr marL="533400" indent="-533400" eaLnBrk="1" hangingPunct="1"/>
            <a:r>
              <a:rPr lang="en-ZA" altLang="en-US" dirty="0"/>
              <a:t>Language Design </a:t>
            </a:r>
            <a:r>
              <a:rPr lang="en-ZA" altLang="en-US" dirty="0" smtClean="0"/>
              <a:t>Trade-Offs</a:t>
            </a:r>
            <a:endParaRPr lang="en-ZA" altLang="en-US" noProof="0" dirty="0" smtClean="0"/>
          </a:p>
          <a:p>
            <a:pPr marL="533400" indent="-533400" eaLnBrk="1" hangingPunct="1"/>
            <a:r>
              <a:rPr lang="en-ZA" altLang="en-US" noProof="0" dirty="0" smtClean="0"/>
              <a:t>Programming Domains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FF385EC-BCA9-4DE7-9C9A-078B9B508FA7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066800"/>
          </a:xfrm>
        </p:spPr>
        <p:txBody>
          <a:bodyPr/>
          <a:lstStyle/>
          <a:p>
            <a:pPr eaLnBrk="1" hangingPunct="1"/>
            <a:r>
              <a:rPr lang="en-ZA" altLang="en-US" sz="3200" noProof="0" dirty="0" smtClean="0"/>
              <a:t>Reasons for Studying Concepts of Programming Languages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ZA" altLang="en-US" noProof="0" dirty="0" smtClean="0"/>
              <a:t>Increased ability to express ideas</a:t>
            </a:r>
          </a:p>
          <a:p>
            <a:pPr eaLnBrk="1" hangingPunct="1"/>
            <a:r>
              <a:rPr lang="en-ZA" altLang="en-US" noProof="0" dirty="0" smtClean="0"/>
              <a:t>Improved background for choosing appropriate languages</a:t>
            </a:r>
          </a:p>
          <a:p>
            <a:pPr eaLnBrk="1" hangingPunct="1"/>
            <a:r>
              <a:rPr lang="en-ZA" altLang="en-US" noProof="0" dirty="0" smtClean="0"/>
              <a:t>Increased ability to learn new languages</a:t>
            </a:r>
          </a:p>
          <a:p>
            <a:pPr eaLnBrk="1" hangingPunct="1"/>
            <a:r>
              <a:rPr lang="en-ZA" altLang="en-US" noProof="0" dirty="0" smtClean="0"/>
              <a:t>Better understanding of significance of implementation</a:t>
            </a:r>
          </a:p>
          <a:p>
            <a:pPr eaLnBrk="1" hangingPunct="1"/>
            <a:r>
              <a:rPr lang="en-ZA" altLang="en-US" noProof="0" dirty="0" smtClean="0"/>
              <a:t>Better use of languages that are already known</a:t>
            </a:r>
          </a:p>
          <a:p>
            <a:pPr eaLnBrk="1" hangingPunct="1"/>
            <a:r>
              <a:rPr lang="en-ZA" altLang="en-US" noProof="0" dirty="0" smtClean="0"/>
              <a:t>Overall advancement of computing</a:t>
            </a:r>
          </a:p>
        </p:txBody>
      </p:sp>
      <p:sp>
        <p:nvSpPr>
          <p:cNvPr id="92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601FBC4-7B09-4E99-8C80-F1E46FD2A9F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ZA" altLang="en-US" noProof="0" dirty="0" smtClean="0"/>
              <a:t>Increased ability to express ideas</a:t>
            </a:r>
          </a:p>
          <a:p>
            <a:pPr lvl="1" eaLnBrk="1" hangingPunct="1"/>
            <a:r>
              <a:rPr lang="en-ZA" altLang="en-US" noProof="0" dirty="0" smtClean="0"/>
              <a:t>You cannot express what you cannot describe</a:t>
            </a:r>
          </a:p>
          <a:p>
            <a:pPr lvl="1" eaLnBrk="1" hangingPunct="1"/>
            <a:r>
              <a:rPr lang="en-ZA" altLang="en-US" noProof="0" dirty="0" smtClean="0"/>
              <a:t>A language limits the structures you can use</a:t>
            </a:r>
          </a:p>
          <a:p>
            <a:pPr lvl="1" eaLnBrk="1" hangingPunct="1"/>
            <a:r>
              <a:rPr lang="en-ZA" altLang="en-US" noProof="0" dirty="0" smtClean="0"/>
              <a:t>Even if your language is dictated, unsupported structures can be simulated if you know about them</a:t>
            </a:r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76200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en-US" sz="3200" kern="0" smtClean="0"/>
              <a:t>Reasons for Studying Concepts of Programming Languages</a:t>
            </a:r>
            <a:endParaRPr lang="en-US" altLang="en-US" sz="3200" kern="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3E6206E-E3EC-48E8-B31E-EADF570AD55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ZA" altLang="en-US" noProof="0" dirty="0" smtClean="0"/>
              <a:t>Helps choose appropriate languages</a:t>
            </a:r>
          </a:p>
          <a:p>
            <a:pPr lvl="1" eaLnBrk="1" hangingPunct="1"/>
            <a:r>
              <a:rPr lang="en-ZA" altLang="en-US" noProof="0" dirty="0" smtClean="0"/>
              <a:t>Programmers are often limited</a:t>
            </a:r>
          </a:p>
          <a:p>
            <a:pPr lvl="2" eaLnBrk="1" hangingPunct="1"/>
            <a:r>
              <a:rPr lang="en-ZA" altLang="en-US" noProof="0" dirty="0" smtClean="0"/>
              <a:t>In-house training</a:t>
            </a:r>
          </a:p>
          <a:p>
            <a:pPr lvl="2" eaLnBrk="1" hangingPunct="1"/>
            <a:r>
              <a:rPr lang="en-ZA" altLang="en-US" noProof="0" dirty="0" smtClean="0"/>
              <a:t>Formal training a long time ago</a:t>
            </a:r>
          </a:p>
          <a:p>
            <a:pPr lvl="1" eaLnBrk="1" hangingPunct="1"/>
            <a:r>
              <a:rPr lang="en-ZA" altLang="en-US" noProof="0" dirty="0" smtClean="0"/>
              <a:t>Language concepts allow informed choices</a:t>
            </a:r>
          </a:p>
          <a:p>
            <a:pPr lvl="1" eaLnBrk="1" hangingPunct="1"/>
            <a:r>
              <a:rPr lang="en-ZA" altLang="en-US" noProof="0" dirty="0" smtClean="0"/>
              <a:t>It is better to use a directly supported feature</a:t>
            </a:r>
          </a:p>
        </p:txBody>
      </p:sp>
      <p:sp>
        <p:nvSpPr>
          <p:cNvPr id="1331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76200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en-US" sz="3200" kern="0" smtClean="0"/>
              <a:t>Reasons for Studying Concepts of Programming Languages</a:t>
            </a:r>
            <a:endParaRPr lang="en-US" altLang="en-US" sz="3200" kern="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EEB8222-1E51-4E99-AE9F-C7E732D891E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ZA" altLang="en-US" noProof="0" dirty="0" smtClean="0"/>
              <a:t>Increased ability to learn new languages</a:t>
            </a:r>
          </a:p>
          <a:p>
            <a:pPr lvl="1" eaLnBrk="1" hangingPunct="1"/>
            <a:r>
              <a:rPr lang="en-ZA" altLang="en-US" noProof="0" dirty="0" smtClean="0"/>
              <a:t>Programming is a young discipline</a:t>
            </a:r>
          </a:p>
          <a:p>
            <a:pPr lvl="2" eaLnBrk="1" hangingPunct="1"/>
            <a:r>
              <a:rPr lang="en-ZA" altLang="en-US" noProof="0" dirty="0" smtClean="0"/>
              <a:t>New languages constantly evolving</a:t>
            </a:r>
          </a:p>
          <a:p>
            <a:pPr lvl="2" eaLnBrk="1" hangingPunct="1"/>
            <a:r>
              <a:rPr lang="en-ZA" altLang="en-US" noProof="0" dirty="0" smtClean="0"/>
              <a:t>Usage patterns constantly change</a:t>
            </a:r>
          </a:p>
          <a:p>
            <a:pPr lvl="1" eaLnBrk="1" hangingPunct="1"/>
            <a:r>
              <a:rPr lang="en-ZA" altLang="en-US" noProof="0" dirty="0" smtClean="0"/>
              <a:t>General language concept knowledge helps</a:t>
            </a:r>
          </a:p>
          <a:p>
            <a:pPr lvl="2" eaLnBrk="1" hangingPunct="1"/>
            <a:r>
              <a:rPr lang="en-ZA" altLang="en-US" noProof="0" dirty="0" smtClean="0"/>
              <a:t>Reduces time taken to learn a new language</a:t>
            </a:r>
          </a:p>
          <a:p>
            <a:pPr lvl="2" eaLnBrk="1" hangingPunct="1"/>
            <a:r>
              <a:rPr lang="en-ZA" altLang="en-US" noProof="0" dirty="0" smtClean="0"/>
              <a:t>Helps interpretation of literature on languages</a:t>
            </a:r>
          </a:p>
        </p:txBody>
      </p:sp>
      <p:sp>
        <p:nvSpPr>
          <p:cNvPr id="1536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76200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en-US" sz="3200" kern="0" smtClean="0"/>
              <a:t>Reasons for Studying Concepts of Programming Languages</a:t>
            </a:r>
            <a:endParaRPr lang="en-US" altLang="en-US" sz="3200" kern="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32405C9-BF91-4EBE-B224-0449F04E70A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ZA" altLang="en-US" noProof="0" dirty="0" smtClean="0"/>
              <a:t>Better understanding of implementation</a:t>
            </a:r>
          </a:p>
          <a:p>
            <a:pPr lvl="1" eaLnBrk="1" hangingPunct="1"/>
            <a:r>
              <a:rPr lang="en-ZA" altLang="en-US" noProof="0" dirty="0" smtClean="0"/>
              <a:t>Why languages work the way they do</a:t>
            </a:r>
          </a:p>
          <a:p>
            <a:pPr lvl="2" eaLnBrk="1" hangingPunct="1"/>
            <a:r>
              <a:rPr lang="en-ZA" altLang="en-US" noProof="0" dirty="0" smtClean="0"/>
              <a:t>Use languages as they were intended to be used</a:t>
            </a:r>
          </a:p>
          <a:p>
            <a:pPr lvl="1" eaLnBrk="1" hangingPunct="1"/>
            <a:r>
              <a:rPr lang="en-ZA" altLang="en-US" noProof="0" dirty="0" smtClean="0"/>
              <a:t>Understanding low-level bugs</a:t>
            </a:r>
          </a:p>
          <a:p>
            <a:pPr lvl="1" eaLnBrk="1" hangingPunct="1"/>
            <a:r>
              <a:rPr lang="en-ZA" altLang="en-US" noProof="0" dirty="0" smtClean="0"/>
              <a:t>Understanding efficiency </a:t>
            </a:r>
            <a:r>
              <a:rPr lang="en-ZA" altLang="en-US" noProof="0" dirty="0" err="1" smtClean="0"/>
              <a:t>tradeoffs</a:t>
            </a:r>
            <a:endParaRPr lang="en-ZA" altLang="en-US" noProof="0" dirty="0" smtClean="0"/>
          </a:p>
          <a:p>
            <a:pPr lvl="1" eaLnBrk="1" hangingPunct="1"/>
            <a:endParaRPr lang="en-ZA" altLang="en-US" noProof="0" dirty="0" smtClean="0"/>
          </a:p>
        </p:txBody>
      </p:sp>
      <p:sp>
        <p:nvSpPr>
          <p:cNvPr id="1741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76200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en-US" sz="3200" kern="0" smtClean="0"/>
              <a:t>Reasons for Studying Concepts of Programming Languages</a:t>
            </a:r>
            <a:endParaRPr lang="en-US" altLang="en-US" sz="3200" kern="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5ADA2B6-2A79-4FF1-8CE6-836F1562231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ZA" altLang="en-US" noProof="0" dirty="0" smtClean="0"/>
              <a:t>Better use of already known languages</a:t>
            </a:r>
          </a:p>
          <a:p>
            <a:pPr lvl="1" eaLnBrk="1" hangingPunct="1"/>
            <a:r>
              <a:rPr lang="en-ZA" altLang="en-US" noProof="0" dirty="0" smtClean="0"/>
              <a:t>Contemporary languages are large &amp; complex</a:t>
            </a:r>
          </a:p>
          <a:p>
            <a:pPr lvl="2" eaLnBrk="1" hangingPunct="1"/>
            <a:r>
              <a:rPr lang="en-ZA" altLang="en-US" noProof="0" dirty="0" smtClean="0"/>
              <a:t>Many programmers use only a subset of features</a:t>
            </a:r>
          </a:p>
          <a:p>
            <a:pPr lvl="2" eaLnBrk="1" hangingPunct="1"/>
            <a:r>
              <a:rPr lang="en-ZA" altLang="en-US" noProof="0" dirty="0" smtClean="0"/>
              <a:t>Knowing about features lets you exploit them</a:t>
            </a:r>
          </a:p>
        </p:txBody>
      </p:sp>
      <p:sp>
        <p:nvSpPr>
          <p:cNvPr id="194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76200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en-US" sz="3200" kern="0" smtClean="0"/>
              <a:t>Reasons for Studying Concepts of Programming Languages</a:t>
            </a:r>
            <a:endParaRPr lang="en-US" altLang="en-US" sz="3200" kern="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8AFB2BF-3E4F-4657-AAA9-9B05BFCAB2D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ZA" altLang="en-US" noProof="0" dirty="0" smtClean="0"/>
              <a:t>Overall advancement of computing</a:t>
            </a:r>
          </a:p>
          <a:p>
            <a:pPr lvl="1" eaLnBrk="1" hangingPunct="1"/>
            <a:r>
              <a:rPr lang="en-ZA" altLang="en-US" noProof="0" dirty="0" smtClean="0"/>
              <a:t>Language evolution is complex (chapter 2)</a:t>
            </a:r>
          </a:p>
          <a:p>
            <a:pPr lvl="2" eaLnBrk="1" hangingPunct="1"/>
            <a:r>
              <a:rPr lang="en-ZA" altLang="en-US" noProof="0" dirty="0" smtClean="0"/>
              <a:t>Language popularity is often not well founded</a:t>
            </a:r>
          </a:p>
          <a:p>
            <a:pPr lvl="2" eaLnBrk="1" hangingPunct="1"/>
            <a:r>
              <a:rPr lang="en-ZA" altLang="en-US" noProof="0" dirty="0" smtClean="0"/>
              <a:t>ALGOL 60 versus Fortran</a:t>
            </a:r>
          </a:p>
          <a:p>
            <a:pPr lvl="1" eaLnBrk="1" hangingPunct="1"/>
            <a:r>
              <a:rPr lang="en-ZA" altLang="en-US" noProof="0" dirty="0" smtClean="0"/>
              <a:t>Better understanding of underlying issues</a:t>
            </a:r>
          </a:p>
          <a:p>
            <a:pPr lvl="2" eaLnBrk="1" hangingPunct="1"/>
            <a:r>
              <a:rPr lang="en-ZA" altLang="en-US" noProof="0" dirty="0" smtClean="0"/>
              <a:t>Those in charge would choose better languages</a:t>
            </a:r>
          </a:p>
          <a:p>
            <a:pPr lvl="2" eaLnBrk="1" hangingPunct="1"/>
            <a:r>
              <a:rPr lang="en-ZA" altLang="en-US" noProof="0" dirty="0" smtClean="0"/>
              <a:t>Better languages would eventually dominate</a:t>
            </a:r>
          </a:p>
        </p:txBody>
      </p:sp>
      <p:sp>
        <p:nvSpPr>
          <p:cNvPr id="215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76200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en-US" sz="3200" kern="0" smtClean="0"/>
              <a:t>Reasons for Studying Concepts of Programming Languages</a:t>
            </a:r>
            <a:endParaRPr lang="en-US" altLang="en-US" sz="3200" kern="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2026</TotalTime>
  <Words>1061</Words>
  <Application>Microsoft Office PowerPoint</Application>
  <PresentationFormat>On-screen Show (4:3)</PresentationFormat>
  <Paragraphs>210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Sans Unicode</vt:lpstr>
      <vt:lpstr>Times</vt:lpstr>
      <vt:lpstr>sebesta</vt:lpstr>
      <vt:lpstr>Custom Design</vt:lpstr>
      <vt:lpstr>Chapter 1 Part 1</vt:lpstr>
      <vt:lpstr>Topics</vt:lpstr>
      <vt:lpstr>Reasons for Studying Concepts of Programming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Evaluation Criteria</vt:lpstr>
      <vt:lpstr>Evaluation Criteria: Readability</vt:lpstr>
      <vt:lpstr>Evaluation Criteria: Readability</vt:lpstr>
      <vt:lpstr>Evaluation Criteria: Writability</vt:lpstr>
      <vt:lpstr>Evaluation Criteria: Reliability</vt:lpstr>
      <vt:lpstr>Evaluation Criteria: Cost</vt:lpstr>
      <vt:lpstr>Evaluation Criteria: Others</vt:lpstr>
      <vt:lpstr>Language Design Trade-Offs</vt:lpstr>
      <vt:lpstr>Programming Domains</vt:lpstr>
    </vt:vector>
  </TitlesOfParts>
  <Company>Pearson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Will van Heerden</cp:lastModifiedBy>
  <cp:revision>149</cp:revision>
  <dcterms:created xsi:type="dcterms:W3CDTF">2003-08-01T12:29:19Z</dcterms:created>
  <dcterms:modified xsi:type="dcterms:W3CDTF">2020-08-05T01:17:13Z</dcterms:modified>
</cp:coreProperties>
</file>