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712" r:id="rId2"/>
  </p:sldMasterIdLst>
  <p:notesMasterIdLst>
    <p:notesMasterId r:id="rId20"/>
  </p:notesMasterIdLst>
  <p:sldIdLst>
    <p:sldId id="256" r:id="rId3"/>
    <p:sldId id="259" r:id="rId4"/>
    <p:sldId id="304" r:id="rId5"/>
    <p:sldId id="305" r:id="rId6"/>
    <p:sldId id="267" r:id="rId7"/>
    <p:sldId id="268" r:id="rId8"/>
    <p:sldId id="269" r:id="rId9"/>
    <p:sldId id="273" r:id="rId10"/>
    <p:sldId id="272" r:id="rId11"/>
    <p:sldId id="306" r:id="rId12"/>
    <p:sldId id="274" r:id="rId13"/>
    <p:sldId id="309" r:id="rId14"/>
    <p:sldId id="276" r:id="rId15"/>
    <p:sldId id="310" r:id="rId16"/>
    <p:sldId id="278" r:id="rId17"/>
    <p:sldId id="288" r:id="rId18"/>
    <p:sldId id="31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AEAEA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4" autoAdjust="0"/>
  </p:normalViewPr>
  <p:slideViewPr>
    <p:cSldViewPr>
      <p:cViewPr varScale="1">
        <p:scale>
          <a:sx n="73" d="100"/>
          <a:sy n="73" d="100"/>
        </p:scale>
        <p:origin x="110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627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8CE61639-17ED-4568-A109-8E662EB57E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673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0095BF5-4AD6-463F-BFFB-74C71C30254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47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2C01027-FC99-4D9F-8854-6EB6E5C7391D}" type="slidenum">
              <a:rPr lang="en-US" altLang="en-US" sz="1300" smtClean="0"/>
              <a:pPr/>
              <a:t>10</a:t>
            </a:fld>
            <a:endParaRPr lang="en-US" altLang="en-US" sz="13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ZA" altLang="en-US" noProof="0" dirty="0" smtClean="0"/>
              <a:t>Additional compilation terminology</a:t>
            </a:r>
          </a:p>
          <a:p>
            <a:pPr eaLnBrk="1" hangingPunct="1"/>
            <a:endParaRPr lang="en-ZA" altLang="en-US" noProof="0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ZA" altLang="en-US" noProof="0" dirty="0" smtClean="0"/>
              <a:t>Load module (executable image)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ZA" altLang="en-US" noProof="0" dirty="0" smtClean="0"/>
              <a:t>The user and system code together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ZA" altLang="en-US" noProof="0" dirty="0" smtClean="0"/>
              <a:t>For example, I/O code provided by the OS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ZA" altLang="en-US" noProof="0" dirty="0" smtClean="0"/>
              <a:t>Linking and loading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ZA" altLang="en-US" noProof="0" dirty="0" smtClean="0"/>
              <a:t>The process of collecting system program units and linking them to a user program</a:t>
            </a:r>
          </a:p>
        </p:txBody>
      </p:sp>
    </p:spTree>
    <p:extLst>
      <p:ext uri="{BB962C8B-B14F-4D97-AF65-F5344CB8AC3E}">
        <p14:creationId xmlns:p14="http://schemas.microsoft.com/office/powerpoint/2010/main" val="359403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B6F0B96-A065-4619-9FCA-24DC83466BDB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95484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12B8C13-4B80-4DAD-80B1-27F2D93B1008}" type="slidenum">
              <a:rPr lang="en-US" altLang="en-US" sz="1300" smtClean="0"/>
              <a:pPr/>
              <a:t>12</a:t>
            </a:fld>
            <a:endParaRPr lang="en-US" altLang="en-US" sz="13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50893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A77F7ED-9E20-42AC-B564-71B0A1C15367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99644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9DA0697-EDFF-4C53-94AC-832AE57FEBA6}" type="slidenum">
              <a:rPr lang="en-US" altLang="en-US" sz="1300" smtClean="0"/>
              <a:pPr/>
              <a:t>14</a:t>
            </a:fld>
            <a:endParaRPr lang="en-US" altLang="en-US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10770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7DF6448-FBFD-4210-A59F-D25727CDA720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503358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3129C7F-113A-4199-92CC-23475B042CDB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67978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9F72199-6481-446A-A7F7-3F53E6F3EB30}" type="slidenum">
              <a:rPr lang="en-US" altLang="en-US" sz="1300" smtClean="0"/>
              <a:pPr/>
              <a:t>17</a:t>
            </a:fld>
            <a:endParaRPr lang="en-US" altLang="en-US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83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3FA94DE-C4C3-4637-9175-39E071196A37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15536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326A1EE-C432-4F7F-B248-B96547AECC8F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9705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1BC1D80-E18B-444E-865D-B5069A489002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91121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7CE9EAC-A5BF-47BD-A3DA-A09881D9A099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21487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021204C-6C9A-4DD8-970C-8101D2536292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79054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79CD54F-6EC1-475D-8366-C404D3DDBF1A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39612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A979E40-0E40-4925-8B2F-C476CCDB990F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55431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3AFBAE0-DAA4-4011-82E5-B6C2A547AE6C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73703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9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384A559-205F-44FF-AAF5-934F996E7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44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A4E1994-5CA5-4600-AE11-9CE1FC65E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97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3DEF-3B9A-478D-A0DC-9F71749A79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00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EA683-BB76-47D8-856E-0ED2E7DE2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07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4BB23-971F-4E97-8F5D-75034A9FF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720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991C1-E38F-426B-BF4D-E18946925A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72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17859-A478-4A59-9A4E-446108A12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07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204FF-DF54-4A94-9726-B3A16C8D8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382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2B777-8427-4558-9AD6-E529958034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458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F91F1-316C-4D51-BBCE-8BD4EECDF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9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F122ABE-8A6B-4C4D-AF36-135B76199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6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609D4-69C1-481C-B07F-224A78A3B9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955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76B28-2592-4F0B-B1D0-3AB798223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282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D48B0-08D1-4237-839D-BADB8F5DE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5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EAD46B7-1AEE-462F-A370-7591A6D45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9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B5238A9-B079-4FD2-9F88-38ED0D119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4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F0C98EB-B905-4B75-9D5E-60D1B84CC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6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C204B37-15DE-40B3-A1E2-00D7DF8DE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14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0282C40-2530-4079-B192-7B10550F2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7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9FCF538-FBEA-4C20-9C86-C8F3BEE289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8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0A59CF4-7BEF-4411-9763-14EB294C6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89D48F04-14DE-472B-A236-3883FEA45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+mn-ea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30EE5EA4-558C-497A-A4B5-4804B6F20F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Chapter 1</a:t>
            </a:r>
            <a:br>
              <a:rPr lang="en-ZA" altLang="en-US" noProof="0" dirty="0" smtClean="0"/>
            </a:br>
            <a:r>
              <a:rPr lang="en-ZA" altLang="en-US" sz="2800" dirty="0" smtClean="0"/>
              <a:t>Part </a:t>
            </a:r>
            <a:r>
              <a:rPr lang="en-ZA" altLang="en-US" sz="2800" dirty="0" smtClean="0"/>
              <a:t>2</a:t>
            </a:r>
            <a:endParaRPr lang="en-ZA" altLang="en-US" sz="2800" noProof="0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Preliminaries</a:t>
            </a: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0"/>
            <a:ext cx="4848225" cy="6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77DB13B-76CA-4A87-888D-C33A0CEA98E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Compilation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z="2400" noProof="0" dirty="0" smtClean="0"/>
              <a:t>Translate high-level program (source language) into machine code (machine language)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z="2400" noProof="0" dirty="0" smtClean="0"/>
              <a:t>Slow translation, fast execution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z="2400" noProof="0" dirty="0" smtClean="0"/>
              <a:t>Compilation process has several phases: 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Lexical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900" noProof="0" dirty="0" smtClean="0"/>
              <a:t>Converts source program characters into lexical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Syntax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900" noProof="0" dirty="0" smtClean="0"/>
              <a:t>Transforms lexical units into a </a:t>
            </a:r>
            <a:r>
              <a:rPr lang="en-ZA" altLang="en-US" sz="1900" u="sng" noProof="0" dirty="0" smtClean="0"/>
              <a:t>parse trees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900" noProof="0" dirty="0" smtClean="0"/>
              <a:t>Parse trees represent the syntactic structure of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Semantics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900" noProof="0" dirty="0" smtClean="0"/>
              <a:t>Generate </a:t>
            </a:r>
            <a:r>
              <a:rPr lang="en-ZA" altLang="en-US" sz="1900" u="sng" noProof="0" dirty="0" smtClean="0"/>
              <a:t>intermediate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Code 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900" u="sng" noProof="0" dirty="0" smtClean="0"/>
              <a:t>Machine code</a:t>
            </a:r>
            <a:r>
              <a:rPr lang="en-ZA" altLang="en-US" sz="1900" noProof="0" dirty="0" smtClean="0"/>
              <a:t> is generated</a:t>
            </a:r>
          </a:p>
        </p:txBody>
      </p:sp>
      <p:sp>
        <p:nvSpPr>
          <p:cNvPr id="553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CBF784A-794A-439D-9F4B-5030493F81D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477000" cy="12065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The Compilation Process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27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F4B7EA9-C591-46FD-8C50-3A70E1CAF32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Pure Interpretation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z="2400" noProof="0" dirty="0" smtClean="0"/>
              <a:t>No translation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z="2400" noProof="0" dirty="0" smtClean="0"/>
              <a:t>Easier implementation of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Run-time errors can easily and immediately be displayed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z="2400" noProof="0" dirty="0" smtClean="0"/>
              <a:t>Slower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10 to 100 times slower than compiled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Decoding high-level statements vs 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Repeated statement executions are repeatedly decoded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z="2400" noProof="0" dirty="0" smtClean="0"/>
              <a:t>Often requires more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Source program and symbol table are present at runtime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z="2400" noProof="0" dirty="0" smtClean="0"/>
              <a:t>Now rare for traditional high-level languages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z="2400" noProof="0" dirty="0" smtClean="0"/>
              <a:t>Significant comeback with some Web scripting languages (e.g., JavaScript and PHP)</a:t>
            </a:r>
          </a:p>
        </p:txBody>
      </p:sp>
      <p:sp>
        <p:nvSpPr>
          <p:cNvPr id="593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BD119FA-48D8-4037-AC11-F63D0E38B2D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Pure Interpretation Process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A714CA-6EC7-49EF-926A-73AD5B39CE8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Hybrid Implementation Systems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Faster than pure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Perl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700" noProof="0" dirty="0" smtClean="0"/>
              <a:t>Partially compiled to detect errors before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noProof="0" dirty="0" smtClean="0"/>
              <a:t>Typical Java implementations are hybrid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1700" noProof="0" dirty="0" smtClean="0"/>
              <a:t>Intermediate form (</a:t>
            </a:r>
            <a:r>
              <a:rPr lang="en-ZA" altLang="en-US" sz="1700" u="sng" noProof="0" dirty="0" smtClean="0"/>
              <a:t>byte code</a:t>
            </a:r>
            <a:r>
              <a:rPr lang="en-ZA" altLang="en-US" sz="1700" noProof="0" dirty="0" smtClean="0"/>
              <a:t>) provides portability to any machine that has a byte code interpreter and a run-time system (together, these are called the </a:t>
            </a:r>
            <a:r>
              <a:rPr lang="en-ZA" altLang="en-US" sz="1700" u="sng" noProof="0" dirty="0" smtClean="0"/>
              <a:t>Java Virtual Machine</a:t>
            </a:r>
            <a:r>
              <a:rPr lang="en-ZA" altLang="en-US" sz="1700" noProof="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ZA" altLang="en-US" noProof="0" dirty="0" smtClean="0"/>
          </a:p>
        </p:txBody>
      </p:sp>
      <p:sp>
        <p:nvSpPr>
          <p:cNvPr id="634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BCDD7A7-1AD0-43BE-96FA-A59ED089A28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18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Hybrid Implementation Systems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E2DC65C-46DF-46CB-B48F-EF04BA7F75DB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z="3200" noProof="0" dirty="0" smtClean="0"/>
              <a:t>Just-in-Time Implementation Systems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z="2400" noProof="0" dirty="0" smtClean="0"/>
              <a:t>Initially translate programs to an intermediate language</a:t>
            </a:r>
          </a:p>
          <a:p>
            <a:pPr eaLnBrk="1" hangingPunct="1"/>
            <a:r>
              <a:rPr lang="en-ZA" altLang="en-US" sz="2400" noProof="0" dirty="0" smtClean="0"/>
              <a:t>Then compile the intermediate language of the subprograms into machine code when they are called </a:t>
            </a:r>
          </a:p>
          <a:p>
            <a:pPr eaLnBrk="1" hangingPunct="1"/>
            <a:r>
              <a:rPr lang="en-ZA" altLang="en-US" sz="2400" noProof="0" dirty="0" smtClean="0"/>
              <a:t>Machine code version is kept for subsequent calls</a:t>
            </a:r>
          </a:p>
          <a:p>
            <a:pPr eaLnBrk="1" hangingPunct="1"/>
            <a:r>
              <a:rPr lang="en-ZA" altLang="en-US" sz="2400" noProof="0" dirty="0" smtClean="0"/>
              <a:t>JIT systems are widely used for Java programs</a:t>
            </a:r>
          </a:p>
          <a:p>
            <a:pPr eaLnBrk="1" hangingPunct="1"/>
            <a:r>
              <a:rPr lang="en-ZA" altLang="en-US" sz="2400" noProof="0" dirty="0" smtClean="0"/>
              <a:t>The .NET languages implemented using JIT system</a:t>
            </a:r>
          </a:p>
          <a:p>
            <a:pPr eaLnBrk="1" hangingPunct="1"/>
            <a:r>
              <a:rPr lang="en-ZA" altLang="en-US" sz="2400" noProof="0" dirty="0" smtClean="0"/>
              <a:t>In essence, JIT systems are delayed compilers</a:t>
            </a:r>
          </a:p>
        </p:txBody>
      </p:sp>
      <p:sp>
        <p:nvSpPr>
          <p:cNvPr id="6758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2B5CBB2-F504-41A0-93DD-FBC1D2D374F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Programming Environments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ZA" altLang="en-US" sz="2400" noProof="0" dirty="0" smtClean="0"/>
              <a:t>A collection of tools used in software development</a:t>
            </a:r>
          </a:p>
          <a:p>
            <a:pPr eaLnBrk="1" hangingPunct="1"/>
            <a:r>
              <a:rPr lang="en-ZA" altLang="en-US" sz="2400" noProof="0" dirty="0" smtClean="0"/>
              <a:t>UNIX</a:t>
            </a:r>
          </a:p>
          <a:p>
            <a:pPr lvl="1" eaLnBrk="1" hangingPunct="1"/>
            <a:r>
              <a:rPr lang="en-ZA" altLang="en-US" sz="2000" noProof="0" dirty="0" smtClean="0"/>
              <a:t>An older operating system and tool collection</a:t>
            </a:r>
          </a:p>
          <a:p>
            <a:pPr lvl="1" eaLnBrk="1" hangingPunct="1"/>
            <a:r>
              <a:rPr lang="en-ZA" altLang="en-US" sz="2000" noProof="0" dirty="0" smtClean="0"/>
              <a:t>Nowadays often used through a GUI (e.g. CDE, KDE, or GNOME) that runs on top of UNIX</a:t>
            </a:r>
          </a:p>
          <a:p>
            <a:pPr eaLnBrk="1" hangingPunct="1"/>
            <a:r>
              <a:rPr lang="en-ZA" altLang="en-US" sz="2400" noProof="0" dirty="0" smtClean="0"/>
              <a:t>Microsoft Visual Studio.NET</a:t>
            </a:r>
          </a:p>
          <a:p>
            <a:pPr lvl="1" eaLnBrk="1" hangingPunct="1"/>
            <a:r>
              <a:rPr lang="en-ZA" altLang="en-US" sz="2000" noProof="0" dirty="0" smtClean="0"/>
              <a:t>A large, complex visual environment</a:t>
            </a:r>
          </a:p>
          <a:p>
            <a:pPr lvl="1" eaLnBrk="1" hangingPunct="1"/>
            <a:r>
              <a:rPr lang="en-ZA" altLang="en-US" sz="1800" noProof="0" dirty="0" smtClean="0"/>
              <a:t>Used to build Web applications and non-Web applications in any .NET language</a:t>
            </a:r>
          </a:p>
          <a:p>
            <a:pPr eaLnBrk="1" hangingPunct="1"/>
            <a:r>
              <a:rPr lang="en-ZA" altLang="en-US" sz="2400" noProof="0" dirty="0" smtClean="0"/>
              <a:t>NetBeans</a:t>
            </a:r>
          </a:p>
          <a:p>
            <a:pPr lvl="1" eaLnBrk="1" hangingPunct="1"/>
            <a:r>
              <a:rPr lang="en-ZA" altLang="en-US" sz="2000" noProof="0" dirty="0" smtClean="0"/>
              <a:t>Similar to Visual Studio .NET, but intended for Web applications in Java</a:t>
            </a:r>
          </a:p>
          <a:p>
            <a:pPr lvl="1" eaLnBrk="1" hangingPunct="1"/>
            <a:endParaRPr lang="en-ZA" altLang="en-US" sz="2000" noProof="0" dirty="0" smtClean="0"/>
          </a:p>
        </p:txBody>
      </p:sp>
      <p:sp>
        <p:nvSpPr>
          <p:cNvPr id="6963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BFC0E3C-77B6-47C9-8A5D-C39E92F19E4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Topics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ZA" altLang="en-US" dirty="0"/>
              <a:t>Influences on Language Design</a:t>
            </a:r>
          </a:p>
          <a:p>
            <a:pPr marL="533400" indent="-533400" eaLnBrk="1" hangingPunct="1"/>
            <a:r>
              <a:rPr lang="en-ZA" altLang="en-US" dirty="0"/>
              <a:t>Language Categories</a:t>
            </a:r>
          </a:p>
          <a:p>
            <a:pPr marL="533400" indent="-533400" eaLnBrk="1" hangingPunct="1"/>
            <a:r>
              <a:rPr lang="en-ZA" altLang="en-US" dirty="0"/>
              <a:t>Implementation Methods</a:t>
            </a:r>
          </a:p>
          <a:p>
            <a:pPr marL="533400" indent="-533400" eaLnBrk="1" hangingPunct="1"/>
            <a:r>
              <a:rPr lang="en-ZA" altLang="en-US" dirty="0"/>
              <a:t>Programming </a:t>
            </a:r>
            <a:r>
              <a:rPr lang="en-ZA" altLang="en-US" dirty="0" smtClean="0"/>
              <a:t>Environments</a:t>
            </a:r>
            <a:endParaRPr lang="en-ZA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ACC7813-D967-408A-91E7-DA50DE19802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Influences on Language Design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Computer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noProof="0" dirty="0" smtClean="0"/>
              <a:t>Languages are developed around the prevalent computer architecture, which is known as the </a:t>
            </a:r>
            <a:r>
              <a:rPr lang="en-ZA" altLang="en-US" u="sng" noProof="0" dirty="0" smtClean="0"/>
              <a:t>von Neumann</a:t>
            </a:r>
            <a:r>
              <a:rPr lang="en-ZA" altLang="en-US" noProof="0" dirty="0" smtClean="0"/>
              <a:t> architecture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noProof="0" dirty="0" smtClean="0"/>
              <a:t>Programming 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noProof="0" dirty="0" smtClean="0"/>
              <a:t>New software development methodologies (e.g., object-oriented software development) led to new programming paradigms and by extension, new programming languages</a:t>
            </a:r>
          </a:p>
        </p:txBody>
      </p:sp>
      <p:sp>
        <p:nvSpPr>
          <p:cNvPr id="3891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A70FA68-44DB-4667-B757-C6D279AB99FD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Computer Architecture Influence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z="2400" noProof="0" dirty="0" smtClean="0"/>
              <a:t>Best-known computer architecture: Von Neumann </a:t>
            </a:r>
          </a:p>
          <a:p>
            <a:pPr eaLnBrk="1" hangingPunct="1"/>
            <a:r>
              <a:rPr lang="en-ZA" altLang="en-US" sz="2400" noProof="0" dirty="0" smtClean="0"/>
              <a:t>Imperative languages are most dominant, because of von Neumann computers</a:t>
            </a:r>
          </a:p>
          <a:p>
            <a:pPr lvl="1" eaLnBrk="1" hangingPunct="1"/>
            <a:r>
              <a:rPr lang="en-ZA" altLang="en-US" sz="2000" noProof="0" dirty="0" smtClean="0"/>
              <a:t>Data and programs stored in memory</a:t>
            </a:r>
          </a:p>
          <a:p>
            <a:pPr lvl="1" eaLnBrk="1" hangingPunct="1"/>
            <a:r>
              <a:rPr lang="en-ZA" altLang="en-US" sz="2000" noProof="0" dirty="0" smtClean="0"/>
              <a:t>Memory is separate from CPU</a:t>
            </a:r>
          </a:p>
          <a:p>
            <a:pPr lvl="1" eaLnBrk="1" hangingPunct="1"/>
            <a:r>
              <a:rPr lang="en-ZA" altLang="en-US" sz="2000" noProof="0" dirty="0" smtClean="0"/>
              <a:t>Instructions and data are piped from memory to CPU</a:t>
            </a:r>
          </a:p>
          <a:p>
            <a:pPr lvl="1" eaLnBrk="1" hangingPunct="1"/>
            <a:r>
              <a:rPr lang="en-ZA" altLang="en-US" sz="2000" noProof="0" dirty="0" smtClean="0"/>
              <a:t>Basis for imperative languages</a:t>
            </a:r>
          </a:p>
          <a:p>
            <a:pPr lvl="2" eaLnBrk="1" hangingPunct="1"/>
            <a:r>
              <a:rPr lang="en-ZA" altLang="en-US" sz="1900" noProof="0" dirty="0" smtClean="0"/>
              <a:t>Variables model memory cells</a:t>
            </a:r>
          </a:p>
          <a:p>
            <a:pPr lvl="2" eaLnBrk="1" hangingPunct="1"/>
            <a:r>
              <a:rPr lang="en-ZA" altLang="en-US" sz="1900" noProof="0" dirty="0" smtClean="0"/>
              <a:t>Assignment statements model piping</a:t>
            </a:r>
          </a:p>
          <a:p>
            <a:pPr lvl="2" eaLnBrk="1" hangingPunct="1"/>
            <a:r>
              <a:rPr lang="en-ZA" altLang="en-US" sz="1900" noProof="0" dirty="0" smtClean="0"/>
              <a:t>Iteration is efficient, recursion is discouraged</a:t>
            </a:r>
          </a:p>
          <a:p>
            <a:pPr lvl="2" eaLnBrk="1" hangingPunct="1"/>
            <a:endParaRPr lang="en-ZA" altLang="en-US" sz="1900" noProof="0" dirty="0" smtClean="0"/>
          </a:p>
          <a:p>
            <a:pPr eaLnBrk="1" hangingPunct="1"/>
            <a:endParaRPr lang="en-ZA" altLang="en-US" sz="2400" noProof="0" dirty="0" smtClean="0"/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61DD85B-B810-4031-9493-97C50911F85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The von Neumann Architecture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866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7ADCA8B-0CCA-4880-8AFF-F1C1632973C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z="3200" noProof="0" dirty="0" smtClean="0"/>
              <a:t>Programming Methodologies Influences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ZA" altLang="en-US" sz="2400" noProof="0" dirty="0" smtClean="0"/>
              <a:t>1950s and early 1960s: Simple applications; worry about machine efficiency</a:t>
            </a:r>
          </a:p>
          <a:p>
            <a:pPr eaLnBrk="1" hangingPunct="1"/>
            <a:r>
              <a:rPr lang="en-ZA" altLang="en-US" sz="2400" noProof="0" dirty="0" smtClean="0"/>
              <a:t>Late 1960s: People efficiency became important; readability, better control structures</a:t>
            </a:r>
          </a:p>
          <a:p>
            <a:pPr lvl="1" eaLnBrk="1" hangingPunct="1"/>
            <a:r>
              <a:rPr lang="en-ZA" altLang="en-US" sz="2000" noProof="0" dirty="0" smtClean="0"/>
              <a:t>structured programming</a:t>
            </a:r>
          </a:p>
          <a:p>
            <a:pPr lvl="1" eaLnBrk="1" hangingPunct="1"/>
            <a:r>
              <a:rPr lang="en-ZA" altLang="en-US" sz="2000" noProof="0" dirty="0" smtClean="0"/>
              <a:t>top-down design and step-wise refinement</a:t>
            </a:r>
          </a:p>
          <a:p>
            <a:pPr eaLnBrk="1" hangingPunct="1"/>
            <a:r>
              <a:rPr lang="en-ZA" altLang="en-US" sz="2400" noProof="0" dirty="0" smtClean="0"/>
              <a:t>Late 1970s: Process-oriented to data-oriented</a:t>
            </a:r>
          </a:p>
          <a:p>
            <a:pPr lvl="1" eaLnBrk="1" hangingPunct="1"/>
            <a:r>
              <a:rPr lang="en-ZA" altLang="en-US" sz="2000" noProof="0" dirty="0" smtClean="0"/>
              <a:t>data abstraction</a:t>
            </a:r>
          </a:p>
          <a:p>
            <a:pPr eaLnBrk="1" hangingPunct="1"/>
            <a:r>
              <a:rPr lang="en-ZA" altLang="en-US" sz="2400" noProof="0" dirty="0" smtClean="0"/>
              <a:t>Middle 1980s: Object-oriented programming</a:t>
            </a:r>
          </a:p>
          <a:p>
            <a:pPr lvl="1" eaLnBrk="1" hangingPunct="1"/>
            <a:r>
              <a:rPr lang="en-ZA" altLang="en-US" sz="2000" noProof="0" dirty="0" smtClean="0"/>
              <a:t>Data abstraction + inheritance + polymorphism</a:t>
            </a:r>
          </a:p>
        </p:txBody>
      </p:sp>
      <p:sp>
        <p:nvSpPr>
          <p:cNvPr id="450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E66E25-493D-4F6B-B8FC-438E2D930AF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Language Categories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ZA" altLang="en-US" sz="2000" noProof="0" dirty="0" smtClean="0"/>
              <a:t>Imperative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Central features: variables, assignment statements,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Includes languages that support object-oriented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Includes scripting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Includes the visual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Examples: C, Java, Perl, JavaScript, Visual BASIC .NET, C++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000" noProof="0" dirty="0" smtClean="0"/>
              <a:t>Functional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Main means of computation: applying functions to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Examples: LISP, Scheme, ML, F#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000" noProof="0" dirty="0" smtClean="0"/>
              <a:t>Logic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Rule-based (rules are specified in no particular 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Example: </a:t>
            </a:r>
            <a:r>
              <a:rPr lang="en-ZA" altLang="en-US" sz="1800" noProof="0" dirty="0" err="1" smtClean="0"/>
              <a:t>Prolog</a:t>
            </a:r>
            <a:endParaRPr lang="en-ZA" altLang="en-US" sz="1800" noProof="0" dirty="0" smtClean="0"/>
          </a:p>
          <a:p>
            <a:pPr eaLnBrk="1" hangingPunct="1">
              <a:lnSpc>
                <a:spcPct val="80000"/>
              </a:lnSpc>
            </a:pPr>
            <a:r>
              <a:rPr lang="en-ZA" altLang="en-US" sz="2000" noProof="0" dirty="0" err="1" smtClean="0"/>
              <a:t>Markup</a:t>
            </a:r>
            <a:r>
              <a:rPr lang="en-ZA" altLang="en-US" sz="2000" noProof="0" dirty="0" smtClean="0"/>
              <a:t>/programming hybrid 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err="1" smtClean="0"/>
              <a:t>Markup</a:t>
            </a:r>
            <a:r>
              <a:rPr lang="en-ZA" altLang="en-US" sz="1800" noProof="0" dirty="0" smtClean="0"/>
              <a:t> languages extended to support some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1800" noProof="0" dirty="0" smtClean="0"/>
              <a:t>Examples: JSTL, XSLT</a:t>
            </a:r>
          </a:p>
          <a:p>
            <a:pPr eaLnBrk="1" hangingPunct="1">
              <a:lnSpc>
                <a:spcPct val="80000"/>
              </a:lnSpc>
            </a:pPr>
            <a:endParaRPr lang="en-ZA" altLang="en-US" sz="2000" noProof="0" dirty="0" smtClean="0"/>
          </a:p>
        </p:txBody>
      </p:sp>
      <p:sp>
        <p:nvSpPr>
          <p:cNvPr id="471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E738F63-6D54-4CBD-81A0-46D1F8F92BD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noProof="0" dirty="0" smtClean="0"/>
              <a:t>Implementation Methods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ZA" altLang="en-US" sz="2400" noProof="0" dirty="0" smtClean="0"/>
              <a:t>Compilation</a:t>
            </a:r>
          </a:p>
          <a:p>
            <a:pPr lvl="1" eaLnBrk="1" hangingPunct="1"/>
            <a:r>
              <a:rPr lang="en-ZA" altLang="en-US" sz="2000" noProof="0" dirty="0" smtClean="0"/>
              <a:t>Programs are translated into machine language</a:t>
            </a:r>
          </a:p>
          <a:p>
            <a:pPr lvl="1" eaLnBrk="1" hangingPunct="1"/>
            <a:r>
              <a:rPr lang="en-ZA" altLang="en-US" sz="2000" noProof="0" dirty="0" smtClean="0"/>
              <a:t>Use: Large commercial applications</a:t>
            </a:r>
          </a:p>
          <a:p>
            <a:pPr lvl="1" eaLnBrk="1" hangingPunct="1">
              <a:buFontTx/>
              <a:buNone/>
            </a:pPr>
            <a:endParaRPr lang="en-ZA" altLang="en-US" sz="2000" noProof="0" dirty="0" smtClean="0"/>
          </a:p>
          <a:p>
            <a:pPr eaLnBrk="1" hangingPunct="1"/>
            <a:r>
              <a:rPr lang="en-ZA" altLang="en-US" sz="2400" noProof="0" dirty="0" smtClean="0"/>
              <a:t>Pure Interpretation</a:t>
            </a:r>
          </a:p>
          <a:p>
            <a:pPr lvl="1" eaLnBrk="1" hangingPunct="1"/>
            <a:r>
              <a:rPr lang="en-ZA" altLang="en-US" sz="2000" noProof="0" dirty="0" smtClean="0"/>
              <a:t>Programs are interpreted by another program known as an interpreter</a:t>
            </a:r>
          </a:p>
          <a:p>
            <a:pPr lvl="1" eaLnBrk="1" hangingPunct="1"/>
            <a:r>
              <a:rPr lang="en-ZA" altLang="en-US" sz="2000" noProof="0" dirty="0" smtClean="0"/>
              <a:t>Use: Small programs or when efficiency is not an issue</a:t>
            </a:r>
          </a:p>
          <a:p>
            <a:pPr lvl="1" eaLnBrk="1" hangingPunct="1">
              <a:buFontTx/>
              <a:buNone/>
            </a:pPr>
            <a:endParaRPr lang="en-ZA" altLang="en-US" sz="2000" noProof="0" dirty="0" smtClean="0"/>
          </a:p>
          <a:p>
            <a:pPr eaLnBrk="1" hangingPunct="1"/>
            <a:r>
              <a:rPr lang="en-ZA" altLang="en-US" sz="2400" noProof="0" dirty="0" smtClean="0"/>
              <a:t>Hybrid Implementation Systems</a:t>
            </a:r>
          </a:p>
          <a:p>
            <a:pPr lvl="1" eaLnBrk="1" hangingPunct="1"/>
            <a:r>
              <a:rPr lang="en-ZA" altLang="en-US" sz="2000" noProof="0" dirty="0" smtClean="0"/>
              <a:t>A compromise between compilers and pure interpreters</a:t>
            </a:r>
          </a:p>
          <a:p>
            <a:pPr lvl="1" eaLnBrk="1" hangingPunct="1"/>
            <a:r>
              <a:rPr lang="en-ZA" altLang="en-US" sz="2000" noProof="0" dirty="0" smtClean="0"/>
              <a:t>Use: Small and medium systems when efficiency is not the first concern</a:t>
            </a:r>
          </a:p>
        </p:txBody>
      </p:sp>
      <p:sp>
        <p:nvSpPr>
          <p:cNvPr id="512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EF15D4-6C42-4DE0-BB60-530202089412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ZA" altLang="en-US" noProof="0" dirty="0" smtClean="0"/>
              <a:t>Layered View of Computer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729163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69925" y="1412875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699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69925" y="1584325"/>
            <a:ext cx="3216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machine interface of a computer</a:t>
            </a:r>
          </a:p>
        </p:txBody>
      </p:sp>
      <p:sp>
        <p:nvSpPr>
          <p:cNvPr id="532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2017 Addison-Wesley.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2029</TotalTime>
  <Words>917</Words>
  <Application>Microsoft Office PowerPoint</Application>
  <PresentationFormat>On-screen Show (4:3)</PresentationFormat>
  <Paragraphs>173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Sans Unicode</vt:lpstr>
      <vt:lpstr>Times</vt:lpstr>
      <vt:lpstr>sebesta</vt:lpstr>
      <vt:lpstr>Custom Design</vt:lpstr>
      <vt:lpstr>Chapter 1 Part 2</vt:lpstr>
      <vt:lpstr>Topics</vt:lpstr>
      <vt:lpstr>Influences on Language Design</vt:lpstr>
      <vt:lpstr>Computer Architecture Influence</vt:lpstr>
      <vt:lpstr>The von Neumann Architecture</vt:lpstr>
      <vt:lpstr>Programming Methodologies Influences</vt:lpstr>
      <vt:lpstr>Language Categories</vt:lpstr>
      <vt:lpstr>Implementation Methods</vt:lpstr>
      <vt:lpstr>Layered View of Computer</vt:lpstr>
      <vt:lpstr>Compilation</vt:lpstr>
      <vt:lpstr>The Compilation Process</vt:lpstr>
      <vt:lpstr>Pure Interpretation</vt:lpstr>
      <vt:lpstr>Pure Interpretation Process</vt:lpstr>
      <vt:lpstr>Hybrid Implementation Systems</vt:lpstr>
      <vt:lpstr>Hybrid Implementation Systems</vt:lpstr>
      <vt:lpstr>Just-in-Time Implementation Systems</vt:lpstr>
      <vt:lpstr>Programming Environments</vt:lpstr>
    </vt:vector>
  </TitlesOfParts>
  <Company>Pearson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Will van Heerden</cp:lastModifiedBy>
  <cp:revision>149</cp:revision>
  <dcterms:created xsi:type="dcterms:W3CDTF">2003-08-01T12:29:19Z</dcterms:created>
  <dcterms:modified xsi:type="dcterms:W3CDTF">2020-08-05T01:21:28Z</dcterms:modified>
</cp:coreProperties>
</file>