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8"/>
  </p:notesMasterIdLst>
  <p:sldIdLst>
    <p:sldId id="327" r:id="rId2"/>
    <p:sldId id="313" r:id="rId3"/>
    <p:sldId id="258" r:id="rId4"/>
    <p:sldId id="328" r:id="rId5"/>
    <p:sldId id="340" r:id="rId6"/>
    <p:sldId id="329" r:id="rId7"/>
    <p:sldId id="330" r:id="rId8"/>
    <p:sldId id="331" r:id="rId9"/>
    <p:sldId id="332" r:id="rId10"/>
    <p:sldId id="264" r:id="rId11"/>
    <p:sldId id="341" r:id="rId12"/>
    <p:sldId id="333" r:id="rId13"/>
    <p:sldId id="266" r:id="rId14"/>
    <p:sldId id="267" r:id="rId15"/>
    <p:sldId id="334" r:id="rId16"/>
    <p:sldId id="269" r:id="rId17"/>
    <p:sldId id="270" r:id="rId18"/>
    <p:sldId id="271" r:id="rId19"/>
    <p:sldId id="272" r:id="rId20"/>
    <p:sldId id="324" r:id="rId21"/>
    <p:sldId id="335" r:id="rId22"/>
    <p:sldId id="336" r:id="rId23"/>
    <p:sldId id="275" r:id="rId24"/>
    <p:sldId id="337" r:id="rId25"/>
    <p:sldId id="338" r:id="rId26"/>
    <p:sldId id="33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DDDDDD"/>
    <a:srgbClr val="99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6540" autoAdjust="0"/>
  </p:normalViewPr>
  <p:slideViewPr>
    <p:cSldViewPr>
      <p:cViewPr varScale="1">
        <p:scale>
          <a:sx n="111" d="100"/>
          <a:sy n="111" d="100"/>
        </p:scale>
        <p:origin x="12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884B6931-4788-4554-9A45-C2B8C91BB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27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953998D-967D-42DE-BFD2-1CF864B52188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86285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DF00745-47BC-4ACF-97FF-EE8725E22A3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817615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DF00745-47BC-4ACF-97FF-EE8725E22A3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80555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616EBEB-384D-4042-81C8-0D249CC341FB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815918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9920832-FF12-4FEB-A802-A7A3D5980081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09151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E6EE70C-749D-47B6-BC68-B745BBFEC45E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97951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6E07AC0-F69A-4501-AE3A-5280DEB516F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477933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7336A05-431B-4982-AC8D-DACBF2611337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857792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B8F51E1-BD07-4BE0-9B82-14FB41F4C96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94043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CAE1C1F-9A69-4D35-8AE4-2E3B85961477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858170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40D5402-3EF3-4600-AFFD-33037DD0BE46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77808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3C82ACA-EE67-4E96-9F3A-F01B1CAD640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80425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FF89799-35F9-411E-AD1A-5F8BFAD650C1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805009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A7652E8-FE67-4071-9ABF-3F3E29174939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104831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70B12E1-E212-4BCE-B4A6-6EACD85E50EB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167238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CDF2998-FE6F-464E-A604-794D1066F3DC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185854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94DBF09-C58F-4789-AEB5-E9DEA666EEBF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750133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222E799-1799-4BCC-B9ED-8CC21A589E71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950052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7907D2C-058F-4F74-B631-2FB7523483AF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91706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8F9953E-9340-4CF4-AC4F-F257511DAA66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88052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938D394-45D1-4679-BB3F-0C09D37A9BC0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412079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04D8366-DD61-46ED-B05A-9F2938D4D551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13160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04D8366-DD61-46ED-B05A-9F2938D4D551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9223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013B0F2-AB06-454D-A0BB-2FB34EABE61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33382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7E6D81F-DFCC-427B-B9B9-D8DD37DCD676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42518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A8E4183-CF85-482D-BBAE-085554818A11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  <p:extLst>
      <p:ext uri="{BB962C8B-B14F-4D97-AF65-F5344CB8AC3E}">
        <p14:creationId xmlns:p14="http://schemas.microsoft.com/office/powerpoint/2010/main" val="290084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8336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endParaRPr lang="en-US" altLang="en-US" sz="1200">
              <a:latin typeface="Courier" pitchFamily="49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6F266C7-773D-4E38-B0C4-0D28F6419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43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60B7CF2-261F-4164-AC0C-FE12D1608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6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E9E300F-1054-40DF-8DF2-025EF9D4B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9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27AD4F1-BEA6-4F49-ACF1-B0958015A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4287CD5-84EB-44C6-9F1A-C082FECC8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3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BBFDD07-6A32-42FE-8119-7B3213BD8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0D8D79F-3E80-47CE-A602-2B458FB5F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7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71443BC-02B8-4462-90C2-32D7E4229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EC01063-189D-4A54-B45B-FAEB91C5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C85C37B-61DF-4B8B-A03B-5DB53DD07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37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2E37D0E-3BD2-41D6-9104-5AEBC7B8B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45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035295AF-A5E9-49E8-B2AC-CD10FBBF3B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2</a:t>
            </a:r>
            <a:br>
              <a:rPr lang="en-US" altLang="en-US" dirty="0"/>
            </a:br>
            <a:r>
              <a:rPr lang="en-US" altLang="en-US" sz="2800" dirty="0"/>
              <a:t>Part 1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Evolution of the Major Programming Languages</a:t>
            </a:r>
          </a:p>
          <a:p>
            <a:pPr eaLnBrk="1" hangingPunct="1"/>
            <a:endParaRPr lang="en-US" altLang="en-US"/>
          </a:p>
        </p:txBody>
      </p:sp>
      <p:pic>
        <p:nvPicPr>
          <p:cNvPr id="41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98" y="0"/>
            <a:ext cx="4848225" cy="6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4A6DF12-D66B-4DAC-BBB6-33372E0EE87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Pseudocodes: UNIVAC A-0, A-1, A-2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UNIVAC “Compiling” Systems</a:t>
            </a:r>
          </a:p>
          <a:p>
            <a:pPr lvl="1" eaLnBrk="1" hangingPunct="1"/>
            <a:r>
              <a:rPr lang="en-US" altLang="en-US" dirty="0"/>
              <a:t>Developed by a team led by Grace Hopper</a:t>
            </a:r>
          </a:p>
          <a:p>
            <a:pPr lvl="1" eaLnBrk="1" hangingPunct="1"/>
            <a:r>
              <a:rPr lang="en-US" altLang="en-US" dirty="0"/>
              <a:t>Pseudocode expanded into machine code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4A6DF12-D66B-4DAC-BBB6-33372E0EE87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Pseudocodes: Related Work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David J. Wheeler (Cambridge University) </a:t>
            </a:r>
          </a:p>
          <a:p>
            <a:pPr lvl="1" eaLnBrk="1" hangingPunct="1"/>
            <a:r>
              <a:rPr lang="en-US" altLang="en-US" dirty="0"/>
              <a:t>Blocks of re-locatable addresses</a:t>
            </a:r>
          </a:p>
          <a:p>
            <a:pPr lvl="1" eaLnBrk="1" hangingPunct="1"/>
            <a:r>
              <a:rPr lang="en-US" altLang="en-US" dirty="0"/>
              <a:t>Allowed for subroutines</a:t>
            </a:r>
          </a:p>
          <a:p>
            <a:pPr lvl="1" eaLnBrk="1" hangingPunct="1"/>
            <a:r>
              <a:rPr lang="en-US" altLang="en-US" dirty="0"/>
              <a:t>Partially solved problem of absolute addressing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666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8180879-BD70-4EEE-B405-BBAE2A80E36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IBM 704 and Fortran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IBM Mathematical </a:t>
            </a:r>
            <a:r>
              <a:rPr lang="en-US" altLang="en-US" sz="2400" u="sng" dirty="0" err="1"/>
              <a:t>FOR</a:t>
            </a:r>
            <a:r>
              <a:rPr lang="en-US" altLang="en-US" sz="2400" dirty="0" err="1"/>
              <a:t>mula</a:t>
            </a:r>
            <a:r>
              <a:rPr lang="en-US" altLang="en-US" sz="2400" dirty="0"/>
              <a:t> </a:t>
            </a:r>
            <a:r>
              <a:rPr lang="en-US" altLang="en-US" sz="2400" u="sng" dirty="0" err="1"/>
              <a:t>TRAN</a:t>
            </a:r>
            <a:r>
              <a:rPr lang="en-US" altLang="en-US" sz="2400" dirty="0" err="1"/>
              <a:t>slating</a:t>
            </a:r>
            <a:r>
              <a:rPr lang="en-US" altLang="en-US" sz="2400" dirty="0"/>
              <a:t> System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Fortran 0 (1954)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/>
              <a:t>Not implemented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Fortran I (1957)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Designed for the new IBM 704, which had </a:t>
            </a:r>
            <a:r>
              <a:rPr lang="en-US" altLang="en-US" sz="2000" u="sng" dirty="0"/>
              <a:t>index registers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floating point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Floating point and array indexing not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Therefore no place to hide the cost of interpretation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Led to the idea of compiled programming languages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1A73E5A-CFF1-48B2-A9FD-C4E52182DC5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Process of Fortran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Environment of Fortran I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IBM 704 had little memory, and was slow and unreliable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Applications were scientific and fairly 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No programming methodology or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Machine efficiency was the most important concern</a:t>
            </a:r>
          </a:p>
          <a:p>
            <a:pPr eaLnBrk="1" hangingPunct="1"/>
            <a:r>
              <a:rPr lang="en-US" altLang="en-US" sz="2400" dirty="0"/>
              <a:t>Impact of environment on Fortran I design</a:t>
            </a:r>
          </a:p>
          <a:p>
            <a:pPr lvl="1" eaLnBrk="1" hangingPunct="1"/>
            <a:r>
              <a:rPr lang="en-US" altLang="en-US" sz="2000" dirty="0"/>
              <a:t>Compiled programs had to be </a:t>
            </a:r>
            <a:r>
              <a:rPr lang="en-US" altLang="en-US" sz="2000" u="sng" dirty="0"/>
              <a:t>fast</a:t>
            </a:r>
            <a:r>
              <a:rPr lang="en-US" altLang="en-US" sz="2000" dirty="0"/>
              <a:t>!</a:t>
            </a:r>
          </a:p>
          <a:p>
            <a:pPr lvl="1" eaLnBrk="1" hangingPunct="1"/>
            <a:r>
              <a:rPr lang="en-US" altLang="en-US" sz="2000" dirty="0"/>
              <a:t>No need for dynamic storage</a:t>
            </a:r>
          </a:p>
          <a:p>
            <a:pPr lvl="1" eaLnBrk="1" hangingPunct="1"/>
            <a:r>
              <a:rPr lang="en-US" altLang="en-US" sz="2000" dirty="0"/>
              <a:t>Need good array handling and counting loops</a:t>
            </a:r>
          </a:p>
          <a:p>
            <a:pPr lvl="1" eaLnBrk="1" hangingPunct="1"/>
            <a:r>
              <a:rPr lang="en-US" altLang="en-US" sz="2000" dirty="0"/>
              <a:t>No string handling, decimal arithmetic, or powerful input/output (for business software)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6565236-6187-400D-9414-97CA2671FAC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Fortran I Overview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implemented version of Fortran</a:t>
            </a:r>
          </a:p>
          <a:p>
            <a:pPr lvl="1" eaLnBrk="1" hangingPunct="1"/>
            <a:r>
              <a:rPr lang="en-US" altLang="en-US"/>
              <a:t>Names could have up to six characters</a:t>
            </a:r>
          </a:p>
          <a:p>
            <a:pPr lvl="1" eaLnBrk="1" hangingPunct="1"/>
            <a:r>
              <a:rPr lang="en-US" altLang="en-US"/>
              <a:t>Post-test counting loop (</a:t>
            </a:r>
            <a:r>
              <a:rPr lang="en-US" altLang="en-US" b="1">
                <a:latin typeface="Courier New" panose="02070309020205020404" pitchFamily="49" charset="0"/>
              </a:rPr>
              <a:t>DO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Formatted I/O</a:t>
            </a:r>
          </a:p>
          <a:p>
            <a:pPr lvl="1" eaLnBrk="1" hangingPunct="1"/>
            <a:r>
              <a:rPr lang="en-US" altLang="en-US"/>
              <a:t>User-defined subprograms</a:t>
            </a:r>
          </a:p>
          <a:p>
            <a:pPr lvl="1" eaLnBrk="1" hangingPunct="1"/>
            <a:r>
              <a:rPr lang="en-US" altLang="en-US"/>
              <a:t>Three-way selection statement (arithmetic </a:t>
            </a: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No data typing statements</a:t>
            </a:r>
          </a:p>
          <a:p>
            <a:pPr lvl="2" eaLnBrk="1" hangingPunct="1"/>
            <a:r>
              <a:rPr lang="en-US" altLang="en-US"/>
              <a:t>Variable names starting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were implicitly integers, all others were floating point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A267BD3-60B5-472B-979D-C5AE92C2D8C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Fortran I Overview (continued)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implemented version of Fortran </a:t>
            </a:r>
          </a:p>
          <a:p>
            <a:pPr lvl="1" eaLnBrk="1" hangingPunct="1"/>
            <a:r>
              <a:rPr lang="en-US" altLang="en-US"/>
              <a:t>Compiler released in April 1957, after 18 worker-years of effort</a:t>
            </a:r>
          </a:p>
          <a:p>
            <a:pPr lvl="1" eaLnBrk="1" hangingPunct="1"/>
            <a:r>
              <a:rPr lang="en-US" altLang="en-US"/>
              <a:t>No separate compilation</a:t>
            </a:r>
          </a:p>
          <a:p>
            <a:pPr lvl="1" eaLnBrk="1" hangingPunct="1"/>
            <a:r>
              <a:rPr lang="en-US" altLang="en-US"/>
              <a:t>Programs larger than 400 lines rarely compiled correctly, mainly due to poor reliability of 704</a:t>
            </a:r>
          </a:p>
          <a:p>
            <a:pPr lvl="1" eaLnBrk="1" hangingPunct="1"/>
            <a:r>
              <a:rPr lang="en-US" altLang="en-US"/>
              <a:t>Code was very fast</a:t>
            </a:r>
          </a:p>
          <a:p>
            <a:pPr lvl="1" eaLnBrk="1" hangingPunct="1"/>
            <a:r>
              <a:rPr lang="en-US" altLang="en-US"/>
              <a:t>Quickly became widely used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FF51EB7-0C4F-4435-91EF-3C4BA8FCEB3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Fortran II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Distributed in 1958</a:t>
            </a:r>
          </a:p>
          <a:p>
            <a:pPr lvl="1" eaLnBrk="1" hangingPunct="1"/>
            <a:r>
              <a:rPr lang="en-US" altLang="en-US" dirty="0"/>
              <a:t>Independent compilation</a:t>
            </a:r>
          </a:p>
          <a:p>
            <a:pPr lvl="2" eaLnBrk="1" hangingPunct="1"/>
            <a:r>
              <a:rPr lang="en-US" altLang="en-US" dirty="0"/>
              <a:t>More reliable compilation for longer programs</a:t>
            </a:r>
          </a:p>
          <a:p>
            <a:pPr lvl="2" eaLnBrk="1" hangingPunct="1"/>
            <a:r>
              <a:rPr lang="en-US" altLang="en-US" dirty="0"/>
              <a:t>Shortened compilation process</a:t>
            </a:r>
          </a:p>
          <a:p>
            <a:pPr lvl="1" eaLnBrk="1" hangingPunct="1"/>
            <a:r>
              <a:rPr lang="en-US" altLang="en-US" dirty="0"/>
              <a:t>Fixed the bugs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C59789F-145E-4CCC-A600-2A4DB5DB9868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Fortran IV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Evolved during 1960-62</a:t>
            </a:r>
          </a:p>
          <a:p>
            <a:pPr lvl="1" eaLnBrk="1" hangingPunct="1"/>
            <a:r>
              <a:rPr lang="en-US" altLang="en-US"/>
              <a:t>Explicit type declarations</a:t>
            </a:r>
          </a:p>
          <a:p>
            <a:pPr lvl="1" eaLnBrk="1" hangingPunct="1"/>
            <a:r>
              <a:rPr lang="en-US" altLang="en-US"/>
              <a:t>Logical selection statement</a:t>
            </a:r>
          </a:p>
          <a:p>
            <a:pPr lvl="1" eaLnBrk="1" hangingPunct="1"/>
            <a:r>
              <a:rPr lang="en-US" altLang="en-US"/>
              <a:t>Subprogram names could be parameters</a:t>
            </a:r>
          </a:p>
          <a:p>
            <a:pPr lvl="1" eaLnBrk="1" hangingPunct="1"/>
            <a:r>
              <a:rPr lang="en-US" altLang="en-US"/>
              <a:t>ANSI standard in 1966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0E983A-137C-4ECE-B1A1-E8939B9CBC6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Fortran 77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Became the new standard in 1978</a:t>
            </a:r>
          </a:p>
          <a:p>
            <a:pPr lvl="1" eaLnBrk="1" hangingPunct="1"/>
            <a:r>
              <a:rPr lang="en-US" altLang="en-US" dirty="0"/>
              <a:t>Character string handling</a:t>
            </a:r>
          </a:p>
          <a:p>
            <a:pPr lvl="1" eaLnBrk="1" hangingPunct="1"/>
            <a:r>
              <a:rPr lang="en-US" altLang="en-US" dirty="0"/>
              <a:t>Logical loop control statement</a:t>
            </a:r>
          </a:p>
          <a:p>
            <a:pPr lvl="1" eaLnBrk="1" hangingPunct="1"/>
            <a:r>
              <a:rPr lang="en-US" altLang="en-US" dirty="0">
                <a:latin typeface="+mj-lt"/>
              </a:rPr>
              <a:t>An </a:t>
            </a:r>
            <a:r>
              <a:rPr lang="en-US" altLang="en-US" b="1" dirty="0">
                <a:latin typeface="Courier New" panose="02070309020205020404" pitchFamily="49" charset="0"/>
              </a:rPr>
              <a:t>IF-THEN-ELSE</a:t>
            </a:r>
            <a:r>
              <a:rPr lang="en-US" altLang="en-US" dirty="0"/>
              <a:t> statement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6615D91-2065-488A-AF9C-FF12B1862CDF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Fortran 90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Significantly different from Fortran 77</a:t>
            </a:r>
          </a:p>
          <a:p>
            <a:pPr lvl="1" eaLnBrk="1" hangingPunct="1"/>
            <a:r>
              <a:rPr lang="en-US" altLang="en-US" dirty="0"/>
              <a:t>Modules</a:t>
            </a:r>
          </a:p>
          <a:p>
            <a:pPr lvl="1" eaLnBrk="1" hangingPunct="1"/>
            <a:r>
              <a:rPr lang="en-US" altLang="en-US" dirty="0"/>
              <a:t>Dynamic arrays</a:t>
            </a:r>
          </a:p>
          <a:p>
            <a:pPr lvl="1" eaLnBrk="1" hangingPunct="1"/>
            <a:r>
              <a:rPr lang="en-US" altLang="en-US" dirty="0"/>
              <a:t>Pointers</a:t>
            </a:r>
          </a:p>
          <a:p>
            <a:pPr lvl="1" eaLnBrk="1" hangingPunct="1"/>
            <a:r>
              <a:rPr lang="en-US" altLang="en-US" dirty="0"/>
              <a:t>Recursion</a:t>
            </a:r>
          </a:p>
          <a:p>
            <a:pPr lvl="1" eaLnBrk="1" hangingPunct="1"/>
            <a:r>
              <a:rPr lang="en-US" altLang="en-US" dirty="0">
                <a:latin typeface="+mj-lt"/>
              </a:rPr>
              <a:t>A </a:t>
            </a:r>
            <a:r>
              <a:rPr lang="en-US" altLang="en-US" b="1" dirty="0">
                <a:latin typeface="Courier New" panose="02070309020205020404" pitchFamily="49" charset="0"/>
              </a:rPr>
              <a:t>CASE</a:t>
            </a:r>
            <a:r>
              <a:rPr lang="en-US" altLang="en-US" dirty="0"/>
              <a:t> statement</a:t>
            </a:r>
          </a:p>
          <a:p>
            <a:pPr lvl="1" eaLnBrk="1" hangingPunct="1"/>
            <a:r>
              <a:rPr lang="en-US" altLang="en-US" dirty="0"/>
              <a:t>Parameter type checking</a:t>
            </a:r>
          </a:p>
          <a:p>
            <a:pPr lvl="1" eaLnBrk="1" hangingPunct="1"/>
            <a:r>
              <a:rPr lang="en-US" altLang="en-US" dirty="0"/>
              <a:t>Relaxed fixed code format requirements</a:t>
            </a:r>
          </a:p>
          <a:p>
            <a:pPr lvl="1" eaLnBrk="1" hangingPunct="1"/>
            <a:r>
              <a:rPr lang="en-US" altLang="en-US" dirty="0"/>
              <a:t>Some previous language features deprecated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EDF32F6-57B3-47BF-BB6D-C89F43558C9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2 Topics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 dirty="0" err="1"/>
              <a:t>Zuse’s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Plankalkül</a:t>
            </a:r>
            <a:endParaRPr lang="en-US" altLang="en-US" sz="2400" dirty="0"/>
          </a:p>
          <a:p>
            <a:pPr marL="533400" indent="-533400" eaLnBrk="1" hangingPunct="1"/>
            <a:r>
              <a:rPr lang="en-US" altLang="en-US" sz="2400" dirty="0"/>
              <a:t>Minimal Hardware Programming: Pseudocodes</a:t>
            </a:r>
          </a:p>
          <a:p>
            <a:pPr marL="533400" indent="-533400" eaLnBrk="1" hangingPunct="1"/>
            <a:r>
              <a:rPr lang="en-US" altLang="en-US" sz="2400" dirty="0"/>
              <a:t>The IBM 704 and Fortran</a:t>
            </a:r>
          </a:p>
          <a:p>
            <a:pPr marL="533400" indent="-533400" eaLnBrk="1" hangingPunct="1"/>
            <a:r>
              <a:rPr lang="en-US" altLang="en-US" sz="2400" dirty="0"/>
              <a:t>Functional Programming: LISP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225EAF0-5AD4-400B-868F-E6DD396B13A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Latest versions of Fortran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z="2000" dirty="0"/>
              <a:t>Fortran 95</a:t>
            </a:r>
          </a:p>
          <a:p>
            <a:pPr lvl="1" eaLnBrk="1" hangingPunct="1"/>
            <a:r>
              <a:rPr lang="en-ZA" altLang="en-US" sz="1800" dirty="0"/>
              <a:t>Relatively minor additions</a:t>
            </a:r>
          </a:p>
          <a:p>
            <a:pPr lvl="1" eaLnBrk="1" hangingPunct="1"/>
            <a:r>
              <a:rPr lang="en-ZA" altLang="en-US" sz="1800" dirty="0"/>
              <a:t>Some deletions</a:t>
            </a:r>
          </a:p>
          <a:p>
            <a:pPr eaLnBrk="1" hangingPunct="1"/>
            <a:r>
              <a:rPr lang="en-ZA" altLang="en-US" sz="2000" dirty="0"/>
              <a:t>Fortran 2003</a:t>
            </a:r>
          </a:p>
          <a:p>
            <a:pPr lvl="1" eaLnBrk="1" hangingPunct="1"/>
            <a:r>
              <a:rPr lang="en-ZA" altLang="en-US" sz="1800" dirty="0"/>
              <a:t>Support for OOP</a:t>
            </a:r>
          </a:p>
          <a:p>
            <a:pPr lvl="1" eaLnBrk="1" hangingPunct="1"/>
            <a:r>
              <a:rPr lang="en-ZA" altLang="en-US" sz="1800" dirty="0"/>
              <a:t>Procedure pointers</a:t>
            </a:r>
          </a:p>
          <a:p>
            <a:pPr lvl="1" eaLnBrk="1" hangingPunct="1"/>
            <a:r>
              <a:rPr lang="en-ZA" altLang="en-US" sz="1800" dirty="0"/>
              <a:t>Interoperability with C</a:t>
            </a:r>
          </a:p>
          <a:p>
            <a:pPr eaLnBrk="1" hangingPunct="1"/>
            <a:r>
              <a:rPr lang="en-ZA" altLang="en-US" sz="2000" dirty="0"/>
              <a:t>Fortran 2008</a:t>
            </a:r>
          </a:p>
          <a:p>
            <a:pPr lvl="1" eaLnBrk="1" hangingPunct="1"/>
            <a:r>
              <a:rPr lang="en-ZA" altLang="en-US" sz="1800" dirty="0"/>
              <a:t>Blocks with local scopes</a:t>
            </a:r>
          </a:p>
          <a:p>
            <a:pPr lvl="1" eaLnBrk="1" hangingPunct="1"/>
            <a:r>
              <a:rPr lang="en-ZA" altLang="en-US" sz="1800" dirty="0"/>
              <a:t>Co-arrays</a:t>
            </a:r>
          </a:p>
          <a:p>
            <a:pPr lvl="1" eaLnBrk="1" hangingPunct="1"/>
            <a:r>
              <a:rPr lang="en-ZA" altLang="en-US" sz="1800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ZA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 CONCURRENT</a:t>
            </a:r>
            <a:r>
              <a:rPr lang="en-ZA" altLang="en-US" sz="1800" dirty="0">
                <a:latin typeface="+mj-lt"/>
                <a:cs typeface="Courier New" panose="02070309020205020404" pitchFamily="49" charset="0"/>
              </a:rPr>
              <a:t> construct</a:t>
            </a:r>
            <a:endParaRPr lang="en-ZA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ZA" altLang="en-US" sz="2000" dirty="0"/>
              <a:t>Fortran 2018</a:t>
            </a:r>
          </a:p>
          <a:p>
            <a:pPr lvl="1" eaLnBrk="1" hangingPunct="1"/>
            <a:r>
              <a:rPr lang="en-ZA" altLang="en-US" sz="1800" dirty="0"/>
              <a:t>Some relatively minor additions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8144561-0274-4680-9A6B-C45E4DE8486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Fortran Evaluation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Highly optimizing compilers</a:t>
            </a:r>
          </a:p>
          <a:p>
            <a:pPr lvl="1" eaLnBrk="1" hangingPunct="1"/>
            <a:r>
              <a:rPr lang="en-US" altLang="en-US" dirty="0"/>
              <a:t>All versions before Fortran 90</a:t>
            </a:r>
          </a:p>
          <a:p>
            <a:pPr lvl="2" eaLnBrk="1" hangingPunct="1"/>
            <a:r>
              <a:rPr lang="en-US" altLang="en-US" dirty="0"/>
              <a:t>The types and storage of all variables were fixed before run time</a:t>
            </a:r>
          </a:p>
          <a:p>
            <a:pPr lvl="2" eaLnBrk="1" hangingPunct="1"/>
            <a:r>
              <a:rPr lang="en-US" altLang="en-US" dirty="0"/>
              <a:t>No support for recursion</a:t>
            </a:r>
          </a:p>
          <a:p>
            <a:pPr eaLnBrk="1" hangingPunct="1"/>
            <a:r>
              <a:rPr lang="en-US" altLang="en-US" dirty="0"/>
              <a:t>Changed forever how computers are used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/>
              <a:t>lingua franca</a:t>
            </a:r>
            <a:r>
              <a:rPr lang="en-US" altLang="en-US" dirty="0"/>
              <a:t> of the computing world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782A3AF-9656-49D2-8979-726DC1471F1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Programming: LISP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u="sng" dirty="0" err="1"/>
              <a:t>LIS</a:t>
            </a:r>
            <a:r>
              <a:rPr lang="en-US" altLang="en-US" dirty="0" err="1"/>
              <a:t>t</a:t>
            </a:r>
            <a:r>
              <a:rPr lang="en-US" altLang="en-US" dirty="0"/>
              <a:t> </a:t>
            </a:r>
            <a:r>
              <a:rPr lang="en-US" altLang="en-US" u="sng" dirty="0"/>
              <a:t>P</a:t>
            </a:r>
            <a:r>
              <a:rPr lang="en-US" altLang="en-US" dirty="0"/>
              <a:t>rocessing language</a:t>
            </a:r>
          </a:p>
          <a:p>
            <a:pPr lvl="1" eaLnBrk="1" hangingPunct="1"/>
            <a:r>
              <a:rPr lang="en-US" altLang="en-US" dirty="0"/>
              <a:t>   Designed at MIT by John McCarthy</a:t>
            </a:r>
          </a:p>
          <a:p>
            <a:pPr eaLnBrk="1" hangingPunct="1"/>
            <a:r>
              <a:rPr lang="en-US" altLang="en-US" dirty="0"/>
              <a:t>AI research needed a language to support</a:t>
            </a:r>
          </a:p>
          <a:p>
            <a:pPr lvl="1" eaLnBrk="1" hangingPunct="1"/>
            <a:r>
              <a:rPr lang="en-US" altLang="en-US" dirty="0"/>
              <a:t>Processing data in lists (rather than arrays)</a:t>
            </a:r>
          </a:p>
          <a:p>
            <a:pPr lvl="1" eaLnBrk="1" hangingPunct="1"/>
            <a:r>
              <a:rPr lang="en-US" altLang="en-US" dirty="0"/>
              <a:t>Symbolic computation (rather than numeric)</a:t>
            </a:r>
          </a:p>
          <a:p>
            <a:pPr lvl="1" eaLnBrk="1" hangingPunct="1"/>
            <a:r>
              <a:rPr lang="en-US" altLang="en-US" dirty="0"/>
              <a:t>Recursive operation</a:t>
            </a:r>
          </a:p>
          <a:p>
            <a:pPr lvl="1" eaLnBrk="1" hangingPunct="1"/>
            <a:r>
              <a:rPr lang="en-US" altLang="en-US" dirty="0"/>
              <a:t>Automatic dynamic storage handling</a:t>
            </a:r>
          </a:p>
          <a:p>
            <a:pPr eaLnBrk="1" hangingPunct="1"/>
            <a:r>
              <a:rPr lang="en-US" altLang="en-US" dirty="0"/>
              <a:t>Only two data types</a:t>
            </a:r>
          </a:p>
          <a:p>
            <a:pPr lvl="1" eaLnBrk="1" hangingPunct="1"/>
            <a:r>
              <a:rPr lang="en-US" altLang="en-US" dirty="0"/>
              <a:t>Atoms and lists</a:t>
            </a:r>
          </a:p>
          <a:p>
            <a:pPr eaLnBrk="1" hangingPunct="1"/>
            <a:r>
              <a:rPr lang="en-US" altLang="en-US" dirty="0"/>
              <a:t>Syntax is based on </a:t>
            </a:r>
            <a:r>
              <a:rPr lang="en-US" altLang="en-US" u="sng" dirty="0"/>
              <a:t>lambda calculus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AE22EBD-9356-4297-A4D3-0EB1FE61F56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76238"/>
            <a:ext cx="7924800" cy="1206500"/>
          </a:xfrm>
        </p:spPr>
        <p:txBody>
          <a:bodyPr/>
          <a:lstStyle/>
          <a:p>
            <a:pPr eaLnBrk="1" hangingPunct="1"/>
            <a:r>
              <a:rPr lang="en-US" altLang="en-US" dirty="0"/>
              <a:t>Representation of Two LISP Lists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44625"/>
            <a:ext cx="573405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050925" y="5072063"/>
            <a:ext cx="411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400">
                <a:solidFill>
                  <a:schemeClr val="tx1"/>
                </a:solidFill>
                <a:latin typeface="Times" panose="02020603050405020304" pitchFamily="18" charset="0"/>
              </a:rPr>
              <a:t>Representing the lists </a:t>
            </a:r>
            <a:r>
              <a:rPr lang="es-MX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(A B C 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400">
                <a:solidFill>
                  <a:schemeClr val="tx1"/>
                </a:solidFill>
                <a:latin typeface="Times" panose="02020603050405020304" pitchFamily="18" charset="0"/>
              </a:rPr>
              <a:t>and </a:t>
            </a:r>
            <a:r>
              <a:rPr lang="es-MX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(A (B C) D (E (F G)))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45F1A8D-346D-4DBB-8E24-6E93E709638D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LISP Evaluation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Pioneered functional programming</a:t>
            </a:r>
          </a:p>
          <a:p>
            <a:pPr lvl="1" eaLnBrk="1" hangingPunct="1"/>
            <a:r>
              <a:rPr lang="en-US" altLang="en-US" dirty="0"/>
              <a:t>No need for variables or assignment</a:t>
            </a:r>
          </a:p>
          <a:p>
            <a:pPr lvl="1" eaLnBrk="1" hangingPunct="1"/>
            <a:r>
              <a:rPr lang="en-US" altLang="en-US" dirty="0"/>
              <a:t>Control via recursion &amp; conditional expressions</a:t>
            </a:r>
          </a:p>
          <a:p>
            <a:pPr eaLnBrk="1" hangingPunct="1"/>
            <a:r>
              <a:rPr lang="en-US" altLang="en-US" dirty="0"/>
              <a:t>Still an important language for AI</a:t>
            </a:r>
          </a:p>
          <a:p>
            <a:pPr eaLnBrk="1" hangingPunct="1"/>
            <a:r>
              <a:rPr lang="en-US" altLang="en-US" dirty="0"/>
              <a:t>Contemporary dialects of LISP</a:t>
            </a:r>
          </a:p>
          <a:p>
            <a:pPr lvl="1" eaLnBrk="1" hangingPunct="1"/>
            <a:r>
              <a:rPr lang="en-US" altLang="en-US" dirty="0"/>
              <a:t>COMMON LISP &amp; Scheme</a:t>
            </a:r>
          </a:p>
          <a:p>
            <a:pPr eaLnBrk="1" hangingPunct="1"/>
            <a:r>
              <a:rPr lang="en-US" altLang="en-US" dirty="0"/>
              <a:t>Other functional languages</a:t>
            </a:r>
          </a:p>
          <a:p>
            <a:pPr lvl="1" eaLnBrk="1" hangingPunct="1"/>
            <a:r>
              <a:rPr lang="en-US" altLang="en-US" dirty="0"/>
              <a:t>ML, Haskell, and F#</a:t>
            </a:r>
          </a:p>
          <a:p>
            <a:pPr lvl="1" eaLnBrk="1" hangingPunct="1"/>
            <a:r>
              <a:rPr lang="en-US" altLang="en-US" dirty="0"/>
              <a:t>Syntax very different from LISP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0B30329-3341-4CB7-9CB6-E605090596D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Scheme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Developed at MIT in mid 1970s</a:t>
            </a:r>
          </a:p>
          <a:p>
            <a:pPr eaLnBrk="1" hangingPunct="1"/>
            <a:r>
              <a:rPr lang="en-US" altLang="en-US" dirty="0"/>
              <a:t>Small language, simple syntax</a:t>
            </a:r>
          </a:p>
          <a:p>
            <a:pPr lvl="1" eaLnBrk="1" hangingPunct="1"/>
            <a:r>
              <a:rPr lang="en-US" altLang="en-US" dirty="0"/>
              <a:t>Ideal for educational applications</a:t>
            </a:r>
          </a:p>
          <a:p>
            <a:pPr eaLnBrk="1" hangingPunct="1"/>
            <a:r>
              <a:rPr lang="en-US" altLang="en-US" dirty="0"/>
              <a:t>Exclusive use of static scoping</a:t>
            </a:r>
          </a:p>
          <a:p>
            <a:pPr eaLnBrk="1" hangingPunct="1"/>
            <a:r>
              <a:rPr lang="en-US" altLang="en-US" dirty="0"/>
              <a:t>Functions as first-class entities</a:t>
            </a:r>
          </a:p>
          <a:p>
            <a:pPr lvl="1" eaLnBrk="1" hangingPunct="1"/>
            <a:r>
              <a:rPr lang="en-US" altLang="en-US" dirty="0"/>
              <a:t>Functions can be applied to other functions</a:t>
            </a:r>
          </a:p>
          <a:p>
            <a:pPr lvl="2" eaLnBrk="1" hangingPunct="1"/>
            <a:r>
              <a:rPr lang="en-US" altLang="en-US" dirty="0"/>
              <a:t>Functions can receive other functions as parameters</a:t>
            </a:r>
          </a:p>
          <a:p>
            <a:pPr lvl="1" eaLnBrk="1" hangingPunct="1"/>
            <a:r>
              <a:rPr lang="en-US" altLang="en-US" dirty="0"/>
              <a:t>Functions can be results of function applications</a:t>
            </a:r>
          </a:p>
          <a:p>
            <a:pPr lvl="2" eaLnBrk="1" hangingPunct="1"/>
            <a:r>
              <a:rPr lang="en-US" altLang="en-US" dirty="0"/>
              <a:t>Functions can be returned from other functions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12C1DC0-A186-4CA8-8C38-52BEF72E911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LISP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Feature-rich dialect of LISP</a:t>
            </a:r>
          </a:p>
          <a:p>
            <a:pPr lvl="1" eaLnBrk="1" hangingPunct="1"/>
            <a:r>
              <a:rPr lang="en-US" altLang="en-US" dirty="0"/>
              <a:t>Combines features of several LISP dialects</a:t>
            </a:r>
          </a:p>
          <a:p>
            <a:pPr lvl="1" eaLnBrk="1" hangingPunct="1"/>
            <a:r>
              <a:rPr lang="en-US" altLang="en-US" dirty="0"/>
              <a:t>In many ways, the opposite of Scheme</a:t>
            </a:r>
          </a:p>
          <a:p>
            <a:pPr eaLnBrk="1" hangingPunct="1"/>
            <a:r>
              <a:rPr lang="en-US" altLang="en-US" dirty="0"/>
              <a:t>Large and complex</a:t>
            </a:r>
          </a:p>
          <a:p>
            <a:pPr lvl="1" eaLnBrk="1" hangingPunct="1"/>
            <a:r>
              <a:rPr lang="en-US" altLang="en-US" dirty="0"/>
              <a:t>Both static and dynamic scoping</a:t>
            </a:r>
          </a:p>
          <a:p>
            <a:pPr lvl="1" eaLnBrk="1" hangingPunct="1"/>
            <a:r>
              <a:rPr lang="en-US" altLang="en-US" dirty="0"/>
              <a:t>Many data types and structures</a:t>
            </a:r>
          </a:p>
          <a:p>
            <a:pPr lvl="1" eaLnBrk="1" hangingPunct="1"/>
            <a:r>
              <a:rPr lang="en-US" altLang="en-US" dirty="0"/>
              <a:t>Used in industry for some large applications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3822185-7520-4BF2-97CF-F176C8B0DCE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Genealogy of Common Languages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39850"/>
            <a:ext cx="43434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CB326E6-1038-4364-8C3C-5E193D1E177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Zuse’s</a:t>
            </a:r>
            <a:r>
              <a:rPr lang="en-US" altLang="en-US" dirty="0"/>
              <a:t> </a:t>
            </a:r>
            <a:r>
              <a:rPr lang="en-US" altLang="en-US" dirty="0" err="1"/>
              <a:t>Plankalkül</a:t>
            </a:r>
            <a:endParaRPr lang="en-US" alt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Designed in 1945 by Konrad </a:t>
            </a:r>
            <a:r>
              <a:rPr lang="en-US" altLang="en-US" dirty="0" err="1"/>
              <a:t>Zuse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Never implemented</a:t>
            </a:r>
          </a:p>
          <a:p>
            <a:pPr lvl="1" eaLnBrk="1" hangingPunct="1"/>
            <a:r>
              <a:rPr lang="en-US" altLang="en-US" dirty="0"/>
              <a:t>Not published until 1972</a:t>
            </a:r>
          </a:p>
          <a:p>
            <a:pPr lvl="1" eaLnBrk="1" hangingPunct="1"/>
            <a:r>
              <a:rPr lang="en-US" altLang="en-US" dirty="0"/>
              <a:t>Used to specify fairly complex programs</a:t>
            </a:r>
          </a:p>
          <a:p>
            <a:pPr eaLnBrk="1" hangingPunct="1"/>
            <a:r>
              <a:rPr lang="en-US" altLang="en-US" dirty="0"/>
              <a:t>Advanced data structures</a:t>
            </a:r>
          </a:p>
          <a:p>
            <a:pPr lvl="1" eaLnBrk="1" hangingPunct="1"/>
            <a:r>
              <a:rPr lang="en-US" altLang="en-US" dirty="0"/>
              <a:t>floating point, arrays, nested records</a:t>
            </a:r>
          </a:p>
          <a:p>
            <a:pPr lvl="1" eaLnBrk="1" hangingPunct="1"/>
            <a:r>
              <a:rPr lang="en-US" altLang="en-US" dirty="0"/>
              <a:t>Iterative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-like statement</a:t>
            </a:r>
          </a:p>
          <a:p>
            <a:pPr lvl="1" eaLnBrk="1" hangingPunct="1"/>
            <a:r>
              <a:rPr lang="en-US" altLang="en-US" dirty="0"/>
              <a:t>Selection statement (no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Invariants</a:t>
            </a:r>
          </a:p>
          <a:p>
            <a:pPr lvl="1" eaLnBrk="1" hangingPunct="1"/>
            <a:r>
              <a:rPr lang="en-US" altLang="en-US" dirty="0"/>
              <a:t>Similar to modern assertions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786CDC9-3FAA-438B-94CB-CA3C1C21FA1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Zuse’s</a:t>
            </a:r>
            <a:r>
              <a:rPr lang="en-US" altLang="en-US" dirty="0"/>
              <a:t> </a:t>
            </a:r>
            <a:r>
              <a:rPr lang="en-US" altLang="en-US" dirty="0" err="1"/>
              <a:t>Plankalkül</a:t>
            </a:r>
            <a:endParaRPr lang="en-US" alt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  <p:pic>
        <p:nvPicPr>
          <p:cNvPr id="16391" name="Picture 7" descr="g/ -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30" y="1581090"/>
            <a:ext cx="3962400" cy="3962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6130" y="569589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eaLnBrk="1" hangingPunct="1">
              <a:buNone/>
            </a:pPr>
            <a:r>
              <a:rPr lang="en-US" altLang="en-US" sz="2000" dirty="0">
                <a:solidFill>
                  <a:srgbClr val="333399"/>
                </a:solidFill>
                <a:latin typeface="+mj-lt"/>
              </a:rPr>
              <a:t>Konrad </a:t>
            </a:r>
            <a:r>
              <a:rPr lang="en-US" altLang="en-US" sz="2000" dirty="0" err="1">
                <a:solidFill>
                  <a:srgbClr val="333399"/>
                </a:solidFill>
                <a:latin typeface="+mj-lt"/>
              </a:rPr>
              <a:t>Zuse</a:t>
            </a:r>
            <a:r>
              <a:rPr lang="en-US" altLang="en-US" sz="2000" dirty="0">
                <a:solidFill>
                  <a:srgbClr val="333399"/>
                </a:solidFill>
                <a:latin typeface="+mj-lt"/>
              </a:rPr>
              <a:t> with Z1 computer</a:t>
            </a:r>
          </a:p>
        </p:txBody>
      </p:sp>
    </p:spTree>
    <p:extLst>
      <p:ext uri="{BB962C8B-B14F-4D97-AF65-F5344CB8AC3E}">
        <p14:creationId xmlns:p14="http://schemas.microsoft.com/office/powerpoint/2010/main" val="39882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786CDC9-3FAA-438B-94CB-CA3C1C21FA1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Plankalkül Syntax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 assignment statement to assign the expression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Z1[4]+1</a:t>
            </a:r>
            <a:r>
              <a:rPr lang="en-US" altLang="en-US" sz="2400" dirty="0"/>
              <a:t> 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Z1[5]</a:t>
            </a:r>
            <a:r>
              <a:rPr lang="en-US" altLang="en-US" sz="24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	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Z + 1 =&gt; Z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|   1        1     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subindex</a:t>
            </a:r>
            <a:r>
              <a:rPr lang="en-US" alt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K |   4        5      </a:t>
            </a:r>
            <a:r>
              <a:rPr lang="en-US" altLang="en-US" sz="2400" dirty="0"/>
              <a:t>(subscript)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 |   1.n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/>
              <a:t>(data type)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2527095-594B-4BB7-A2C8-29BE5697C00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Minimal Hardware Programming: Pseudocodes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Late 1940s and early 1950s</a:t>
            </a:r>
          </a:p>
          <a:p>
            <a:pPr lvl="1" eaLnBrk="1" hangingPunct="1"/>
            <a:r>
              <a:rPr lang="en-US" altLang="en-US" dirty="0"/>
              <a:t>Programming done using machine code</a:t>
            </a:r>
          </a:p>
          <a:p>
            <a:pPr lvl="1" eaLnBrk="1" hangingPunct="1"/>
            <a:r>
              <a:rPr lang="en-US" altLang="en-US" dirty="0"/>
              <a:t>Numeric codes to specify instructions</a:t>
            </a:r>
          </a:p>
          <a:p>
            <a:pPr eaLnBrk="1" hangingPunct="1"/>
            <a:r>
              <a:rPr lang="en-US" altLang="en-US" dirty="0"/>
              <a:t>What was wrong with using machine code?</a:t>
            </a:r>
          </a:p>
          <a:p>
            <a:pPr lvl="1" eaLnBrk="1" hangingPunct="1"/>
            <a:r>
              <a:rPr lang="en-US" altLang="en-US" dirty="0"/>
              <a:t>Expression coding was tedious</a:t>
            </a:r>
          </a:p>
          <a:p>
            <a:pPr lvl="1" eaLnBrk="1" hangingPunct="1"/>
            <a:r>
              <a:rPr lang="en-US" altLang="en-US" dirty="0"/>
              <a:t>Poor readability</a:t>
            </a:r>
          </a:p>
          <a:p>
            <a:pPr lvl="1" eaLnBrk="1" hangingPunct="1"/>
            <a:r>
              <a:rPr lang="en-US" altLang="en-US" dirty="0"/>
              <a:t>Poor modifiability</a:t>
            </a:r>
          </a:p>
          <a:p>
            <a:pPr lvl="2" eaLnBrk="1" hangingPunct="1"/>
            <a:r>
              <a:rPr lang="en-US" altLang="en-US" dirty="0"/>
              <a:t>Absolute addressing</a:t>
            </a:r>
          </a:p>
          <a:p>
            <a:pPr lvl="1" eaLnBrk="1" hangingPunct="1"/>
            <a:r>
              <a:rPr lang="en-US" altLang="en-US" dirty="0"/>
              <a:t>Machine deficiencies</a:t>
            </a:r>
          </a:p>
          <a:p>
            <a:pPr lvl="2" eaLnBrk="1" hangingPunct="1"/>
            <a:r>
              <a:rPr lang="en-US" altLang="en-US" dirty="0"/>
              <a:t>No indexing for arrays or floating point operations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62CE044-A7AC-42CF-834D-D094F4CFC7F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Pseudocodes: Short Code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Mauchly in 1949 for BINAC computers        </a:t>
            </a:r>
          </a:p>
          <a:p>
            <a:pPr lvl="1" eaLnBrk="1" hangingPunct="1"/>
            <a:r>
              <a:rPr lang="en-US" altLang="en-US"/>
              <a:t>Purely interpreted (slow)</a:t>
            </a:r>
          </a:p>
          <a:p>
            <a:pPr lvl="1" eaLnBrk="1" hangingPunct="1"/>
            <a:r>
              <a:rPr lang="en-US" altLang="en-US"/>
              <a:t>Expressions were coded, left to right</a:t>
            </a:r>
          </a:p>
          <a:p>
            <a:pPr lvl="1" eaLnBrk="1" hangingPunct="1"/>
            <a:r>
              <a:rPr lang="en-US" altLang="en-US"/>
              <a:t>Example of operations:</a:t>
            </a:r>
          </a:p>
          <a:p>
            <a:pPr eaLnBrk="1" hangingPunct="1">
              <a:buFontTx/>
              <a:buNone/>
            </a:pPr>
            <a:r>
              <a:rPr lang="en-US" altLang="en-US"/>
              <a:t> 		</a:t>
            </a:r>
            <a:r>
              <a:rPr lang="en-US" altLang="en-US" sz="2000">
                <a:latin typeface="Courier New" panose="02070309020205020404" pitchFamily="49" charset="0"/>
              </a:rPr>
              <a:t>01 –       06 abs value     1n (n+2)nd power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		02 )       07 +             2n (n+2)nd root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03 =       08 pause         4n if &lt;= 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04 /       09 (             58 print and tab</a:t>
            </a:r>
          </a:p>
          <a:p>
            <a:pPr lvl="1" eaLnBrk="1" hangingPunct="1"/>
            <a:endParaRPr lang="en-US" altLang="en-US" sz="800"/>
          </a:p>
          <a:p>
            <a:pPr lvl="1" eaLnBrk="1" hangingPunct="1"/>
            <a:r>
              <a:rPr lang="en-US" altLang="en-US"/>
              <a:t>For example:</a:t>
            </a:r>
          </a:p>
          <a:p>
            <a:pPr lvl="1" eaLnBrk="1" hangingPunct="1">
              <a:buFontTx/>
              <a:buNone/>
            </a:pPr>
            <a:endParaRPr lang="en-US" altLang="en-US" sz="3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X0 = SQRT(ABS(Y0))  </a:t>
            </a:r>
            <a:r>
              <a:rPr lang="en-ZA" altLang="en-US" sz="2000"/>
              <a:t>→</a:t>
            </a:r>
            <a:r>
              <a:rPr lang="en-US" altLang="en-US" sz="2000">
                <a:latin typeface="Courier New" panose="02070309020205020404" pitchFamily="49" charset="0"/>
              </a:rPr>
              <a:t>  00 X0 03 20 06 Y0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F88A20C-A448-4BCF-80A0-D107E4C7A07A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Pseudocodes: Speedcoding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 Backus in 1954 for IBM 701</a:t>
            </a:r>
          </a:p>
          <a:p>
            <a:pPr lvl="1" eaLnBrk="1" hangingPunct="1"/>
            <a:r>
              <a:rPr lang="en-US" altLang="en-US" dirty="0"/>
              <a:t>Pseudo ops for virtual arithmetic and math functions on floating point data</a:t>
            </a:r>
          </a:p>
          <a:p>
            <a:pPr lvl="1" eaLnBrk="1" hangingPunct="1"/>
            <a:r>
              <a:rPr lang="en-US" altLang="en-US" dirty="0"/>
              <a:t>Auto-increment registers for array access</a:t>
            </a:r>
          </a:p>
          <a:p>
            <a:pPr lvl="1" eaLnBrk="1" hangingPunct="1"/>
            <a:r>
              <a:rPr lang="en-US" altLang="en-US" dirty="0"/>
              <a:t>Conditional and unconditional branching</a:t>
            </a:r>
          </a:p>
          <a:p>
            <a:pPr lvl="1" eaLnBrk="1" hangingPunct="1"/>
            <a:r>
              <a:rPr lang="en-US" altLang="en-US" dirty="0"/>
              <a:t>Interpreted, therefore slow!</a:t>
            </a:r>
          </a:p>
          <a:p>
            <a:pPr lvl="1" eaLnBrk="1" hangingPunct="1"/>
            <a:r>
              <a:rPr lang="en-US" altLang="en-US" dirty="0"/>
              <a:t>Only 700 words left for user program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2017 Pearson Education, Ltd. All rights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8957</TotalTime>
  <Words>1368</Words>
  <Application>Microsoft Office PowerPoint</Application>
  <PresentationFormat>On-screen Show (4:3)</PresentationFormat>
  <Paragraphs>273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Courier New</vt:lpstr>
      <vt:lpstr>Lucida Sans Unicode</vt:lpstr>
      <vt:lpstr>Times</vt:lpstr>
      <vt:lpstr>1_sebesta</vt:lpstr>
      <vt:lpstr>Chapter 2 Part 1</vt:lpstr>
      <vt:lpstr>Chapter 2 Topics</vt:lpstr>
      <vt:lpstr>Genealogy of Common Languages</vt:lpstr>
      <vt:lpstr>Zuse’s Plankalkül</vt:lpstr>
      <vt:lpstr>Zuse’s Plankalkül</vt:lpstr>
      <vt:lpstr>Plankalkül Syntax</vt:lpstr>
      <vt:lpstr>Minimal Hardware Programming: Pseudocodes</vt:lpstr>
      <vt:lpstr>Pseudocodes: Short Code </vt:lpstr>
      <vt:lpstr>Pseudocodes: Speedcoding</vt:lpstr>
      <vt:lpstr>Pseudocodes: UNIVAC A-0, A-1, A-2</vt:lpstr>
      <vt:lpstr>Pseudocodes: Related Work</vt:lpstr>
      <vt:lpstr>IBM 704 and Fortran</vt:lpstr>
      <vt:lpstr>Design Process of Fortran</vt:lpstr>
      <vt:lpstr>Fortran I Overview</vt:lpstr>
      <vt:lpstr>Fortran I Overview (continued)</vt:lpstr>
      <vt:lpstr>Fortran II</vt:lpstr>
      <vt:lpstr>Fortran IV</vt:lpstr>
      <vt:lpstr>Fortran 77</vt:lpstr>
      <vt:lpstr>Fortran 90</vt:lpstr>
      <vt:lpstr>Latest versions of Fortran</vt:lpstr>
      <vt:lpstr>Fortran Evaluation</vt:lpstr>
      <vt:lpstr>Functional Programming: LISP</vt:lpstr>
      <vt:lpstr>Representation of Two LISP Lists</vt:lpstr>
      <vt:lpstr>LISP Evaluation</vt:lpstr>
      <vt:lpstr>Scheme</vt:lpstr>
      <vt:lpstr>COMMON LISP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Mr. S Bebington</cp:lastModifiedBy>
  <cp:revision>243</cp:revision>
  <dcterms:created xsi:type="dcterms:W3CDTF">2003-08-01T12:29:19Z</dcterms:created>
  <dcterms:modified xsi:type="dcterms:W3CDTF">2024-04-09T13:14:53Z</dcterms:modified>
</cp:coreProperties>
</file>