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7"/>
  </p:notesMasterIdLst>
  <p:sldIdLst>
    <p:sldId id="327" r:id="rId2"/>
    <p:sldId id="313" r:id="rId3"/>
    <p:sldId id="258" r:id="rId4"/>
    <p:sldId id="277" r:id="rId5"/>
    <p:sldId id="340" r:id="rId6"/>
    <p:sldId id="341" r:id="rId7"/>
    <p:sldId id="280" r:id="rId8"/>
    <p:sldId id="342" r:id="rId9"/>
    <p:sldId id="282" r:id="rId10"/>
    <p:sldId id="343" r:id="rId11"/>
    <p:sldId id="344" r:id="rId12"/>
    <p:sldId id="285" r:id="rId13"/>
    <p:sldId id="345" r:id="rId14"/>
    <p:sldId id="346" r:id="rId15"/>
    <p:sldId id="347" r:id="rId16"/>
    <p:sldId id="348" r:id="rId17"/>
    <p:sldId id="290" r:id="rId18"/>
    <p:sldId id="349" r:id="rId19"/>
    <p:sldId id="350" r:id="rId20"/>
    <p:sldId id="293" r:id="rId21"/>
    <p:sldId id="351" r:id="rId22"/>
    <p:sldId id="352" r:id="rId23"/>
    <p:sldId id="354" r:id="rId24"/>
    <p:sldId id="353" r:id="rId25"/>
    <p:sldId id="355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993300"/>
    <a:srgbClr val="666699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86424" autoAdjust="0"/>
  </p:normalViewPr>
  <p:slideViewPr>
    <p:cSldViewPr>
      <p:cViewPr varScale="1">
        <p:scale>
          <a:sx n="73" d="100"/>
          <a:sy n="73" d="100"/>
        </p:scale>
        <p:origin x="110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884B6931-4788-4554-9A45-C2B8C91BBF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8275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7953998D-967D-42DE-BFD2-1CF864B52188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862850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BC54E707-12E6-4DD4-8EE4-B174F17DF45B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391107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1E4DA5A8-033D-4C11-9BAE-38634FF50501}" type="slidenum">
              <a:rPr lang="en-US" altLang="en-US" sz="1200" smtClean="0"/>
              <a:pPr/>
              <a:t>11</a:t>
            </a:fld>
            <a:endParaRPr lang="en-US" altLang="en-US" sz="120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2249615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12545975-D412-46BC-9F05-B493B29C2942}" type="slidenum">
              <a:rPr lang="en-US" altLang="en-US" sz="1200" smtClean="0"/>
              <a:pPr/>
              <a:t>12</a:t>
            </a:fld>
            <a:endParaRPr lang="en-US" altLang="en-US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4173382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491A6132-CAEF-4ACE-89A8-A6929CBD1942}" type="slidenum">
              <a:rPr lang="en-US" altLang="en-US" sz="1200" smtClean="0"/>
              <a:pPr/>
              <a:t>13</a:t>
            </a:fld>
            <a:endParaRPr lang="en-US" altLang="en-US" sz="120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28100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EB284260-2A07-47D9-957A-3EA7DE8B99B1}" type="slidenum">
              <a:rPr lang="en-US" altLang="en-US" sz="1200" smtClean="0"/>
              <a:pPr/>
              <a:t>14</a:t>
            </a:fld>
            <a:endParaRPr lang="en-US" altLang="en-US" sz="120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736844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4AD5A30A-B5CB-4D46-A2EB-F2B7AC785991}" type="slidenum">
              <a:rPr lang="en-US" altLang="en-US" sz="1200" smtClean="0"/>
              <a:pPr/>
              <a:t>15</a:t>
            </a:fld>
            <a:endParaRPr lang="en-US" altLang="en-US" sz="120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4147597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5F977E79-A5C2-4E0F-9BC9-1DC931AD1460}" type="slidenum">
              <a:rPr lang="en-US" altLang="en-US" sz="1200" smtClean="0"/>
              <a:pPr/>
              <a:t>16</a:t>
            </a:fld>
            <a:endParaRPr lang="en-US" altLang="en-US" sz="120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912485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BB1F2AEE-62C3-4CB3-A92E-995F86F56860}" type="slidenum">
              <a:rPr lang="en-US" altLang="en-US" sz="1200" smtClean="0"/>
              <a:pPr/>
              <a:t>17</a:t>
            </a:fld>
            <a:endParaRPr lang="en-US" altLang="en-US" sz="120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2692118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ACA43C04-336D-46E3-99E0-C8FB3915E8A4}" type="slidenum">
              <a:rPr lang="en-US" altLang="en-US" sz="1200" smtClean="0"/>
              <a:pPr/>
              <a:t>18</a:t>
            </a:fld>
            <a:endParaRPr lang="en-US" altLang="en-US" sz="120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551471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76AB8BD3-73DB-4EE7-B20D-2143AC7EA918}" type="slidenum">
              <a:rPr lang="en-US" altLang="en-US" sz="1200" smtClean="0"/>
              <a:pPr/>
              <a:t>19</a:t>
            </a:fld>
            <a:endParaRPr lang="en-US" altLang="en-US" sz="120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654254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3C82ACA-EE67-4E96-9F3A-F01B1CAD640E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804256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6AA927CB-55D6-47EB-A17C-E788073071DD}" type="slidenum">
              <a:rPr lang="en-US" altLang="en-US" sz="1200" smtClean="0"/>
              <a:pPr/>
              <a:t>20</a:t>
            </a:fld>
            <a:endParaRPr lang="en-US" altLang="en-US" sz="120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1637397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D389DC6F-00A2-4183-9062-680445CD445B}" type="slidenum">
              <a:rPr lang="en-US" altLang="en-US" sz="1200" smtClean="0"/>
              <a:pPr/>
              <a:t>21</a:t>
            </a:fld>
            <a:endParaRPr lang="en-US" altLang="en-US" sz="120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448351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DF5DEDBD-633F-4D40-AB18-1A83E276B967}" type="slidenum">
              <a:rPr lang="en-US" altLang="en-US" sz="1200" smtClean="0"/>
              <a:pPr/>
              <a:t>22</a:t>
            </a:fld>
            <a:endParaRPr lang="en-US" altLang="en-US" sz="120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603587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631C5DD5-3CDF-4A60-867C-43B787167732}" type="slidenum">
              <a:rPr lang="en-US" altLang="en-US" sz="1200" smtClean="0"/>
              <a:pPr/>
              <a:t>25</a:t>
            </a:fld>
            <a:endParaRPr lang="en-US" altLang="en-US" sz="120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421758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C8F9953E-9340-4CF4-AC4F-F257511DAA66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880526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5FB3BC86-FC23-4C1F-80BC-29A2CB739CD2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142748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2A1CFC03-0B62-4DC7-92C2-8C5C990C2B5F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720091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820180B3-309A-4B0B-A013-F1F84E601B0E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318901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76847F8D-351F-4065-82B0-B2746869ED3D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4152641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45F867C-B2E2-4C3D-A493-5613A3466D9E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516195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6A264A53-554A-4A93-A889-FFE7D1135E55}" type="slidenum">
              <a:rPr lang="en-US" altLang="en-US" sz="1200" smtClean="0"/>
              <a:pPr/>
              <a:t>9</a:t>
            </a:fld>
            <a:endParaRPr lang="en-US" altLang="en-US" sz="12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423349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448550" y="6583363"/>
            <a:ext cx="184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defRPr/>
            </a:pPr>
            <a:endParaRPr lang="en-US" altLang="en-US" sz="1200" smtClean="0">
              <a:latin typeface="Courier" pitchFamily="49" charset="0"/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99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06F266C7-773D-4E38-B0C4-0D28F64192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9438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D60B7CF2-261F-4164-AC0C-FE12D16087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65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BE9E300F-1054-40DF-8DF2-025EF9D4B8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93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227AD4F1-BEA6-4F49-ACF1-B0958015A3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637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C4287CD5-84EB-44C6-9F1A-C082FECC80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33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1BBFDD07-6A32-42FE-8119-7B3213BD84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40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20D8D79F-3E80-47CE-A602-2B458FB5F6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372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E71443BC-02B8-4462-90C2-32D7E4229D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25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AEC01063-189D-4A54-B45B-FAEB91C586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00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7C85C37B-61DF-4B8B-A03B-5DB53DD07A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637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62E37D0E-3BD2-41D6-9104-5AEBC7B8BB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45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1-</a:t>
            </a:r>
            <a:fld id="{035295AF-A5E9-49E8-B2AC-CD10FBBF3B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33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33339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33339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Chapter </a:t>
            </a:r>
            <a:r>
              <a:rPr lang="en-US" altLang="en-US" dirty="0" smtClean="0"/>
              <a:t>2</a:t>
            </a:r>
            <a:br>
              <a:rPr lang="en-US" altLang="en-US" dirty="0" smtClean="0"/>
            </a:br>
            <a:r>
              <a:rPr lang="en-US" altLang="en-US" sz="2800" dirty="0" smtClean="0"/>
              <a:t>Part 2</a:t>
            </a:r>
            <a:endParaRPr lang="en-US" altLang="en-US" sz="2800" dirty="0" smtClean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Evolution of the Major Programming Languages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410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915" y="0"/>
            <a:ext cx="4848225" cy="603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BAF12A2-E26A-41EB-96EC-491D32B8092B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ALGOL 60 Evaluation (continued)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Failure</a:t>
            </a:r>
          </a:p>
          <a:p>
            <a:pPr lvl="1" eaLnBrk="1" hangingPunct="1"/>
            <a:r>
              <a:rPr lang="en-US" altLang="en-US" smtClean="0"/>
              <a:t>Never widely used, especially in U.S.</a:t>
            </a:r>
          </a:p>
          <a:p>
            <a:pPr lvl="1" eaLnBrk="1" hangingPunct="1"/>
            <a:r>
              <a:rPr lang="en-US" altLang="en-US" smtClean="0"/>
              <a:t>Reasons</a:t>
            </a:r>
          </a:p>
          <a:p>
            <a:pPr lvl="2" eaLnBrk="1" hangingPunct="1"/>
            <a:r>
              <a:rPr lang="en-US" altLang="en-US" smtClean="0"/>
              <a:t>Lack of I/O and the character set made programs non-portable</a:t>
            </a:r>
          </a:p>
          <a:p>
            <a:pPr lvl="2" eaLnBrk="1" hangingPunct="1"/>
            <a:r>
              <a:rPr lang="en-US" altLang="en-US" smtClean="0"/>
              <a:t>Too flexible – hard to understand and implement</a:t>
            </a:r>
          </a:p>
          <a:p>
            <a:pPr lvl="2" eaLnBrk="1" hangingPunct="1"/>
            <a:r>
              <a:rPr lang="en-US" altLang="en-US" smtClean="0"/>
              <a:t>Formal syntax description was confusing at the time</a:t>
            </a:r>
          </a:p>
          <a:p>
            <a:pPr lvl="2" eaLnBrk="1" hangingPunct="1"/>
            <a:r>
              <a:rPr lang="en-US" altLang="en-US" smtClean="0"/>
              <a:t>Entrenchment of Fortran</a:t>
            </a:r>
          </a:p>
          <a:p>
            <a:pPr lvl="2" eaLnBrk="1" hangingPunct="1"/>
            <a:r>
              <a:rPr lang="en-US" altLang="en-US" smtClean="0"/>
              <a:t>Lack of support from IBM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5350BA0-A0F4-44BC-B504-C33F93E7ADCA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Computerizing Business Records: COBOL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First Common Business Language (CBL), then </a:t>
            </a:r>
            <a:r>
              <a:rPr lang="en-US" altLang="en-US" u="sng" smtClean="0"/>
              <a:t>CO</a:t>
            </a:r>
            <a:r>
              <a:rPr lang="en-US" altLang="en-US" smtClean="0"/>
              <a:t>mmon </a:t>
            </a:r>
            <a:r>
              <a:rPr lang="en-US" altLang="en-US" u="sng" smtClean="0"/>
              <a:t>B</a:t>
            </a:r>
            <a:r>
              <a:rPr lang="en-US" altLang="en-US" smtClean="0"/>
              <a:t>usiness-</a:t>
            </a:r>
            <a:r>
              <a:rPr lang="en-US" altLang="en-US" u="sng" smtClean="0"/>
              <a:t>O</a:t>
            </a:r>
            <a:r>
              <a:rPr lang="en-US" altLang="en-US" smtClean="0"/>
              <a:t>riented </a:t>
            </a:r>
            <a:r>
              <a:rPr lang="en-US" altLang="en-US" u="sng" smtClean="0"/>
              <a:t>L</a:t>
            </a:r>
            <a:r>
              <a:rPr lang="en-US" altLang="en-US" smtClean="0"/>
              <a:t>anguage</a:t>
            </a:r>
          </a:p>
          <a:p>
            <a:pPr eaLnBrk="1" hangingPunct="1"/>
            <a:r>
              <a:rPr lang="en-US" altLang="en-US" smtClean="0"/>
              <a:t>Environment of development</a:t>
            </a:r>
          </a:p>
          <a:p>
            <a:pPr lvl="1" eaLnBrk="1" hangingPunct="1"/>
            <a:r>
              <a:rPr lang="en-US" altLang="en-US" smtClean="0"/>
              <a:t>Only a few proprietary business languages</a:t>
            </a:r>
          </a:p>
          <a:p>
            <a:pPr lvl="2" eaLnBrk="1" hangingPunct="1"/>
            <a:r>
              <a:rPr lang="en-US" altLang="en-US" smtClean="0"/>
              <a:t>UNIVAC was beginning to use FLOW-MATIC</a:t>
            </a:r>
          </a:p>
          <a:p>
            <a:pPr lvl="2" eaLnBrk="1" hangingPunct="1"/>
            <a:r>
              <a:rPr lang="en-US" altLang="en-US" smtClean="0"/>
              <a:t>USAF was beginning to use AIMACO</a:t>
            </a:r>
          </a:p>
          <a:p>
            <a:pPr lvl="2" eaLnBrk="1" hangingPunct="1"/>
            <a:r>
              <a:rPr lang="en-US" altLang="en-US" smtClean="0"/>
              <a:t>IBM was developing COMTRAN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CC94A2D-FC2C-4463-B2D1-8584D683A1EF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COBOL Historical Background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Based on FLOW-MATIC</a:t>
            </a:r>
          </a:p>
          <a:p>
            <a:pPr eaLnBrk="1" hangingPunct="1"/>
            <a:r>
              <a:rPr lang="en-US" altLang="en-US" smtClean="0"/>
              <a:t>FLOW-MATIC features</a:t>
            </a:r>
          </a:p>
          <a:p>
            <a:pPr lvl="1" eaLnBrk="1" hangingPunct="1"/>
            <a:r>
              <a:rPr lang="en-US" altLang="en-US" smtClean="0"/>
              <a:t>Names up to 12 characters, with embedded hyphens</a:t>
            </a:r>
          </a:p>
          <a:p>
            <a:pPr lvl="1" eaLnBrk="1" hangingPunct="1"/>
            <a:r>
              <a:rPr lang="en-US" altLang="en-US" smtClean="0"/>
              <a:t>English names for arithmetic operators (no arithmetic expressions)</a:t>
            </a:r>
          </a:p>
          <a:p>
            <a:pPr lvl="1" eaLnBrk="1" hangingPunct="1"/>
            <a:r>
              <a:rPr lang="en-US" altLang="en-US" smtClean="0"/>
              <a:t>Data and code were completely separate</a:t>
            </a:r>
          </a:p>
          <a:p>
            <a:pPr lvl="1" eaLnBrk="1" hangingPunct="1"/>
            <a:r>
              <a:rPr lang="en-US" altLang="en-US" smtClean="0"/>
              <a:t>The first word in every statement was a verb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41E573E-BD13-4BC5-BE07-6B4E22F2741E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COBOL Design Process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First Design Meeting (Pentagon) in May 1959</a:t>
            </a:r>
          </a:p>
          <a:p>
            <a:pPr eaLnBrk="1" hangingPunct="1"/>
            <a:r>
              <a:rPr lang="en-US" altLang="en-US" sz="2400" smtClean="0"/>
              <a:t>Design goals</a:t>
            </a:r>
          </a:p>
          <a:p>
            <a:pPr lvl="1" eaLnBrk="1" hangingPunct="1"/>
            <a:r>
              <a:rPr lang="en-US" altLang="en-US" sz="2000" smtClean="0"/>
              <a:t>Must look like simple English</a:t>
            </a:r>
          </a:p>
          <a:p>
            <a:pPr lvl="1" eaLnBrk="1" hangingPunct="1"/>
            <a:r>
              <a:rPr lang="en-US" altLang="en-US" sz="2000" smtClean="0"/>
              <a:t>Must be easy to use, even if that means less power</a:t>
            </a:r>
          </a:p>
          <a:p>
            <a:pPr lvl="1" eaLnBrk="1" hangingPunct="1"/>
            <a:r>
              <a:rPr lang="en-US" altLang="en-US" sz="2000" smtClean="0"/>
              <a:t>Must broaden the base of computer users</a:t>
            </a:r>
          </a:p>
          <a:p>
            <a:pPr lvl="1" eaLnBrk="1" hangingPunct="1"/>
            <a:r>
              <a:rPr lang="en-US" altLang="en-US" sz="2000" smtClean="0"/>
              <a:t>Must not be biased by current compiler problems</a:t>
            </a:r>
          </a:p>
          <a:p>
            <a:pPr eaLnBrk="1" hangingPunct="1"/>
            <a:r>
              <a:rPr lang="en-US" altLang="en-US" sz="2400" smtClean="0"/>
              <a:t>Design committee members were all from computer manufacturers and DoD branches</a:t>
            </a:r>
          </a:p>
          <a:p>
            <a:pPr eaLnBrk="1" hangingPunct="1"/>
            <a:r>
              <a:rPr lang="en-US" altLang="en-US" sz="2400" smtClean="0"/>
              <a:t>Design Problems</a:t>
            </a:r>
          </a:p>
          <a:p>
            <a:pPr lvl="1" eaLnBrk="1" hangingPunct="1"/>
            <a:r>
              <a:rPr lang="en-US" altLang="en-US" sz="2000" smtClean="0"/>
              <a:t>Arithmetic expressions?</a:t>
            </a:r>
          </a:p>
          <a:p>
            <a:pPr lvl="1" eaLnBrk="1" hangingPunct="1"/>
            <a:r>
              <a:rPr lang="en-US" altLang="en-US" sz="2000" smtClean="0"/>
              <a:t>Subscripts?</a:t>
            </a:r>
          </a:p>
          <a:p>
            <a:pPr lvl="1" eaLnBrk="1" hangingPunct="1"/>
            <a:r>
              <a:rPr lang="en-US" altLang="en-US" sz="2000" smtClean="0"/>
              <a:t>Fights among manufacturers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D2A68C7-6937-43BA-AA0D-4817BA853B5A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COBOL Evaluation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Contributions</a:t>
            </a:r>
          </a:p>
          <a:p>
            <a:pPr lvl="1" eaLnBrk="1" hangingPunct="1"/>
            <a:r>
              <a:rPr lang="en-US" altLang="en-US" smtClean="0"/>
              <a:t>First macro facility in a high-level language</a:t>
            </a:r>
          </a:p>
          <a:p>
            <a:pPr lvl="1" eaLnBrk="1" hangingPunct="1"/>
            <a:r>
              <a:rPr lang="en-US" altLang="en-US" smtClean="0"/>
              <a:t>Hierarchical data structures (records)</a:t>
            </a:r>
          </a:p>
          <a:p>
            <a:pPr lvl="1" eaLnBrk="1" hangingPunct="1"/>
            <a:r>
              <a:rPr lang="en-US" altLang="en-US" smtClean="0"/>
              <a:t>Nested selection statements</a:t>
            </a:r>
          </a:p>
          <a:p>
            <a:pPr lvl="1" eaLnBrk="1" hangingPunct="1"/>
            <a:r>
              <a:rPr lang="en-US" altLang="en-US" smtClean="0"/>
              <a:t>Long names (up to 30 characters), with hyphens</a:t>
            </a:r>
          </a:p>
          <a:p>
            <a:pPr lvl="1" eaLnBrk="1" hangingPunct="1"/>
            <a:r>
              <a:rPr lang="en-US" altLang="en-US" smtClean="0"/>
              <a:t>Separate and very detailed data division</a:t>
            </a:r>
          </a:p>
          <a:p>
            <a:pPr eaLnBrk="1" hangingPunct="1"/>
            <a:r>
              <a:rPr lang="en-US" altLang="en-US" smtClean="0"/>
              <a:t>Drawbacks</a:t>
            </a:r>
          </a:p>
          <a:p>
            <a:pPr lvl="1" eaLnBrk="1" hangingPunct="1"/>
            <a:r>
              <a:rPr lang="en-US" altLang="en-US" smtClean="0"/>
              <a:t>Relatively weak procedure division</a:t>
            </a:r>
          </a:p>
          <a:p>
            <a:pPr lvl="1" eaLnBrk="1" hangingPunct="1"/>
            <a:r>
              <a:rPr lang="en-US" altLang="en-US" smtClean="0"/>
              <a:t>Initially no subprograms with parameters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E2744F7-94AF-4CA0-A8B0-5F6355EFEF41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COBOL: DoD Influence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First language required by DoD</a:t>
            </a:r>
          </a:p>
          <a:p>
            <a:pPr lvl="1" eaLnBrk="1" hangingPunct="1"/>
            <a:r>
              <a:rPr lang="en-US" altLang="en-US" smtClean="0"/>
              <a:t>Would probably have failed without DoD</a:t>
            </a:r>
          </a:p>
          <a:p>
            <a:pPr lvl="1" eaLnBrk="1" hangingPunct="1"/>
            <a:r>
              <a:rPr lang="en-US" altLang="en-US" smtClean="0"/>
              <a:t>Poor compiler performance increased costs</a:t>
            </a:r>
          </a:p>
          <a:p>
            <a:pPr eaLnBrk="1" hangingPunct="1"/>
            <a:r>
              <a:rPr lang="en-US" altLang="en-US" smtClean="0"/>
              <a:t>Still the most widely used business applications language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56A2E33-4FDE-404F-BDB0-53F0F027BE85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The Beginning of Timesharing: BASIC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u="sng" smtClean="0"/>
              <a:t>B</a:t>
            </a:r>
            <a:r>
              <a:rPr lang="en-US" altLang="en-US" sz="2400" smtClean="0"/>
              <a:t>eginner’s </a:t>
            </a:r>
            <a:r>
              <a:rPr lang="en-US" altLang="en-US" sz="2400" u="sng" smtClean="0"/>
              <a:t>A</a:t>
            </a:r>
            <a:r>
              <a:rPr lang="en-US" altLang="en-US" sz="2400" smtClean="0"/>
              <a:t>ll-Purpose </a:t>
            </a:r>
            <a:r>
              <a:rPr lang="en-US" altLang="en-US" sz="2400" u="sng" smtClean="0"/>
              <a:t>S</a:t>
            </a:r>
            <a:r>
              <a:rPr lang="en-US" altLang="en-US" sz="2400" smtClean="0"/>
              <a:t>ymbolic </a:t>
            </a:r>
            <a:r>
              <a:rPr lang="en-US" altLang="en-US" sz="2400" u="sng" smtClean="0"/>
              <a:t>I</a:t>
            </a:r>
            <a:r>
              <a:rPr lang="en-US" altLang="en-US" sz="2400" smtClean="0"/>
              <a:t>nstruction </a:t>
            </a:r>
            <a:r>
              <a:rPr lang="en-US" altLang="en-US" sz="2400" u="sng" smtClean="0"/>
              <a:t>C</a:t>
            </a:r>
            <a:r>
              <a:rPr lang="en-US" altLang="en-US" sz="2400" smtClean="0"/>
              <a:t>ode</a:t>
            </a:r>
          </a:p>
          <a:p>
            <a:pPr eaLnBrk="1" hangingPunct="1"/>
            <a:r>
              <a:rPr lang="en-US" altLang="en-US" sz="2400" smtClean="0"/>
              <a:t>Designed by Kemeny &amp; Kurtz at Dartmouth</a:t>
            </a:r>
          </a:p>
          <a:p>
            <a:pPr eaLnBrk="1" hangingPunct="1"/>
            <a:r>
              <a:rPr lang="en-US" altLang="en-US" sz="2400" smtClean="0"/>
              <a:t>Design Goals:</a:t>
            </a:r>
          </a:p>
          <a:p>
            <a:pPr lvl="1" eaLnBrk="1" hangingPunct="1"/>
            <a:r>
              <a:rPr lang="en-US" altLang="en-US" sz="2000" smtClean="0"/>
              <a:t>Easy to learn and use for non-science students</a:t>
            </a:r>
          </a:p>
          <a:p>
            <a:pPr lvl="1" eaLnBrk="1" hangingPunct="1"/>
            <a:r>
              <a:rPr lang="en-US" altLang="en-US" sz="2000" smtClean="0"/>
              <a:t>Must be “pleasant and friendly”</a:t>
            </a:r>
          </a:p>
          <a:p>
            <a:pPr lvl="1" eaLnBrk="1" hangingPunct="1"/>
            <a:r>
              <a:rPr lang="en-US" altLang="en-US" sz="2000" smtClean="0"/>
              <a:t>Fast turnaround for homework</a:t>
            </a:r>
          </a:p>
          <a:p>
            <a:pPr lvl="1" eaLnBrk="1" hangingPunct="1"/>
            <a:r>
              <a:rPr lang="en-US" altLang="en-US" sz="2000" smtClean="0"/>
              <a:t>Free and private access</a:t>
            </a:r>
          </a:p>
          <a:p>
            <a:pPr lvl="1" eaLnBrk="1" hangingPunct="1"/>
            <a:r>
              <a:rPr lang="en-US" altLang="en-US" sz="2000" smtClean="0"/>
              <a:t>User time is more important than computer time</a:t>
            </a:r>
          </a:p>
          <a:p>
            <a:pPr eaLnBrk="1" hangingPunct="1"/>
            <a:r>
              <a:rPr lang="en-US" altLang="en-US" sz="2400" smtClean="0"/>
              <a:t>First widely-used language with </a:t>
            </a:r>
            <a:r>
              <a:rPr lang="en-US" altLang="en-US" sz="2400" u="sng" smtClean="0"/>
              <a:t>time sharing</a:t>
            </a:r>
            <a:r>
              <a:rPr lang="en-US" altLang="en-US" sz="2400" smtClean="0"/>
              <a:t>   </a:t>
            </a:r>
          </a:p>
          <a:p>
            <a:pPr eaLnBrk="1" hangingPunct="1"/>
            <a:r>
              <a:rPr lang="en-US" altLang="en-US" sz="2400" smtClean="0"/>
              <a:t>Current popular dialects</a:t>
            </a:r>
          </a:p>
          <a:p>
            <a:pPr lvl="1" eaLnBrk="1" hangingPunct="1"/>
            <a:r>
              <a:rPr lang="en-US" altLang="en-US" sz="2000" smtClean="0"/>
              <a:t>Visual BASIC</a:t>
            </a:r>
          </a:p>
          <a:p>
            <a:pPr lvl="1" eaLnBrk="1" hangingPunct="1"/>
            <a:r>
              <a:rPr lang="en-US" altLang="en-US" sz="2000" smtClean="0"/>
              <a:t>VB.NET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4E39D7E1-3C1F-415F-8F7C-92C9CF817999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Everything for Everybody: PL/I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924800" cy="5029200"/>
          </a:xfrm>
        </p:spPr>
        <p:txBody>
          <a:bodyPr/>
          <a:lstStyle/>
          <a:p>
            <a:pPr eaLnBrk="1" hangingPunct="1"/>
            <a:r>
              <a:rPr lang="en-US" altLang="en-US" u="sng" smtClean="0"/>
              <a:t>P</a:t>
            </a:r>
            <a:r>
              <a:rPr lang="en-US" altLang="en-US" smtClean="0"/>
              <a:t>rogramming </a:t>
            </a:r>
            <a:r>
              <a:rPr lang="en-US" altLang="en-US" u="sng" smtClean="0"/>
              <a:t>L</a:t>
            </a:r>
            <a:r>
              <a:rPr lang="en-US" altLang="en-US" smtClean="0"/>
              <a:t>anguage One</a:t>
            </a:r>
          </a:p>
          <a:p>
            <a:pPr eaLnBrk="1" hangingPunct="1"/>
            <a:r>
              <a:rPr lang="en-US" altLang="en-US" smtClean="0"/>
              <a:t>Designed by IBM and SHARE</a:t>
            </a:r>
          </a:p>
          <a:p>
            <a:pPr eaLnBrk="1" hangingPunct="1"/>
            <a:r>
              <a:rPr lang="en-US" altLang="en-US" smtClean="0"/>
              <a:t>Computing situation in 1964 (IBM’s view)</a:t>
            </a:r>
          </a:p>
          <a:p>
            <a:pPr lvl="1" eaLnBrk="1" hangingPunct="1"/>
            <a:r>
              <a:rPr lang="en-US" altLang="en-US" smtClean="0"/>
              <a:t>Scientific computing</a:t>
            </a:r>
          </a:p>
          <a:p>
            <a:pPr lvl="2" eaLnBrk="1" hangingPunct="1"/>
            <a:r>
              <a:rPr lang="en-US" altLang="en-US" smtClean="0"/>
              <a:t>IBM 1620 and 7090 computers</a:t>
            </a:r>
          </a:p>
          <a:p>
            <a:pPr lvl="2" eaLnBrk="1" hangingPunct="1"/>
            <a:r>
              <a:rPr lang="en-US" altLang="en-US" smtClean="0"/>
              <a:t>FORTRAN</a:t>
            </a:r>
          </a:p>
          <a:p>
            <a:pPr lvl="2" eaLnBrk="1" hangingPunct="1"/>
            <a:r>
              <a:rPr lang="en-US" altLang="en-US" smtClean="0"/>
              <a:t>SHARE user group</a:t>
            </a:r>
          </a:p>
          <a:p>
            <a:pPr lvl="1" eaLnBrk="1" hangingPunct="1"/>
            <a:r>
              <a:rPr lang="en-US" altLang="en-US" smtClean="0"/>
              <a:t>Business computing</a:t>
            </a:r>
          </a:p>
          <a:p>
            <a:pPr lvl="2" eaLnBrk="1" hangingPunct="1"/>
            <a:r>
              <a:rPr lang="en-US" altLang="en-US" smtClean="0"/>
              <a:t>IBM 1401, 7080 computers</a:t>
            </a:r>
          </a:p>
          <a:p>
            <a:pPr lvl="2" eaLnBrk="1" hangingPunct="1"/>
            <a:r>
              <a:rPr lang="en-US" altLang="en-US" smtClean="0"/>
              <a:t>COBOL</a:t>
            </a:r>
          </a:p>
          <a:p>
            <a:pPr lvl="2" eaLnBrk="1" hangingPunct="1"/>
            <a:r>
              <a:rPr lang="en-US" altLang="en-US" smtClean="0"/>
              <a:t>GUIDE user group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A8EFB8E-495F-43EC-B73C-9E986418F157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PL/I: Background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By 1963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Scientific users needing better I/O, like COBOL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Business users needing floating point and arrays (for MIS)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A problem was developing for organizations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Two kinds of computers, languages, and support staff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Far too costly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obvious 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Build a new computer for both applications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IBM System/360 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Design a new language for both applications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Systems programming &amp; list processing too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0CE97D8-31CD-4E30-B6EB-6DCE517EC401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PL/I: Design Process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Designed in 5 months by 3x3 Committee</a:t>
            </a:r>
          </a:p>
          <a:p>
            <a:pPr lvl="1" eaLnBrk="1" hangingPunct="1"/>
            <a:r>
              <a:rPr lang="en-US" altLang="en-US" smtClean="0"/>
              <a:t>Three members from IBM</a:t>
            </a:r>
          </a:p>
          <a:p>
            <a:pPr lvl="1" eaLnBrk="1" hangingPunct="1"/>
            <a:r>
              <a:rPr lang="en-US" altLang="en-US" smtClean="0"/>
              <a:t>Three members from SHARE</a:t>
            </a:r>
          </a:p>
          <a:p>
            <a:pPr eaLnBrk="1" hangingPunct="1"/>
            <a:r>
              <a:rPr lang="en-US" altLang="en-US" smtClean="0"/>
              <a:t>Initial concept</a:t>
            </a:r>
          </a:p>
          <a:p>
            <a:pPr lvl="1" eaLnBrk="1" hangingPunct="1"/>
            <a:r>
              <a:rPr lang="en-US" altLang="en-US" smtClean="0"/>
              <a:t>An extension of Fortran IV called Fortran VI</a:t>
            </a:r>
          </a:p>
          <a:p>
            <a:pPr lvl="1" eaLnBrk="1" hangingPunct="1"/>
            <a:r>
              <a:rPr lang="en-US" altLang="en-US" smtClean="0"/>
              <a:t>Quickly refocused into a new language</a:t>
            </a:r>
          </a:p>
          <a:p>
            <a:pPr eaLnBrk="1" hangingPunct="1"/>
            <a:r>
              <a:rPr lang="en-US" altLang="en-US" smtClean="0"/>
              <a:t>Initially NPL (</a:t>
            </a:r>
            <a:r>
              <a:rPr lang="en-US" altLang="en-US" u="sng" smtClean="0"/>
              <a:t>N</a:t>
            </a:r>
            <a:r>
              <a:rPr lang="en-US" altLang="en-US" smtClean="0"/>
              <a:t>ew </a:t>
            </a:r>
            <a:r>
              <a:rPr lang="en-US" altLang="en-US" u="sng" smtClean="0"/>
              <a:t>P</a:t>
            </a:r>
            <a:r>
              <a:rPr lang="en-US" altLang="en-US" smtClean="0"/>
              <a:t>rogramming </a:t>
            </a:r>
            <a:r>
              <a:rPr lang="en-US" altLang="en-US" u="sng" smtClean="0"/>
              <a:t>L</a:t>
            </a:r>
            <a:r>
              <a:rPr lang="en-US" altLang="en-US" smtClean="0"/>
              <a:t>anguage)</a:t>
            </a:r>
          </a:p>
          <a:p>
            <a:pPr eaLnBrk="1" hangingPunct="1"/>
            <a:r>
              <a:rPr lang="en-US" altLang="en-US" smtClean="0"/>
              <a:t>Name changed to PL/I in 1965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EDF32F6-57B3-47BF-BB6D-C89F43558C99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2 Topics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 sz="2400" dirty="0" smtClean="0"/>
              <a:t>The </a:t>
            </a:r>
            <a:r>
              <a:rPr lang="en-US" altLang="en-US" sz="2400" dirty="0" smtClean="0"/>
              <a:t>First Step Toward Sophistication: ALGOL 60</a:t>
            </a:r>
          </a:p>
          <a:p>
            <a:pPr marL="533400" indent="-533400" eaLnBrk="1" hangingPunct="1"/>
            <a:r>
              <a:rPr lang="en-US" altLang="en-US" sz="2400" dirty="0" smtClean="0"/>
              <a:t>Computerizing Business Records: COBOL</a:t>
            </a:r>
          </a:p>
          <a:p>
            <a:pPr marL="533400" indent="-533400" eaLnBrk="1" hangingPunct="1"/>
            <a:r>
              <a:rPr lang="en-US" altLang="en-US" sz="2400" dirty="0" smtClean="0"/>
              <a:t>The Beginnings of Timesharing: </a:t>
            </a:r>
            <a:r>
              <a:rPr lang="en-US" altLang="en-US" sz="2400" dirty="0" smtClean="0"/>
              <a:t>BASIC</a:t>
            </a:r>
          </a:p>
          <a:p>
            <a:pPr marL="533400" indent="-533400" eaLnBrk="1" hangingPunct="1"/>
            <a:r>
              <a:rPr lang="en-US" altLang="en-US" sz="2400" dirty="0"/>
              <a:t>Everything for Everybody: PL/I</a:t>
            </a:r>
          </a:p>
          <a:p>
            <a:pPr marL="533400" indent="-533400" eaLnBrk="1" hangingPunct="1"/>
            <a:r>
              <a:rPr lang="en-US" altLang="en-US" sz="2400" dirty="0"/>
              <a:t>Two Early Dynamic Languages: APL and </a:t>
            </a:r>
            <a:r>
              <a:rPr lang="en-US" altLang="en-US" sz="2400" dirty="0" smtClean="0"/>
              <a:t>SNOBOL</a:t>
            </a:r>
            <a:endParaRPr lang="en-US" altLang="en-US" sz="2400" dirty="0" smtClean="0"/>
          </a:p>
          <a:p>
            <a:pPr marL="533400" indent="-533400" eaLnBrk="1" hangingPunct="1">
              <a:buFontTx/>
              <a:buNone/>
            </a:pPr>
            <a:endParaRPr lang="en-US" altLang="en-US" sz="24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A066AB8-E5E1-451D-8A86-9A9C34DC5C34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PL/I: Evaluation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PL/I contributions</a:t>
            </a:r>
          </a:p>
          <a:p>
            <a:pPr lvl="1" eaLnBrk="1" hangingPunct="1"/>
            <a:r>
              <a:rPr lang="en-US" altLang="en-US" smtClean="0"/>
              <a:t>First unit-level concurrency</a:t>
            </a:r>
          </a:p>
          <a:p>
            <a:pPr lvl="1" eaLnBrk="1" hangingPunct="1"/>
            <a:r>
              <a:rPr lang="en-US" altLang="en-US" smtClean="0"/>
              <a:t>First exception handling</a:t>
            </a:r>
          </a:p>
          <a:p>
            <a:pPr lvl="1" eaLnBrk="1" hangingPunct="1"/>
            <a:r>
              <a:rPr lang="en-US" altLang="en-US" smtClean="0"/>
              <a:t>Switch-selectable recursion</a:t>
            </a:r>
          </a:p>
          <a:p>
            <a:pPr lvl="1" eaLnBrk="1" hangingPunct="1"/>
            <a:r>
              <a:rPr lang="en-US" altLang="en-US" smtClean="0"/>
              <a:t>First pointer data type</a:t>
            </a:r>
          </a:p>
          <a:p>
            <a:pPr lvl="1" eaLnBrk="1" hangingPunct="1"/>
            <a:r>
              <a:rPr lang="en-US" altLang="en-US" smtClean="0"/>
              <a:t>First array cross sections</a:t>
            </a:r>
          </a:p>
          <a:p>
            <a:pPr eaLnBrk="1" hangingPunct="1"/>
            <a:r>
              <a:rPr lang="en-US" altLang="en-US" smtClean="0"/>
              <a:t>Concerns</a:t>
            </a:r>
          </a:p>
          <a:p>
            <a:pPr lvl="1" eaLnBrk="1" hangingPunct="1"/>
            <a:r>
              <a:rPr lang="en-US" altLang="en-US" smtClean="0"/>
              <a:t>Many new features were poorly designed</a:t>
            </a:r>
          </a:p>
          <a:p>
            <a:pPr lvl="1" eaLnBrk="1" hangingPunct="1"/>
            <a:r>
              <a:rPr lang="en-US" altLang="en-US" smtClean="0"/>
              <a:t>Too large and too complex – tried to incorporate all available constructs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3A23F0B-6E26-4845-AD62-754CA2647973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Two Early Dynamic Languages:</a:t>
            </a:r>
            <a:br>
              <a:rPr lang="en-US" altLang="en-US" sz="3200" smtClean="0"/>
            </a:br>
            <a:r>
              <a:rPr lang="en-US" altLang="en-US" sz="3200" smtClean="0"/>
              <a:t>APL and SNOBOL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Both are characterized by</a:t>
            </a:r>
          </a:p>
          <a:p>
            <a:pPr lvl="1" eaLnBrk="1" hangingPunct="1"/>
            <a:r>
              <a:rPr lang="en-US" altLang="en-US" smtClean="0"/>
              <a:t>Dynamic typing</a:t>
            </a:r>
          </a:p>
          <a:p>
            <a:pPr lvl="2" eaLnBrk="1" hangingPunct="1"/>
            <a:r>
              <a:rPr lang="en-US" altLang="en-US" smtClean="0"/>
              <a:t>Variable acquires a type when it is assigned a value</a:t>
            </a:r>
          </a:p>
          <a:p>
            <a:pPr lvl="1" eaLnBrk="1" hangingPunct="1"/>
            <a:r>
              <a:rPr lang="en-US" altLang="en-US" smtClean="0"/>
              <a:t>Dynamic storage allocation</a:t>
            </a:r>
          </a:p>
          <a:p>
            <a:pPr lvl="2" eaLnBrk="1" hangingPunct="1"/>
            <a:r>
              <a:rPr lang="en-US" altLang="en-US" smtClean="0"/>
              <a:t>Variable storage allocated when value is assigned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9A64B38-64C1-4FAC-8600-D4CD659AF82C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APL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/>
              <a:t>A</a:t>
            </a:r>
            <a:r>
              <a:rPr lang="en-US" altLang="en-US" smtClean="0"/>
              <a:t> </a:t>
            </a:r>
            <a:r>
              <a:rPr lang="en-US" altLang="en-US" u="sng" smtClean="0"/>
              <a:t>P</a:t>
            </a:r>
            <a:r>
              <a:rPr lang="en-US" altLang="en-US" smtClean="0"/>
              <a:t>rogramming </a:t>
            </a:r>
            <a:r>
              <a:rPr lang="en-US" altLang="en-US" u="sng" smtClean="0"/>
              <a:t>L</a:t>
            </a:r>
            <a:r>
              <a:rPr lang="en-US" altLang="en-US" smtClean="0"/>
              <a:t>anguage</a:t>
            </a:r>
          </a:p>
          <a:p>
            <a:pPr eaLnBrk="1" hangingPunct="1"/>
            <a:r>
              <a:rPr lang="en-US" altLang="en-US" smtClean="0"/>
              <a:t>Designed at IBM by Ken Iverson circa 1960</a:t>
            </a:r>
          </a:p>
          <a:p>
            <a:pPr lvl="1" eaLnBrk="1" hangingPunct="1"/>
            <a:r>
              <a:rPr lang="en-US" altLang="en-US" smtClean="0"/>
              <a:t>Initially a hardware description language</a:t>
            </a:r>
          </a:p>
          <a:p>
            <a:pPr lvl="1" eaLnBrk="1" hangingPunct="1"/>
            <a:r>
              <a:rPr lang="en-US" altLang="en-US" smtClean="0"/>
              <a:t>Highly expressive (many operators, for both  scalars and arrays of various dimensions)</a:t>
            </a:r>
          </a:p>
          <a:p>
            <a:pPr lvl="1" eaLnBrk="1" hangingPunct="1"/>
            <a:r>
              <a:rPr lang="en-US" altLang="en-US" smtClean="0"/>
              <a:t>Programs are very difficult to read</a:t>
            </a:r>
          </a:p>
          <a:p>
            <a:pPr eaLnBrk="1" hangingPunct="1"/>
            <a:r>
              <a:rPr lang="en-US" altLang="en-US" smtClean="0"/>
              <a:t>Still in use with minimal changes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altLang="en-US" smtClean="0"/>
              <a:t>APL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802F8DC6-00E8-4026-8DFF-30DC1E644F36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96260" name="Picture 2" descr="https://upload.wikimedia.org/wikipedia/commons/9/9f/IBM_Selectr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1512888"/>
            <a:ext cx="3165475" cy="237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1" name="Picture 4" descr="https://upload.wikimedia.org/wikipedia/commons/5/52/IBM_Selectric_typeb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524000"/>
            <a:ext cx="24511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2" name="TextBox 5"/>
          <p:cNvSpPr txBox="1">
            <a:spLocks noChangeArrowheads="1"/>
          </p:cNvSpPr>
          <p:nvPr/>
        </p:nvSpPr>
        <p:spPr bwMode="auto">
          <a:xfrm>
            <a:off x="6705600" y="3276600"/>
            <a:ext cx="2243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ZA" altLang="en-US" sz="1600">
                <a:solidFill>
                  <a:schemeClr val="tx1"/>
                </a:solidFill>
                <a:latin typeface="Times" panose="02020603050405020304" pitchFamily="18" charset="0"/>
              </a:rPr>
              <a:t>IBM Selectric typewriter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ZA" altLang="en-US" sz="1600">
                <a:solidFill>
                  <a:schemeClr val="tx1"/>
                </a:solidFill>
                <a:latin typeface="Times" panose="02020603050405020304" pitchFamily="18" charset="0"/>
              </a:rPr>
              <a:t>and printball</a:t>
            </a:r>
          </a:p>
        </p:txBody>
      </p:sp>
      <p:pic>
        <p:nvPicPr>
          <p:cNvPr id="96263" name="Picture 6" descr="https://upload.wikimedia.org/wikipedia/commons/thumb/9/9f/APL-keybd2.svg/410px-APL-keybd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4371975"/>
            <a:ext cx="5405438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4" name="TextBox 9"/>
          <p:cNvSpPr txBox="1">
            <a:spLocks noChangeArrowheads="1"/>
          </p:cNvSpPr>
          <p:nvPr/>
        </p:nvSpPr>
        <p:spPr bwMode="auto">
          <a:xfrm>
            <a:off x="6096000" y="5334000"/>
            <a:ext cx="13795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ZA" altLang="en-US" sz="1600">
                <a:solidFill>
                  <a:schemeClr val="tx1"/>
                </a:solidFill>
                <a:latin typeface="Times" panose="02020603050405020304" pitchFamily="18" charset="0"/>
              </a:rPr>
              <a:t>APL keyboard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ZA" altLang="en-US" sz="1600">
                <a:solidFill>
                  <a:schemeClr val="tx1"/>
                </a:solidFill>
                <a:latin typeface="Times" panose="02020603050405020304" pitchFamily="18" charset="0"/>
              </a:rPr>
              <a:t>overlay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altLang="en-US" smtClean="0"/>
              <a:t>APL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altLang="en-US" smtClean="0"/>
              <a:t>Examples of APL programs</a:t>
            </a:r>
          </a:p>
          <a:p>
            <a:pPr lvl="1"/>
            <a:r>
              <a:rPr lang="en-ZA" altLang="en-US" sz="2000" smtClean="0"/>
              <a:t>Sort a list of words according to word length</a:t>
            </a:r>
          </a:p>
          <a:p>
            <a:pPr lvl="1"/>
            <a:endParaRPr lang="en-ZA" altLang="en-US" sz="2000" smtClean="0"/>
          </a:p>
          <a:p>
            <a:pPr lvl="1"/>
            <a:endParaRPr lang="en-ZA" altLang="en-US" sz="2000" smtClean="0"/>
          </a:p>
          <a:p>
            <a:pPr lvl="1"/>
            <a:r>
              <a:rPr lang="en-ZA" altLang="en-US" sz="2000" smtClean="0"/>
              <a:t>Generate 6 non-repeating pseudo-random integers between 1 and 40, and print them in ascending order</a:t>
            </a:r>
          </a:p>
          <a:p>
            <a:pPr lvl="1"/>
            <a:endParaRPr lang="en-ZA" altLang="en-US" sz="2000" smtClean="0"/>
          </a:p>
          <a:p>
            <a:pPr lvl="1"/>
            <a:endParaRPr lang="en-ZA" altLang="en-US" sz="2000" smtClean="0"/>
          </a:p>
          <a:p>
            <a:pPr lvl="1"/>
            <a:r>
              <a:rPr lang="en-ZA" altLang="en-US" sz="2000" smtClean="0"/>
              <a:t>Find all the prime numbers from 1 to R</a:t>
            </a:r>
          </a:p>
        </p:txBody>
      </p:sp>
      <p:sp>
        <p:nvSpPr>
          <p:cNvPr id="972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C720E0A-32E1-45EB-8A53-BC93592D504C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97285" name="Picture 5" descr="example1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14600"/>
            <a:ext cx="1981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6" name="Picture 6" descr="example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86200"/>
            <a:ext cx="18288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7" name="Picture 7" descr="example3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953000"/>
            <a:ext cx="327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62FDC77-AE58-4343-8995-D882F4E0E2A1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SNOBOL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Designed at Bell Labs by Farber, Griswold, and Polensky in 1964</a:t>
            </a:r>
          </a:p>
          <a:p>
            <a:pPr lvl="1" eaLnBrk="1" hangingPunct="1"/>
            <a:r>
              <a:rPr lang="en-US" altLang="en-US" smtClean="0"/>
              <a:t>A string manipulation language</a:t>
            </a:r>
          </a:p>
          <a:p>
            <a:pPr lvl="1" eaLnBrk="1" hangingPunct="1"/>
            <a:r>
              <a:rPr lang="en-US" altLang="en-US" smtClean="0"/>
              <a:t>Powerful operators for string pattern matching</a:t>
            </a:r>
          </a:p>
          <a:p>
            <a:pPr lvl="1" eaLnBrk="1" hangingPunct="1"/>
            <a:r>
              <a:rPr lang="en-US" altLang="en-US" smtClean="0"/>
              <a:t>Initially used for writing text editors</a:t>
            </a:r>
          </a:p>
          <a:p>
            <a:pPr lvl="2" eaLnBrk="1" hangingPunct="1"/>
            <a:r>
              <a:rPr lang="en-US" altLang="en-US" smtClean="0"/>
              <a:t>Slower than alternative languages</a:t>
            </a:r>
          </a:p>
          <a:p>
            <a:pPr lvl="2" eaLnBrk="1" hangingPunct="1"/>
            <a:r>
              <a:rPr lang="en-US" altLang="en-US" smtClean="0"/>
              <a:t>Thus no longer widely used for this purpose</a:t>
            </a:r>
          </a:p>
          <a:p>
            <a:pPr lvl="1" eaLnBrk="1" hangingPunct="1"/>
            <a:r>
              <a:rPr lang="en-US" altLang="en-US" smtClean="0"/>
              <a:t>Still used for certain text processing tasks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3822185-7520-4BF2-97CF-F176C8B0DCE6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Genealogy of Common Languages</a:t>
            </a:r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39850"/>
            <a:ext cx="4343400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689130" y="1568670"/>
            <a:ext cx="381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3668110" y="1721070"/>
            <a:ext cx="381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4616670" y="1471450"/>
            <a:ext cx="47822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4593020" y="1742090"/>
            <a:ext cx="3048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4516820" y="2123090"/>
            <a:ext cx="2286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063360" y="2112580"/>
            <a:ext cx="16291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6061840" y="2004850"/>
            <a:ext cx="3048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4246180" y="1742090"/>
            <a:ext cx="16291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927A67E-EA3F-4786-8F99-14356CC10B5C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The First Step Toward Sophistication: ALGOL 60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Environment of development</a:t>
            </a:r>
          </a:p>
          <a:p>
            <a:pPr lvl="1" eaLnBrk="1" hangingPunct="1"/>
            <a:r>
              <a:rPr lang="en-US" altLang="en-US" smtClean="0"/>
              <a:t>FORTRAN had (barely) arrived for IBM 70x</a:t>
            </a:r>
          </a:p>
          <a:p>
            <a:pPr lvl="1" eaLnBrk="1" hangingPunct="1"/>
            <a:r>
              <a:rPr lang="en-US" altLang="en-US" smtClean="0"/>
              <a:t>Many other languages were being developed, all for specific machines</a:t>
            </a:r>
          </a:p>
          <a:p>
            <a:pPr lvl="1" eaLnBrk="1" hangingPunct="1"/>
            <a:r>
              <a:rPr lang="en-US" altLang="en-US" smtClean="0"/>
              <a:t>No portable language; all were machine-              dependent</a:t>
            </a:r>
          </a:p>
          <a:p>
            <a:pPr lvl="1" eaLnBrk="1" hangingPunct="1"/>
            <a:r>
              <a:rPr lang="en-US" altLang="en-US" smtClean="0"/>
              <a:t>No universal language for communicating algorithms</a:t>
            </a:r>
          </a:p>
          <a:p>
            <a:pPr eaLnBrk="1" hangingPunct="1"/>
            <a:r>
              <a:rPr lang="en-US" altLang="en-US" smtClean="0"/>
              <a:t>An effort to design a universal language</a:t>
            </a:r>
          </a:p>
          <a:p>
            <a:pPr lvl="1" eaLnBrk="1" hangingPunct="1"/>
            <a:r>
              <a:rPr lang="en-US" altLang="en-US" smtClean="0"/>
              <a:t>Universal in terms of machine independence</a:t>
            </a:r>
          </a:p>
          <a:p>
            <a:pPr lvl="1" eaLnBrk="1" hangingPunct="1"/>
            <a:r>
              <a:rPr lang="en-US" altLang="en-US" smtClean="0"/>
              <a:t>ALGOL 60 was still a scientific language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CB34DB9-F8EB-4436-B7DB-7877FADE5787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Early Design Process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ACM and GAMM met for four days for design (May 27 to June 1, 1958)</a:t>
            </a:r>
          </a:p>
          <a:p>
            <a:pPr eaLnBrk="1" hangingPunct="1"/>
            <a:r>
              <a:rPr lang="en-US" altLang="en-US" u="sng" smtClean="0"/>
              <a:t>I</a:t>
            </a:r>
            <a:r>
              <a:rPr lang="en-US" altLang="en-US" smtClean="0"/>
              <a:t>nternational </a:t>
            </a:r>
            <a:r>
              <a:rPr lang="en-US" altLang="en-US" u="sng" smtClean="0"/>
              <a:t>A</a:t>
            </a:r>
            <a:r>
              <a:rPr lang="en-US" altLang="en-US" smtClean="0"/>
              <a:t>lgorithmic </a:t>
            </a:r>
            <a:r>
              <a:rPr lang="en-US" altLang="en-US" u="sng" smtClean="0"/>
              <a:t>L</a:t>
            </a:r>
            <a:r>
              <a:rPr lang="en-US" altLang="en-US" smtClean="0"/>
              <a:t>anguage (IAL), then renamed </a:t>
            </a:r>
            <a:r>
              <a:rPr lang="en-US" altLang="en-US" u="sng" smtClean="0"/>
              <a:t>ALGO</a:t>
            </a:r>
            <a:r>
              <a:rPr lang="en-US" altLang="en-US" smtClean="0"/>
              <a:t>rithmic </a:t>
            </a:r>
            <a:r>
              <a:rPr lang="en-US" altLang="en-US" u="sng" smtClean="0"/>
              <a:t>L</a:t>
            </a:r>
            <a:r>
              <a:rPr lang="en-US" altLang="en-US" smtClean="0"/>
              <a:t>anguage</a:t>
            </a:r>
          </a:p>
          <a:p>
            <a:pPr eaLnBrk="1" hangingPunct="1"/>
            <a:r>
              <a:rPr lang="en-US" altLang="en-US" smtClean="0"/>
              <a:t>Goals of the language</a:t>
            </a:r>
          </a:p>
          <a:p>
            <a:pPr lvl="1" eaLnBrk="1" hangingPunct="1"/>
            <a:r>
              <a:rPr lang="en-US" altLang="en-US" smtClean="0"/>
              <a:t>Close to mathematical notation</a:t>
            </a:r>
          </a:p>
          <a:p>
            <a:pPr lvl="1" eaLnBrk="1" hangingPunct="1"/>
            <a:r>
              <a:rPr lang="en-US" altLang="en-US" smtClean="0"/>
              <a:t>Good for describing algorithms</a:t>
            </a:r>
          </a:p>
          <a:p>
            <a:pPr lvl="1" eaLnBrk="1" hangingPunct="1"/>
            <a:r>
              <a:rPr lang="en-US" altLang="en-US" smtClean="0"/>
              <a:t>Must be translatable to machine code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BFA956F-0E7E-4A59-AF40-E88E45609665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ALGOL 58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543800" cy="5029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Concept of type was formalized</a:t>
            </a:r>
          </a:p>
          <a:p>
            <a:pPr eaLnBrk="1" hangingPunct="1"/>
            <a:r>
              <a:rPr lang="en-US" altLang="en-US" sz="2400" smtClean="0"/>
              <a:t>Names could be any length</a:t>
            </a:r>
          </a:p>
          <a:p>
            <a:pPr eaLnBrk="1" hangingPunct="1"/>
            <a:r>
              <a:rPr lang="en-US" altLang="en-US" sz="2400" smtClean="0"/>
              <a:t>Arrays could have any number of subscripts</a:t>
            </a:r>
          </a:p>
          <a:p>
            <a:pPr eaLnBrk="1" hangingPunct="1"/>
            <a:r>
              <a:rPr lang="en-US" altLang="en-US" sz="2400" smtClean="0"/>
              <a:t>Parameters were separated by mode (in &amp; out)</a:t>
            </a:r>
          </a:p>
          <a:p>
            <a:pPr eaLnBrk="1" hangingPunct="1"/>
            <a:r>
              <a:rPr lang="en-US" altLang="en-US" sz="2400" smtClean="0"/>
              <a:t>Subscripts were placed in brackets, lower bound could be specified by the programmer</a:t>
            </a:r>
          </a:p>
          <a:p>
            <a:pPr eaLnBrk="1" hangingPunct="1"/>
            <a:r>
              <a:rPr lang="en-US" altLang="en-US" sz="2400" smtClean="0"/>
              <a:t>Compound statements (</a:t>
            </a:r>
            <a:r>
              <a:rPr lang="en-US" altLang="en-US" sz="2400" b="1" smtClean="0">
                <a:latin typeface="Courier New" panose="02070309020205020404" pitchFamily="49" charset="0"/>
              </a:rPr>
              <a:t>begin ... end</a:t>
            </a:r>
            <a:r>
              <a:rPr lang="en-US" altLang="en-US" sz="2400" smtClean="0"/>
              <a:t>)</a:t>
            </a:r>
          </a:p>
          <a:p>
            <a:pPr eaLnBrk="1" hangingPunct="1"/>
            <a:r>
              <a:rPr lang="en-US" altLang="en-US" sz="2400" smtClean="0"/>
              <a:t>Semicolon as a statement separator</a:t>
            </a:r>
          </a:p>
          <a:p>
            <a:pPr eaLnBrk="1" hangingPunct="1"/>
            <a:r>
              <a:rPr lang="en-US" altLang="en-US" sz="2400" smtClean="0"/>
              <a:t>Assignment operator was := (evolved from &lt;=)</a:t>
            </a:r>
          </a:p>
          <a:p>
            <a:pPr eaLnBrk="1" hangingPunct="1"/>
            <a:r>
              <a:rPr lang="en-US" altLang="en-US" sz="2400" smtClean="0"/>
              <a:t>The </a:t>
            </a:r>
            <a:r>
              <a:rPr lang="en-US" altLang="en-US" sz="2400" b="1" smtClean="0">
                <a:latin typeface="Courier New" panose="02070309020205020404" pitchFamily="49" charset="0"/>
              </a:rPr>
              <a:t>if</a:t>
            </a:r>
            <a:r>
              <a:rPr lang="en-US" altLang="en-US" sz="2400" smtClean="0"/>
              <a:t> had </a:t>
            </a:r>
            <a:r>
              <a:rPr lang="en-US" altLang="en-US" sz="2400" b="1" smtClean="0">
                <a:latin typeface="Courier New" panose="02070309020205020404" pitchFamily="49" charset="0"/>
              </a:rPr>
              <a:t>else-if</a:t>
            </a:r>
            <a:r>
              <a:rPr lang="en-US" altLang="en-US" sz="2400" smtClean="0"/>
              <a:t> clause, could be nested</a:t>
            </a:r>
          </a:p>
          <a:p>
            <a:pPr eaLnBrk="1" hangingPunct="1"/>
            <a:r>
              <a:rPr lang="en-US" altLang="en-US" sz="2400" smtClean="0"/>
              <a:t>No I/O - “would make it machine dependent”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B2125C90-84DF-4B49-9F8E-DC31EC596EF0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ALGOL 58 Implementation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 meant to be implemented, but variations of it were (MAD, JOVIAL)</a:t>
            </a:r>
          </a:p>
          <a:p>
            <a:pPr eaLnBrk="1" hangingPunct="1"/>
            <a:r>
              <a:rPr lang="en-US" altLang="en-US" smtClean="0"/>
              <a:t>Although IBM was initially enthusiastic, all support was dropped by mid 1959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464CE75-256D-4DC2-8899-DE53AD6ED67E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ALGOL 60 Overview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Modified ALGOL 58 at 6-day Paris meeting</a:t>
            </a:r>
          </a:p>
          <a:p>
            <a:pPr eaLnBrk="1" hangingPunct="1"/>
            <a:r>
              <a:rPr lang="en-US" altLang="en-US" smtClean="0"/>
              <a:t>New features</a:t>
            </a:r>
          </a:p>
          <a:p>
            <a:pPr lvl="1" eaLnBrk="1" hangingPunct="1"/>
            <a:r>
              <a:rPr lang="en-US" altLang="en-US" smtClean="0"/>
              <a:t>Block structure with local scope</a:t>
            </a:r>
          </a:p>
          <a:p>
            <a:pPr lvl="1" eaLnBrk="1" hangingPunct="1"/>
            <a:r>
              <a:rPr lang="en-US" altLang="en-US" smtClean="0"/>
              <a:t>Pass by value and pass by name allowed as parameter passing methods</a:t>
            </a:r>
          </a:p>
          <a:p>
            <a:pPr lvl="1" eaLnBrk="1" hangingPunct="1"/>
            <a:r>
              <a:rPr lang="en-US" altLang="en-US" smtClean="0"/>
              <a:t>Subprogram recursion (first to introduce this feature for imperative languages)</a:t>
            </a:r>
          </a:p>
          <a:p>
            <a:pPr lvl="1" eaLnBrk="1" hangingPunct="1"/>
            <a:r>
              <a:rPr lang="en-US" altLang="en-US" smtClean="0"/>
              <a:t>Stack-dynamic arrays (allowed run-time size declaration of arrays)</a:t>
            </a:r>
          </a:p>
          <a:p>
            <a:pPr eaLnBrk="1" hangingPunct="1"/>
            <a:r>
              <a:rPr lang="en-US" altLang="en-US" smtClean="0"/>
              <a:t>BUT still no I/O and no string handling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E5F5EE8-5DB0-4A4E-A041-17AE540B6287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ALGOL 60 Evaluation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Successes</a:t>
            </a:r>
          </a:p>
          <a:p>
            <a:pPr lvl="1" eaLnBrk="1" hangingPunct="1"/>
            <a:r>
              <a:rPr lang="en-US" altLang="en-US" smtClean="0"/>
              <a:t>It was the standard way to publish algorithms for over 20 years</a:t>
            </a:r>
          </a:p>
          <a:p>
            <a:pPr lvl="1" eaLnBrk="1" hangingPunct="1"/>
            <a:r>
              <a:rPr lang="en-US" altLang="en-US" smtClean="0"/>
              <a:t>Basis for all subsequent imperative languages</a:t>
            </a:r>
          </a:p>
          <a:p>
            <a:pPr lvl="1" eaLnBrk="1" hangingPunct="1"/>
            <a:r>
              <a:rPr lang="en-US" altLang="en-US" smtClean="0"/>
              <a:t>First machine-independent language</a:t>
            </a:r>
          </a:p>
          <a:p>
            <a:pPr lvl="1" eaLnBrk="1" hangingPunct="1"/>
            <a:r>
              <a:rPr lang="en-US" altLang="en-US" smtClean="0"/>
              <a:t>First language whose syntax was formally defined (BNF)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7952</TotalTime>
  <Words>1413</Words>
  <Application>Microsoft Office PowerPoint</Application>
  <PresentationFormat>On-screen Show (4:3)</PresentationFormat>
  <Paragraphs>265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Courier</vt:lpstr>
      <vt:lpstr>Courier New</vt:lpstr>
      <vt:lpstr>Lucida Sans Unicode</vt:lpstr>
      <vt:lpstr>Times</vt:lpstr>
      <vt:lpstr>1_sebesta</vt:lpstr>
      <vt:lpstr>Chapter 2 Part 2</vt:lpstr>
      <vt:lpstr>Chapter 2 Topics</vt:lpstr>
      <vt:lpstr>Genealogy of Common Languages</vt:lpstr>
      <vt:lpstr>The First Step Toward Sophistication: ALGOL 60</vt:lpstr>
      <vt:lpstr>Early Design Process</vt:lpstr>
      <vt:lpstr>ALGOL 58</vt:lpstr>
      <vt:lpstr>ALGOL 58 Implementation</vt:lpstr>
      <vt:lpstr>ALGOL 60 Overview</vt:lpstr>
      <vt:lpstr>ALGOL 60 Evaluation</vt:lpstr>
      <vt:lpstr>ALGOL 60 Evaluation (continued)</vt:lpstr>
      <vt:lpstr>Computerizing Business Records: COBOL</vt:lpstr>
      <vt:lpstr>COBOL Historical Background</vt:lpstr>
      <vt:lpstr>COBOL Design Process</vt:lpstr>
      <vt:lpstr>COBOL Evaluation</vt:lpstr>
      <vt:lpstr>COBOL: DoD Influence</vt:lpstr>
      <vt:lpstr>The Beginning of Timesharing: BASIC</vt:lpstr>
      <vt:lpstr>Everything for Everybody: PL/I</vt:lpstr>
      <vt:lpstr>PL/I: Background</vt:lpstr>
      <vt:lpstr>PL/I: Design Process</vt:lpstr>
      <vt:lpstr>PL/I: Evaluation</vt:lpstr>
      <vt:lpstr>Two Early Dynamic Languages: APL and SNOBOL</vt:lpstr>
      <vt:lpstr>APL</vt:lpstr>
      <vt:lpstr>APL</vt:lpstr>
      <vt:lpstr>APL</vt:lpstr>
      <vt:lpstr>SNOBOL</vt:lpstr>
    </vt:vector>
  </TitlesOfParts>
  <Company>Pearson Education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Will van Heerden</cp:lastModifiedBy>
  <cp:revision>187</cp:revision>
  <dcterms:created xsi:type="dcterms:W3CDTF">2003-08-01T12:29:19Z</dcterms:created>
  <dcterms:modified xsi:type="dcterms:W3CDTF">2020-08-18T20:20:57Z</dcterms:modified>
</cp:coreProperties>
</file>