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8"/>
  </p:notesMasterIdLst>
  <p:sldIdLst>
    <p:sldId id="327" r:id="rId2"/>
    <p:sldId id="314" r:id="rId3"/>
    <p:sldId id="378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05" r:id="rId12"/>
    <p:sldId id="363" r:id="rId13"/>
    <p:sldId id="364" r:id="rId14"/>
    <p:sldId id="365" r:id="rId15"/>
    <p:sldId id="309" r:id="rId16"/>
    <p:sldId id="366" r:id="rId17"/>
    <p:sldId id="321" r:id="rId18"/>
    <p:sldId id="376" r:id="rId19"/>
    <p:sldId id="367" r:id="rId20"/>
    <p:sldId id="369" r:id="rId21"/>
    <p:sldId id="368" r:id="rId22"/>
    <p:sldId id="370" r:id="rId23"/>
    <p:sldId id="371" r:id="rId24"/>
    <p:sldId id="374" r:id="rId25"/>
    <p:sldId id="375" r:id="rId26"/>
    <p:sldId id="37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993300"/>
    <a:srgbClr val="6666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86424" autoAdjust="0"/>
  </p:normalViewPr>
  <p:slideViewPr>
    <p:cSldViewPr>
      <p:cViewPr varScale="1">
        <p:scale>
          <a:sx n="73" d="100"/>
          <a:sy n="73" d="100"/>
        </p:scale>
        <p:origin x="110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884B6931-4788-4554-9A45-C2B8C91BB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27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953998D-967D-42DE-BFD2-1CF864B52188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862850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A4B8E61-FDB8-4D3A-B5DB-F67D56B29637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496007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064C1B0-BA00-421C-9EE0-0CD821B6C984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904703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9ADA82D-2C16-4E27-A506-56428C5A97B8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073070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E818BB2-B0EA-4341-BCA8-E5C049E77C32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688024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97A67E5-1D1B-4FA4-A2A7-1D607B5D5F44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771954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5FBCCBC-6D22-4A87-A321-60AFD25BEF10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ZA" altLang="en-US" smtClean="0"/>
              <a:t>Java does support enumerations, but they are implemented as classes, not primitive ordinal types, as in C++.</a:t>
            </a:r>
          </a:p>
        </p:txBody>
      </p:sp>
    </p:spTree>
    <p:extLst>
      <p:ext uri="{BB962C8B-B14F-4D97-AF65-F5344CB8AC3E}">
        <p14:creationId xmlns:p14="http://schemas.microsoft.com/office/powerpoint/2010/main" val="948954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8790EE6-041F-4619-AB2A-7D8C18126C7B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396057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5992FC1-E88F-4EEB-8041-6F46587BC94A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005712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67587AB-99F6-4AF9-8356-E88D3B70CC3C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586427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421EB65-03B0-4FA2-82FB-81CFE67E0450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94375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5BB135A-016A-4FC6-AFF9-2358644EDD8C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347521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421EB65-03B0-4FA2-82FB-81CFE67E0450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65085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EA679A7-2E40-4971-9BCC-4E60D4FB94C5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83843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E46074F-034F-40A6-99C6-308776A90DA9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70341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6DDE41F-B20F-489F-A8F4-F76D04836232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6051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B663B87-BBF5-48DD-B42E-D5DCD3283B89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179272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2405C3F-8703-455E-AA99-8027EB2EF579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0629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A6F4F86-5AEA-42C7-8323-96954B62FDE2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239220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33139D4-6BC8-4C6A-A7FB-0A773E108917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5855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83363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endParaRPr lang="en-US" altLang="en-US" sz="1200" smtClean="0">
              <a:latin typeface="Courier" pitchFamily="49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6F266C7-773D-4E38-B0C4-0D28F6419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438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60B7CF2-261F-4164-AC0C-FE12D16087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65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E9E300F-1054-40DF-8DF2-025EF9D4B8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9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2023 Pearson Education. All rights reserved.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27AD4F1-BEA6-4F49-ACF1-B0958015A3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4287CD5-84EB-44C6-9F1A-C082FECC8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33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BBFDD07-6A32-42FE-8119-7B3213BD8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4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0D8D79F-3E80-47CE-A602-2B458FB5F6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72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71443BC-02B8-4462-90C2-32D7E4229D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2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EC01063-189D-4A54-B45B-FAEB91C58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0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C85C37B-61DF-4B8B-A03B-5DB53DD07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37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62E37D0E-3BD2-41D6-9104-5AEBC7B8BB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45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Pearson Education. All rights reserved.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035295AF-A5E9-49E8-B2AC-CD10FBBF3B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33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 2</a:t>
            </a:r>
            <a:br>
              <a:rPr lang="en-US" altLang="en-US" dirty="0" smtClean="0"/>
            </a:br>
            <a:r>
              <a:rPr lang="en-US" altLang="en-US" sz="2800" dirty="0" smtClean="0"/>
              <a:t>Part 3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Evolution of the Major Programming Languages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5" name="Picture 8" descr="Front Cover: Concepts of Programming Languages, Global Edition, by Robert W Sebesta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600DB64-2CC1-4857-B9A8-F80B5E872863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History’s Largest Design Effort: Ada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Developed for the US DoD</a:t>
            </a:r>
          </a:p>
          <a:p>
            <a:pPr lvl="1" eaLnBrk="1" hangingPunct="1"/>
            <a:r>
              <a:rPr lang="en-US" altLang="en-US" sz="1800" dirty="0" smtClean="0"/>
              <a:t>More than 450 languages were in use for DoD projects</a:t>
            </a:r>
          </a:p>
          <a:p>
            <a:pPr lvl="1" eaLnBrk="1" hangingPunct="1"/>
            <a:r>
              <a:rPr lang="en-US" altLang="en-US" sz="1800" dirty="0" smtClean="0"/>
              <a:t>They needed a standardized programming language</a:t>
            </a:r>
          </a:p>
          <a:p>
            <a:pPr lvl="1" eaLnBrk="1" hangingPunct="1"/>
            <a:r>
              <a:rPr lang="en-US" altLang="en-US" sz="1800" dirty="0" smtClean="0"/>
              <a:t>Initially intended for embedded system development</a:t>
            </a:r>
          </a:p>
          <a:p>
            <a:pPr eaLnBrk="1" hangingPunct="1"/>
            <a:r>
              <a:rPr lang="en-US" altLang="en-US" sz="2000" dirty="0" smtClean="0"/>
              <a:t>Huge design effort, involving hundreds of people, much money, and about 8 years</a:t>
            </a:r>
          </a:p>
          <a:p>
            <a:pPr lvl="1" eaLnBrk="1" hangingPunct="1"/>
            <a:r>
              <a:rPr lang="en-US" altLang="en-US" sz="1800" dirty="0" smtClean="0"/>
              <a:t>Strawman requirements (April 1975)</a:t>
            </a:r>
          </a:p>
          <a:p>
            <a:pPr lvl="1" eaLnBrk="1" hangingPunct="1"/>
            <a:r>
              <a:rPr lang="en-US" altLang="en-US" sz="1800" dirty="0" smtClean="0"/>
              <a:t>Woodman requirements (August 1975)</a:t>
            </a:r>
          </a:p>
          <a:p>
            <a:pPr lvl="1" eaLnBrk="1" hangingPunct="1"/>
            <a:r>
              <a:rPr lang="en-US" altLang="en-US" sz="1800" dirty="0" smtClean="0"/>
              <a:t>Tinman requirements (1976)</a:t>
            </a:r>
          </a:p>
          <a:p>
            <a:pPr lvl="1" eaLnBrk="1" hangingPunct="1"/>
            <a:r>
              <a:rPr lang="en-US" altLang="en-US" sz="1800" dirty="0" smtClean="0"/>
              <a:t>Ironman requirements (1977)</a:t>
            </a:r>
          </a:p>
          <a:p>
            <a:pPr lvl="1" eaLnBrk="1" hangingPunct="1"/>
            <a:r>
              <a:rPr lang="en-US" altLang="en-US" sz="1800" dirty="0" smtClean="0"/>
              <a:t>Steelman requirements (1978)</a:t>
            </a:r>
          </a:p>
          <a:p>
            <a:pPr lvl="1" eaLnBrk="1" hangingPunct="1"/>
            <a:r>
              <a:rPr lang="en-US" altLang="en-US" sz="1800" dirty="0" smtClean="0"/>
              <a:t>Stoneman document (1980)</a:t>
            </a:r>
          </a:p>
          <a:p>
            <a:pPr lvl="1" eaLnBrk="1" hangingPunct="1"/>
            <a:r>
              <a:rPr lang="en-US" altLang="en-US" sz="1800" dirty="0" smtClean="0"/>
              <a:t>ANSI standard (1983)</a:t>
            </a:r>
          </a:p>
          <a:p>
            <a:pPr eaLnBrk="1" hangingPunct="1"/>
            <a:r>
              <a:rPr lang="en-US" altLang="en-US" sz="2000" dirty="0" smtClean="0"/>
              <a:t>Named after Ada Byron the first programmer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8041FB1-A265-4434-AC5D-64A238DD9ACF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Ada Evaluation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Contributions</a:t>
            </a:r>
          </a:p>
          <a:p>
            <a:pPr lvl="1" eaLnBrk="1" hangingPunct="1"/>
            <a:r>
              <a:rPr lang="en-US" altLang="en-US" sz="1800" dirty="0" smtClean="0"/>
              <a:t>Packages: </a:t>
            </a:r>
            <a:r>
              <a:rPr lang="en-US" altLang="en-US" sz="1800" dirty="0"/>
              <a:t>S</a:t>
            </a:r>
            <a:r>
              <a:rPr lang="en-US" altLang="en-US" sz="1800" dirty="0" smtClean="0"/>
              <a:t>upport for data abstraction</a:t>
            </a:r>
          </a:p>
          <a:p>
            <a:pPr lvl="1" eaLnBrk="1" hangingPunct="1"/>
            <a:r>
              <a:rPr lang="en-US" altLang="en-US" sz="1800" dirty="0" smtClean="0"/>
              <a:t>Exception handling: A very elaborate system</a:t>
            </a:r>
          </a:p>
          <a:p>
            <a:pPr lvl="1" eaLnBrk="1" hangingPunct="1"/>
            <a:r>
              <a:rPr lang="en-US" altLang="en-US" sz="1800" dirty="0" smtClean="0"/>
              <a:t>Generic program units</a:t>
            </a:r>
          </a:p>
          <a:p>
            <a:pPr lvl="1" eaLnBrk="1" hangingPunct="1"/>
            <a:r>
              <a:rPr lang="en-US" altLang="en-US" sz="1800" dirty="0" smtClean="0"/>
              <a:t>Concurrency: Through the tasking and rendezvous model</a:t>
            </a:r>
          </a:p>
          <a:p>
            <a:pPr eaLnBrk="1" hangingPunct="1"/>
            <a:r>
              <a:rPr lang="en-US" altLang="en-US" sz="2000" dirty="0" smtClean="0"/>
              <a:t>Comments</a:t>
            </a:r>
          </a:p>
          <a:p>
            <a:pPr lvl="1" eaLnBrk="1" hangingPunct="1"/>
            <a:r>
              <a:rPr lang="en-US" altLang="en-US" sz="1800" dirty="0" smtClean="0"/>
              <a:t>Competitive design</a:t>
            </a:r>
          </a:p>
          <a:p>
            <a:pPr lvl="1" eaLnBrk="1" hangingPunct="1"/>
            <a:r>
              <a:rPr lang="en-US" altLang="en-US" sz="1800" dirty="0" smtClean="0"/>
              <a:t>Included all that was then known about software engineering and language design</a:t>
            </a:r>
          </a:p>
          <a:p>
            <a:pPr lvl="1" eaLnBrk="1" hangingPunct="1"/>
            <a:r>
              <a:rPr lang="en-US" altLang="en-US" sz="1800" dirty="0" smtClean="0"/>
              <a:t>Usable compilers were not immediately available</a:t>
            </a:r>
          </a:p>
          <a:p>
            <a:pPr lvl="2" eaLnBrk="1" hangingPunct="1"/>
            <a:r>
              <a:rPr lang="en-US" altLang="en-US" sz="1500" dirty="0" smtClean="0"/>
              <a:t>Development of first compilers was very difficult</a:t>
            </a:r>
          </a:p>
          <a:p>
            <a:pPr lvl="2" eaLnBrk="1" hangingPunct="1"/>
            <a:r>
              <a:rPr lang="en-US" altLang="en-US" sz="1500" dirty="0"/>
              <a:t>F</a:t>
            </a:r>
            <a:r>
              <a:rPr lang="en-US" altLang="en-US" sz="1500" dirty="0" smtClean="0"/>
              <a:t>irst usable compiler nearly five years after language design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DE871FF-ECE0-430F-983A-71267544595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Recent Versions of Ada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Ada 95</a:t>
            </a:r>
          </a:p>
          <a:p>
            <a:pPr lvl="1" eaLnBrk="1" hangingPunct="1"/>
            <a:r>
              <a:rPr lang="en-US" altLang="en-US" sz="1800" dirty="0" smtClean="0"/>
              <a:t>Support for OOP</a:t>
            </a:r>
          </a:p>
          <a:p>
            <a:pPr lvl="2" eaLnBrk="1" hangingPunct="1"/>
            <a:r>
              <a:rPr lang="en-US" altLang="en-US" sz="1600" dirty="0" smtClean="0"/>
              <a:t>Type derivation</a:t>
            </a:r>
          </a:p>
          <a:p>
            <a:pPr lvl="2" eaLnBrk="1" hangingPunct="1"/>
            <a:r>
              <a:rPr lang="en-US" altLang="en-US" sz="1600" dirty="0" smtClean="0"/>
              <a:t>Subprogram dispatching</a:t>
            </a:r>
          </a:p>
          <a:p>
            <a:pPr lvl="1" eaLnBrk="1" hangingPunct="1"/>
            <a:r>
              <a:rPr lang="en-US" altLang="en-US" sz="1800" dirty="0" smtClean="0"/>
              <a:t>New concurrency features (e.g. protected objects)</a:t>
            </a:r>
          </a:p>
          <a:p>
            <a:pPr lvl="1" eaLnBrk="1" hangingPunct="1"/>
            <a:r>
              <a:rPr lang="en-US" altLang="en-US" sz="1800" dirty="0" smtClean="0"/>
              <a:t>More flexible libraries</a:t>
            </a:r>
          </a:p>
          <a:p>
            <a:pPr lvl="1" eaLnBrk="1" hangingPunct="1"/>
            <a:r>
              <a:rPr lang="en-US" altLang="en-US" sz="1800" dirty="0" smtClean="0"/>
              <a:t>Popularity suffered</a:t>
            </a:r>
          </a:p>
          <a:p>
            <a:pPr lvl="2" eaLnBrk="1" hangingPunct="1"/>
            <a:r>
              <a:rPr lang="en-US" altLang="en-US" sz="1600" dirty="0" smtClean="0"/>
              <a:t>DoD no longer required its use</a:t>
            </a:r>
          </a:p>
          <a:p>
            <a:pPr lvl="2" eaLnBrk="1" hangingPunct="1"/>
            <a:r>
              <a:rPr lang="en-US" altLang="en-US" sz="1600" dirty="0" smtClean="0"/>
              <a:t>Also because of the popularity of C++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Ada 2005</a:t>
            </a:r>
          </a:p>
          <a:p>
            <a:pPr lvl="1" eaLnBrk="1" hangingPunct="1"/>
            <a:r>
              <a:rPr lang="en-US" altLang="en-US" sz="1800" dirty="0" smtClean="0"/>
              <a:t>Interfaces (like in Java)</a:t>
            </a:r>
          </a:p>
          <a:p>
            <a:pPr eaLnBrk="1" hangingPunct="1"/>
            <a:r>
              <a:rPr lang="en-US" altLang="en-US" sz="2000" dirty="0" smtClean="0"/>
              <a:t>Ada 2012</a:t>
            </a:r>
          </a:p>
          <a:p>
            <a:pPr lvl="1" eaLnBrk="1" hangingPunct="1"/>
            <a:r>
              <a:rPr lang="en-US" altLang="en-US" sz="1800" dirty="0" smtClean="0"/>
              <a:t>Contract-based programming support</a:t>
            </a:r>
          </a:p>
          <a:p>
            <a:pPr lvl="1" eaLnBrk="1" hangingPunct="1"/>
            <a:r>
              <a:rPr lang="en-US" altLang="en-US" sz="1800" dirty="0" smtClean="0"/>
              <a:t>Multicore programming support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E52D467-B3FD-4E13-BB97-4776C97F2252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Object-Oriented Programming: Smalltalk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Developed at Xerox PARC</a:t>
            </a:r>
          </a:p>
          <a:p>
            <a:pPr lvl="1" eaLnBrk="1" hangingPunct="1"/>
            <a:r>
              <a:rPr lang="en-US" altLang="en-US" smtClean="0"/>
              <a:t>Initially by Alan Kay</a:t>
            </a:r>
          </a:p>
          <a:p>
            <a:pPr lvl="1" eaLnBrk="1" hangingPunct="1"/>
            <a:r>
              <a:rPr lang="en-US" altLang="en-US" smtClean="0"/>
              <a:t>Later by Adele Goldberg</a:t>
            </a:r>
          </a:p>
          <a:p>
            <a:pPr eaLnBrk="1" hangingPunct="1"/>
            <a:r>
              <a:rPr lang="en-US" altLang="en-US" smtClean="0"/>
              <a:t>First full implementation of true OO</a:t>
            </a:r>
          </a:p>
          <a:p>
            <a:pPr lvl="1" eaLnBrk="1" hangingPunct="1"/>
            <a:r>
              <a:rPr lang="en-US" altLang="en-US" smtClean="0"/>
              <a:t>Data abstraction</a:t>
            </a:r>
          </a:p>
          <a:p>
            <a:pPr lvl="1" eaLnBrk="1" hangingPunct="1"/>
            <a:r>
              <a:rPr lang="en-US" altLang="en-US" smtClean="0"/>
              <a:t>Inheritance</a:t>
            </a:r>
          </a:p>
          <a:p>
            <a:pPr lvl="1" eaLnBrk="1" hangingPunct="1"/>
            <a:r>
              <a:rPr lang="en-US" altLang="en-US" smtClean="0"/>
              <a:t>Dynamic binding</a:t>
            </a:r>
          </a:p>
          <a:p>
            <a:pPr eaLnBrk="1" hangingPunct="1"/>
            <a:r>
              <a:rPr lang="en-US" altLang="en-US" smtClean="0"/>
              <a:t>Pioneered and promoted</a:t>
            </a:r>
          </a:p>
          <a:p>
            <a:pPr lvl="1" eaLnBrk="1" hangingPunct="1"/>
            <a:r>
              <a:rPr lang="en-US" altLang="en-US" smtClean="0"/>
              <a:t>Graphical user interface design</a:t>
            </a:r>
          </a:p>
          <a:p>
            <a:pPr lvl="1" eaLnBrk="1" hangingPunct="1"/>
            <a:r>
              <a:rPr lang="en-US" altLang="en-US" smtClean="0"/>
              <a:t>The OOP paradigm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9FB41FE-CA31-4DBC-97EA-3DD7B719B089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Combining Imperative and</a:t>
            </a:r>
            <a:br>
              <a:rPr lang="en-US" altLang="en-US" sz="3200" dirty="0" smtClean="0"/>
            </a:br>
            <a:r>
              <a:rPr lang="en-US" altLang="en-US" sz="3200" dirty="0" smtClean="0"/>
              <a:t>Object-Oriented Programming: C++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Developed at Bell Labs by </a:t>
            </a:r>
            <a:r>
              <a:rPr lang="en-US" altLang="en-US" sz="2400" dirty="0" err="1" smtClean="0"/>
              <a:t>Stroustrup</a:t>
            </a:r>
            <a:r>
              <a:rPr lang="en-US" altLang="en-US" sz="2400" dirty="0" smtClean="0"/>
              <a:t> in 1980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Evolved from C and SIMULA 67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large and complex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Procedural (from C) and OOP (partially from SIMULA 67)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Exception handling, operator overloading, pointers, references, template functions and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Rapidly grew in popularity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Good, cheap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Backward-compatible with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Only OO language at the time suitable for large projects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ANSI standard approved in November 1997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Microsoft’s Managed C++ (with .NET in 2002):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Properties, delegates, interfaces, no multiple inheritance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C182DCF-6006-430E-91F0-EE18E5F65BF9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Related OOP Languages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Swift</a:t>
            </a:r>
          </a:p>
          <a:p>
            <a:pPr lvl="1" eaLnBrk="1" hangingPunct="1"/>
            <a:r>
              <a:rPr lang="en-US" altLang="en-US" sz="1800" dirty="0" smtClean="0"/>
              <a:t>Replacement for Objective-C released in 2014</a:t>
            </a:r>
          </a:p>
          <a:p>
            <a:pPr lvl="1" eaLnBrk="1" hangingPunct="1"/>
            <a:r>
              <a:rPr lang="en-US" altLang="en-US" sz="1800" dirty="0" smtClean="0"/>
              <a:t>Two type categories: classes and </a:t>
            </a:r>
            <a:r>
              <a:rPr lang="en-US" altLang="en-US" sz="1800" dirty="0" err="1" smtClean="0"/>
              <a:t>structs</a:t>
            </a:r>
            <a:r>
              <a:rPr lang="en-US" altLang="en-US" sz="1800" dirty="0" smtClean="0"/>
              <a:t> (similar to C#)</a:t>
            </a:r>
          </a:p>
          <a:p>
            <a:pPr lvl="1" eaLnBrk="1" hangingPunct="1"/>
            <a:r>
              <a:rPr lang="en-US" altLang="en-US" sz="1800" dirty="0" smtClean="0"/>
              <a:t>Used by Apple for systems programs</a:t>
            </a:r>
          </a:p>
          <a:p>
            <a:pPr eaLnBrk="1" hangingPunct="1"/>
            <a:r>
              <a:rPr lang="en-US" altLang="en-US" sz="2000" dirty="0" smtClean="0"/>
              <a:t>Delphi</a:t>
            </a:r>
          </a:p>
          <a:p>
            <a:pPr lvl="1" eaLnBrk="1" hangingPunct="1"/>
            <a:r>
              <a:rPr lang="en-US" altLang="en-US" sz="1800" dirty="0" smtClean="0"/>
              <a:t>Developed by Anders Hejlsberg (also designed Turbo Pascal, C#)</a:t>
            </a:r>
          </a:p>
          <a:p>
            <a:pPr lvl="1" eaLnBrk="1" hangingPunct="1"/>
            <a:r>
              <a:rPr lang="en-US" altLang="en-US" sz="1800" dirty="0" smtClean="0"/>
              <a:t>Pascal with features to support OOP</a:t>
            </a:r>
          </a:p>
          <a:p>
            <a:pPr lvl="1" eaLnBrk="1" hangingPunct="1"/>
            <a:r>
              <a:rPr lang="en-US" altLang="en-US" sz="1800" dirty="0" smtClean="0"/>
              <a:t>More elegant and safer than C++</a:t>
            </a:r>
          </a:p>
          <a:p>
            <a:pPr eaLnBrk="1" hangingPunct="1"/>
            <a:r>
              <a:rPr lang="en-US" altLang="en-US" sz="2000" dirty="0" smtClean="0"/>
              <a:t>Go</a:t>
            </a:r>
          </a:p>
          <a:p>
            <a:pPr lvl="1" eaLnBrk="1" hangingPunct="1"/>
            <a:r>
              <a:rPr lang="en-US" altLang="en-US" sz="1800" dirty="0" smtClean="0"/>
              <a:t>Designed at Google in 2009</a:t>
            </a:r>
          </a:p>
          <a:p>
            <a:pPr lvl="1" eaLnBrk="1" hangingPunct="1"/>
            <a:r>
              <a:rPr lang="en-US" altLang="en-US" sz="1800" dirty="0" smtClean="0"/>
              <a:t>Loosely based on C, but also quite different</a:t>
            </a:r>
          </a:p>
          <a:p>
            <a:pPr lvl="1" eaLnBrk="1" hangingPunct="1"/>
            <a:r>
              <a:rPr lang="en-US" altLang="en-US" sz="1800" dirty="0" smtClean="0"/>
              <a:t>Allows an object-oriented style of programming</a:t>
            </a:r>
          </a:p>
          <a:p>
            <a:pPr lvl="1" eaLnBrk="1" hangingPunct="1"/>
            <a:r>
              <a:rPr lang="en-US" altLang="en-US" sz="1800" dirty="0"/>
              <a:t>B</a:t>
            </a:r>
            <a:r>
              <a:rPr lang="en-US" altLang="en-US" sz="1800" dirty="0" smtClean="0"/>
              <a:t>ut does not support traditional OOP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DBFD5BF-DF4D-4C9A-B934-95FB504F4ED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An Imperative-Based Object-Oriented Language: Java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Developed at Sun in the early 1990s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Initially for embedded electronic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 &amp; C++ not well suited to this task (unreliable)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Based on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Significantly simplified and more reliable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Discards C++ features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Removes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struct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latin typeface="Courier New" panose="02070309020205020404" pitchFamily="49" charset="0"/>
              </a:rPr>
              <a:t>union</a:t>
            </a:r>
            <a:r>
              <a:rPr lang="en-US" altLang="en-US" dirty="0" smtClean="0"/>
              <a:t>, and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enum</a:t>
            </a:r>
            <a:endParaRPr lang="en-US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No pointers &amp; pointer arithmetic (references only)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Half the assignment </a:t>
            </a:r>
            <a:r>
              <a:rPr lang="en-US" altLang="en-US" dirty="0" smtClean="0"/>
              <a:t>coercions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Supports </a:t>
            </a:r>
            <a:r>
              <a:rPr lang="en-US" altLang="en-US" u="sng" dirty="0" smtClean="0"/>
              <a:t>only</a:t>
            </a:r>
            <a:r>
              <a:rPr lang="en-US" altLang="en-US" dirty="0" smtClean="0"/>
              <a:t> 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Support for applets, concurrency, &amp; GUI design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8B81F30-E0DE-4416-960C-BC28A6F499B6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Evaluation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732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Eliminated many unsafe features of C++</a:t>
            </a:r>
          </a:p>
          <a:p>
            <a:pPr lvl="1" eaLnBrk="1" hangingPunct="1"/>
            <a:r>
              <a:rPr lang="en-US" altLang="en-US" dirty="0" smtClean="0"/>
              <a:t>Less powerful and flexible than C++</a:t>
            </a:r>
          </a:p>
          <a:p>
            <a:pPr eaLnBrk="1" hangingPunct="1"/>
            <a:r>
              <a:rPr lang="en-US" altLang="en-US" dirty="0" smtClean="0"/>
              <a:t>Many built-in libraries</a:t>
            </a:r>
          </a:p>
          <a:p>
            <a:pPr lvl="1" eaLnBrk="1" hangingPunct="1"/>
            <a:r>
              <a:rPr lang="en-US" altLang="en-US" dirty="0" smtClean="0"/>
              <a:t>Concurrency, applets, GUIs, database access</a:t>
            </a:r>
          </a:p>
          <a:p>
            <a:pPr eaLnBrk="1" hangingPunct="1"/>
            <a:r>
              <a:rPr lang="en-US" altLang="en-US" dirty="0" smtClean="0"/>
              <a:t>Portable</a:t>
            </a:r>
          </a:p>
          <a:p>
            <a:pPr lvl="1" eaLnBrk="1" hangingPunct="1"/>
            <a:r>
              <a:rPr lang="en-US" altLang="en-US" dirty="0" smtClean="0"/>
              <a:t>Java Virtual Machine, JIT compilers</a:t>
            </a:r>
          </a:p>
          <a:p>
            <a:pPr eaLnBrk="1" hangingPunct="1"/>
            <a:r>
              <a:rPr lang="en-US" altLang="en-US" dirty="0" smtClean="0"/>
              <a:t>Widely used for Web programming</a:t>
            </a:r>
          </a:p>
          <a:p>
            <a:pPr eaLnBrk="1" hangingPunct="1"/>
            <a:r>
              <a:rPr lang="en-US" altLang="en-US" dirty="0" smtClean="0"/>
              <a:t>Use increased incredibly quickly</a:t>
            </a:r>
          </a:p>
          <a:p>
            <a:pPr eaLnBrk="1" hangingPunct="1"/>
            <a:r>
              <a:rPr lang="en-US" altLang="en-US" dirty="0" smtClean="0"/>
              <a:t>Java 21, released in 2023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Scripting Languages for the Web</a:t>
            </a:r>
            <a:endParaRPr lang="en-ZA" altLang="en-US" smtClean="0"/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r>
              <a:rPr lang="en-ZA" altLang="en-US" sz="2400" dirty="0" smtClean="0"/>
              <a:t>In general, scripting languages are imperative</a:t>
            </a:r>
          </a:p>
          <a:p>
            <a:r>
              <a:rPr lang="en-ZA" altLang="en-US" sz="2400" dirty="0" smtClean="0"/>
              <a:t>Differences from normal imperative languages</a:t>
            </a:r>
          </a:p>
          <a:p>
            <a:pPr lvl="1"/>
            <a:r>
              <a:rPr lang="en-ZA" altLang="en-US" sz="2000" dirty="0" smtClean="0"/>
              <a:t>Intended purpose</a:t>
            </a:r>
          </a:p>
          <a:p>
            <a:pPr lvl="2"/>
            <a:r>
              <a:rPr lang="en-ZA" altLang="en-US" sz="2000" dirty="0" smtClean="0"/>
              <a:t>Scripting languages: Smaller tasks</a:t>
            </a:r>
          </a:p>
          <a:p>
            <a:pPr lvl="2"/>
            <a:r>
              <a:rPr lang="en-ZA" altLang="en-US" sz="2000" dirty="0" smtClean="0"/>
              <a:t>Full imperative languages: Larger tasks</a:t>
            </a:r>
          </a:p>
          <a:p>
            <a:pPr lvl="1"/>
            <a:r>
              <a:rPr lang="en-ZA" altLang="en-US" sz="2000" dirty="0" smtClean="0"/>
              <a:t>Implementation system</a:t>
            </a:r>
          </a:p>
          <a:p>
            <a:pPr lvl="2"/>
            <a:r>
              <a:rPr lang="en-ZA" altLang="en-US" sz="2000" dirty="0" smtClean="0"/>
              <a:t>Scripting languages: Usually interpreted</a:t>
            </a:r>
          </a:p>
          <a:p>
            <a:pPr lvl="2"/>
            <a:r>
              <a:rPr lang="en-ZA" altLang="en-US" sz="2000" dirty="0" smtClean="0"/>
              <a:t>Full imperative languages: Usually compiled</a:t>
            </a:r>
          </a:p>
          <a:p>
            <a:pPr lvl="1"/>
            <a:r>
              <a:rPr lang="en-ZA" altLang="en-US" sz="2000" dirty="0" smtClean="0"/>
              <a:t>Constructs</a:t>
            </a:r>
          </a:p>
          <a:p>
            <a:pPr lvl="2"/>
            <a:r>
              <a:rPr lang="en-ZA" altLang="en-US" sz="2000" dirty="0" smtClean="0"/>
              <a:t>Scripting languages: Usually mostly dynamic</a:t>
            </a:r>
          </a:p>
          <a:p>
            <a:pPr lvl="2"/>
            <a:r>
              <a:rPr lang="en-ZA" altLang="en-US" sz="2000" dirty="0" smtClean="0"/>
              <a:t>Full imperative languages: More static features</a:t>
            </a:r>
          </a:p>
        </p:txBody>
      </p:sp>
      <p:sp>
        <p:nvSpPr>
          <p:cNvPr id="129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82297AA-395C-4A40-B7FD-DCEB7954F8F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16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Scripting Languages for the Web</a:t>
            </a:r>
            <a:endParaRPr lang="en-ZA" altLang="en-US" smtClean="0"/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r>
              <a:rPr lang="en-ZA" altLang="en-US" sz="2400" dirty="0" smtClean="0"/>
              <a:t>Perl</a:t>
            </a:r>
          </a:p>
          <a:p>
            <a:pPr lvl="1"/>
            <a:r>
              <a:rPr lang="en-ZA" altLang="en-US" sz="2000" dirty="0" smtClean="0"/>
              <a:t>Designed by Larry Wall in 1987</a:t>
            </a:r>
          </a:p>
          <a:p>
            <a:pPr lvl="1"/>
            <a:r>
              <a:rPr lang="en-ZA" altLang="en-US" sz="2000" dirty="0" smtClean="0"/>
              <a:t>Variables statically typed but implicitly declared</a:t>
            </a:r>
          </a:p>
          <a:p>
            <a:pPr lvl="2"/>
            <a:r>
              <a:rPr lang="en-ZA" altLang="en-US" sz="2000" dirty="0" smtClean="0"/>
              <a:t>Three namespaces, denoted by 1</a:t>
            </a:r>
            <a:r>
              <a:rPr lang="en-ZA" altLang="en-US" sz="2000" baseline="30000" dirty="0" smtClean="0"/>
              <a:t>st</a:t>
            </a:r>
            <a:r>
              <a:rPr lang="en-ZA" altLang="en-US" sz="2000" dirty="0" smtClean="0"/>
              <a:t> character of a variable’s name (scalars - </a:t>
            </a:r>
            <a:r>
              <a:rPr lang="en-ZA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ZA" altLang="en-US" sz="2000" dirty="0" smtClean="0"/>
              <a:t>, arrays - </a:t>
            </a:r>
            <a:r>
              <a:rPr lang="en-ZA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ZA" altLang="en-US" sz="2000" dirty="0" smtClean="0"/>
              <a:t>, hashes - </a:t>
            </a:r>
            <a:r>
              <a:rPr lang="en-ZA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ZA" altLang="en-US" sz="2000" dirty="0" smtClean="0"/>
              <a:t>)</a:t>
            </a:r>
          </a:p>
          <a:p>
            <a:pPr lvl="1"/>
            <a:r>
              <a:rPr lang="en-ZA" altLang="en-US" sz="2000" dirty="0" smtClean="0"/>
              <a:t>Powerful, but somewhat dangerous</a:t>
            </a:r>
          </a:p>
          <a:p>
            <a:pPr lvl="2"/>
            <a:r>
              <a:rPr lang="en-ZA" altLang="en-US" sz="2000" dirty="0" smtClean="0"/>
              <a:t>Dynamic length, sparse arrays</a:t>
            </a:r>
          </a:p>
          <a:p>
            <a:pPr lvl="2"/>
            <a:r>
              <a:rPr lang="en-ZA" altLang="en-US" sz="2000" dirty="0" err="1" smtClean="0"/>
              <a:t>Coercisions</a:t>
            </a:r>
            <a:r>
              <a:rPr lang="en-ZA" altLang="en-US" sz="2000" dirty="0" smtClean="0"/>
              <a:t> between strings and numbers</a:t>
            </a:r>
          </a:p>
          <a:p>
            <a:pPr lvl="2"/>
            <a:r>
              <a:rPr lang="en-ZA" altLang="en-US" sz="2000" dirty="0" smtClean="0"/>
              <a:t>No error detection for array access</a:t>
            </a:r>
          </a:p>
          <a:p>
            <a:pPr lvl="1"/>
            <a:r>
              <a:rPr lang="en-ZA" altLang="en-US" sz="2000" dirty="0" smtClean="0"/>
              <a:t>Language uses</a:t>
            </a:r>
          </a:p>
          <a:p>
            <a:pPr lvl="2"/>
            <a:r>
              <a:rPr lang="en-ZA" altLang="en-US" sz="2000" dirty="0" smtClean="0"/>
              <a:t>Initially for UNIX system text file processing</a:t>
            </a:r>
          </a:p>
          <a:p>
            <a:pPr lvl="2"/>
            <a:r>
              <a:rPr lang="en-ZA" altLang="en-US" sz="2000" dirty="0" smtClean="0"/>
              <a:t>Widespread use for CGI programming on the Web</a:t>
            </a:r>
          </a:p>
          <a:p>
            <a:pPr lvl="2"/>
            <a:r>
              <a:rPr lang="en-ZA" altLang="en-US" sz="2000" dirty="0" smtClean="0"/>
              <a:t>Still used for UNIX general system administration</a:t>
            </a:r>
          </a:p>
        </p:txBody>
      </p:sp>
      <p:sp>
        <p:nvSpPr>
          <p:cNvPr id="129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82297AA-395C-4A40-B7FD-DCEB7954F8F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00043B-CD73-4BE7-B80F-8287079C51F0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 2 Topics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400" dirty="0" smtClean="0"/>
              <a:t>The Beginnings of Data Abstraction: SIMULA 67</a:t>
            </a:r>
          </a:p>
          <a:p>
            <a:pPr marL="533400" indent="-533400" eaLnBrk="1" hangingPunct="1"/>
            <a:r>
              <a:rPr lang="en-US" altLang="en-US" sz="2400" dirty="0" smtClean="0"/>
              <a:t>Orthogonal Design: ALGOL 68</a:t>
            </a:r>
          </a:p>
          <a:p>
            <a:pPr marL="533400" indent="-533400" eaLnBrk="1" hangingPunct="1"/>
            <a:r>
              <a:rPr lang="en-US" altLang="en-US" sz="2400" dirty="0" smtClean="0"/>
              <a:t>Some Early Descendants of the ALGOLs</a:t>
            </a:r>
          </a:p>
          <a:p>
            <a:pPr marL="533400" indent="-533400" eaLnBrk="1" hangingPunct="1"/>
            <a:r>
              <a:rPr lang="en-US" altLang="en-US" sz="2400" dirty="0" smtClean="0"/>
              <a:t>Programming Based on Logic: Prolog</a:t>
            </a:r>
          </a:p>
          <a:p>
            <a:pPr marL="533400" indent="-533400" eaLnBrk="1" hangingPunct="1"/>
            <a:r>
              <a:rPr lang="en-US" altLang="en-US" sz="2400" dirty="0" smtClean="0"/>
              <a:t>History's Largest Design Effort: Ada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/>
              <a:t>Object-Oriented Programming: Smalltalk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/>
              <a:t>Combining Imperative </a:t>
            </a:r>
            <a:r>
              <a:rPr lang="en-US" altLang="en-US" sz="2400" dirty="0" smtClean="0"/>
              <a:t>and OO </a:t>
            </a:r>
            <a:r>
              <a:rPr lang="en-US" altLang="en-US" sz="2400" dirty="0"/>
              <a:t>Features: C++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/>
              <a:t>An Imperative-Based </a:t>
            </a:r>
            <a:r>
              <a:rPr lang="en-US" altLang="en-US" sz="2400" dirty="0" smtClean="0"/>
              <a:t>OO </a:t>
            </a:r>
            <a:r>
              <a:rPr lang="en-US" altLang="en-US" sz="2400" dirty="0"/>
              <a:t>Language: Java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/>
              <a:t>Scripting Languages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/>
              <a:t>The Flagship .NET Language: C#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/>
              <a:t>Markup/Programming Hybrid Languages</a:t>
            </a:r>
            <a:endParaRPr lang="en-US" altLang="en-US" sz="24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Scripting Languages for the Web</a:t>
            </a:r>
            <a:endParaRPr lang="en-ZA" altLang="en-US" smtClean="0"/>
          </a:p>
        </p:txBody>
      </p:sp>
      <p:sp>
        <p:nvSpPr>
          <p:cNvPr id="131075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r>
              <a:rPr lang="en-ZA" altLang="en-US" sz="2400" smtClean="0"/>
              <a:t>PHP</a:t>
            </a:r>
          </a:p>
          <a:p>
            <a:pPr lvl="1"/>
            <a:r>
              <a:rPr lang="en-ZA" altLang="en-US" sz="2000" smtClean="0"/>
              <a:t>Designed by Rasmus Lerdorf</a:t>
            </a:r>
          </a:p>
          <a:p>
            <a:pPr lvl="1"/>
            <a:r>
              <a:rPr lang="en-ZA" altLang="en-US" sz="2000" smtClean="0"/>
              <a:t>Name</a:t>
            </a:r>
          </a:p>
          <a:p>
            <a:pPr lvl="2"/>
            <a:r>
              <a:rPr lang="en-ZA" altLang="en-US" sz="2000" smtClean="0"/>
              <a:t>Originally </a:t>
            </a:r>
            <a:r>
              <a:rPr lang="en-ZA" altLang="en-US" sz="2000" u="sng" smtClean="0"/>
              <a:t>P</a:t>
            </a:r>
            <a:r>
              <a:rPr lang="en-ZA" altLang="en-US" sz="2000" smtClean="0"/>
              <a:t>ersonal </a:t>
            </a:r>
            <a:r>
              <a:rPr lang="en-ZA" altLang="en-US" sz="2000" u="sng" smtClean="0"/>
              <a:t>H</a:t>
            </a:r>
            <a:r>
              <a:rPr lang="en-ZA" altLang="en-US" sz="2000" smtClean="0"/>
              <a:t>ome </a:t>
            </a:r>
            <a:r>
              <a:rPr lang="en-ZA" altLang="en-US" sz="2000" u="sng" smtClean="0"/>
              <a:t>P</a:t>
            </a:r>
            <a:r>
              <a:rPr lang="en-ZA" altLang="en-US" sz="2000" smtClean="0"/>
              <a:t>age</a:t>
            </a:r>
          </a:p>
          <a:p>
            <a:pPr lvl="2"/>
            <a:r>
              <a:rPr lang="en-ZA" altLang="en-US" sz="2000" smtClean="0"/>
              <a:t>Later the recursive name </a:t>
            </a:r>
            <a:r>
              <a:rPr lang="en-ZA" altLang="en-US" sz="2000" u="sng" smtClean="0"/>
              <a:t>P</a:t>
            </a:r>
            <a:r>
              <a:rPr lang="en-ZA" altLang="en-US" sz="2000" smtClean="0"/>
              <a:t>HP: </a:t>
            </a:r>
            <a:r>
              <a:rPr lang="en-ZA" altLang="en-US" sz="2000" u="sng" smtClean="0"/>
              <a:t>H</a:t>
            </a:r>
            <a:r>
              <a:rPr lang="en-ZA" altLang="en-US" sz="2000" smtClean="0"/>
              <a:t>ypertext </a:t>
            </a:r>
            <a:r>
              <a:rPr lang="en-ZA" altLang="en-US" sz="2000" u="sng" smtClean="0"/>
              <a:t>P</a:t>
            </a:r>
            <a:r>
              <a:rPr lang="en-ZA" altLang="en-US" sz="2000" smtClean="0"/>
              <a:t>reprocessor</a:t>
            </a:r>
          </a:p>
          <a:p>
            <a:pPr lvl="1"/>
            <a:r>
              <a:rPr lang="en-ZA" altLang="en-US" sz="2000" smtClean="0"/>
              <a:t>Server-side, HTML-embedded scripting language</a:t>
            </a:r>
          </a:p>
          <a:p>
            <a:pPr lvl="2"/>
            <a:r>
              <a:rPr lang="en-ZA" altLang="en-US" sz="2000" smtClean="0"/>
              <a:t>Often used for form processing</a:t>
            </a:r>
          </a:p>
          <a:p>
            <a:pPr lvl="2"/>
            <a:r>
              <a:rPr lang="en-ZA" altLang="en-US" sz="2000" smtClean="0"/>
              <a:t>Also database access via the Web</a:t>
            </a:r>
          </a:p>
          <a:p>
            <a:pPr lvl="1"/>
            <a:r>
              <a:rPr lang="en-ZA" altLang="en-US" sz="2000" smtClean="0"/>
              <a:t>Purely interpreted</a:t>
            </a:r>
          </a:p>
        </p:txBody>
      </p:sp>
      <p:sp>
        <p:nvSpPr>
          <p:cNvPr id="131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B9877F5-0F2A-4836-A5B9-FAA5E230015F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Scripting Languages for the Web</a:t>
            </a:r>
            <a:endParaRPr lang="en-ZA" altLang="en-US" smtClean="0"/>
          </a:p>
        </p:txBody>
      </p:sp>
      <p:sp>
        <p:nvSpPr>
          <p:cNvPr id="130051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r>
              <a:rPr lang="en-ZA" altLang="en-US" sz="2400" dirty="0" smtClean="0"/>
              <a:t>JavaScript</a:t>
            </a:r>
          </a:p>
          <a:p>
            <a:pPr lvl="1"/>
            <a:r>
              <a:rPr lang="en-ZA" altLang="en-US" sz="2000" dirty="0" smtClean="0"/>
              <a:t>Began at Netscape</a:t>
            </a:r>
          </a:p>
          <a:p>
            <a:pPr lvl="2"/>
            <a:r>
              <a:rPr lang="en-ZA" altLang="en-US" sz="2000" dirty="0" smtClean="0"/>
              <a:t>Then joint venture of Netscape &amp; Sun Microsystems</a:t>
            </a:r>
          </a:p>
          <a:p>
            <a:pPr lvl="1"/>
            <a:r>
              <a:rPr lang="en-ZA" altLang="en-US" sz="2000" dirty="0" smtClean="0"/>
              <a:t>A client-side, HTML-embedded</a:t>
            </a:r>
          </a:p>
          <a:p>
            <a:pPr lvl="2"/>
            <a:r>
              <a:rPr lang="en-ZA" altLang="en-US" sz="2000" dirty="0" smtClean="0"/>
              <a:t>Often for dynamic HTML documents</a:t>
            </a:r>
          </a:p>
          <a:p>
            <a:pPr lvl="1"/>
            <a:r>
              <a:rPr lang="en-ZA" altLang="en-US" sz="2000" dirty="0" smtClean="0"/>
              <a:t>Purely interpreted</a:t>
            </a:r>
          </a:p>
          <a:p>
            <a:pPr lvl="1"/>
            <a:r>
              <a:rPr lang="en-ZA" altLang="en-US" sz="2000" dirty="0" smtClean="0"/>
              <a:t>Related to Java only through similar syntax</a:t>
            </a:r>
          </a:p>
        </p:txBody>
      </p:sp>
      <p:sp>
        <p:nvSpPr>
          <p:cNvPr id="130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0335AC4-E2A3-4275-B12B-C6CB7963DDF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Scripting Languages for the Web</a:t>
            </a:r>
            <a:endParaRPr lang="en-ZA" altLang="en-US" smtClean="0"/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r>
              <a:rPr lang="en-ZA" altLang="en-US" sz="2400" dirty="0" smtClean="0"/>
              <a:t>Python</a:t>
            </a:r>
          </a:p>
          <a:p>
            <a:pPr lvl="1"/>
            <a:r>
              <a:rPr lang="en-ZA" altLang="en-US" sz="2000" dirty="0" smtClean="0"/>
              <a:t>An OO interpreted scripting language</a:t>
            </a:r>
          </a:p>
          <a:p>
            <a:pPr lvl="1"/>
            <a:r>
              <a:rPr lang="en-ZA" altLang="en-US" sz="2000" dirty="0" smtClean="0"/>
              <a:t>Similar applications as Perl</a:t>
            </a:r>
          </a:p>
          <a:p>
            <a:pPr lvl="2"/>
            <a:r>
              <a:rPr lang="en-ZA" altLang="en-US" sz="2000" dirty="0" smtClean="0"/>
              <a:t>CGI programming and form processing</a:t>
            </a:r>
          </a:p>
          <a:p>
            <a:pPr lvl="2"/>
            <a:r>
              <a:rPr lang="en-ZA" altLang="en-US" sz="2000" dirty="0" smtClean="0"/>
              <a:t>System administration</a:t>
            </a:r>
          </a:p>
          <a:p>
            <a:pPr lvl="2"/>
            <a:r>
              <a:rPr lang="en-ZA" altLang="en-US" sz="2000" dirty="0" smtClean="0"/>
              <a:t>More recent use in data science</a:t>
            </a:r>
          </a:p>
          <a:p>
            <a:pPr lvl="1"/>
            <a:r>
              <a:rPr lang="en-ZA" altLang="en-US" sz="2000" dirty="0" smtClean="0"/>
              <a:t>Type checked, but dynamically typed</a:t>
            </a:r>
          </a:p>
          <a:p>
            <a:pPr lvl="1"/>
            <a:r>
              <a:rPr lang="en-ZA" altLang="en-US" sz="2000" dirty="0" smtClean="0"/>
              <a:t>Pattern matching facilities, exception handling, and garbage collection</a:t>
            </a:r>
          </a:p>
          <a:p>
            <a:pPr lvl="1"/>
            <a:r>
              <a:rPr lang="en-ZA" altLang="en-US" sz="2000" dirty="0" smtClean="0"/>
              <a:t>Supports lists, tuples, and hashes</a:t>
            </a:r>
          </a:p>
          <a:p>
            <a:pPr lvl="1"/>
            <a:r>
              <a:rPr lang="en-ZA" altLang="en-US" sz="2000" dirty="0" smtClean="0"/>
              <a:t>A large number of external libraries</a:t>
            </a:r>
          </a:p>
        </p:txBody>
      </p:sp>
      <p:sp>
        <p:nvSpPr>
          <p:cNvPr id="1321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2C42623-19F3-4C7D-B213-C6CD01E87551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2A45F55-CC59-434F-BEF1-AAA78589F07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Scripting Languages for the Web</a:t>
            </a:r>
            <a:endParaRPr lang="es-MX" altLang="en-US" smtClean="0"/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Ruby</a:t>
            </a:r>
          </a:p>
          <a:p>
            <a:pPr lvl="1" eaLnBrk="1" hangingPunct="1"/>
            <a:r>
              <a:rPr lang="en-US" altLang="en-US" sz="2000" dirty="0" smtClean="0"/>
              <a:t>Designed by Yukihiro Matsumoto (a.k.a. “</a:t>
            </a:r>
            <a:r>
              <a:rPr lang="en-US" altLang="en-US" sz="2000" dirty="0" err="1" smtClean="0"/>
              <a:t>Matz</a:t>
            </a:r>
            <a:r>
              <a:rPr lang="en-US" altLang="en-US" sz="2000" dirty="0" smtClean="0"/>
              <a:t>”)</a:t>
            </a:r>
          </a:p>
          <a:p>
            <a:pPr lvl="1" eaLnBrk="1" hangingPunct="1"/>
            <a:r>
              <a:rPr lang="en-US" altLang="en-US" sz="2000" dirty="0" smtClean="0"/>
              <a:t>First Japanese language to be widely used in US</a:t>
            </a:r>
          </a:p>
          <a:p>
            <a:pPr lvl="1" eaLnBrk="1" hangingPunct="1"/>
            <a:r>
              <a:rPr lang="en-US" altLang="en-US" sz="2000" dirty="0" smtClean="0"/>
              <a:t>Began as a replacement for Perl and Python</a:t>
            </a:r>
          </a:p>
          <a:p>
            <a:pPr lvl="1" eaLnBrk="1" hangingPunct="1"/>
            <a:r>
              <a:rPr lang="en-US" altLang="en-US" sz="2000" dirty="0" smtClean="0"/>
              <a:t>Purely interpreted</a:t>
            </a:r>
          </a:p>
          <a:p>
            <a:pPr lvl="1" eaLnBrk="1" hangingPunct="1"/>
            <a:r>
              <a:rPr lang="en-US" altLang="en-US" sz="2000" dirty="0" smtClean="0"/>
              <a:t>A very pure object-orientation design</a:t>
            </a:r>
          </a:p>
          <a:p>
            <a:pPr lvl="2" eaLnBrk="1" hangingPunct="1"/>
            <a:r>
              <a:rPr lang="en-US" altLang="en-US" sz="2000" dirty="0" smtClean="0"/>
              <a:t>All data are objects</a:t>
            </a:r>
          </a:p>
          <a:p>
            <a:pPr lvl="2" eaLnBrk="1" hangingPunct="1"/>
            <a:r>
              <a:rPr lang="en-US" altLang="en-US" sz="2000" dirty="0" smtClean="0"/>
              <a:t>Most operators are implemented as methods</a:t>
            </a:r>
          </a:p>
          <a:p>
            <a:pPr lvl="3" eaLnBrk="1" hangingPunct="1"/>
            <a:r>
              <a:rPr lang="en-US" altLang="en-US" sz="1900" dirty="0" smtClean="0"/>
              <a:t>User code can redefine operators</a:t>
            </a:r>
          </a:p>
          <a:p>
            <a:pPr lvl="2" eaLnBrk="1" hangingPunct="1"/>
            <a:r>
              <a:rPr lang="en-US" altLang="en-US" sz="2000" dirty="0" smtClean="0"/>
              <a:t>Classes and objects are dynamic</a:t>
            </a:r>
          </a:p>
          <a:p>
            <a:pPr lvl="3" eaLnBrk="1" hangingPunct="1"/>
            <a:r>
              <a:rPr lang="en-US" altLang="en-US" sz="1900" dirty="0"/>
              <a:t>T</a:t>
            </a:r>
            <a:r>
              <a:rPr lang="en-US" altLang="en-US" sz="1900" dirty="0" smtClean="0"/>
              <a:t>hey can have different methods at different times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216A4C7-76F2-470A-838D-A6A542A24BA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Flagship .NET Language: C#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Part of the .NET development platform</a:t>
            </a:r>
          </a:p>
          <a:p>
            <a:pPr lvl="1" eaLnBrk="1" hangingPunct="1"/>
            <a:r>
              <a:rPr lang="en-US" altLang="en-US" sz="2000" smtClean="0"/>
              <a:t>Announced in 2000, released in 2002</a:t>
            </a:r>
          </a:p>
          <a:p>
            <a:pPr eaLnBrk="1" hangingPunct="1"/>
            <a:r>
              <a:rPr lang="en-US" altLang="en-US" sz="2400" smtClean="0"/>
              <a:t>Based on C++, Java, and Delphi</a:t>
            </a:r>
          </a:p>
          <a:p>
            <a:pPr lvl="1" eaLnBrk="1" hangingPunct="1"/>
            <a:r>
              <a:rPr lang="en-US" altLang="en-US" sz="2000" smtClean="0"/>
              <a:t>Improved many C++ features</a:t>
            </a:r>
          </a:p>
          <a:p>
            <a:pPr lvl="1" eaLnBrk="1" hangingPunct="1"/>
            <a:r>
              <a:rPr lang="en-US" altLang="en-US" sz="2000" smtClean="0"/>
              <a:t>Added some novel features for the time</a:t>
            </a:r>
          </a:p>
          <a:p>
            <a:pPr lvl="1" eaLnBrk="1" hangingPunct="1"/>
            <a:r>
              <a:rPr lang="en-US" altLang="en-US" sz="2000" smtClean="0"/>
              <a:t>Pointers, delegates, properties, enumeration types, limited dynamic typing, and anonymous types</a:t>
            </a:r>
          </a:p>
          <a:p>
            <a:pPr eaLnBrk="1" hangingPunct="1"/>
            <a:r>
              <a:rPr lang="en-US" altLang="en-US" sz="2400" smtClean="0"/>
              <a:t>Supports component-based development</a:t>
            </a:r>
          </a:p>
          <a:p>
            <a:pPr eaLnBrk="1" hangingPunct="1"/>
            <a:r>
              <a:rPr lang="en-US" altLang="en-US" sz="2400" smtClean="0"/>
              <a:t>Common Type System for .NET languages</a:t>
            </a:r>
          </a:p>
          <a:p>
            <a:pPr lvl="1" eaLnBrk="1" hangingPunct="1"/>
            <a:r>
              <a:rPr lang="en-US" altLang="en-US" sz="2000" smtClean="0"/>
              <a:t>Provides common class library and interoperability</a:t>
            </a:r>
          </a:p>
          <a:p>
            <a:pPr lvl="1" eaLnBrk="1" hangingPunct="1"/>
            <a:r>
              <a:rPr lang="en-US" altLang="en-US" sz="2000" smtClean="0"/>
              <a:t>Intermediate Language (IL) and JIT compiler</a:t>
            </a:r>
          </a:p>
          <a:p>
            <a:pPr eaLnBrk="1" hangingPunct="1"/>
            <a:r>
              <a:rPr lang="en-US" altLang="en-US" sz="2400" smtClean="0"/>
              <a:t>Evolving very rapidly</a:t>
            </a:r>
            <a:endParaRPr lang="en-US" altLang="en-US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6402BCF-4ACB-4E5B-B901-BC19A68689D0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Markup and Programming Hybrid Languages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0368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XSLT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 smtClean="0"/>
              <a:t>e</a:t>
            </a:r>
            <a:r>
              <a:rPr lang="en-US" altLang="en-US" sz="2000" u="sng" dirty="0" err="1" smtClean="0"/>
              <a:t>X</a:t>
            </a:r>
            <a:r>
              <a:rPr lang="en-US" altLang="en-US" sz="2000" dirty="0" err="1" smtClean="0"/>
              <a:t>tensible</a:t>
            </a:r>
            <a:r>
              <a:rPr lang="en-US" altLang="en-US" sz="2000" dirty="0" smtClean="0"/>
              <a:t> </a:t>
            </a:r>
            <a:r>
              <a:rPr lang="en-US" altLang="en-US" sz="2000" u="sng" dirty="0" smtClean="0"/>
              <a:t>M</a:t>
            </a:r>
            <a:r>
              <a:rPr lang="en-US" altLang="en-US" sz="2000" dirty="0" smtClean="0"/>
              <a:t>arkup </a:t>
            </a:r>
            <a:r>
              <a:rPr lang="en-US" altLang="en-US" sz="2000" u="sng" dirty="0" smtClean="0"/>
              <a:t>L</a:t>
            </a:r>
            <a:r>
              <a:rPr lang="en-US" altLang="en-US" sz="2000" dirty="0" smtClean="0"/>
              <a:t>anguage (XML)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 smtClean="0"/>
              <a:t>A </a:t>
            </a:r>
            <a:r>
              <a:rPr lang="en-US" altLang="en-US" sz="1700" dirty="0" err="1" smtClean="0"/>
              <a:t>metamarkup</a:t>
            </a:r>
            <a:r>
              <a:rPr lang="en-US" altLang="en-US" sz="1700" dirty="0" smtClean="0"/>
              <a:t>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 smtClean="0"/>
              <a:t>e</a:t>
            </a:r>
            <a:r>
              <a:rPr lang="en-US" altLang="en-US" sz="2000" u="sng" dirty="0" err="1" smtClean="0"/>
              <a:t>X</a:t>
            </a:r>
            <a:r>
              <a:rPr lang="en-US" altLang="en-US" sz="2000" dirty="0" err="1" smtClean="0"/>
              <a:t>tensible</a:t>
            </a:r>
            <a:r>
              <a:rPr lang="en-US" altLang="en-US" sz="2000" dirty="0" smtClean="0"/>
              <a:t> </a:t>
            </a:r>
            <a:r>
              <a:rPr lang="en-US" altLang="en-US" sz="2000" u="sng" dirty="0" smtClean="0"/>
              <a:t>S</a:t>
            </a:r>
            <a:r>
              <a:rPr lang="en-US" altLang="en-US" sz="2000" dirty="0" smtClean="0"/>
              <a:t>tylesheet </a:t>
            </a:r>
            <a:r>
              <a:rPr lang="en-US" altLang="en-US" sz="2000" u="sng" dirty="0" smtClean="0"/>
              <a:t>L</a:t>
            </a:r>
            <a:r>
              <a:rPr lang="en-US" altLang="en-US" sz="2000" dirty="0" smtClean="0"/>
              <a:t>anguage </a:t>
            </a:r>
            <a:r>
              <a:rPr lang="en-US" altLang="en-US" sz="2000" u="sng" dirty="0" smtClean="0"/>
              <a:t>T</a:t>
            </a:r>
            <a:r>
              <a:rPr lang="en-US" altLang="en-US" sz="2000" dirty="0" smtClean="0"/>
              <a:t>ransformation document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 smtClean="0"/>
              <a:t>Describes how to convert XML documents </a:t>
            </a:r>
            <a:r>
              <a:rPr lang="en-US" altLang="en-US" sz="1700" dirty="0" smtClean="0"/>
              <a:t>for </a:t>
            </a:r>
            <a:r>
              <a:rPr lang="en-US" altLang="en-US" sz="1700" dirty="0" smtClean="0"/>
              <a:t>display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 smtClean="0"/>
              <a:t>Programming constructs (e.g. looping and sorting)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XSLT processor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 smtClean="0"/>
              <a:t>Takes XML document and XSLT document as input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 smtClean="0"/>
              <a:t>Produces output in XML, HTML, or text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6402BCF-4ACB-4E5B-B901-BC19A68689D0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Markup and Programming Hybrid Languages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0368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JSP</a:t>
            </a:r>
            <a:endParaRPr lang="en-US" altLang="en-US" sz="2000" u="sng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u="sng" dirty="0" smtClean="0"/>
              <a:t>J</a:t>
            </a:r>
            <a:r>
              <a:rPr lang="en-US" altLang="en-US" sz="2000" dirty="0" smtClean="0"/>
              <a:t>ava </a:t>
            </a:r>
            <a:r>
              <a:rPr lang="en-US" altLang="en-US" sz="2000" u="sng" dirty="0" smtClean="0"/>
              <a:t>S</a:t>
            </a:r>
            <a:r>
              <a:rPr lang="en-US" altLang="en-US" sz="2000" dirty="0" smtClean="0"/>
              <a:t>erver </a:t>
            </a:r>
            <a:r>
              <a:rPr lang="en-US" altLang="en-US" sz="2000" u="sng" dirty="0" smtClean="0"/>
              <a:t>P</a:t>
            </a:r>
            <a:r>
              <a:rPr lang="en-US" altLang="en-US" sz="2000" dirty="0" smtClean="0"/>
              <a:t>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 smtClean="0"/>
              <a:t>A collection of technologies to support dynamic Web documents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u="sng" dirty="0" smtClean="0"/>
              <a:t>J</a:t>
            </a:r>
            <a:r>
              <a:rPr lang="en-US" altLang="en-US" sz="1700" dirty="0" smtClean="0"/>
              <a:t>SP </a:t>
            </a:r>
            <a:r>
              <a:rPr lang="en-US" altLang="en-US" sz="1700" u="sng" dirty="0" smtClean="0"/>
              <a:t>S</a:t>
            </a:r>
            <a:r>
              <a:rPr lang="en-US" altLang="en-US" sz="1700" dirty="0" smtClean="0"/>
              <a:t>tandard </a:t>
            </a:r>
            <a:r>
              <a:rPr lang="en-US" altLang="en-US" sz="1700" u="sng" dirty="0" smtClean="0"/>
              <a:t>T</a:t>
            </a:r>
            <a:r>
              <a:rPr lang="en-US" altLang="en-US" sz="1700" dirty="0" smtClean="0"/>
              <a:t>ag </a:t>
            </a:r>
            <a:r>
              <a:rPr lang="en-US" altLang="en-US" sz="1700" u="sng" dirty="0" smtClean="0"/>
              <a:t>L</a:t>
            </a:r>
            <a:r>
              <a:rPr lang="en-US" altLang="en-US" sz="1700" dirty="0" smtClean="0"/>
              <a:t>ibrary (JSTL) markup has programming constructs in the form of HTML elements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 smtClean="0"/>
              <a:t>JSP document requested by browser, and converted to a servlet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Servlet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 smtClean="0"/>
              <a:t>A Java class that resides on a Web server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 smtClean="0"/>
              <a:t>Executed by a servlet container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700" dirty="0" smtClean="0"/>
              <a:t>A servlet’s HTML output is displayed by the browser</a:t>
            </a:r>
            <a:endParaRPr lang="en-US" altLang="en-US" sz="2000" u="sng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300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Genealogy of Common Languages</a:t>
            </a:r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2023 Pearson Education.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E71443BC-02B8-4462-90C2-32D7E4229D9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r="18565" b="36552"/>
          <a:stretch>
            <a:fillRect/>
          </a:stretch>
        </p:blipFill>
        <p:spPr bwMode="auto">
          <a:xfrm>
            <a:off x="2017713" y="1371600"/>
            <a:ext cx="49926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>
            <a:off x="3540760" y="2316480"/>
            <a:ext cx="431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220720" y="2651760"/>
            <a:ext cx="228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519680" y="2834640"/>
            <a:ext cx="228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510280" y="2402840"/>
            <a:ext cx="41656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642360" y="3657600"/>
            <a:ext cx="28448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033520" y="3413760"/>
            <a:ext cx="45212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836160" y="2682240"/>
            <a:ext cx="76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826000" y="3835400"/>
            <a:ext cx="152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216400" y="3947160"/>
            <a:ext cx="177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252720" y="4196080"/>
            <a:ext cx="47244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430520" y="4414520"/>
            <a:ext cx="304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958840" y="5120640"/>
            <a:ext cx="381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273040" y="5034280"/>
            <a:ext cx="152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181600" y="5135880"/>
            <a:ext cx="101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800600" y="4632960"/>
            <a:ext cx="177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409440" y="4688840"/>
            <a:ext cx="177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952240" y="4607560"/>
            <a:ext cx="18796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942080" y="4866640"/>
            <a:ext cx="33528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3637280" y="4693920"/>
            <a:ext cx="28448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423920" y="4597400"/>
            <a:ext cx="16764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622040" y="5593080"/>
            <a:ext cx="37592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3616960" y="6207760"/>
            <a:ext cx="37592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384040" y="5450840"/>
            <a:ext cx="33528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4378960" y="5847080"/>
            <a:ext cx="33528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5019040" y="5476240"/>
            <a:ext cx="304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5019040" y="5679440"/>
            <a:ext cx="304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5013960" y="5963920"/>
            <a:ext cx="304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5013960" y="6405880"/>
            <a:ext cx="304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5974080" y="5715000"/>
            <a:ext cx="3810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5455920" y="5669280"/>
            <a:ext cx="279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455920" y="5775960"/>
            <a:ext cx="279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5461000" y="5897880"/>
            <a:ext cx="279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5461000" y="6197600"/>
            <a:ext cx="279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4378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90F8528-41B3-4F0B-8E47-7C64B0C73637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Beginning of Data Abstraction: SIMULA 67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4676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Designed in Norway by Nygaard &amp; Dahl</a:t>
            </a:r>
          </a:p>
          <a:p>
            <a:pPr lvl="1" eaLnBrk="1" hangingPunct="1"/>
            <a:r>
              <a:rPr lang="en-US" altLang="en-US" smtClean="0"/>
              <a:t>Primarily for system simulation</a:t>
            </a:r>
          </a:p>
          <a:p>
            <a:pPr lvl="1" eaLnBrk="1" hangingPunct="1"/>
            <a:r>
              <a:rPr lang="en-US" altLang="en-US" smtClean="0"/>
              <a:t>Based on ALGOL 60 and SIMULA I</a:t>
            </a:r>
          </a:p>
          <a:p>
            <a:pPr eaLnBrk="1" hangingPunct="1"/>
            <a:r>
              <a:rPr lang="en-US" altLang="en-US" smtClean="0"/>
              <a:t>Primary Contributions</a:t>
            </a:r>
          </a:p>
          <a:p>
            <a:pPr lvl="1" eaLnBrk="1" hangingPunct="1"/>
            <a:r>
              <a:rPr lang="en-US" altLang="en-US" smtClean="0"/>
              <a:t>Coroutines</a:t>
            </a:r>
          </a:p>
          <a:p>
            <a:pPr lvl="2" eaLnBrk="1" hangingPunct="1"/>
            <a:r>
              <a:rPr lang="en-US" altLang="en-US" smtClean="0"/>
              <a:t>Subprograms that can restart at the position where they were previously stopped</a:t>
            </a:r>
          </a:p>
          <a:p>
            <a:pPr lvl="1" eaLnBrk="1" hangingPunct="1"/>
            <a:r>
              <a:rPr lang="en-US" altLang="en-US" smtClean="0"/>
              <a:t>The beginnings of data abstraction</a:t>
            </a:r>
          </a:p>
          <a:p>
            <a:pPr lvl="2" eaLnBrk="1" hangingPunct="1"/>
            <a:r>
              <a:rPr lang="en-US" altLang="en-US" smtClean="0"/>
              <a:t>Classes and objects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E9C3338-3FD6-4225-92AB-FA7DB03682C8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Orthogonal Design: ALGOL 68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From continued development of ALGOL 60 but very different from that language</a:t>
            </a:r>
          </a:p>
          <a:p>
            <a:pPr eaLnBrk="1" hangingPunct="1"/>
            <a:r>
              <a:rPr lang="en-US" altLang="en-US" dirty="0" smtClean="0"/>
              <a:t>Never achieved widespread use</a:t>
            </a:r>
          </a:p>
          <a:p>
            <a:pPr lvl="1" eaLnBrk="1" hangingPunct="1"/>
            <a:r>
              <a:rPr lang="en-US" altLang="en-US" dirty="0" smtClean="0"/>
              <a:t>But the source of several new ideas</a:t>
            </a:r>
          </a:p>
          <a:p>
            <a:pPr eaLnBrk="1" hangingPunct="1"/>
            <a:r>
              <a:rPr lang="en-US" altLang="en-US" dirty="0" smtClean="0"/>
              <a:t>Design is based on </a:t>
            </a:r>
            <a:r>
              <a:rPr lang="en-US" altLang="en-US" u="sng" dirty="0" smtClean="0"/>
              <a:t>orthogonality</a:t>
            </a:r>
          </a:p>
          <a:p>
            <a:pPr lvl="1" eaLnBrk="1" hangingPunct="1"/>
            <a:r>
              <a:rPr lang="en-US" altLang="en-US" dirty="0" smtClean="0"/>
              <a:t>A few basic concepts</a:t>
            </a:r>
          </a:p>
          <a:p>
            <a:pPr lvl="1" eaLnBrk="1" hangingPunct="1"/>
            <a:r>
              <a:rPr lang="en-US" altLang="en-US" dirty="0" smtClean="0"/>
              <a:t>Plus a few combining mechanisms</a:t>
            </a:r>
          </a:p>
          <a:p>
            <a:pPr lvl="1" eaLnBrk="1" hangingPunct="1"/>
            <a:r>
              <a:rPr lang="en-US" altLang="en-US" dirty="0" smtClean="0"/>
              <a:t>How does this contrast to the PL/I approach to support general purpose data structures?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90ABACF-9CF2-4C64-B529-7F42A9CE4445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ALGOL 68 Evaluation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Contributions</a:t>
            </a:r>
          </a:p>
          <a:p>
            <a:pPr lvl="1" eaLnBrk="1" hangingPunct="1"/>
            <a:r>
              <a:rPr lang="en-US" altLang="en-US" dirty="0" smtClean="0"/>
              <a:t>User-defined data structures</a:t>
            </a:r>
          </a:p>
          <a:p>
            <a:pPr lvl="1" eaLnBrk="1" hangingPunct="1"/>
            <a:r>
              <a:rPr lang="en-US" altLang="en-US" dirty="0" smtClean="0"/>
              <a:t>Reference types</a:t>
            </a:r>
          </a:p>
          <a:p>
            <a:pPr lvl="1" eaLnBrk="1" hangingPunct="1"/>
            <a:r>
              <a:rPr lang="en-US" altLang="en-US" dirty="0" smtClean="0"/>
              <a:t>Implicit heap-dynamic arrays (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en-US" altLang="en-US" dirty="0" smtClean="0"/>
              <a:t> arrays)</a:t>
            </a:r>
          </a:p>
          <a:p>
            <a:pPr eaLnBrk="1" hangingPunct="1"/>
            <a:r>
              <a:rPr lang="en-US" altLang="en-US" dirty="0" smtClean="0"/>
              <a:t>Comments</a:t>
            </a:r>
          </a:p>
          <a:p>
            <a:pPr lvl="1" eaLnBrk="1" hangingPunct="1"/>
            <a:r>
              <a:rPr lang="en-US" altLang="en-US" dirty="0" smtClean="0"/>
              <a:t>Less usage than ALGOL 60 and PL/I</a:t>
            </a:r>
          </a:p>
          <a:p>
            <a:pPr lvl="1" eaLnBrk="1" hangingPunct="1"/>
            <a:r>
              <a:rPr lang="en-US" altLang="en-US" dirty="0" smtClean="0"/>
              <a:t>Language description in an unknown meta-language (van </a:t>
            </a:r>
            <a:r>
              <a:rPr lang="en-US" altLang="en-US" dirty="0" err="1" smtClean="0"/>
              <a:t>Wijngaarden</a:t>
            </a:r>
            <a:r>
              <a:rPr lang="en-US" altLang="en-US" dirty="0" smtClean="0"/>
              <a:t> grammar)</a:t>
            </a:r>
          </a:p>
          <a:p>
            <a:pPr lvl="1" eaLnBrk="1" hangingPunct="1"/>
            <a:r>
              <a:rPr lang="en-US" altLang="en-US" dirty="0" smtClean="0"/>
              <a:t>Too orthogonal in some ways</a:t>
            </a:r>
          </a:p>
          <a:p>
            <a:pPr lvl="1" eaLnBrk="1" hangingPunct="1"/>
            <a:r>
              <a:rPr lang="en-US" altLang="en-US" dirty="0" smtClean="0"/>
              <a:t>Had strong influence on subsequent languages, especially Pascal, C, and Ada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03FFC7D-BFCE-4057-B91B-E0F0E0C5E54B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Pascal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Developed in 1971 by Wirth (a former member of the ALGOL 68 committee)</a:t>
            </a:r>
          </a:p>
          <a:p>
            <a:pPr lvl="1" eaLnBrk="1" hangingPunct="1"/>
            <a:r>
              <a:rPr lang="en-US" altLang="en-US" smtClean="0"/>
              <a:t>Small and simple</a:t>
            </a:r>
          </a:p>
          <a:p>
            <a:pPr lvl="1" eaLnBrk="1" hangingPunct="1"/>
            <a:r>
              <a:rPr lang="en-US" altLang="en-US" smtClean="0"/>
              <a:t>Nothing really new</a:t>
            </a:r>
          </a:p>
          <a:p>
            <a:pPr lvl="1" eaLnBrk="1" hangingPunct="1"/>
            <a:r>
              <a:rPr lang="en-US" altLang="en-US" smtClean="0"/>
              <a:t>For teaching structured programming</a:t>
            </a:r>
          </a:p>
          <a:p>
            <a:pPr lvl="2" eaLnBrk="1" hangingPunct="1"/>
            <a:r>
              <a:rPr lang="en-US" altLang="en-US" smtClean="0"/>
              <a:t>From mid-1970s until the late 1990s, the most widely used language for teaching programming</a:t>
            </a:r>
          </a:p>
          <a:p>
            <a:pPr lvl="2" eaLnBrk="1" hangingPunct="1"/>
            <a:r>
              <a:rPr lang="en-US" altLang="en-US" smtClean="0"/>
              <a:t>Still used in South African schools in the early 2000s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2114AF0-CFAB-4FD3-8D66-AC04115B8444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Developed in 1972 by Dennis Richie</a:t>
            </a:r>
          </a:p>
          <a:p>
            <a:pPr lvl="1" eaLnBrk="1" hangingPunct="1"/>
            <a:r>
              <a:rPr lang="en-US" altLang="en-US" dirty="0" smtClean="0"/>
              <a:t>For systems programming at Bell Labs</a:t>
            </a:r>
          </a:p>
          <a:p>
            <a:pPr lvl="1" eaLnBrk="1" hangingPunct="1"/>
            <a:r>
              <a:rPr lang="en-US" altLang="en-US" dirty="0" smtClean="0"/>
              <a:t>Evolved primarily from CPL, BCPL and B, but also from ALGOL 68</a:t>
            </a:r>
          </a:p>
          <a:p>
            <a:pPr lvl="1" eaLnBrk="1" hangingPunct="1"/>
            <a:r>
              <a:rPr lang="en-US" altLang="en-US" dirty="0" smtClean="0"/>
              <a:t>Powerful set of operators and functions</a:t>
            </a:r>
          </a:p>
          <a:p>
            <a:pPr lvl="1" eaLnBrk="1" hangingPunct="1"/>
            <a:r>
              <a:rPr lang="en-US" altLang="en-US" dirty="0" smtClean="0"/>
              <a:t>Poor type checking and other unsafe features</a:t>
            </a:r>
          </a:p>
          <a:p>
            <a:pPr lvl="1" eaLnBrk="1" hangingPunct="1"/>
            <a:r>
              <a:rPr lang="en-US" altLang="en-US" dirty="0" smtClean="0"/>
              <a:t>Initially spread through UNIX</a:t>
            </a:r>
          </a:p>
          <a:p>
            <a:pPr lvl="1" eaLnBrk="1" hangingPunct="1"/>
            <a:r>
              <a:rPr lang="en-US" altLang="en-US" dirty="0" smtClean="0"/>
              <a:t>Many areas of application</a:t>
            </a:r>
          </a:p>
          <a:p>
            <a:pPr lvl="1" eaLnBrk="1" hangingPunct="1"/>
            <a:r>
              <a:rPr lang="en-US" altLang="en-US" dirty="0" smtClean="0"/>
              <a:t>ANSI standard only in 1989, updated in 1999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333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EF20C3E-B649-4C21-AF7B-BE4B04BC7536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Programming Based on Logic: Prolog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 dirty="0" err="1" smtClean="0"/>
              <a:t>Pro</a:t>
            </a:r>
            <a:r>
              <a:rPr lang="en-US" altLang="en-US" i="1" dirty="0" err="1" smtClean="0"/>
              <a:t>grammation</a:t>
            </a:r>
            <a:r>
              <a:rPr lang="en-US" altLang="en-US" i="1" dirty="0" smtClean="0"/>
              <a:t> </a:t>
            </a:r>
            <a:r>
              <a:rPr lang="en-US" altLang="en-US" i="1" dirty="0" err="1" smtClean="0"/>
              <a:t>en</a:t>
            </a:r>
            <a:r>
              <a:rPr lang="en-US" altLang="en-US" i="1" dirty="0" smtClean="0"/>
              <a:t> </a:t>
            </a:r>
            <a:r>
              <a:rPr lang="en-US" altLang="en-US" i="1" u="sng" dirty="0" err="1" smtClean="0"/>
              <a:t>log</a:t>
            </a:r>
            <a:r>
              <a:rPr lang="en-US" altLang="en-US" i="1" dirty="0" err="1" smtClean="0"/>
              <a:t>ique</a:t>
            </a:r>
            <a:endParaRPr lang="en-US" altLang="en-US" i="1" dirty="0" smtClean="0"/>
          </a:p>
          <a:p>
            <a:pPr eaLnBrk="1" hangingPunct="1"/>
            <a:r>
              <a:rPr lang="en-US" altLang="en-US" dirty="0" smtClean="0"/>
              <a:t>Collaborative developed</a:t>
            </a:r>
          </a:p>
          <a:p>
            <a:pPr lvl="1" eaLnBrk="1" hangingPunct="1"/>
            <a:r>
              <a:rPr lang="en-US" altLang="en-US" sz="2000" dirty="0" err="1" smtClean="0"/>
              <a:t>Comerauer</a:t>
            </a:r>
            <a:r>
              <a:rPr lang="en-US" altLang="en-US" sz="2000" dirty="0" smtClean="0"/>
              <a:t> &amp; </a:t>
            </a:r>
            <a:r>
              <a:rPr lang="en-US" altLang="en-US" sz="2000" dirty="0" err="1" smtClean="0"/>
              <a:t>Roussel</a:t>
            </a:r>
            <a:r>
              <a:rPr lang="en-US" altLang="en-US" sz="2000" dirty="0" smtClean="0"/>
              <a:t> (University of Aix-Marseille)</a:t>
            </a:r>
          </a:p>
          <a:p>
            <a:pPr lvl="1" eaLnBrk="1" hangingPunct="1"/>
            <a:r>
              <a:rPr lang="en-US" altLang="en-US" sz="2000" dirty="0" smtClean="0"/>
              <a:t>Help from Kowalski (University of Edinburgh)</a:t>
            </a:r>
          </a:p>
          <a:p>
            <a:pPr eaLnBrk="1" hangingPunct="1"/>
            <a:r>
              <a:rPr lang="en-US" altLang="en-US" dirty="0" smtClean="0"/>
              <a:t>Overview</a:t>
            </a:r>
          </a:p>
          <a:p>
            <a:pPr lvl="1" eaLnBrk="1" hangingPunct="1"/>
            <a:r>
              <a:rPr lang="en-US" altLang="en-US" sz="2000" dirty="0" smtClean="0"/>
              <a:t>Based on formal logic</a:t>
            </a:r>
          </a:p>
          <a:p>
            <a:pPr lvl="1" eaLnBrk="1" hangingPunct="1"/>
            <a:r>
              <a:rPr lang="en-US" altLang="en-US" sz="2000" dirty="0" smtClean="0"/>
              <a:t>Non-procedural</a:t>
            </a:r>
          </a:p>
          <a:p>
            <a:pPr lvl="2" eaLnBrk="1" hangingPunct="1"/>
            <a:r>
              <a:rPr lang="en-US" altLang="en-US" sz="1700" dirty="0" smtClean="0"/>
              <a:t>Database of facts, combined with rules</a:t>
            </a:r>
          </a:p>
          <a:p>
            <a:pPr lvl="2" eaLnBrk="1" hangingPunct="1"/>
            <a:r>
              <a:rPr lang="en-US" altLang="en-US" sz="1700" dirty="0" smtClean="0"/>
              <a:t>Uses an inferencing process to infer the truth of queries</a:t>
            </a:r>
          </a:p>
          <a:p>
            <a:pPr lvl="1" eaLnBrk="1" hangingPunct="1"/>
            <a:r>
              <a:rPr lang="en-US" altLang="en-US" sz="2000" dirty="0" smtClean="0"/>
              <a:t>Highly inefficient</a:t>
            </a:r>
          </a:p>
          <a:p>
            <a:pPr lvl="1" eaLnBrk="1" hangingPunct="1"/>
            <a:r>
              <a:rPr lang="en-US" altLang="en-US" sz="2000" dirty="0" smtClean="0"/>
              <a:t>Few application areas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2023 </a:t>
            </a:r>
            <a:r>
              <a:rPr lang="en-US" altLang="en-US" dirty="0"/>
              <a:t>Pearson Education, Ltd.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8477</TotalTime>
  <Words>1870</Words>
  <Application>Microsoft Office PowerPoint</Application>
  <PresentationFormat>On-screen Show (4:3)</PresentationFormat>
  <Paragraphs>340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</vt:lpstr>
      <vt:lpstr>Courier New</vt:lpstr>
      <vt:lpstr>Lucida Sans Unicode</vt:lpstr>
      <vt:lpstr>Times</vt:lpstr>
      <vt:lpstr>1_sebesta</vt:lpstr>
      <vt:lpstr>Chapter 2 Part 3</vt:lpstr>
      <vt:lpstr>Chapter 2 Topics</vt:lpstr>
      <vt:lpstr>Genealogy of Common Languages</vt:lpstr>
      <vt:lpstr>The Beginning of Data Abstraction: SIMULA 67</vt:lpstr>
      <vt:lpstr>Orthogonal Design: ALGOL 68</vt:lpstr>
      <vt:lpstr>ALGOL 68 Evaluation</vt:lpstr>
      <vt:lpstr>Pascal</vt:lpstr>
      <vt:lpstr>C</vt:lpstr>
      <vt:lpstr>Programming Based on Logic: Prolog</vt:lpstr>
      <vt:lpstr>History’s Largest Design Effort: Ada</vt:lpstr>
      <vt:lpstr>Ada Evaluation</vt:lpstr>
      <vt:lpstr>Recent Versions of Ada</vt:lpstr>
      <vt:lpstr>Object-Oriented Programming: Smalltalk</vt:lpstr>
      <vt:lpstr>Combining Imperative and Object-Oriented Programming: C++</vt:lpstr>
      <vt:lpstr>Related OOP Languages</vt:lpstr>
      <vt:lpstr>An Imperative-Based Object-Oriented Language: Java</vt:lpstr>
      <vt:lpstr>Java Evaluation</vt:lpstr>
      <vt:lpstr>Scripting Languages for the Web</vt:lpstr>
      <vt:lpstr>Scripting Languages for the Web</vt:lpstr>
      <vt:lpstr>Scripting Languages for the Web</vt:lpstr>
      <vt:lpstr>Scripting Languages for the Web</vt:lpstr>
      <vt:lpstr>Scripting Languages for the Web</vt:lpstr>
      <vt:lpstr>Scripting Languages for the Web</vt:lpstr>
      <vt:lpstr>The Flagship .NET Language: C#</vt:lpstr>
      <vt:lpstr>Markup and Programming Hybrid Languages</vt:lpstr>
      <vt:lpstr>Markup and Programming Hybrid Languages</vt:lpstr>
    </vt:vector>
  </TitlesOfParts>
  <Company>Pearson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Willem S. van Heerden</cp:lastModifiedBy>
  <cp:revision>288</cp:revision>
  <dcterms:created xsi:type="dcterms:W3CDTF">2003-08-01T12:29:19Z</dcterms:created>
  <dcterms:modified xsi:type="dcterms:W3CDTF">2024-03-11T20:49:27Z</dcterms:modified>
</cp:coreProperties>
</file>