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7"/>
  </p:notesMasterIdLst>
  <p:handoutMasterIdLst>
    <p:handoutMasterId r:id="rId28"/>
  </p:handoutMasterIdLst>
  <p:sldIdLst>
    <p:sldId id="314" r:id="rId2"/>
    <p:sldId id="258" r:id="rId3"/>
    <p:sldId id="260" r:id="rId4"/>
    <p:sldId id="261" r:id="rId5"/>
    <p:sldId id="333" r:id="rId6"/>
    <p:sldId id="315" r:id="rId7"/>
    <p:sldId id="316" r:id="rId8"/>
    <p:sldId id="317" r:id="rId9"/>
    <p:sldId id="318" r:id="rId10"/>
    <p:sldId id="319" r:id="rId11"/>
    <p:sldId id="320" r:id="rId12"/>
    <p:sldId id="332" r:id="rId13"/>
    <p:sldId id="321" r:id="rId14"/>
    <p:sldId id="322" r:id="rId15"/>
    <p:sldId id="323" r:id="rId16"/>
    <p:sldId id="324" r:id="rId17"/>
    <p:sldId id="273" r:id="rId18"/>
    <p:sldId id="325" r:id="rId19"/>
    <p:sldId id="311" r:id="rId20"/>
    <p:sldId id="326" r:id="rId21"/>
    <p:sldId id="327" r:id="rId22"/>
    <p:sldId id="328" r:id="rId23"/>
    <p:sldId id="329" r:id="rId24"/>
    <p:sldId id="330" r:id="rId25"/>
    <p:sldId id="331" r:id="rId26"/>
  </p:sldIdLst>
  <p:sldSz cx="9144000" cy="6858000" type="screen4x3"/>
  <p:notesSz cx="7104063" cy="10234613"/>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0000FF"/>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424" autoAdjust="0"/>
  </p:normalViewPr>
  <p:slideViewPr>
    <p:cSldViewPr>
      <p:cViewPr varScale="1">
        <p:scale>
          <a:sx n="73" d="100"/>
          <a:sy n="73" d="100"/>
        </p:scale>
        <p:origin x="110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8"/>
    </p:cViewPr>
  </p:sorterViewPr>
  <p:notesViewPr>
    <p:cSldViewPr>
      <p:cViewPr varScale="1">
        <p:scale>
          <a:sx n="83" d="100"/>
          <a:sy n="83" d="100"/>
        </p:scale>
        <p:origin x="-2040" y="-90"/>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75" tIns="49538" rIns="99075" bIns="49538" rtlCol="0"/>
          <a:lstStyle>
            <a:lvl1pPr algn="l">
              <a:defRPr sz="1300">
                <a:ea typeface="+mn-ea"/>
                <a:cs typeface="+mn-cs"/>
              </a:defRPr>
            </a:lvl1pPr>
          </a:lstStyle>
          <a:p>
            <a:pPr>
              <a:defRPr/>
            </a:pPr>
            <a:endParaRPr lang="en-US"/>
          </a:p>
        </p:txBody>
      </p:sp>
      <p:sp>
        <p:nvSpPr>
          <p:cNvPr id="3" name="Date Placeholder 2"/>
          <p:cNvSpPr>
            <a:spLocks noGrp="1"/>
          </p:cNvSpPr>
          <p:nvPr>
            <p:ph type="dt" sz="quarter" idx="1"/>
          </p:nvPr>
        </p:nvSpPr>
        <p:spPr>
          <a:xfrm>
            <a:off x="4024313" y="0"/>
            <a:ext cx="3078162" cy="511175"/>
          </a:xfrm>
          <a:prstGeom prst="rect">
            <a:avLst/>
          </a:prstGeom>
        </p:spPr>
        <p:txBody>
          <a:bodyPr vert="horz" lIns="99075" tIns="49538" rIns="99075" bIns="49538" rtlCol="0"/>
          <a:lstStyle>
            <a:lvl1pPr algn="r">
              <a:defRPr sz="1300">
                <a:ea typeface="+mn-ea"/>
                <a:cs typeface="+mn-cs"/>
              </a:defRPr>
            </a:lvl1pPr>
          </a:lstStyle>
          <a:p>
            <a:pPr>
              <a:defRPr/>
            </a:pPr>
            <a:fld id="{962531F7-2412-4B8E-B0B1-CC0776CF71F2}" type="datetimeFigureOut">
              <a:rPr lang="en-US"/>
              <a:pPr>
                <a:defRPr/>
              </a:pPr>
              <a:t>4/15/2024</a:t>
            </a:fld>
            <a:endParaRPr lang="en-US"/>
          </a:p>
        </p:txBody>
      </p:sp>
      <p:sp>
        <p:nvSpPr>
          <p:cNvPr id="4" name="Footer Placeholder 3"/>
          <p:cNvSpPr>
            <a:spLocks noGrp="1"/>
          </p:cNvSpPr>
          <p:nvPr>
            <p:ph type="ftr" sz="quarter" idx="2"/>
          </p:nvPr>
        </p:nvSpPr>
        <p:spPr>
          <a:xfrm>
            <a:off x="0" y="9721850"/>
            <a:ext cx="3078163" cy="511175"/>
          </a:xfrm>
          <a:prstGeom prst="rect">
            <a:avLst/>
          </a:prstGeom>
        </p:spPr>
        <p:txBody>
          <a:bodyPr vert="horz" lIns="99075" tIns="49538" rIns="99075" bIns="49538" rtlCol="0" anchor="b"/>
          <a:lstStyle>
            <a:lvl1pPr algn="l">
              <a:defRPr sz="1300">
                <a:ea typeface="+mn-ea"/>
                <a:cs typeface="+mn-cs"/>
              </a:defRPr>
            </a:lvl1pPr>
          </a:lstStyle>
          <a:p>
            <a:pPr>
              <a:defRPr/>
            </a:pPr>
            <a:endParaRPr lang="en-US"/>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wrap="square" lIns="99075" tIns="49538" rIns="99075" bIns="49538" numCol="1" anchor="b" anchorCtr="0" compatLnSpc="1">
            <a:prstTxWarp prst="textNoShape">
              <a:avLst/>
            </a:prstTxWarp>
          </a:bodyPr>
          <a:lstStyle>
            <a:lvl1pPr algn="r">
              <a:defRPr sz="1300">
                <a:ea typeface="Lucida Sans Unicode" panose="020B0602030504020204" pitchFamily="34" charset="0"/>
                <a:cs typeface="Lucida Sans Unicode" panose="020B0602030504020204" pitchFamily="34" charset="0"/>
              </a:defRPr>
            </a:lvl1pPr>
          </a:lstStyle>
          <a:p>
            <a:pPr>
              <a:defRPr/>
            </a:pPr>
            <a:fld id="{4FDD20EE-3B96-45FF-8EB7-214A798ED41D}" type="slidenum">
              <a:rPr lang="en-US" altLang="en-US"/>
              <a:pPr>
                <a:defRPr/>
              </a:pPr>
              <a:t>‹#›</a:t>
            </a:fld>
            <a:endParaRPr lang="en-US" altLang="en-US"/>
          </a:p>
        </p:txBody>
      </p:sp>
    </p:spTree>
    <p:extLst>
      <p:ext uri="{BB962C8B-B14F-4D97-AF65-F5344CB8AC3E}">
        <p14:creationId xmlns:p14="http://schemas.microsoft.com/office/powerpoint/2010/main" val="497500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defRPr sz="13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4025900" y="0"/>
            <a:ext cx="3078163" cy="511175"/>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a:defRPr sz="13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7738" y="4860925"/>
            <a:ext cx="5208587" cy="4605338"/>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723438"/>
            <a:ext cx="3078163" cy="511175"/>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defRPr sz="13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4025900" y="9723438"/>
            <a:ext cx="3078163" cy="511175"/>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a:defRPr sz="1300">
                <a:ea typeface="Lucida Sans Unicode" panose="020B0602030504020204" pitchFamily="34" charset="0"/>
                <a:cs typeface="Lucida Sans Unicode" panose="020B0602030504020204" pitchFamily="34" charset="0"/>
              </a:defRPr>
            </a:lvl1pPr>
          </a:lstStyle>
          <a:p>
            <a:pPr>
              <a:defRPr/>
            </a:pPr>
            <a:fld id="{F9CC66B3-6F9D-49FB-8CED-2923E83225A8}" type="slidenum">
              <a:rPr lang="en-US" altLang="en-US"/>
              <a:pPr>
                <a:defRPr/>
              </a:pPr>
              <a:t>‹#›</a:t>
            </a:fld>
            <a:endParaRPr lang="en-US" altLang="en-US"/>
          </a:p>
        </p:txBody>
      </p:sp>
    </p:spTree>
    <p:extLst>
      <p:ext uri="{BB962C8B-B14F-4D97-AF65-F5344CB8AC3E}">
        <p14:creationId xmlns:p14="http://schemas.microsoft.com/office/powerpoint/2010/main" val="4247582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s.msdn.microsoft.com/samng/2008/12/15/dynamic-in-c-vi-what-dynamic-does-not-do/"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F0E0E1A-05B0-4936-B937-997D121AF5F9}" type="slidenum">
              <a:rPr lang="en-US" altLang="en-US" sz="1300" smtClean="0"/>
              <a:pPr/>
              <a:t>1</a:t>
            </a:fld>
            <a:endParaRPr lang="en-US" altLang="en-US" sz="13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42623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D8B20F8-D5F6-4BF8-8AE7-E986EE17E4B1}" type="slidenum">
              <a:rPr lang="en-US" altLang="en-US" sz="1400" smtClean="0"/>
              <a:pPr/>
              <a:t>11</a:t>
            </a:fld>
            <a:endParaRPr lang="en-US" altLang="en-US" sz="1400" smtClean="0"/>
          </a:p>
        </p:txBody>
      </p:sp>
      <p:sp>
        <p:nvSpPr>
          <p:cNvPr id="23555" name="Rectangle 2"/>
          <p:cNvSpPr>
            <a:spLocks noGrp="1" noRot="1" noChangeAspect="1" noChangeArrowheads="1" noTextEdit="1"/>
          </p:cNvSpPr>
          <p:nvPr>
            <p:ph type="sldImg"/>
          </p:nvPr>
        </p:nvSpPr>
        <p:spPr>
          <a:xfrm>
            <a:off x="814388" y="860425"/>
            <a:ext cx="5724525" cy="4294188"/>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06073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43E5BF7-162F-4369-B138-DE663B4D6FF8}" type="slidenum">
              <a:rPr lang="en-US" altLang="en-US" sz="1400" smtClean="0"/>
              <a:pPr/>
              <a:t>12</a:t>
            </a:fld>
            <a:endParaRPr lang="en-US" altLang="en-US" sz="1400" smtClean="0"/>
          </a:p>
        </p:txBody>
      </p:sp>
      <p:sp>
        <p:nvSpPr>
          <p:cNvPr id="25603" name="Rectangle 2"/>
          <p:cNvSpPr>
            <a:spLocks noGrp="1" noRot="1" noChangeAspect="1" noChangeArrowheads="1" noTextEdit="1"/>
          </p:cNvSpPr>
          <p:nvPr>
            <p:ph type="sldImg"/>
          </p:nvPr>
        </p:nvSpPr>
        <p:spPr>
          <a:xfrm>
            <a:off x="814388" y="860425"/>
            <a:ext cx="5724525" cy="4294188"/>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65485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43E5BF7-162F-4369-B138-DE663B4D6FF8}" type="slidenum">
              <a:rPr lang="en-US" altLang="en-US" sz="1400" smtClean="0"/>
              <a:pPr/>
              <a:t>13</a:t>
            </a:fld>
            <a:endParaRPr lang="en-US" altLang="en-US" sz="1400" smtClean="0"/>
          </a:p>
        </p:txBody>
      </p:sp>
      <p:sp>
        <p:nvSpPr>
          <p:cNvPr id="25603" name="Rectangle 2"/>
          <p:cNvSpPr>
            <a:spLocks noGrp="1" noRot="1" noChangeAspect="1" noChangeArrowheads="1" noTextEdit="1"/>
          </p:cNvSpPr>
          <p:nvPr>
            <p:ph type="sldImg"/>
          </p:nvPr>
        </p:nvSpPr>
        <p:spPr>
          <a:xfrm>
            <a:off x="814388" y="860425"/>
            <a:ext cx="5724525" cy="4294188"/>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4036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A2C6A45-47B2-405C-B5F0-7014BC61319A}" type="slidenum">
              <a:rPr lang="en-US" altLang="en-US" sz="1400" smtClean="0"/>
              <a:pPr/>
              <a:t>14</a:t>
            </a:fld>
            <a:endParaRPr lang="en-US" altLang="en-US" sz="1400" smtClean="0"/>
          </a:p>
        </p:txBody>
      </p:sp>
      <p:sp>
        <p:nvSpPr>
          <p:cNvPr id="27651" name="Rectangle 2"/>
          <p:cNvSpPr>
            <a:spLocks noGrp="1" noRot="1" noChangeAspect="1" noChangeArrowheads="1" noTextEdit="1"/>
          </p:cNvSpPr>
          <p:nvPr>
            <p:ph type="sldImg"/>
          </p:nvPr>
        </p:nvSpPr>
        <p:spPr>
          <a:xfrm>
            <a:off x="814388" y="860425"/>
            <a:ext cx="5724525" cy="4294188"/>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37914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6581945-1B5F-4651-9FAE-B3D87AA192B1}" type="slidenum">
              <a:rPr lang="en-US" altLang="en-US" sz="1400" smtClean="0"/>
              <a:pPr/>
              <a:t>15</a:t>
            </a:fld>
            <a:endParaRPr lang="en-US" altLang="en-US" sz="1400" smtClean="0"/>
          </a:p>
        </p:txBody>
      </p:sp>
      <p:sp>
        <p:nvSpPr>
          <p:cNvPr id="29699" name="Rectangle 2"/>
          <p:cNvSpPr>
            <a:spLocks noGrp="1" noRot="1" noChangeAspect="1" noChangeArrowheads="1" noTextEdit="1"/>
          </p:cNvSpPr>
          <p:nvPr>
            <p:ph type="sldImg"/>
          </p:nvPr>
        </p:nvSpPr>
        <p:spPr>
          <a:xfrm>
            <a:off x="814388" y="860425"/>
            <a:ext cx="5724525" cy="4294188"/>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888912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94F592A-11F8-4E01-A05D-05FEA58FE8A1}" type="slidenum">
              <a:rPr lang="en-US" altLang="en-US" sz="1400" smtClean="0"/>
              <a:pPr/>
              <a:t>16</a:t>
            </a:fld>
            <a:endParaRPr lang="en-US" altLang="en-US" sz="1400" smtClean="0"/>
          </a:p>
        </p:txBody>
      </p:sp>
      <p:sp>
        <p:nvSpPr>
          <p:cNvPr id="31747" name="Rectangle 2"/>
          <p:cNvSpPr>
            <a:spLocks noGrp="1" noRot="1" noChangeAspect="1" noChangeArrowheads="1" noTextEdit="1"/>
          </p:cNvSpPr>
          <p:nvPr>
            <p:ph type="sldImg"/>
          </p:nvPr>
        </p:nvSpPr>
        <p:spPr>
          <a:xfrm>
            <a:off x="814388" y="860425"/>
            <a:ext cx="5724525" cy="4294188"/>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6070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ECFEF33-EC58-410E-A598-FC20BF61B190}" type="slidenum">
              <a:rPr lang="en-US" altLang="en-US" sz="1300" smtClean="0"/>
              <a:pPr/>
              <a:t>17</a:t>
            </a:fld>
            <a:endParaRPr lang="en-US" altLang="en-US" sz="13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60269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954F2D6-C05D-4CE7-8191-8913CB514242}" type="slidenum">
              <a:rPr lang="en-US" altLang="en-US" sz="1400" smtClean="0"/>
              <a:pPr/>
              <a:t>18</a:t>
            </a:fld>
            <a:endParaRPr lang="en-US" altLang="en-US" sz="1400" smtClean="0"/>
          </a:p>
        </p:txBody>
      </p:sp>
      <p:sp>
        <p:nvSpPr>
          <p:cNvPr id="35843" name="Rectangle 2"/>
          <p:cNvSpPr>
            <a:spLocks noGrp="1" noRot="1" noChangeAspect="1" noChangeArrowheads="1" noTextEdit="1"/>
          </p:cNvSpPr>
          <p:nvPr>
            <p:ph type="sldImg"/>
          </p:nvPr>
        </p:nvSpPr>
        <p:spPr>
          <a:xfrm>
            <a:off x="814388" y="860425"/>
            <a:ext cx="5724525" cy="4294188"/>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185672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31286FD-B180-4005-93FF-A39AE13E24E6}" type="slidenum">
              <a:rPr lang="en-US" altLang="en-US" sz="1400" smtClean="0"/>
              <a:pPr/>
              <a:t>20</a:t>
            </a:fld>
            <a:endParaRPr lang="en-US" altLang="en-US" sz="1400" smtClean="0"/>
          </a:p>
        </p:txBody>
      </p:sp>
      <p:sp>
        <p:nvSpPr>
          <p:cNvPr id="38915" name="Rectangle 2"/>
          <p:cNvSpPr>
            <a:spLocks noGrp="1" noRot="1" noChangeAspect="1" noChangeArrowheads="1" noTextEdit="1"/>
          </p:cNvSpPr>
          <p:nvPr>
            <p:ph type="sldImg"/>
          </p:nvPr>
        </p:nvSpPr>
        <p:spPr>
          <a:xfrm>
            <a:off x="814388" y="860425"/>
            <a:ext cx="5724525" cy="4294188"/>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C# support for dynamic type binding is limited because it only works for objects, not primitive types. Primitive types will automatically be converted to objects, but behave in unexpected ways. You can read more about this at </a:t>
            </a:r>
            <a:r>
              <a:rPr lang="en-US" altLang="en-US" dirty="0" smtClean="0">
                <a:hlinkClick r:id="rId3"/>
              </a:rPr>
              <a:t>https://blogs.msdn.microsoft.com/samng/2008/12/15/dynamic-in-c-vi-what-dynamic-does-not-do/</a:t>
            </a:r>
            <a:endParaRPr lang="en-ZA" altLang="en-US" dirty="0" smtClean="0"/>
          </a:p>
        </p:txBody>
      </p:sp>
    </p:spTree>
    <p:extLst>
      <p:ext uri="{BB962C8B-B14F-4D97-AF65-F5344CB8AC3E}">
        <p14:creationId xmlns:p14="http://schemas.microsoft.com/office/powerpoint/2010/main" val="1729224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F733A30-A50D-4165-BC4A-8F43529C688B}" type="slidenum">
              <a:rPr lang="en-US" altLang="en-US" sz="1400" smtClean="0"/>
              <a:pPr/>
              <a:t>21</a:t>
            </a:fld>
            <a:endParaRPr lang="en-US" altLang="en-US" sz="1400" smtClean="0"/>
          </a:p>
        </p:txBody>
      </p:sp>
      <p:sp>
        <p:nvSpPr>
          <p:cNvPr id="40963" name="Rectangle 2"/>
          <p:cNvSpPr>
            <a:spLocks noGrp="1" noRot="1" noChangeAspect="1" noChangeArrowheads="1" noTextEdit="1"/>
          </p:cNvSpPr>
          <p:nvPr>
            <p:ph type="sldImg"/>
          </p:nvPr>
        </p:nvSpPr>
        <p:spPr>
          <a:xfrm>
            <a:off x="814388" y="860425"/>
            <a:ext cx="5724525" cy="4294188"/>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270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EADE95D-138F-4A31-96C7-AFA5397B786F}" type="slidenum">
              <a:rPr lang="en-US" altLang="en-US" sz="1300" smtClean="0"/>
              <a:pPr/>
              <a:t>2</a:t>
            </a:fld>
            <a:endParaRPr lang="en-US" altLang="en-US" sz="13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82425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8B61F6E-878D-4F06-8815-30BCBB69E75F}" type="slidenum">
              <a:rPr lang="en-US" altLang="en-US" sz="1400" smtClean="0"/>
              <a:pPr/>
              <a:t>22</a:t>
            </a:fld>
            <a:endParaRPr lang="en-US" altLang="en-US" sz="1400" smtClean="0"/>
          </a:p>
        </p:txBody>
      </p:sp>
      <p:sp>
        <p:nvSpPr>
          <p:cNvPr id="43011" name="Rectangle 2"/>
          <p:cNvSpPr>
            <a:spLocks noGrp="1" noRot="1" noChangeAspect="1" noChangeArrowheads="1" noTextEdit="1"/>
          </p:cNvSpPr>
          <p:nvPr>
            <p:ph type="sldImg"/>
          </p:nvPr>
        </p:nvSpPr>
        <p:spPr>
          <a:xfrm>
            <a:off x="814388" y="860425"/>
            <a:ext cx="5724525" cy="4294188"/>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noProof="0" dirty="0" smtClean="0"/>
              <a:t>Static variables are allocated from static memory.</a:t>
            </a:r>
          </a:p>
        </p:txBody>
      </p:sp>
    </p:spTree>
    <p:extLst>
      <p:ext uri="{BB962C8B-B14F-4D97-AF65-F5344CB8AC3E}">
        <p14:creationId xmlns:p14="http://schemas.microsoft.com/office/powerpoint/2010/main" val="607946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6379BB1-6EBC-41F5-A281-07F298C44991}" type="slidenum">
              <a:rPr lang="en-US" altLang="en-US" sz="1400" smtClean="0"/>
              <a:pPr/>
              <a:t>23</a:t>
            </a:fld>
            <a:endParaRPr lang="en-US" altLang="en-US" sz="1400" smtClean="0"/>
          </a:p>
        </p:txBody>
      </p:sp>
      <p:sp>
        <p:nvSpPr>
          <p:cNvPr id="45059" name="Rectangle 2"/>
          <p:cNvSpPr>
            <a:spLocks noGrp="1" noRot="1" noChangeAspect="1" noChangeArrowheads="1" noTextEdit="1"/>
          </p:cNvSpPr>
          <p:nvPr>
            <p:ph type="sldImg"/>
          </p:nvPr>
        </p:nvSpPr>
        <p:spPr>
          <a:xfrm>
            <a:off x="814388" y="860425"/>
            <a:ext cx="5724525" cy="4294188"/>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noProof="0" dirty="0" smtClean="0"/>
              <a:t>Stack-dynamic variables are allocated</a:t>
            </a:r>
            <a:r>
              <a:rPr lang="en-ZA" altLang="en-US" baseline="0" noProof="0" dirty="0" smtClean="0"/>
              <a:t> from stack memory.</a:t>
            </a:r>
            <a:endParaRPr lang="en-ZA" altLang="en-US" noProof="0" dirty="0" smtClean="0"/>
          </a:p>
        </p:txBody>
      </p:sp>
    </p:spTree>
    <p:extLst>
      <p:ext uri="{BB962C8B-B14F-4D97-AF65-F5344CB8AC3E}">
        <p14:creationId xmlns:p14="http://schemas.microsoft.com/office/powerpoint/2010/main" val="1919662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52A9C7B-66AD-4994-A55D-73ADA082FBE3}" type="slidenum">
              <a:rPr lang="en-US" altLang="en-US" sz="1400" smtClean="0"/>
              <a:pPr/>
              <a:t>24</a:t>
            </a:fld>
            <a:endParaRPr lang="en-US" altLang="en-US" sz="1400" smtClean="0"/>
          </a:p>
        </p:txBody>
      </p:sp>
      <p:sp>
        <p:nvSpPr>
          <p:cNvPr id="47107" name="Rectangle 2"/>
          <p:cNvSpPr>
            <a:spLocks noGrp="1" noRot="1" noChangeAspect="1" noChangeArrowheads="1" noTextEdit="1"/>
          </p:cNvSpPr>
          <p:nvPr>
            <p:ph type="sldImg"/>
          </p:nvPr>
        </p:nvSpPr>
        <p:spPr>
          <a:xfrm>
            <a:off x="814388" y="860425"/>
            <a:ext cx="5724525" cy="4294188"/>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ZA" altLang="en-US" noProof="0" dirty="0" smtClean="0"/>
              <a:t>Explicit</a:t>
            </a:r>
            <a:r>
              <a:rPr lang="en-ZA" altLang="en-US" baseline="0" noProof="0" dirty="0" smtClean="0"/>
              <a:t> heap</a:t>
            </a:r>
            <a:r>
              <a:rPr lang="en-ZA" altLang="en-US" noProof="0" dirty="0" smtClean="0"/>
              <a:t>-dynamic variables are allocated</a:t>
            </a:r>
            <a:r>
              <a:rPr lang="en-ZA" altLang="en-US" baseline="0" noProof="0" dirty="0" smtClean="0"/>
              <a:t> from heap memory.</a:t>
            </a:r>
            <a:endParaRPr lang="en-ZA" altLang="en-US" noProof="0" dirty="0" smtClean="0"/>
          </a:p>
        </p:txBody>
      </p:sp>
    </p:spTree>
    <p:extLst>
      <p:ext uri="{BB962C8B-B14F-4D97-AF65-F5344CB8AC3E}">
        <p14:creationId xmlns:p14="http://schemas.microsoft.com/office/powerpoint/2010/main" val="928878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B96ECB9-4D05-47D0-B1B9-DDB7C59519E1}" type="slidenum">
              <a:rPr lang="en-US" altLang="en-US" sz="1400" smtClean="0"/>
              <a:pPr/>
              <a:t>25</a:t>
            </a:fld>
            <a:endParaRPr lang="en-US" altLang="en-US" sz="1400" smtClean="0"/>
          </a:p>
        </p:txBody>
      </p:sp>
      <p:sp>
        <p:nvSpPr>
          <p:cNvPr id="49155" name="Rectangle 2"/>
          <p:cNvSpPr>
            <a:spLocks noGrp="1" noRot="1" noChangeAspect="1" noChangeArrowheads="1" noTextEdit="1"/>
          </p:cNvSpPr>
          <p:nvPr>
            <p:ph type="sldImg"/>
          </p:nvPr>
        </p:nvSpPr>
        <p:spPr>
          <a:xfrm>
            <a:off x="814388" y="860425"/>
            <a:ext cx="5724525" cy="4294188"/>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ZA" altLang="en-US" noProof="0" dirty="0" smtClean="0"/>
              <a:t>Explicit</a:t>
            </a:r>
            <a:r>
              <a:rPr lang="en-ZA" altLang="en-US" baseline="0" noProof="0" dirty="0" smtClean="0"/>
              <a:t> heap</a:t>
            </a:r>
            <a:r>
              <a:rPr lang="en-ZA" altLang="en-US" noProof="0" dirty="0" smtClean="0"/>
              <a:t>-dynamic variables are allocated</a:t>
            </a:r>
            <a:r>
              <a:rPr lang="en-ZA" altLang="en-US" baseline="0" noProof="0" dirty="0" smtClean="0"/>
              <a:t> from heap memory.</a:t>
            </a:r>
            <a:endParaRPr lang="en-ZA" altLang="en-US" noProof="0" dirty="0" smtClean="0"/>
          </a:p>
        </p:txBody>
      </p:sp>
    </p:spTree>
    <p:extLst>
      <p:ext uri="{BB962C8B-B14F-4D97-AF65-F5344CB8AC3E}">
        <p14:creationId xmlns:p14="http://schemas.microsoft.com/office/powerpoint/2010/main" val="1772150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9EE41E7-9DB0-49D3-8A5B-525A91446FEE}" type="slidenum">
              <a:rPr lang="en-US" altLang="en-US" sz="1300" smtClean="0"/>
              <a:pPr/>
              <a:t>3</a:t>
            </a:fld>
            <a:endParaRPr lang="en-US" altLang="en-US" sz="13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13173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4AD10A3-6999-4CBA-8727-E58034EBC0F4}" type="slidenum">
              <a:rPr lang="en-US" altLang="en-US" sz="1300" smtClean="0"/>
              <a:pPr/>
              <a:t>4</a:t>
            </a:fld>
            <a:endParaRPr lang="en-US" altLang="en-US" sz="13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147198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73B3C70-42C7-40D5-A300-190830189589}" type="slidenum">
              <a:rPr lang="en-US" altLang="en-US" sz="1400" smtClean="0"/>
              <a:pPr/>
              <a:t>5</a:t>
            </a:fld>
            <a:endParaRPr lang="en-US" altLang="en-US" sz="1400" smtClean="0"/>
          </a:p>
        </p:txBody>
      </p:sp>
      <p:sp>
        <p:nvSpPr>
          <p:cNvPr id="14339" name="Rectangle 2"/>
          <p:cNvSpPr>
            <a:spLocks noGrp="1" noRot="1" noChangeAspect="1" noChangeArrowheads="1" noTextEdit="1"/>
          </p:cNvSpPr>
          <p:nvPr>
            <p:ph type="sldImg"/>
          </p:nvPr>
        </p:nvSpPr>
        <p:spPr>
          <a:xfrm>
            <a:off x="814388" y="860425"/>
            <a:ext cx="5724525" cy="42941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44564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73B3C70-42C7-40D5-A300-190830189589}" type="slidenum">
              <a:rPr lang="en-US" altLang="en-US" sz="1400" smtClean="0"/>
              <a:pPr/>
              <a:t>6</a:t>
            </a:fld>
            <a:endParaRPr lang="en-US" altLang="en-US" sz="1400" smtClean="0"/>
          </a:p>
        </p:txBody>
      </p:sp>
      <p:sp>
        <p:nvSpPr>
          <p:cNvPr id="14339" name="Rectangle 2"/>
          <p:cNvSpPr>
            <a:spLocks noGrp="1" noRot="1" noChangeAspect="1" noChangeArrowheads="1" noTextEdit="1"/>
          </p:cNvSpPr>
          <p:nvPr>
            <p:ph type="sldImg"/>
          </p:nvPr>
        </p:nvSpPr>
        <p:spPr>
          <a:xfrm>
            <a:off x="814388" y="860425"/>
            <a:ext cx="5724525" cy="42941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noProof="0" dirty="0" smtClean="0"/>
              <a:t>In C99, a definition is different to a declaration. A declaration for a variable provides the name and type of the variable, but no storage allocation. A definition of a variable also provides the name and type of the variable, but additionally allocates storage for the variable (possibly also providing a value for the variable).</a:t>
            </a:r>
          </a:p>
          <a:p>
            <a:pPr eaLnBrk="1" hangingPunct="1"/>
            <a:endParaRPr lang="en-ZA" altLang="en-US" noProof="0" dirty="0" smtClean="0"/>
          </a:p>
          <a:p>
            <a:pPr eaLnBrk="1" hangingPunct="1"/>
            <a:r>
              <a:rPr lang="en-ZA" altLang="en-US" noProof="0" dirty="0" smtClean="0"/>
              <a:t>External names are declared with the extern special word. Declaring a variable as extern indicates to the compiler that the definition of this</a:t>
            </a:r>
            <a:r>
              <a:rPr lang="en-ZA" altLang="en-US" baseline="0" noProof="0" dirty="0" smtClean="0"/>
              <a:t> name (with storage allocation) is provided in a different file. So, for example, if we provide the following in a C99 implementation file called main.cpp:</a:t>
            </a:r>
          </a:p>
          <a:p>
            <a:pPr eaLnBrk="1" hangingPunct="1"/>
            <a:endParaRPr lang="en-ZA" altLang="en-US" baseline="0" noProof="0" dirty="0" smtClean="0"/>
          </a:p>
          <a:p>
            <a:pPr eaLnBrk="1" hangingPunct="1"/>
            <a:r>
              <a:rPr lang="en-ZA" altLang="en-US" baseline="0" noProof="0" dirty="0" smtClean="0"/>
              <a:t>extern </a:t>
            </a:r>
            <a:r>
              <a:rPr lang="en-ZA" altLang="en-US" baseline="0" noProof="0" dirty="0" err="1" smtClean="0"/>
              <a:t>int</a:t>
            </a:r>
            <a:r>
              <a:rPr lang="en-ZA" altLang="en-US" baseline="0" noProof="0" dirty="0" smtClean="0"/>
              <a:t> a;</a:t>
            </a:r>
          </a:p>
          <a:p>
            <a:pPr eaLnBrk="1" hangingPunct="1"/>
            <a:endParaRPr lang="en-ZA" altLang="en-US" baseline="0" noProof="0" dirty="0" smtClean="0"/>
          </a:p>
          <a:p>
            <a:pPr eaLnBrk="1" hangingPunct="1"/>
            <a:r>
              <a:rPr lang="en-ZA" altLang="en-US" baseline="0" noProof="0" dirty="0" smtClean="0"/>
              <a:t>this means that the variable a is declared, but not defined (i.e. storage has not been allocated). We are telling the compiler “don’t worry about where this variable is defined, because the definition is in another file, and you will find it during the linking phase of compilation”. In another file called vars.cpp, we could have something like this:</a:t>
            </a:r>
          </a:p>
          <a:p>
            <a:pPr eaLnBrk="1" hangingPunct="1"/>
            <a:endParaRPr lang="en-ZA" altLang="en-US" baseline="0" noProof="0" dirty="0" smtClean="0"/>
          </a:p>
          <a:p>
            <a:pPr eaLnBrk="1" hangingPunct="1"/>
            <a:r>
              <a:rPr lang="en-ZA" altLang="en-US" baseline="0" noProof="0" dirty="0" err="1" smtClean="0"/>
              <a:t>int</a:t>
            </a:r>
            <a:r>
              <a:rPr lang="en-ZA" altLang="en-US" baseline="0" noProof="0" dirty="0" smtClean="0"/>
              <a:t> a = 10;</a:t>
            </a:r>
          </a:p>
          <a:p>
            <a:pPr eaLnBrk="1" hangingPunct="1"/>
            <a:endParaRPr lang="en-ZA" altLang="en-US" baseline="0" noProof="0" dirty="0" smtClean="0"/>
          </a:p>
          <a:p>
            <a:pPr eaLnBrk="1" hangingPunct="1"/>
            <a:r>
              <a:rPr lang="en-ZA" altLang="en-US" baseline="0" noProof="0" dirty="0" smtClean="0"/>
              <a:t>which is the definition of the variable (note that memory is allocated for the a variable at this point). If we link vars.cpp with main.cpp, everything will work correctly. Note that we can’t use the variable a in main.cpp unless we provide the extern declaration (otherwise the compiler won’t know anything about the variable). We also can’t provide a definition for the variable a in main.cpp, because then linking would find that there are two conflicting definitions for variables named a.</a:t>
            </a:r>
            <a:endParaRPr lang="en-ZA" altLang="en-US" noProof="0" dirty="0" smtClean="0"/>
          </a:p>
        </p:txBody>
      </p:sp>
    </p:spTree>
    <p:extLst>
      <p:ext uri="{BB962C8B-B14F-4D97-AF65-F5344CB8AC3E}">
        <p14:creationId xmlns:p14="http://schemas.microsoft.com/office/powerpoint/2010/main" val="225887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F530BF1-B759-4CED-B68C-4945B0814D1B}" type="slidenum">
              <a:rPr lang="en-US" altLang="en-US" sz="1400" smtClean="0"/>
              <a:pPr/>
              <a:t>7</a:t>
            </a:fld>
            <a:endParaRPr lang="en-US" altLang="en-US" sz="1400" smtClean="0"/>
          </a:p>
        </p:txBody>
      </p:sp>
      <p:sp>
        <p:nvSpPr>
          <p:cNvPr id="16387" name="Rectangle 2"/>
          <p:cNvSpPr>
            <a:spLocks noGrp="1" noRot="1" noChangeAspect="1" noChangeArrowheads="1" noTextEdit="1"/>
          </p:cNvSpPr>
          <p:nvPr>
            <p:ph type="sldImg"/>
          </p:nvPr>
        </p:nvSpPr>
        <p:spPr>
          <a:xfrm>
            <a:off x="814388" y="860425"/>
            <a:ext cx="5724525" cy="4294188"/>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noProof="0" smtClean="0"/>
              <a:t>A scalar </a:t>
            </a:r>
            <a:r>
              <a:rPr lang="en-ZA" altLang="en-US" noProof="0" dirty="0" smtClean="0"/>
              <a:t>in Perl can store either a string or a numeric value. Hashes in Perl are data structures</a:t>
            </a:r>
            <a:r>
              <a:rPr lang="en-ZA" altLang="en-US" baseline="0" noProof="0" dirty="0" smtClean="0"/>
              <a:t> that store key-value pairs, as in a </a:t>
            </a:r>
            <a:r>
              <a:rPr lang="en-ZA" altLang="en-US" baseline="0" noProof="0" dirty="0" err="1" smtClean="0"/>
              <a:t>hashtable</a:t>
            </a:r>
            <a:r>
              <a:rPr lang="en-ZA" altLang="en-US" baseline="0" noProof="0" dirty="0" smtClean="0"/>
              <a:t>. Hashes in Perl are also used for associative arrays, which we will discuss in Chapter 6.</a:t>
            </a:r>
            <a:endParaRPr lang="en-ZA" altLang="en-US" noProof="0" dirty="0" smtClean="0"/>
          </a:p>
        </p:txBody>
      </p:sp>
    </p:spTree>
    <p:extLst>
      <p:ext uri="{BB962C8B-B14F-4D97-AF65-F5344CB8AC3E}">
        <p14:creationId xmlns:p14="http://schemas.microsoft.com/office/powerpoint/2010/main" val="333687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A775AA7-B1DC-435D-ABB1-DAD07298C802}" type="slidenum">
              <a:rPr lang="en-US" altLang="en-US" sz="1400" smtClean="0"/>
              <a:pPr/>
              <a:t>9</a:t>
            </a:fld>
            <a:endParaRPr lang="en-US" altLang="en-US" sz="1400" smtClean="0"/>
          </a:p>
        </p:txBody>
      </p:sp>
      <p:sp>
        <p:nvSpPr>
          <p:cNvPr id="19459" name="Rectangle 2"/>
          <p:cNvSpPr>
            <a:spLocks noGrp="1" noRot="1" noChangeAspect="1" noChangeArrowheads="1" noTextEdit="1"/>
          </p:cNvSpPr>
          <p:nvPr>
            <p:ph type="sldImg"/>
          </p:nvPr>
        </p:nvSpPr>
        <p:spPr>
          <a:xfrm>
            <a:off x="814388" y="860425"/>
            <a:ext cx="5724525" cy="4294188"/>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75384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05F1C51-D048-44A8-A4FE-2F42679FE190}" type="slidenum">
              <a:rPr lang="en-US" altLang="en-US" sz="1400" smtClean="0"/>
              <a:pPr/>
              <a:t>10</a:t>
            </a:fld>
            <a:endParaRPr lang="en-US" altLang="en-US" sz="1400" smtClean="0"/>
          </a:p>
        </p:txBody>
      </p:sp>
      <p:sp>
        <p:nvSpPr>
          <p:cNvPr id="21507" name="Rectangle 2"/>
          <p:cNvSpPr>
            <a:spLocks noGrp="1" noRot="1" noChangeAspect="1" noChangeArrowheads="1" noTextEdit="1"/>
          </p:cNvSpPr>
          <p:nvPr>
            <p:ph type="sldImg"/>
          </p:nvPr>
        </p:nvSpPr>
        <p:spPr>
          <a:xfrm>
            <a:off x="814388" y="860425"/>
            <a:ext cx="5724525" cy="4294188"/>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0107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65539"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242975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2C163CA6-20E6-43E7-A47D-572D2A08DFB0}" type="slidenum">
              <a:rPr lang="en-US" altLang="en-US"/>
              <a:pPr>
                <a:defRPr/>
              </a:pPr>
              <a:t>‹#›</a:t>
            </a:fld>
            <a:endParaRPr lang="en-US" altLang="en-US"/>
          </a:p>
        </p:txBody>
      </p:sp>
    </p:spTree>
    <p:extLst>
      <p:ext uri="{BB962C8B-B14F-4D97-AF65-F5344CB8AC3E}">
        <p14:creationId xmlns:p14="http://schemas.microsoft.com/office/powerpoint/2010/main" val="37240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6A0F720-3075-45F2-BEBB-EADBD5ED0D99}" type="slidenum">
              <a:rPr lang="en-US" altLang="en-US"/>
              <a:pPr>
                <a:defRPr/>
              </a:pPr>
              <a:t>‹#›</a:t>
            </a:fld>
            <a:endParaRPr lang="en-US" altLang="en-US"/>
          </a:p>
        </p:txBody>
      </p:sp>
    </p:spTree>
    <p:extLst>
      <p:ext uri="{BB962C8B-B14F-4D97-AF65-F5344CB8AC3E}">
        <p14:creationId xmlns:p14="http://schemas.microsoft.com/office/powerpoint/2010/main" val="181151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BB943509-861E-411C-8ED4-94FDAD24E385}" type="slidenum">
              <a:rPr lang="en-US" altLang="en-US"/>
              <a:pPr>
                <a:defRPr/>
              </a:pPr>
              <a:t>‹#›</a:t>
            </a:fld>
            <a:endParaRPr lang="en-US" altLang="en-US"/>
          </a:p>
        </p:txBody>
      </p:sp>
    </p:spTree>
    <p:extLst>
      <p:ext uri="{BB962C8B-B14F-4D97-AF65-F5344CB8AC3E}">
        <p14:creationId xmlns:p14="http://schemas.microsoft.com/office/powerpoint/2010/main" val="423583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EAB8E758-234D-49B9-AFB0-E95C9AFD11CA}" type="slidenum">
              <a:rPr lang="en-US" altLang="en-US"/>
              <a:pPr>
                <a:defRPr/>
              </a:pPr>
              <a:t>‹#›</a:t>
            </a:fld>
            <a:endParaRPr lang="en-US" altLang="en-US"/>
          </a:p>
        </p:txBody>
      </p:sp>
    </p:spTree>
    <p:extLst>
      <p:ext uri="{BB962C8B-B14F-4D97-AF65-F5344CB8AC3E}">
        <p14:creationId xmlns:p14="http://schemas.microsoft.com/office/powerpoint/2010/main" val="261570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A78A5974-2956-4656-BBB0-5ADBFD7FE30F}" type="slidenum">
              <a:rPr lang="en-US" altLang="en-US"/>
              <a:pPr>
                <a:defRPr/>
              </a:pPr>
              <a:t>‹#›</a:t>
            </a:fld>
            <a:endParaRPr lang="en-US" altLang="en-US"/>
          </a:p>
        </p:txBody>
      </p:sp>
    </p:spTree>
    <p:extLst>
      <p:ext uri="{BB962C8B-B14F-4D97-AF65-F5344CB8AC3E}">
        <p14:creationId xmlns:p14="http://schemas.microsoft.com/office/powerpoint/2010/main" val="363182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35754B96-F62E-41CF-B4C1-D45BA6986C4A}" type="slidenum">
              <a:rPr lang="en-US" altLang="en-US"/>
              <a:pPr>
                <a:defRPr/>
              </a:pPr>
              <a:t>‹#›</a:t>
            </a:fld>
            <a:endParaRPr lang="en-US" altLang="en-US"/>
          </a:p>
        </p:txBody>
      </p:sp>
    </p:spTree>
    <p:extLst>
      <p:ext uri="{BB962C8B-B14F-4D97-AF65-F5344CB8AC3E}">
        <p14:creationId xmlns:p14="http://schemas.microsoft.com/office/powerpoint/2010/main" val="168914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2F9C43D7-1180-4431-B009-1A25EF14C085}" type="slidenum">
              <a:rPr lang="en-US" altLang="en-US"/>
              <a:pPr>
                <a:defRPr/>
              </a:pPr>
              <a:t>‹#›</a:t>
            </a:fld>
            <a:endParaRPr lang="en-US" altLang="en-US"/>
          </a:p>
        </p:txBody>
      </p:sp>
    </p:spTree>
    <p:extLst>
      <p:ext uri="{BB962C8B-B14F-4D97-AF65-F5344CB8AC3E}">
        <p14:creationId xmlns:p14="http://schemas.microsoft.com/office/powerpoint/2010/main" val="180915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0FA97511-1393-4E37-91DC-F6D015007F03}" type="slidenum">
              <a:rPr lang="en-US" altLang="en-US"/>
              <a:pPr>
                <a:defRPr/>
              </a:pPr>
              <a:t>‹#›</a:t>
            </a:fld>
            <a:endParaRPr lang="en-US" altLang="en-US"/>
          </a:p>
        </p:txBody>
      </p:sp>
    </p:spTree>
    <p:extLst>
      <p:ext uri="{BB962C8B-B14F-4D97-AF65-F5344CB8AC3E}">
        <p14:creationId xmlns:p14="http://schemas.microsoft.com/office/powerpoint/2010/main" val="96264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7613BF31-42DF-48BB-A66F-9376B5294D56}" type="slidenum">
              <a:rPr lang="en-US" altLang="en-US"/>
              <a:pPr>
                <a:defRPr/>
              </a:pPr>
              <a:t>‹#›</a:t>
            </a:fld>
            <a:endParaRPr lang="en-US" altLang="en-US"/>
          </a:p>
        </p:txBody>
      </p:sp>
    </p:spTree>
    <p:extLst>
      <p:ext uri="{BB962C8B-B14F-4D97-AF65-F5344CB8AC3E}">
        <p14:creationId xmlns:p14="http://schemas.microsoft.com/office/powerpoint/2010/main" val="284247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64F3A52E-DA0F-4AB3-A319-717C1D209686}" type="slidenum">
              <a:rPr lang="en-US" altLang="en-US"/>
              <a:pPr>
                <a:defRPr/>
              </a:pPr>
              <a:t>‹#›</a:t>
            </a:fld>
            <a:endParaRPr lang="en-US" altLang="en-US"/>
          </a:p>
        </p:txBody>
      </p:sp>
    </p:spTree>
    <p:extLst>
      <p:ext uri="{BB962C8B-B14F-4D97-AF65-F5344CB8AC3E}">
        <p14:creationId xmlns:p14="http://schemas.microsoft.com/office/powerpoint/2010/main" val="173102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4516"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2012 Addison-Wesley. All rights reserved.</a:t>
            </a:r>
          </a:p>
        </p:txBody>
      </p:sp>
      <p:sp>
        <p:nvSpPr>
          <p:cNvPr id="64517"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E0E61693-6A43-4622-894B-9E6B1FF698CF}"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915"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rgbClr val="666699"/>
          </a:solidFill>
          <a:latin typeface="+mn-lt"/>
          <a:ea typeface="+mn-ea"/>
          <a:cs typeface="+mn-cs"/>
        </a:defRPr>
      </a:lvl2pPr>
      <a:lvl3pPr marL="1143000" indent="-228600" algn="l" rtl="0" eaLnBrk="0" fontAlgn="base" hangingPunct="0">
        <a:spcBef>
          <a:spcPct val="20000"/>
        </a:spcBef>
        <a:spcAft>
          <a:spcPct val="0"/>
        </a:spcAft>
        <a:buChar char="•"/>
        <a:defRPr sz="21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sz="2000">
          <a:solidFill>
            <a:srgbClr val="666699"/>
          </a:solidFill>
          <a:latin typeface="+mn-lt"/>
          <a:ea typeface="+mn-ea"/>
          <a:cs typeface="+mn-cs"/>
        </a:defRPr>
      </a:lvl4pPr>
      <a:lvl5pPr marL="2057400" indent="-228600" algn="l" rtl="0" eaLnBrk="0" fontAlgn="base" hangingPunct="0">
        <a:spcBef>
          <a:spcPct val="20000"/>
        </a:spcBef>
        <a:spcAft>
          <a:spcPct val="0"/>
        </a:spcAft>
        <a:buChar char="»"/>
        <a:defRPr sz="2000">
          <a:solidFill>
            <a:schemeClr val="accent2"/>
          </a:solidFill>
          <a:latin typeface="+mn-lt"/>
          <a:ea typeface="+mn-ea"/>
          <a:cs typeface="+mn-cs"/>
        </a:defRPr>
      </a:lvl5pPr>
      <a:lvl6pPr marL="2514600" indent="-228600" algn="l" rtl="0" fontAlgn="base">
        <a:spcBef>
          <a:spcPct val="20000"/>
        </a:spcBef>
        <a:spcAft>
          <a:spcPct val="0"/>
        </a:spcAft>
        <a:buChar char="»"/>
        <a:defRPr>
          <a:solidFill>
            <a:schemeClr val="accent2"/>
          </a:solidFill>
          <a:latin typeface="+mn-lt"/>
          <a:ea typeface="+mn-ea"/>
          <a:cs typeface="+mn-cs"/>
        </a:defRPr>
      </a:lvl6pPr>
      <a:lvl7pPr marL="2971800" indent="-228600" algn="l" rtl="0" fontAlgn="base">
        <a:spcBef>
          <a:spcPct val="20000"/>
        </a:spcBef>
        <a:spcAft>
          <a:spcPct val="0"/>
        </a:spcAft>
        <a:buChar char="»"/>
        <a:defRPr>
          <a:solidFill>
            <a:schemeClr val="accent2"/>
          </a:solidFill>
          <a:latin typeface="+mn-lt"/>
          <a:ea typeface="+mn-ea"/>
          <a:cs typeface="+mn-cs"/>
        </a:defRPr>
      </a:lvl7pPr>
      <a:lvl8pPr marL="3429000" indent="-228600" algn="l" rtl="0" fontAlgn="base">
        <a:spcBef>
          <a:spcPct val="20000"/>
        </a:spcBef>
        <a:spcAft>
          <a:spcPct val="0"/>
        </a:spcAft>
        <a:buChar char="»"/>
        <a:defRPr>
          <a:solidFill>
            <a:schemeClr val="accent2"/>
          </a:solidFill>
          <a:latin typeface="+mn-lt"/>
          <a:ea typeface="+mn-ea"/>
          <a:cs typeface="+mn-cs"/>
        </a:defRPr>
      </a:lvl8pPr>
      <a:lvl9pPr marL="3886200" indent="-228600" algn="l" rtl="0" fontAlgn="base">
        <a:spcBef>
          <a:spcPct val="20000"/>
        </a:spcBef>
        <a:spcAft>
          <a:spcPct val="0"/>
        </a:spcAft>
        <a:buChar char="»"/>
        <a:defRPr>
          <a:solidFill>
            <a:schemeClr val="accent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altLang="en-US" dirty="0" smtClean="0"/>
              <a:t>Chapter 5</a:t>
            </a:r>
            <a:br>
              <a:rPr lang="en-US" altLang="en-US" dirty="0" smtClean="0"/>
            </a:br>
            <a:r>
              <a:rPr lang="en-US" altLang="en-US" sz="2800" dirty="0" smtClean="0"/>
              <a:t>Part 1</a:t>
            </a:r>
            <a:endParaRPr lang="en-US" altLang="en-US" sz="3200" dirty="0" smtClean="0"/>
          </a:p>
        </p:txBody>
      </p:sp>
      <p:sp>
        <p:nvSpPr>
          <p:cNvPr id="5123" name="Rectangle 5"/>
          <p:cNvSpPr>
            <a:spLocks noGrp="1" noChangeArrowheads="1"/>
          </p:cNvSpPr>
          <p:nvPr>
            <p:ph type="subTitle" idx="1"/>
          </p:nvPr>
        </p:nvSpPr>
        <p:spPr/>
        <p:txBody>
          <a:bodyPr/>
          <a:lstStyle/>
          <a:p>
            <a:pPr eaLnBrk="1" hangingPunct="1"/>
            <a:r>
              <a:rPr lang="en-US" altLang="en-US" smtClean="0"/>
              <a:t>Names, Bindings, and Scopes</a:t>
            </a:r>
          </a:p>
          <a:p>
            <a:pPr eaLnBrk="1" hangingPunct="1"/>
            <a:endParaRPr lang="en-US" altLang="en-US" smtClean="0"/>
          </a:p>
        </p:txBody>
      </p:sp>
      <p:pic>
        <p:nvPicPr>
          <p:cNvPr id="5" name="Picture 8" descr="Front Cover: Concepts of Programming Languages, Global Edition, by Robert W Sebesta&#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0"/>
            <a:ext cx="4800600" cy="6076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669A693-798E-4EDE-B3B2-22719598D0AF}"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20483" name="Rectangle 2"/>
          <p:cNvSpPr>
            <a:spLocks noGrp="1" noChangeArrowheads="1"/>
          </p:cNvSpPr>
          <p:nvPr>
            <p:ph type="title"/>
          </p:nvPr>
        </p:nvSpPr>
        <p:spPr/>
        <p:txBody>
          <a:bodyPr/>
          <a:lstStyle/>
          <a:p>
            <a:pPr eaLnBrk="1" hangingPunct="1"/>
            <a:r>
              <a:rPr lang="en-US" altLang="en-US" smtClean="0"/>
              <a:t>Variables</a:t>
            </a:r>
          </a:p>
        </p:txBody>
      </p:sp>
      <p:sp>
        <p:nvSpPr>
          <p:cNvPr id="20484" name="Rectangle 3"/>
          <p:cNvSpPr>
            <a:spLocks noGrp="1" noChangeArrowheads="1"/>
          </p:cNvSpPr>
          <p:nvPr>
            <p:ph type="body" idx="1"/>
          </p:nvPr>
        </p:nvSpPr>
        <p:spPr>
          <a:xfrm>
            <a:off x="621030" y="1611630"/>
            <a:ext cx="8153400" cy="4572000"/>
          </a:xfrm>
        </p:spPr>
        <p:txBody>
          <a:bodyPr/>
          <a:lstStyle/>
          <a:p>
            <a:pPr eaLnBrk="1" hangingPunct="1"/>
            <a:r>
              <a:rPr lang="en-US" altLang="en-US" sz="2400" dirty="0" smtClean="0"/>
              <a:t>A </a:t>
            </a:r>
            <a:r>
              <a:rPr lang="en-US" altLang="en-US" sz="2400" u="sng" dirty="0" smtClean="0"/>
              <a:t>variable</a:t>
            </a:r>
            <a:endParaRPr lang="en-US" altLang="en-US" sz="2400" dirty="0" smtClean="0"/>
          </a:p>
          <a:p>
            <a:pPr lvl="1" eaLnBrk="1" hangingPunct="1"/>
            <a:r>
              <a:rPr lang="en-US" altLang="en-US" sz="2000" dirty="0" smtClean="0"/>
              <a:t>An abstraction of a memory cell</a:t>
            </a:r>
          </a:p>
          <a:p>
            <a:pPr lvl="1" eaLnBrk="1" hangingPunct="1"/>
            <a:r>
              <a:rPr lang="en-US" altLang="en-US" sz="2000" dirty="0" smtClean="0"/>
              <a:t>Can be characterized by six </a:t>
            </a:r>
            <a:r>
              <a:rPr lang="en-US" altLang="en-US" sz="2000" u="sng" dirty="0" smtClean="0"/>
              <a:t>attributes</a:t>
            </a:r>
            <a:endParaRPr lang="en-US" altLang="en-US" sz="2000" dirty="0" smtClean="0"/>
          </a:p>
          <a:p>
            <a:pPr lvl="2" eaLnBrk="1" hangingPunct="1"/>
            <a:r>
              <a:rPr lang="en-US" altLang="en-US" sz="2000" dirty="0" smtClean="0"/>
              <a:t>Name</a:t>
            </a:r>
          </a:p>
          <a:p>
            <a:pPr lvl="2" eaLnBrk="1" hangingPunct="1"/>
            <a:r>
              <a:rPr lang="en-US" altLang="en-US" sz="2000" dirty="0" smtClean="0"/>
              <a:t>Address</a:t>
            </a:r>
          </a:p>
          <a:p>
            <a:pPr lvl="2" eaLnBrk="1" hangingPunct="1"/>
            <a:r>
              <a:rPr lang="en-US" altLang="en-US" sz="2000" dirty="0" smtClean="0"/>
              <a:t>Value</a:t>
            </a:r>
          </a:p>
          <a:p>
            <a:pPr lvl="2" eaLnBrk="1" hangingPunct="1"/>
            <a:r>
              <a:rPr lang="en-US" altLang="en-US" sz="2000" dirty="0" smtClean="0"/>
              <a:t>Type</a:t>
            </a:r>
          </a:p>
          <a:p>
            <a:pPr lvl="2" eaLnBrk="1" hangingPunct="1"/>
            <a:r>
              <a:rPr lang="en-US" altLang="en-US" sz="2000" dirty="0" smtClean="0"/>
              <a:t>Lifetime</a:t>
            </a:r>
          </a:p>
          <a:p>
            <a:pPr lvl="2" eaLnBrk="1" hangingPunct="1"/>
            <a:r>
              <a:rPr lang="en-US" altLang="en-US" sz="2000" dirty="0" smtClean="0"/>
              <a:t>Scope</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FA11F93-8EC5-4CB0-BF67-155F98227245}"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22531" name="Rectangle 2"/>
          <p:cNvSpPr>
            <a:spLocks noGrp="1" noChangeArrowheads="1"/>
          </p:cNvSpPr>
          <p:nvPr>
            <p:ph type="title"/>
          </p:nvPr>
        </p:nvSpPr>
        <p:spPr/>
        <p:txBody>
          <a:bodyPr/>
          <a:lstStyle/>
          <a:p>
            <a:pPr eaLnBrk="1" hangingPunct="1"/>
            <a:r>
              <a:rPr lang="en-US" altLang="en-US" dirty="0" smtClean="0"/>
              <a:t>Variables: Name and Address</a:t>
            </a:r>
          </a:p>
        </p:txBody>
      </p:sp>
      <p:sp>
        <p:nvSpPr>
          <p:cNvPr id="22532" name="Rectangle 3"/>
          <p:cNvSpPr>
            <a:spLocks noGrp="1" noChangeArrowheads="1"/>
          </p:cNvSpPr>
          <p:nvPr>
            <p:ph type="body" idx="1"/>
          </p:nvPr>
        </p:nvSpPr>
        <p:spPr>
          <a:xfrm>
            <a:off x="621030" y="1646873"/>
            <a:ext cx="8153400" cy="4572000"/>
          </a:xfrm>
        </p:spPr>
        <p:txBody>
          <a:bodyPr/>
          <a:lstStyle/>
          <a:p>
            <a:pPr eaLnBrk="1" hangingPunct="1">
              <a:lnSpc>
                <a:spcPct val="90000"/>
              </a:lnSpc>
            </a:pPr>
            <a:r>
              <a:rPr lang="en-US" altLang="en-US" sz="2400" dirty="0" smtClean="0"/>
              <a:t>Name</a:t>
            </a:r>
            <a:endParaRPr lang="en-US" altLang="en-US" dirty="0" smtClean="0"/>
          </a:p>
          <a:p>
            <a:pPr lvl="1" eaLnBrk="1" hangingPunct="1">
              <a:lnSpc>
                <a:spcPct val="90000"/>
              </a:lnSpc>
            </a:pPr>
            <a:r>
              <a:rPr lang="en-US" altLang="en-US" sz="2000" dirty="0" smtClean="0"/>
              <a:t>Not all variables have them (more on this later)</a:t>
            </a:r>
            <a:endParaRPr lang="en-US" altLang="en-US" dirty="0" smtClean="0"/>
          </a:p>
          <a:p>
            <a:pPr eaLnBrk="1" hangingPunct="1">
              <a:lnSpc>
                <a:spcPct val="90000"/>
              </a:lnSpc>
            </a:pPr>
            <a:endParaRPr lang="en-US" altLang="en-US" sz="1000" dirty="0" smtClean="0"/>
          </a:p>
          <a:p>
            <a:pPr eaLnBrk="1" hangingPunct="1">
              <a:lnSpc>
                <a:spcPct val="90000"/>
              </a:lnSpc>
            </a:pPr>
            <a:r>
              <a:rPr lang="en-US" altLang="en-US" sz="2400" dirty="0" smtClean="0"/>
              <a:t>Address</a:t>
            </a:r>
            <a:endParaRPr lang="en-US" altLang="en-US" dirty="0" smtClean="0"/>
          </a:p>
          <a:p>
            <a:pPr lvl="1" eaLnBrk="1" hangingPunct="1">
              <a:lnSpc>
                <a:spcPct val="90000"/>
              </a:lnSpc>
            </a:pPr>
            <a:r>
              <a:rPr lang="en-US" altLang="en-US" sz="2000" dirty="0" smtClean="0"/>
              <a:t>The memory address with which a variable is associated </a:t>
            </a:r>
          </a:p>
          <a:p>
            <a:pPr lvl="1" eaLnBrk="1" hangingPunct="1">
              <a:lnSpc>
                <a:spcPct val="90000"/>
              </a:lnSpc>
            </a:pPr>
            <a:r>
              <a:rPr lang="en-US" altLang="en-US" sz="2000" dirty="0" smtClean="0"/>
              <a:t>May have different addresses at different execution times</a:t>
            </a:r>
          </a:p>
          <a:p>
            <a:pPr lvl="1" eaLnBrk="1" hangingPunct="1">
              <a:lnSpc>
                <a:spcPct val="90000"/>
              </a:lnSpc>
            </a:pPr>
            <a:r>
              <a:rPr lang="en-US" altLang="en-US" sz="2000" dirty="0" smtClean="0"/>
              <a:t>If two variable names can be used to access the same memory location, they are called </a:t>
            </a:r>
            <a:r>
              <a:rPr lang="en-US" altLang="en-US" sz="2000" u="sng" dirty="0" smtClean="0"/>
              <a:t>aliases</a:t>
            </a:r>
            <a:endParaRPr lang="en-US" altLang="en-US" sz="2000" dirty="0" smtClean="0">
              <a:solidFill>
                <a:schemeClr val="tx2"/>
              </a:solidFill>
            </a:endParaRPr>
          </a:p>
          <a:p>
            <a:pPr lvl="2" eaLnBrk="1" hangingPunct="1">
              <a:lnSpc>
                <a:spcPct val="90000"/>
              </a:lnSpc>
            </a:pPr>
            <a:r>
              <a:rPr lang="en-US" altLang="en-US" sz="1800" dirty="0" smtClean="0"/>
              <a:t>Created via pointers, references, and unions</a:t>
            </a:r>
            <a:endParaRPr lang="en-US" altLang="en-US" sz="1800" dirty="0" smtClean="0">
              <a:solidFill>
                <a:schemeClr val="tx2"/>
              </a:solidFill>
            </a:endParaRPr>
          </a:p>
          <a:p>
            <a:pPr lvl="2" eaLnBrk="1" hangingPunct="1">
              <a:lnSpc>
                <a:spcPct val="90000"/>
              </a:lnSpc>
            </a:pPr>
            <a:r>
              <a:rPr lang="en-US" altLang="en-US" sz="1800" dirty="0" smtClean="0"/>
              <a:t>Bad for readability (readers must remember all of them)</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EA64934-569B-4805-BE80-1F152DF8C1EB}"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
        <p:nvSpPr>
          <p:cNvPr id="24579" name="Rectangle 2"/>
          <p:cNvSpPr>
            <a:spLocks noGrp="1" noChangeArrowheads="1"/>
          </p:cNvSpPr>
          <p:nvPr>
            <p:ph type="title"/>
          </p:nvPr>
        </p:nvSpPr>
        <p:spPr/>
        <p:txBody>
          <a:bodyPr/>
          <a:lstStyle/>
          <a:p>
            <a:pPr eaLnBrk="1" hangingPunct="1"/>
            <a:r>
              <a:rPr lang="en-US" altLang="en-US" dirty="0" smtClean="0"/>
              <a:t>Variables: Value</a:t>
            </a:r>
          </a:p>
        </p:txBody>
      </p:sp>
      <p:sp>
        <p:nvSpPr>
          <p:cNvPr id="24580" name="Rectangle 3"/>
          <p:cNvSpPr>
            <a:spLocks noGrp="1" noChangeArrowheads="1"/>
          </p:cNvSpPr>
          <p:nvPr>
            <p:ph type="body" idx="1"/>
          </p:nvPr>
        </p:nvSpPr>
        <p:spPr>
          <a:xfrm>
            <a:off x="621030" y="1611630"/>
            <a:ext cx="8153400" cy="4572000"/>
          </a:xfrm>
        </p:spPr>
        <p:txBody>
          <a:bodyPr/>
          <a:lstStyle/>
          <a:p>
            <a:pPr eaLnBrk="1" hangingPunct="1"/>
            <a:r>
              <a:rPr lang="en-US" altLang="en-US" sz="2400" dirty="0" smtClean="0"/>
              <a:t>Value</a:t>
            </a:r>
          </a:p>
          <a:p>
            <a:pPr lvl="1" eaLnBrk="1" hangingPunct="1"/>
            <a:r>
              <a:rPr lang="en-US" altLang="en-US" sz="2000" dirty="0" smtClean="0"/>
              <a:t>Contents of memory location variable is associated with</a:t>
            </a:r>
          </a:p>
          <a:p>
            <a:pPr lvl="1" eaLnBrk="1" hangingPunct="1"/>
            <a:r>
              <a:rPr lang="en-US" altLang="en-US" sz="2000" dirty="0" smtClean="0"/>
              <a:t>Represents an abstract memory cell</a:t>
            </a:r>
          </a:p>
          <a:p>
            <a:pPr lvl="2" eaLnBrk="1" hangingPunct="1"/>
            <a:r>
              <a:rPr lang="en-US" altLang="en-US" sz="1700" dirty="0" smtClean="0"/>
              <a:t>The </a:t>
            </a:r>
            <a:r>
              <a:rPr lang="en-US" altLang="en-US" sz="1700" u="sng" dirty="0" smtClean="0"/>
              <a:t>physical cell</a:t>
            </a:r>
            <a:r>
              <a:rPr lang="en-US" altLang="en-US" sz="1700" dirty="0" smtClean="0"/>
              <a:t> or </a:t>
            </a:r>
            <a:r>
              <a:rPr lang="en-US" altLang="en-US" sz="1700" u="sng" dirty="0" smtClean="0"/>
              <a:t>collection of cells</a:t>
            </a:r>
            <a:r>
              <a:rPr lang="en-US" altLang="en-US" sz="1700" dirty="0" smtClean="0"/>
              <a:t> associated with a variable</a:t>
            </a:r>
          </a:p>
          <a:p>
            <a:pPr lvl="2" eaLnBrk="1" hangingPunct="1"/>
            <a:r>
              <a:rPr lang="en-US" altLang="en-US" sz="1700" dirty="0" smtClean="0"/>
              <a:t>Example: A float occupies 4 bytes, but 1 abstract memory cell</a:t>
            </a:r>
          </a:p>
          <a:p>
            <a:pPr lvl="2" eaLnBrk="1" hangingPunct="1"/>
            <a:r>
              <a:rPr lang="en-US" altLang="en-US" sz="1700" dirty="0" smtClean="0"/>
              <a:t>The variable’s address represents the start of the memory cell</a:t>
            </a:r>
          </a:p>
          <a:p>
            <a:pPr eaLnBrk="1" hangingPunct="1"/>
            <a:r>
              <a:rPr lang="en-US" altLang="en-US" sz="2400" dirty="0" smtClean="0"/>
              <a:t>Alternative terminology</a:t>
            </a:r>
          </a:p>
          <a:p>
            <a:pPr lvl="1" eaLnBrk="1" hangingPunct="1"/>
            <a:r>
              <a:rPr lang="en-US" altLang="en-US" sz="2000" dirty="0" smtClean="0"/>
              <a:t>The l-value of a variable is its address</a:t>
            </a:r>
          </a:p>
          <a:p>
            <a:pPr lvl="1" eaLnBrk="1" hangingPunct="1"/>
            <a:r>
              <a:rPr lang="en-US" altLang="en-US" sz="2000" dirty="0" smtClean="0"/>
              <a:t>The </a:t>
            </a:r>
            <a:r>
              <a:rPr lang="en-US" altLang="en-US" sz="2000" dirty="0" err="1" smtClean="0"/>
              <a:t>r-value</a:t>
            </a:r>
            <a:r>
              <a:rPr lang="en-US" altLang="en-US" sz="2000" dirty="0" smtClean="0"/>
              <a:t> of a variable is its value</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extLst>
      <p:ext uri="{BB962C8B-B14F-4D97-AF65-F5344CB8AC3E}">
        <p14:creationId xmlns:p14="http://schemas.microsoft.com/office/powerpoint/2010/main" val="343574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EA64934-569B-4805-BE80-1F152DF8C1EB}"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sp>
        <p:nvSpPr>
          <p:cNvPr id="24579" name="Rectangle 2"/>
          <p:cNvSpPr>
            <a:spLocks noGrp="1" noChangeArrowheads="1"/>
          </p:cNvSpPr>
          <p:nvPr>
            <p:ph type="title"/>
          </p:nvPr>
        </p:nvSpPr>
        <p:spPr/>
        <p:txBody>
          <a:bodyPr/>
          <a:lstStyle/>
          <a:p>
            <a:pPr eaLnBrk="1" hangingPunct="1"/>
            <a:r>
              <a:rPr lang="en-US" altLang="en-US" dirty="0" smtClean="0"/>
              <a:t>Variables: Type</a:t>
            </a:r>
          </a:p>
        </p:txBody>
      </p:sp>
      <p:sp>
        <p:nvSpPr>
          <p:cNvPr id="24580" name="Rectangle 3"/>
          <p:cNvSpPr>
            <a:spLocks noGrp="1" noChangeArrowheads="1"/>
          </p:cNvSpPr>
          <p:nvPr>
            <p:ph type="body" idx="1"/>
          </p:nvPr>
        </p:nvSpPr>
        <p:spPr>
          <a:xfrm>
            <a:off x="621030" y="1611630"/>
            <a:ext cx="8370570" cy="4572000"/>
          </a:xfrm>
        </p:spPr>
        <p:txBody>
          <a:bodyPr/>
          <a:lstStyle/>
          <a:p>
            <a:pPr eaLnBrk="1" hangingPunct="1"/>
            <a:r>
              <a:rPr lang="en-US" altLang="en-US" sz="2400" dirty="0" smtClean="0"/>
              <a:t>Type</a:t>
            </a:r>
          </a:p>
          <a:p>
            <a:pPr lvl="1" eaLnBrk="1" hangingPunct="1"/>
            <a:r>
              <a:rPr lang="en-US" altLang="en-US" sz="2000" dirty="0" smtClean="0"/>
              <a:t>Determines</a:t>
            </a:r>
          </a:p>
          <a:p>
            <a:pPr lvl="2" eaLnBrk="1" hangingPunct="1"/>
            <a:r>
              <a:rPr lang="en-US" altLang="en-US" sz="1700" dirty="0"/>
              <a:t>S</a:t>
            </a:r>
            <a:r>
              <a:rPr lang="en-US" altLang="en-US" sz="1700" dirty="0" smtClean="0"/>
              <a:t>et of values of variables (for floating point, also the precision)</a:t>
            </a:r>
          </a:p>
          <a:p>
            <a:pPr lvl="2" eaLnBrk="1" hangingPunct="1"/>
            <a:r>
              <a:rPr lang="en-US" altLang="en-US" sz="1700" dirty="0" smtClean="0"/>
              <a:t>Set of operations that are defined for values of that type</a:t>
            </a:r>
          </a:p>
          <a:p>
            <a:pPr lvl="2" eaLnBrk="1" hangingPunct="1"/>
            <a:r>
              <a:rPr lang="en-US" altLang="en-US" sz="1700" dirty="0" smtClean="0"/>
              <a:t>How a value is stored in memory</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A04C719-3155-45BB-A8FF-E4C03C93C468}"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en-US" smtClean="0"/>
              <a:t>The Concept of Binding</a:t>
            </a:r>
          </a:p>
        </p:txBody>
      </p:sp>
      <p:sp>
        <p:nvSpPr>
          <p:cNvPr id="26628" name="Rectangle 3"/>
          <p:cNvSpPr>
            <a:spLocks noGrp="1" noChangeArrowheads="1"/>
          </p:cNvSpPr>
          <p:nvPr>
            <p:ph type="body" idx="1"/>
          </p:nvPr>
        </p:nvSpPr>
        <p:spPr>
          <a:xfrm>
            <a:off x="621030" y="1611630"/>
            <a:ext cx="8153400" cy="4572000"/>
          </a:xfrm>
        </p:spPr>
        <p:txBody>
          <a:bodyPr/>
          <a:lstStyle/>
          <a:p>
            <a:pPr eaLnBrk="1" hangingPunct="1"/>
            <a:r>
              <a:rPr lang="en-US" altLang="en-US" sz="2400" dirty="0" smtClean="0"/>
              <a:t>A </a:t>
            </a:r>
            <a:r>
              <a:rPr lang="en-US" altLang="en-US" sz="2400" u="sng" dirty="0" smtClean="0"/>
              <a:t>binding</a:t>
            </a:r>
            <a:r>
              <a:rPr lang="en-US" altLang="en-US" sz="2400" dirty="0" smtClean="0"/>
              <a:t> is simply an association</a:t>
            </a:r>
          </a:p>
          <a:p>
            <a:pPr lvl="1" eaLnBrk="1" hangingPunct="1"/>
            <a:r>
              <a:rPr lang="en-US" altLang="en-US" sz="2000" dirty="0" smtClean="0"/>
              <a:t>Between an attribute and an entity</a:t>
            </a:r>
          </a:p>
          <a:p>
            <a:pPr lvl="2" eaLnBrk="1" hangingPunct="1"/>
            <a:r>
              <a:rPr lang="en-US" altLang="en-US" sz="2000" dirty="0" smtClean="0"/>
              <a:t>Example: Between a variable and its type or value</a:t>
            </a:r>
          </a:p>
          <a:p>
            <a:pPr lvl="1" eaLnBrk="1" hangingPunct="1"/>
            <a:r>
              <a:rPr lang="en-US" altLang="en-US" sz="2000" dirty="0" smtClean="0"/>
              <a:t>Or between an operation and a symbol</a:t>
            </a:r>
          </a:p>
          <a:p>
            <a:pPr lvl="2" eaLnBrk="1" hangingPunct="1"/>
            <a:r>
              <a:rPr lang="en-US" altLang="en-US" sz="2000" dirty="0" smtClean="0"/>
              <a:t>Example: Between a multiplication operation and </a:t>
            </a:r>
            <a:r>
              <a:rPr lang="en-US" altLang="en-US" sz="2000" dirty="0" smtClean="0">
                <a:latin typeface="Courier New" panose="02070309020205020404" pitchFamily="49" charset="0"/>
                <a:cs typeface="Courier New" panose="02070309020205020404" pitchFamily="49" charset="0"/>
              </a:rPr>
              <a:t>*</a:t>
            </a:r>
          </a:p>
          <a:p>
            <a:pPr eaLnBrk="1" hangingPunct="1"/>
            <a:r>
              <a:rPr lang="en-US" altLang="en-US" sz="2400" u="sng" dirty="0" smtClean="0"/>
              <a:t>Binding time</a:t>
            </a:r>
            <a:endParaRPr lang="en-US" altLang="en-US" sz="2400" dirty="0" smtClean="0"/>
          </a:p>
          <a:p>
            <a:pPr lvl="1" eaLnBrk="1" hangingPunct="1"/>
            <a:r>
              <a:rPr lang="en-US" altLang="en-US" sz="2000" dirty="0" smtClean="0"/>
              <a:t>Time that binding takes place</a:t>
            </a:r>
          </a:p>
          <a:p>
            <a:pPr lvl="1" eaLnBrk="1" hangingPunct="1"/>
            <a:r>
              <a:rPr lang="en-US" altLang="en-US" sz="2000" dirty="0" smtClean="0"/>
              <a:t>Several are possible</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5D76D4D-BFF4-4AAA-892C-402399B42CDD}" type="slidenum">
              <a:rPr lang="en-US" altLang="en-US" sz="1000" smtClean="0">
                <a:solidFill>
                  <a:schemeClr val="tx1"/>
                </a:solidFill>
                <a:latin typeface="Arial" panose="020B0604020202020204" pitchFamily="34" charset="0"/>
              </a:rPr>
              <a:pPr>
                <a:spcBef>
                  <a:spcPct val="0"/>
                </a:spcBef>
                <a:buFontTx/>
                <a:buNone/>
              </a:pPr>
              <a:t>15</a:t>
            </a:fld>
            <a:endParaRPr lang="en-US" altLang="en-US" sz="1000" smtClean="0">
              <a:solidFill>
                <a:schemeClr val="tx1"/>
              </a:solidFill>
              <a:latin typeface="Arial" panose="020B0604020202020204" pitchFamily="34" charset="0"/>
            </a:endParaRPr>
          </a:p>
        </p:txBody>
      </p:sp>
      <p:sp>
        <p:nvSpPr>
          <p:cNvPr id="28675" name="Rectangle 2"/>
          <p:cNvSpPr>
            <a:spLocks noGrp="1" noChangeArrowheads="1"/>
          </p:cNvSpPr>
          <p:nvPr>
            <p:ph type="title"/>
          </p:nvPr>
        </p:nvSpPr>
        <p:spPr/>
        <p:txBody>
          <a:bodyPr/>
          <a:lstStyle/>
          <a:p>
            <a:pPr eaLnBrk="1" hangingPunct="1"/>
            <a:r>
              <a:rPr lang="en-US" altLang="en-US" smtClean="0"/>
              <a:t>Possible Binding Times</a:t>
            </a:r>
          </a:p>
        </p:txBody>
      </p:sp>
      <p:sp>
        <p:nvSpPr>
          <p:cNvPr id="28676" name="Rectangle 3"/>
          <p:cNvSpPr>
            <a:spLocks noGrp="1" noChangeArrowheads="1"/>
          </p:cNvSpPr>
          <p:nvPr>
            <p:ph type="body" idx="1"/>
          </p:nvPr>
        </p:nvSpPr>
        <p:spPr>
          <a:xfrm>
            <a:off x="621030" y="1611630"/>
            <a:ext cx="7772400" cy="4724400"/>
          </a:xfrm>
        </p:spPr>
        <p:txBody>
          <a:bodyPr/>
          <a:lstStyle/>
          <a:p>
            <a:pPr eaLnBrk="1" hangingPunct="1"/>
            <a:r>
              <a:rPr lang="en-US" altLang="en-US" sz="2400" dirty="0" smtClean="0"/>
              <a:t>Language design time</a:t>
            </a:r>
          </a:p>
          <a:p>
            <a:pPr lvl="1" eaLnBrk="1" hangingPunct="1"/>
            <a:r>
              <a:rPr lang="en-US" altLang="en-US" sz="2000" dirty="0" smtClean="0"/>
              <a:t>Binding operator symbols to operations</a:t>
            </a:r>
          </a:p>
          <a:p>
            <a:pPr eaLnBrk="1" hangingPunct="1"/>
            <a:r>
              <a:rPr lang="en-US" altLang="en-US" sz="2400" dirty="0" smtClean="0"/>
              <a:t>Language implementation time</a:t>
            </a:r>
          </a:p>
          <a:p>
            <a:pPr lvl="1" eaLnBrk="1" hangingPunct="1"/>
            <a:r>
              <a:rPr lang="en-US" altLang="en-US" sz="2000" dirty="0" smtClean="0"/>
              <a:t>Binding floating point type to a representation</a:t>
            </a:r>
          </a:p>
          <a:p>
            <a:pPr eaLnBrk="1" hangingPunct="1"/>
            <a:r>
              <a:rPr lang="en-US" altLang="en-US" sz="2400" dirty="0" smtClean="0"/>
              <a:t>Compile time</a:t>
            </a:r>
          </a:p>
          <a:p>
            <a:pPr lvl="1" eaLnBrk="1" hangingPunct="1"/>
            <a:r>
              <a:rPr lang="en-US" altLang="en-US" sz="2000" dirty="0" smtClean="0"/>
              <a:t>Binding a variable to a type in C or Java</a:t>
            </a:r>
          </a:p>
          <a:p>
            <a:pPr eaLnBrk="1" hangingPunct="1"/>
            <a:r>
              <a:rPr lang="en-US" altLang="en-US" sz="2400" dirty="0" smtClean="0"/>
              <a:t>Load time</a:t>
            </a:r>
          </a:p>
          <a:p>
            <a:pPr lvl="1" eaLnBrk="1" hangingPunct="1"/>
            <a:r>
              <a:rPr lang="en-US" altLang="en-US" sz="2000" dirty="0" smtClean="0"/>
              <a:t>Binding a C/C++ local </a:t>
            </a:r>
            <a:r>
              <a:rPr lang="en-US" altLang="en-US" sz="2000" dirty="0" smtClean="0">
                <a:latin typeface="Courier New" panose="02070309020205020404" pitchFamily="49" charset="0"/>
              </a:rPr>
              <a:t>static</a:t>
            </a:r>
            <a:r>
              <a:rPr lang="en-US" altLang="en-US" sz="2000" dirty="0" smtClean="0"/>
              <a:t> variable to memory cell</a:t>
            </a:r>
          </a:p>
          <a:p>
            <a:pPr eaLnBrk="1" hangingPunct="1"/>
            <a:r>
              <a:rPr lang="en-US" altLang="en-US" sz="2400" dirty="0" smtClean="0"/>
              <a:t>Runtime</a:t>
            </a:r>
          </a:p>
          <a:p>
            <a:pPr lvl="1" eaLnBrk="1" hangingPunct="1"/>
            <a:r>
              <a:rPr lang="en-US" altLang="en-US" sz="2000" dirty="0" smtClean="0"/>
              <a:t>Binding </a:t>
            </a:r>
            <a:r>
              <a:rPr lang="en-US" altLang="en-US" sz="2000" dirty="0" err="1" smtClean="0"/>
              <a:t>nonstatic</a:t>
            </a:r>
            <a:r>
              <a:rPr lang="en-US" altLang="en-US" sz="2000" dirty="0" smtClean="0"/>
              <a:t> local variable to a memory cell</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DDDC950-6087-49BA-9195-47F4F93499AF}" type="slidenum">
              <a:rPr lang="en-US" altLang="en-US" sz="1000" smtClean="0">
                <a:solidFill>
                  <a:schemeClr val="tx1"/>
                </a:solidFill>
                <a:latin typeface="Arial" panose="020B0604020202020204" pitchFamily="34" charset="0"/>
              </a:rPr>
              <a:pPr>
                <a:spcBef>
                  <a:spcPct val="0"/>
                </a:spcBef>
                <a:buFontTx/>
                <a:buNone/>
              </a:pPr>
              <a:t>16</a:t>
            </a:fld>
            <a:endParaRPr lang="en-US" altLang="en-US" sz="1000" smtClean="0">
              <a:solidFill>
                <a:schemeClr val="tx1"/>
              </a:solidFill>
              <a:latin typeface="Arial" panose="020B0604020202020204" pitchFamily="34" charset="0"/>
            </a:endParaRPr>
          </a:p>
        </p:txBody>
      </p:sp>
      <p:sp>
        <p:nvSpPr>
          <p:cNvPr id="30723" name="Rectangle 2"/>
          <p:cNvSpPr>
            <a:spLocks noGrp="1" noChangeArrowheads="1"/>
          </p:cNvSpPr>
          <p:nvPr>
            <p:ph type="title"/>
          </p:nvPr>
        </p:nvSpPr>
        <p:spPr/>
        <p:txBody>
          <a:bodyPr/>
          <a:lstStyle/>
          <a:p>
            <a:pPr eaLnBrk="1" hangingPunct="1"/>
            <a:r>
              <a:rPr lang="en-US" altLang="en-US" smtClean="0"/>
              <a:t>Static and Dynamic Binding</a:t>
            </a:r>
          </a:p>
        </p:txBody>
      </p:sp>
      <p:sp>
        <p:nvSpPr>
          <p:cNvPr id="30724" name="Rectangle 3"/>
          <p:cNvSpPr>
            <a:spLocks noGrp="1" noChangeArrowheads="1"/>
          </p:cNvSpPr>
          <p:nvPr>
            <p:ph type="body" idx="1"/>
          </p:nvPr>
        </p:nvSpPr>
        <p:spPr>
          <a:xfrm>
            <a:off x="621030" y="1623060"/>
            <a:ext cx="8153400" cy="4572000"/>
          </a:xfrm>
        </p:spPr>
        <p:txBody>
          <a:bodyPr/>
          <a:lstStyle/>
          <a:p>
            <a:pPr eaLnBrk="1" hangingPunct="1"/>
            <a:r>
              <a:rPr lang="en-US" altLang="en-US" sz="2400" u="sng" dirty="0" smtClean="0"/>
              <a:t>Static</a:t>
            </a:r>
            <a:r>
              <a:rPr lang="en-US" altLang="en-US" sz="2400" dirty="0" smtClean="0"/>
              <a:t> binding</a:t>
            </a:r>
          </a:p>
          <a:p>
            <a:pPr lvl="1" eaLnBrk="1" hangingPunct="1"/>
            <a:r>
              <a:rPr lang="en-US" altLang="en-US" sz="2000" dirty="0" smtClean="0"/>
              <a:t>Occurs before run time and remains unchanged throughout program execution</a:t>
            </a:r>
          </a:p>
          <a:p>
            <a:pPr eaLnBrk="1" hangingPunct="1"/>
            <a:r>
              <a:rPr lang="en-US" altLang="en-US" sz="2400" u="sng" dirty="0" smtClean="0"/>
              <a:t>Dynamic</a:t>
            </a:r>
            <a:r>
              <a:rPr lang="en-US" altLang="en-US" sz="2400" dirty="0" smtClean="0"/>
              <a:t> binding</a:t>
            </a:r>
          </a:p>
          <a:p>
            <a:pPr lvl="1" eaLnBrk="1" hangingPunct="1"/>
            <a:r>
              <a:rPr lang="en-US" altLang="en-US" sz="2000" dirty="0" smtClean="0"/>
              <a:t>Occurs during execution or can change during execution of the program</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31306F1-C21D-4C32-8BE7-E5D309491EFB}" type="slidenum">
              <a:rPr lang="en-US" altLang="en-US" sz="1000" smtClean="0">
                <a:solidFill>
                  <a:schemeClr val="tx1"/>
                </a:solidFill>
                <a:latin typeface="Arial" panose="020B0604020202020204" pitchFamily="34" charset="0"/>
              </a:rPr>
              <a:pPr>
                <a:spcBef>
                  <a:spcPct val="0"/>
                </a:spcBef>
                <a:buFontTx/>
                <a:buNone/>
              </a:pPr>
              <a:t>17</a:t>
            </a:fld>
            <a:endParaRPr lang="en-US" altLang="en-US" sz="1000" smtClean="0">
              <a:solidFill>
                <a:schemeClr val="tx1"/>
              </a:solidFill>
              <a:latin typeface="Arial" panose="020B0604020202020204" pitchFamily="34" charset="0"/>
            </a:endParaRPr>
          </a:p>
        </p:txBody>
      </p:sp>
      <p:sp>
        <p:nvSpPr>
          <p:cNvPr id="32771" name="Rectangle 2"/>
          <p:cNvSpPr>
            <a:spLocks noGrp="1" noChangeArrowheads="1"/>
          </p:cNvSpPr>
          <p:nvPr>
            <p:ph type="title"/>
          </p:nvPr>
        </p:nvSpPr>
        <p:spPr/>
        <p:txBody>
          <a:bodyPr/>
          <a:lstStyle/>
          <a:p>
            <a:pPr eaLnBrk="1" hangingPunct="1"/>
            <a:r>
              <a:rPr lang="en-US" altLang="en-US" smtClean="0"/>
              <a:t>Type Binding</a:t>
            </a:r>
          </a:p>
        </p:txBody>
      </p:sp>
      <p:sp>
        <p:nvSpPr>
          <p:cNvPr id="32772" name="Rectangle 3"/>
          <p:cNvSpPr>
            <a:spLocks noGrp="1" noChangeArrowheads="1"/>
          </p:cNvSpPr>
          <p:nvPr>
            <p:ph type="body" idx="1"/>
          </p:nvPr>
        </p:nvSpPr>
        <p:spPr>
          <a:xfrm>
            <a:off x="621030" y="1623060"/>
            <a:ext cx="8153400" cy="4572000"/>
          </a:xfrm>
        </p:spPr>
        <p:txBody>
          <a:bodyPr/>
          <a:lstStyle/>
          <a:p>
            <a:pPr eaLnBrk="1" hangingPunct="1"/>
            <a:r>
              <a:rPr lang="en-US" altLang="en-US" sz="2400" dirty="0" smtClean="0"/>
              <a:t>Type binding</a:t>
            </a:r>
          </a:p>
          <a:p>
            <a:pPr lvl="1" eaLnBrk="1" hangingPunct="1"/>
            <a:r>
              <a:rPr lang="en-US" altLang="en-US" sz="2000" dirty="0" smtClean="0"/>
              <a:t>The binding of a variable to a type</a:t>
            </a:r>
          </a:p>
          <a:p>
            <a:pPr eaLnBrk="1" hangingPunct="1"/>
            <a:r>
              <a:rPr lang="en-US" altLang="en-US" sz="2400" dirty="0" smtClean="0"/>
              <a:t>Design issues for type binding</a:t>
            </a:r>
          </a:p>
          <a:p>
            <a:pPr lvl="1" eaLnBrk="1" hangingPunct="1"/>
            <a:r>
              <a:rPr lang="en-US" altLang="en-US" sz="2000" dirty="0" smtClean="0"/>
              <a:t>How is a type specified?</a:t>
            </a:r>
          </a:p>
          <a:p>
            <a:pPr lvl="1" eaLnBrk="1" hangingPunct="1"/>
            <a:r>
              <a:rPr lang="en-US" altLang="en-US" sz="2000" dirty="0" smtClean="0"/>
              <a:t>When does the binding take place?</a:t>
            </a:r>
          </a:p>
          <a:p>
            <a:pPr lvl="2" eaLnBrk="1" hangingPunct="1"/>
            <a:r>
              <a:rPr lang="en-US" altLang="en-US" sz="1700" dirty="0" smtClean="0"/>
              <a:t>Is it static?</a:t>
            </a:r>
          </a:p>
          <a:p>
            <a:pPr lvl="2" eaLnBrk="1" hangingPunct="1"/>
            <a:r>
              <a:rPr lang="en-US" altLang="en-US" sz="1700" dirty="0" smtClean="0"/>
              <a:t>Is it dynamic?</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927C5B7-1DD8-45A1-8F49-0468FFDB1194}" type="slidenum">
              <a:rPr lang="en-US" altLang="en-US" sz="1000" smtClean="0">
                <a:solidFill>
                  <a:schemeClr val="tx1"/>
                </a:solidFill>
                <a:latin typeface="Arial" panose="020B0604020202020204" pitchFamily="34" charset="0"/>
              </a:rPr>
              <a:pPr>
                <a:spcBef>
                  <a:spcPct val="0"/>
                </a:spcBef>
                <a:buFontTx/>
                <a:buNone/>
              </a:pPr>
              <a:t>18</a:t>
            </a:fld>
            <a:endParaRPr lang="en-US" altLang="en-US" sz="1000" smtClean="0">
              <a:solidFill>
                <a:schemeClr val="tx1"/>
              </a:solidFill>
              <a:latin typeface="Arial" panose="020B0604020202020204" pitchFamily="34" charset="0"/>
            </a:endParaRPr>
          </a:p>
        </p:txBody>
      </p:sp>
      <p:sp>
        <p:nvSpPr>
          <p:cNvPr id="34819" name="Rectangle 2"/>
          <p:cNvSpPr>
            <a:spLocks noGrp="1" noChangeArrowheads="1"/>
          </p:cNvSpPr>
          <p:nvPr>
            <p:ph type="title"/>
          </p:nvPr>
        </p:nvSpPr>
        <p:spPr/>
        <p:txBody>
          <a:bodyPr/>
          <a:lstStyle/>
          <a:p>
            <a:pPr eaLnBrk="1" hangingPunct="1"/>
            <a:r>
              <a:rPr lang="en-US" altLang="en-US" smtClean="0"/>
              <a:t>Static Type Binding</a:t>
            </a:r>
          </a:p>
        </p:txBody>
      </p:sp>
      <p:sp>
        <p:nvSpPr>
          <p:cNvPr id="34820" name="Rectangle 3"/>
          <p:cNvSpPr>
            <a:spLocks noGrp="1" noChangeArrowheads="1"/>
          </p:cNvSpPr>
          <p:nvPr>
            <p:ph type="body" idx="1"/>
          </p:nvPr>
        </p:nvSpPr>
        <p:spPr>
          <a:xfrm>
            <a:off x="621030" y="1659573"/>
            <a:ext cx="8153400" cy="4535487"/>
          </a:xfrm>
        </p:spPr>
        <p:txBody>
          <a:bodyPr/>
          <a:lstStyle/>
          <a:p>
            <a:pPr eaLnBrk="1" hangingPunct="1">
              <a:lnSpc>
                <a:spcPct val="90000"/>
              </a:lnSpc>
            </a:pPr>
            <a:r>
              <a:rPr lang="en-US" altLang="en-US" sz="2400" u="sng" dirty="0" smtClean="0"/>
              <a:t>Explicit declaration</a:t>
            </a:r>
            <a:endParaRPr lang="en-US" altLang="en-US" sz="2400" dirty="0" smtClean="0"/>
          </a:p>
          <a:p>
            <a:pPr lvl="1" eaLnBrk="1" hangingPunct="1">
              <a:lnSpc>
                <a:spcPct val="90000"/>
              </a:lnSpc>
            </a:pPr>
            <a:r>
              <a:rPr lang="en-US" altLang="en-US" sz="2000" dirty="0" smtClean="0"/>
              <a:t>A program statement used to declare types of variables</a:t>
            </a:r>
          </a:p>
          <a:p>
            <a:pPr lvl="1" eaLnBrk="1" hangingPunct="1">
              <a:lnSpc>
                <a:spcPct val="90000"/>
              </a:lnSpc>
            </a:pPr>
            <a:r>
              <a:rPr lang="en-US" altLang="en-US" sz="2000" dirty="0" smtClean="0"/>
              <a:t>For example, in C++: </a:t>
            </a:r>
            <a:r>
              <a:rPr lang="en-US" altLang="en-US" sz="2000"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myVar</a:t>
            </a:r>
            <a:r>
              <a:rPr lang="en-US" altLang="en-US" sz="2000" dirty="0" smtClean="0">
                <a:latin typeface="Courier New" panose="02070309020205020404" pitchFamily="49" charset="0"/>
                <a:cs typeface="Courier New" panose="02070309020205020404" pitchFamily="49" charset="0"/>
              </a:rPr>
              <a:t>;</a:t>
            </a:r>
          </a:p>
          <a:p>
            <a:pPr eaLnBrk="1" hangingPunct="1">
              <a:lnSpc>
                <a:spcPct val="90000"/>
              </a:lnSpc>
            </a:pPr>
            <a:r>
              <a:rPr lang="en-US" altLang="en-US" sz="2400" u="sng" dirty="0" smtClean="0"/>
              <a:t>Implicit declaration</a:t>
            </a:r>
            <a:endParaRPr lang="en-US" altLang="en-US" sz="2400" dirty="0" smtClean="0"/>
          </a:p>
          <a:p>
            <a:pPr lvl="1" eaLnBrk="1" hangingPunct="1">
              <a:lnSpc>
                <a:spcPct val="90000"/>
              </a:lnSpc>
            </a:pPr>
            <a:r>
              <a:rPr lang="en-US" altLang="en-US" sz="2000" dirty="0" smtClean="0"/>
              <a:t>A default mechanism for specifying variable types</a:t>
            </a:r>
          </a:p>
          <a:p>
            <a:pPr lvl="2" eaLnBrk="1" hangingPunct="1">
              <a:lnSpc>
                <a:spcPct val="90000"/>
              </a:lnSpc>
            </a:pPr>
            <a:r>
              <a:rPr lang="en-US" altLang="en-US" sz="1700" dirty="0" smtClean="0"/>
              <a:t>Involves the first appearance of a variable in the program</a:t>
            </a:r>
          </a:p>
          <a:p>
            <a:pPr lvl="2" eaLnBrk="1" hangingPunct="1">
              <a:lnSpc>
                <a:spcPct val="90000"/>
              </a:lnSpc>
            </a:pPr>
            <a:r>
              <a:rPr lang="en-US" altLang="en-US" sz="1700" dirty="0" smtClean="0"/>
              <a:t>Naming conventions may determine type</a:t>
            </a:r>
          </a:p>
          <a:p>
            <a:pPr lvl="1" eaLnBrk="1" hangingPunct="1">
              <a:lnSpc>
                <a:spcPct val="90000"/>
              </a:lnSpc>
            </a:pPr>
            <a:r>
              <a:rPr lang="en-US" altLang="en-US" sz="2000" dirty="0" smtClean="0"/>
              <a:t>Used in BASIC, Perl, Ruby, JavaScript, and PHP</a:t>
            </a:r>
          </a:p>
          <a:p>
            <a:pPr lvl="1" eaLnBrk="1" hangingPunct="1">
              <a:lnSpc>
                <a:spcPct val="90000"/>
              </a:lnSpc>
            </a:pPr>
            <a:r>
              <a:rPr lang="en-US" altLang="en-US" sz="2000" dirty="0" smtClean="0"/>
              <a:t>Advantage: </a:t>
            </a:r>
            <a:r>
              <a:rPr lang="en-US" altLang="en-US" sz="2000" dirty="0" err="1"/>
              <a:t>W</a:t>
            </a:r>
            <a:r>
              <a:rPr lang="en-US" altLang="en-US" sz="2000" dirty="0" err="1" smtClean="0"/>
              <a:t>ritability</a:t>
            </a:r>
            <a:endParaRPr lang="en-US" altLang="en-US" sz="2000" dirty="0" smtClean="0"/>
          </a:p>
          <a:p>
            <a:pPr lvl="2" eaLnBrk="1" hangingPunct="1">
              <a:lnSpc>
                <a:spcPct val="90000"/>
              </a:lnSpc>
            </a:pPr>
            <a:r>
              <a:rPr lang="en-US" altLang="en-US" sz="1700" dirty="0" smtClean="0"/>
              <a:t>A minor convenience</a:t>
            </a:r>
          </a:p>
          <a:p>
            <a:pPr lvl="1" eaLnBrk="1" hangingPunct="1">
              <a:lnSpc>
                <a:spcPct val="90000"/>
              </a:lnSpc>
            </a:pPr>
            <a:r>
              <a:rPr lang="en-US" altLang="en-US" sz="2000" dirty="0" smtClean="0"/>
              <a:t>Disadvantage: Reliability</a:t>
            </a:r>
          </a:p>
          <a:p>
            <a:pPr lvl="2" eaLnBrk="1" hangingPunct="1">
              <a:lnSpc>
                <a:spcPct val="90000"/>
              </a:lnSpc>
            </a:pPr>
            <a:r>
              <a:rPr lang="en-US" altLang="en-US" sz="1700" dirty="0" smtClean="0"/>
              <a:t>Typographic errors can’t be picked up by the compiler</a:t>
            </a:r>
          </a:p>
          <a:p>
            <a:pPr lvl="2" eaLnBrk="1" hangingPunct="1">
              <a:lnSpc>
                <a:spcPct val="90000"/>
              </a:lnSpc>
            </a:pPr>
            <a:r>
              <a:rPr lang="en-US" altLang="en-US" sz="1700" dirty="0" smtClean="0"/>
              <a:t>Less trouble with Perl (why?)</a:t>
            </a:r>
          </a:p>
          <a:p>
            <a:pPr eaLnBrk="1" hangingPunct="1">
              <a:lnSpc>
                <a:spcPct val="90000"/>
              </a:lnSpc>
            </a:pPr>
            <a:r>
              <a:rPr lang="en-US" altLang="en-US" sz="2400" dirty="0"/>
              <a:t>Fortran has </a:t>
            </a:r>
            <a:r>
              <a:rPr lang="en-US" altLang="en-US" sz="2400" dirty="0" smtClean="0"/>
              <a:t>both explicit </a:t>
            </a:r>
            <a:r>
              <a:rPr lang="en-US" altLang="en-US" sz="2400" dirty="0"/>
              <a:t>and implicit declarations</a:t>
            </a:r>
            <a:endParaRPr lang="en-US" altLang="en-US" sz="2400" dirty="0" smtClean="0"/>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t>Static Type Binding</a:t>
            </a:r>
            <a:endParaRPr lang="en-US" altLang="en-US" sz="2200" dirty="0" smtClean="0"/>
          </a:p>
        </p:txBody>
      </p:sp>
      <p:sp>
        <p:nvSpPr>
          <p:cNvPr id="36867" name="Content Placeholder 2"/>
          <p:cNvSpPr>
            <a:spLocks noGrp="1"/>
          </p:cNvSpPr>
          <p:nvPr>
            <p:ph idx="1"/>
          </p:nvPr>
        </p:nvSpPr>
        <p:spPr>
          <a:xfrm>
            <a:off x="621030" y="1623060"/>
            <a:ext cx="8153400" cy="4572000"/>
          </a:xfrm>
        </p:spPr>
        <p:txBody>
          <a:bodyPr/>
          <a:lstStyle/>
          <a:p>
            <a:pPr>
              <a:defRPr/>
            </a:pPr>
            <a:r>
              <a:rPr lang="en-US" altLang="en-US" sz="2400" dirty="0" smtClean="0"/>
              <a:t>Implicit declarations can also use </a:t>
            </a:r>
            <a:r>
              <a:rPr lang="en-US" altLang="en-US" sz="2400" u="sng" dirty="0" smtClean="0"/>
              <a:t>type inferencing</a:t>
            </a:r>
          </a:p>
          <a:p>
            <a:pPr lvl="1">
              <a:defRPr/>
            </a:pPr>
            <a:r>
              <a:rPr lang="en-US" altLang="en-US" sz="2000" dirty="0" smtClean="0"/>
              <a:t>Determine types of variables from context</a:t>
            </a:r>
          </a:p>
          <a:p>
            <a:pPr lvl="1">
              <a:defRPr/>
            </a:pPr>
            <a:r>
              <a:rPr lang="en-US" altLang="en-US" sz="2000" dirty="0" smtClean="0"/>
              <a:t>For example:</a:t>
            </a:r>
            <a:endParaRPr lang="en-US" altLang="en-US" sz="900" dirty="0" smtClean="0"/>
          </a:p>
          <a:p>
            <a:pPr lvl="2">
              <a:defRPr/>
            </a:pPr>
            <a:r>
              <a:rPr lang="en-US" altLang="en-US" sz="2000" dirty="0" smtClean="0"/>
              <a:t>C# optionally uses type inferencing</a:t>
            </a:r>
          </a:p>
          <a:p>
            <a:pPr lvl="3">
              <a:defRPr/>
            </a:pPr>
            <a:r>
              <a:rPr lang="en-US" altLang="en-US" sz="1800" dirty="0" smtClean="0"/>
              <a:t>Variable can be declared with </a:t>
            </a:r>
            <a:r>
              <a:rPr lang="en-US" altLang="en-US" sz="1800" b="1" dirty="0" err="1" smtClean="0">
                <a:latin typeface="Courier New" panose="02070309020205020404" pitchFamily="49" charset="0"/>
                <a:cs typeface="Courier New" panose="02070309020205020404" pitchFamily="49" charset="0"/>
              </a:rPr>
              <a:t>var</a:t>
            </a:r>
            <a:r>
              <a:rPr lang="en-US" altLang="en-US" sz="1800" dirty="0" smtClean="0"/>
              <a:t> and initial value</a:t>
            </a:r>
          </a:p>
          <a:p>
            <a:pPr lvl="3">
              <a:defRPr/>
            </a:pPr>
            <a:r>
              <a:rPr lang="en-US" altLang="en-US" sz="1800" dirty="0" smtClean="0"/>
              <a:t>The initial value sets the variable type</a:t>
            </a:r>
          </a:p>
          <a:p>
            <a:pPr marL="1371600" lvl="3" indent="0">
              <a:buFontTx/>
              <a:buNone/>
              <a:defRPr/>
            </a:pPr>
            <a:r>
              <a:rPr lang="en-US" altLang="en-US" sz="1800" b="1"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var</a:t>
            </a:r>
            <a:r>
              <a:rPr lang="en-US" altLang="en-US" sz="1800" dirty="0" smtClean="0">
                <a:latin typeface="Courier New" panose="02070309020205020404" pitchFamily="49" charset="0"/>
                <a:cs typeface="Courier New" panose="02070309020205020404" pitchFamily="49" charset="0"/>
              </a:rPr>
              <a:t> value = 12;</a:t>
            </a:r>
            <a:endParaRPr lang="en-US" altLang="en-US" sz="1800" dirty="0" smtClean="0"/>
          </a:p>
          <a:p>
            <a:pPr lvl="2">
              <a:defRPr/>
            </a:pPr>
            <a:r>
              <a:rPr lang="en-US" altLang="en-US" sz="2000" dirty="0" smtClean="0"/>
              <a:t>Also used in</a:t>
            </a:r>
          </a:p>
          <a:p>
            <a:pPr lvl="3">
              <a:defRPr/>
            </a:pPr>
            <a:r>
              <a:rPr lang="en-US" altLang="en-US" sz="1800" dirty="0" smtClean="0"/>
              <a:t>Visual </a:t>
            </a:r>
            <a:r>
              <a:rPr lang="en-US" altLang="en-US" sz="1800" dirty="0"/>
              <a:t>BASIC </a:t>
            </a:r>
            <a:r>
              <a:rPr lang="en-US" altLang="en-US" sz="1800" dirty="0" smtClean="0"/>
              <a:t>9.0+</a:t>
            </a:r>
          </a:p>
          <a:p>
            <a:pPr lvl="3">
              <a:defRPr/>
            </a:pPr>
            <a:r>
              <a:rPr lang="en-US" altLang="en-US" sz="1800" dirty="0" smtClean="0"/>
              <a:t>Haskell</a:t>
            </a:r>
          </a:p>
          <a:p>
            <a:pPr lvl="3">
              <a:defRPr/>
            </a:pPr>
            <a:r>
              <a:rPr lang="en-US" altLang="en-US" sz="1800" dirty="0" smtClean="0"/>
              <a:t>ML</a:t>
            </a:r>
          </a:p>
          <a:p>
            <a:pPr lvl="3">
              <a:defRPr/>
            </a:pPr>
            <a:r>
              <a:rPr lang="en-US" altLang="en-US" sz="1800" dirty="0" smtClean="0"/>
              <a:t>F#</a:t>
            </a:r>
          </a:p>
        </p:txBody>
      </p:sp>
      <p:sp>
        <p:nvSpPr>
          <p:cNvPr id="3686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4EEF3BE-8004-4E26-A993-33C3C42C6DE8}" type="slidenum">
              <a:rPr lang="en-US" altLang="en-US" sz="1000" smtClean="0">
                <a:solidFill>
                  <a:schemeClr val="tx1"/>
                </a:solidFill>
                <a:latin typeface="Arial" panose="020B0604020202020204" pitchFamily="34" charset="0"/>
              </a:rPr>
              <a:pPr>
                <a:spcBef>
                  <a:spcPct val="0"/>
                </a:spcBef>
                <a:buFontTx/>
                <a:buNone/>
              </a:pPr>
              <a:t>19</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BDF46A9-0D3F-465B-A18A-0CC4E4E4A254}"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7171" name="Rectangle 2"/>
          <p:cNvSpPr>
            <a:spLocks noGrp="1" noChangeArrowheads="1"/>
          </p:cNvSpPr>
          <p:nvPr>
            <p:ph type="title"/>
          </p:nvPr>
        </p:nvSpPr>
        <p:spPr/>
        <p:txBody>
          <a:bodyPr/>
          <a:lstStyle/>
          <a:p>
            <a:pPr eaLnBrk="1" hangingPunct="1"/>
            <a:r>
              <a:rPr lang="en-US" altLang="en-US" smtClean="0"/>
              <a:t>Chapter 5 Topics</a:t>
            </a:r>
          </a:p>
        </p:txBody>
      </p:sp>
      <p:sp>
        <p:nvSpPr>
          <p:cNvPr id="7172" name="Rectangle 3"/>
          <p:cNvSpPr>
            <a:spLocks noGrp="1" noChangeArrowheads="1"/>
          </p:cNvSpPr>
          <p:nvPr>
            <p:ph type="body" idx="1"/>
          </p:nvPr>
        </p:nvSpPr>
        <p:spPr>
          <a:xfrm>
            <a:off x="621030" y="1645920"/>
            <a:ext cx="8153400" cy="4572000"/>
          </a:xfrm>
        </p:spPr>
        <p:txBody>
          <a:bodyPr/>
          <a:lstStyle/>
          <a:p>
            <a:pPr marL="357188" indent="-357188" eaLnBrk="1" hangingPunct="1">
              <a:lnSpc>
                <a:spcPct val="90000"/>
              </a:lnSpc>
            </a:pPr>
            <a:r>
              <a:rPr lang="en-US" altLang="en-US" sz="2400" dirty="0" smtClean="0"/>
              <a:t>Introduction </a:t>
            </a:r>
          </a:p>
          <a:p>
            <a:pPr marL="357188" indent="-357188" eaLnBrk="1" hangingPunct="1">
              <a:lnSpc>
                <a:spcPct val="90000"/>
              </a:lnSpc>
            </a:pPr>
            <a:r>
              <a:rPr lang="en-US" altLang="en-US" sz="2400" dirty="0" smtClean="0"/>
              <a:t>Names</a:t>
            </a:r>
          </a:p>
          <a:p>
            <a:pPr marL="357188" indent="-357188" eaLnBrk="1" hangingPunct="1">
              <a:lnSpc>
                <a:spcPct val="90000"/>
              </a:lnSpc>
            </a:pPr>
            <a:r>
              <a:rPr lang="en-US" altLang="en-US" sz="2400" dirty="0" smtClean="0"/>
              <a:t>Variables</a:t>
            </a:r>
          </a:p>
          <a:p>
            <a:pPr marL="357188" indent="-357188" eaLnBrk="1" hangingPunct="1">
              <a:lnSpc>
                <a:spcPct val="90000"/>
              </a:lnSpc>
            </a:pPr>
            <a:r>
              <a:rPr lang="en-US" altLang="en-US" sz="2400" dirty="0" smtClean="0"/>
              <a:t>The Concept of Binding</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C49D333C-4896-4207-BAEC-E2D16BBAAEA2}" type="slidenum">
              <a:rPr lang="en-US" altLang="en-US" sz="1000" smtClean="0">
                <a:solidFill>
                  <a:schemeClr val="tx1"/>
                </a:solidFill>
                <a:latin typeface="Arial" panose="020B0604020202020204" pitchFamily="34" charset="0"/>
              </a:rPr>
              <a:pPr>
                <a:spcBef>
                  <a:spcPct val="0"/>
                </a:spcBef>
                <a:buFontTx/>
                <a:buNone/>
              </a:pPr>
              <a:t>20</a:t>
            </a:fld>
            <a:endParaRPr lang="en-US" altLang="en-US" sz="1000" smtClean="0">
              <a:solidFill>
                <a:schemeClr val="tx1"/>
              </a:solidFill>
              <a:latin typeface="Arial" panose="020B0604020202020204" pitchFamily="34" charset="0"/>
            </a:endParaRPr>
          </a:p>
        </p:txBody>
      </p:sp>
      <p:sp>
        <p:nvSpPr>
          <p:cNvPr id="37891" name="Rectangle 2"/>
          <p:cNvSpPr>
            <a:spLocks noGrp="1" noChangeArrowheads="1"/>
          </p:cNvSpPr>
          <p:nvPr>
            <p:ph type="title"/>
          </p:nvPr>
        </p:nvSpPr>
        <p:spPr/>
        <p:txBody>
          <a:bodyPr/>
          <a:lstStyle/>
          <a:p>
            <a:pPr eaLnBrk="1" hangingPunct="1"/>
            <a:r>
              <a:rPr lang="en-US" altLang="en-US" smtClean="0"/>
              <a:t>Dynamic Type Binding</a:t>
            </a:r>
          </a:p>
        </p:txBody>
      </p:sp>
      <p:sp>
        <p:nvSpPr>
          <p:cNvPr id="37892" name="Rectangle 3"/>
          <p:cNvSpPr>
            <a:spLocks noGrp="1" noChangeArrowheads="1"/>
          </p:cNvSpPr>
          <p:nvPr>
            <p:ph type="body" idx="1"/>
          </p:nvPr>
        </p:nvSpPr>
        <p:spPr>
          <a:xfrm>
            <a:off x="621030" y="1623060"/>
            <a:ext cx="8153400" cy="4572000"/>
          </a:xfrm>
        </p:spPr>
        <p:txBody>
          <a:bodyPr/>
          <a:lstStyle/>
          <a:p>
            <a:pPr eaLnBrk="1" hangingPunct="1"/>
            <a:r>
              <a:rPr lang="en-US" altLang="en-US" sz="2400" dirty="0" smtClean="0"/>
              <a:t>Type is specified by assignment statement</a:t>
            </a:r>
          </a:p>
          <a:p>
            <a:pPr eaLnBrk="1" hangingPunct="1"/>
            <a:r>
              <a:rPr lang="en-US" altLang="en-US" sz="2400" dirty="0" smtClean="0"/>
              <a:t>For example, in JavaScript</a:t>
            </a:r>
          </a:p>
          <a:p>
            <a:pPr eaLnBrk="1" hangingPunct="1">
              <a:spcBef>
                <a:spcPct val="0"/>
              </a:spcBef>
              <a:buFontTx/>
              <a:buNone/>
            </a:pPr>
            <a:r>
              <a:rPr lang="en-US" altLang="en-US" sz="2400" dirty="0" smtClean="0"/>
              <a:t>	</a:t>
            </a:r>
            <a:r>
              <a:rPr lang="en-US" altLang="en-US" sz="1800" dirty="0" smtClean="0"/>
              <a:t>	</a:t>
            </a:r>
            <a:r>
              <a:rPr lang="en-US" altLang="en-US" sz="1800" dirty="0" smtClean="0">
                <a:latin typeface="Courier New" panose="02070309020205020404" pitchFamily="49" charset="0"/>
              </a:rPr>
              <a:t>list = [2, 4.33, 6, 8];</a:t>
            </a:r>
          </a:p>
          <a:p>
            <a:pPr eaLnBrk="1" hangingPunct="1">
              <a:buFontTx/>
              <a:buNone/>
            </a:pPr>
            <a:r>
              <a:rPr lang="en-US" altLang="en-US" sz="1800" dirty="0" smtClean="0">
                <a:latin typeface="Courier New" panose="02070309020205020404" pitchFamily="49" charset="0"/>
              </a:rPr>
              <a:t>		list = 17.3;</a:t>
            </a:r>
          </a:p>
          <a:p>
            <a:pPr eaLnBrk="1" hangingPunct="1"/>
            <a:r>
              <a:rPr lang="en-US" altLang="en-US" sz="2400" dirty="0"/>
              <a:t>How does this differ from type inferencing?</a:t>
            </a:r>
          </a:p>
          <a:p>
            <a:pPr eaLnBrk="1" hangingPunct="1"/>
            <a:r>
              <a:rPr lang="en-US" altLang="en-US" sz="2400" dirty="0" smtClean="0"/>
              <a:t>Advantage</a:t>
            </a:r>
          </a:p>
          <a:p>
            <a:pPr lvl="1" eaLnBrk="1" hangingPunct="1"/>
            <a:r>
              <a:rPr lang="en-US" altLang="en-US" sz="2000" dirty="0" smtClean="0"/>
              <a:t>Flexibility (variable usability, generic program units)</a:t>
            </a:r>
          </a:p>
          <a:p>
            <a:pPr eaLnBrk="1" hangingPunct="1"/>
            <a:r>
              <a:rPr lang="en-US" altLang="en-US" sz="2400" dirty="0" smtClean="0"/>
              <a:t>Disadvantages</a:t>
            </a:r>
          </a:p>
          <a:p>
            <a:pPr lvl="1" eaLnBrk="1" hangingPunct="1"/>
            <a:r>
              <a:rPr lang="en-US" altLang="en-US" sz="2000" dirty="0" smtClean="0"/>
              <a:t>Cost (dynamic type checking &amp; interpretation)</a:t>
            </a:r>
          </a:p>
          <a:p>
            <a:pPr lvl="1" eaLnBrk="1" hangingPunct="1"/>
            <a:r>
              <a:rPr lang="en-US" altLang="en-US" sz="2000" dirty="0" smtClean="0"/>
              <a:t>Type error detection by compiler/interpreter is difficult</a:t>
            </a:r>
          </a:p>
          <a:p>
            <a:pPr eaLnBrk="1" hangingPunct="1"/>
            <a:r>
              <a:rPr lang="en-US" altLang="en-US" sz="2400" dirty="0" smtClean="0"/>
              <a:t>Used in JavaScript</a:t>
            </a:r>
            <a:r>
              <a:rPr lang="en-US" altLang="en-US" sz="2400" dirty="0"/>
              <a:t>, Python, Ruby, PHP, C# (limited)</a:t>
            </a:r>
            <a:endParaRPr lang="en-US" altLang="en-US" sz="2400" dirty="0" smtClean="0"/>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FBF106C-6A75-4CDC-BC1D-6B14F922E4AD}" type="slidenum">
              <a:rPr lang="en-US" altLang="en-US" sz="1000" smtClean="0">
                <a:solidFill>
                  <a:schemeClr val="tx1"/>
                </a:solidFill>
                <a:latin typeface="Arial" panose="020B0604020202020204" pitchFamily="34" charset="0"/>
              </a:rPr>
              <a:pPr>
                <a:spcBef>
                  <a:spcPct val="0"/>
                </a:spcBef>
                <a:buFontTx/>
                <a:buNone/>
              </a:pPr>
              <a:t>21</a:t>
            </a:fld>
            <a:endParaRPr lang="en-US" altLang="en-US" sz="1000" smtClean="0">
              <a:solidFill>
                <a:schemeClr val="tx1"/>
              </a:solidFill>
              <a:latin typeface="Arial" panose="020B0604020202020204" pitchFamily="34" charset="0"/>
            </a:endParaRPr>
          </a:p>
        </p:txBody>
      </p:sp>
      <p:sp>
        <p:nvSpPr>
          <p:cNvPr id="39939" name="Rectangle 2"/>
          <p:cNvSpPr>
            <a:spLocks noGrp="1" noChangeArrowheads="1"/>
          </p:cNvSpPr>
          <p:nvPr>
            <p:ph type="title"/>
          </p:nvPr>
        </p:nvSpPr>
        <p:spPr/>
        <p:txBody>
          <a:bodyPr/>
          <a:lstStyle/>
          <a:p>
            <a:pPr eaLnBrk="1" hangingPunct="1"/>
            <a:r>
              <a:rPr lang="en-US" altLang="en-US" dirty="0" smtClean="0"/>
              <a:t>Storage Bindings and Lifetime</a:t>
            </a:r>
          </a:p>
        </p:txBody>
      </p:sp>
      <p:sp>
        <p:nvSpPr>
          <p:cNvPr id="39940" name="Rectangle 3"/>
          <p:cNvSpPr>
            <a:spLocks noGrp="1" noChangeArrowheads="1"/>
          </p:cNvSpPr>
          <p:nvPr>
            <p:ph type="body" idx="1"/>
          </p:nvPr>
        </p:nvSpPr>
        <p:spPr>
          <a:xfrm>
            <a:off x="621030" y="1659573"/>
            <a:ext cx="8153400" cy="4572000"/>
          </a:xfrm>
        </p:spPr>
        <p:txBody>
          <a:bodyPr/>
          <a:lstStyle/>
          <a:p>
            <a:pPr eaLnBrk="1" hangingPunct="1">
              <a:lnSpc>
                <a:spcPct val="90000"/>
              </a:lnSpc>
            </a:pPr>
            <a:r>
              <a:rPr lang="en-US" altLang="en-US" sz="2400" dirty="0" smtClean="0"/>
              <a:t>Storage bindings and Lifetime</a:t>
            </a:r>
          </a:p>
          <a:p>
            <a:pPr lvl="1" eaLnBrk="1" hangingPunct="1">
              <a:lnSpc>
                <a:spcPct val="90000"/>
              </a:lnSpc>
            </a:pPr>
            <a:r>
              <a:rPr lang="en-US" altLang="en-US" sz="2000" dirty="0" smtClean="0"/>
              <a:t>Allocation</a:t>
            </a:r>
          </a:p>
          <a:p>
            <a:pPr lvl="2" eaLnBrk="1" hangingPunct="1">
              <a:lnSpc>
                <a:spcPct val="90000"/>
              </a:lnSpc>
            </a:pPr>
            <a:r>
              <a:rPr lang="en-US" altLang="en-US" sz="2000" dirty="0" smtClean="0"/>
              <a:t>Getting a cell from a pool of available memory cells</a:t>
            </a:r>
          </a:p>
          <a:p>
            <a:pPr lvl="2" eaLnBrk="1" hangingPunct="1">
              <a:lnSpc>
                <a:spcPct val="90000"/>
              </a:lnSpc>
            </a:pPr>
            <a:r>
              <a:rPr lang="en-US" altLang="en-US" sz="2000" dirty="0" smtClean="0"/>
              <a:t>This is a </a:t>
            </a:r>
            <a:r>
              <a:rPr lang="en-US" altLang="en-US" sz="2000" u="sng" dirty="0" smtClean="0"/>
              <a:t>storage binding</a:t>
            </a:r>
          </a:p>
          <a:p>
            <a:pPr lvl="1" eaLnBrk="1" hangingPunct="1">
              <a:lnSpc>
                <a:spcPct val="90000"/>
              </a:lnSpc>
            </a:pPr>
            <a:r>
              <a:rPr lang="en-US" altLang="en-US" sz="2000" dirty="0" smtClean="0"/>
              <a:t>Deallocation</a:t>
            </a:r>
          </a:p>
          <a:p>
            <a:pPr lvl="2" eaLnBrk="1" hangingPunct="1">
              <a:lnSpc>
                <a:spcPct val="90000"/>
              </a:lnSpc>
            </a:pPr>
            <a:r>
              <a:rPr lang="en-US" altLang="en-US" sz="2000" dirty="0" smtClean="0"/>
              <a:t>Putting a memory cell back into the pool</a:t>
            </a:r>
          </a:p>
          <a:p>
            <a:pPr lvl="1" eaLnBrk="1" hangingPunct="1">
              <a:lnSpc>
                <a:spcPct val="90000"/>
              </a:lnSpc>
            </a:pPr>
            <a:r>
              <a:rPr lang="en-US" altLang="en-US" sz="2000" u="sng" dirty="0" smtClean="0"/>
              <a:t>Lifetime</a:t>
            </a:r>
            <a:r>
              <a:rPr lang="en-US" altLang="en-US" sz="2000" dirty="0" smtClean="0"/>
              <a:t> of a variable</a:t>
            </a:r>
          </a:p>
          <a:p>
            <a:pPr lvl="2" eaLnBrk="1" hangingPunct="1">
              <a:lnSpc>
                <a:spcPct val="90000"/>
              </a:lnSpc>
            </a:pPr>
            <a:r>
              <a:rPr lang="en-US" altLang="en-US" sz="2000" dirty="0" smtClean="0"/>
              <a:t>The time during which a variable is bound to a particular memory cell</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5E6F927-F3DB-4734-A379-7D14105C9186}" type="slidenum">
              <a:rPr lang="en-US" altLang="en-US" sz="1000" smtClean="0">
                <a:solidFill>
                  <a:schemeClr val="tx1"/>
                </a:solidFill>
                <a:latin typeface="Arial" panose="020B0604020202020204" pitchFamily="34" charset="0"/>
              </a:rPr>
              <a:pPr>
                <a:spcBef>
                  <a:spcPct val="0"/>
                </a:spcBef>
                <a:buFontTx/>
                <a:buNone/>
              </a:pPr>
              <a:t>22</a:t>
            </a:fld>
            <a:endParaRPr lang="en-US" altLang="en-US" sz="1000" smtClean="0">
              <a:solidFill>
                <a:schemeClr val="tx1"/>
              </a:solidFill>
              <a:latin typeface="Arial" panose="020B0604020202020204" pitchFamily="34" charset="0"/>
            </a:endParaRPr>
          </a:p>
        </p:txBody>
      </p:sp>
      <p:sp>
        <p:nvSpPr>
          <p:cNvPr id="41987" name="Rectangle 2"/>
          <p:cNvSpPr>
            <a:spLocks noGrp="1" noChangeArrowheads="1"/>
          </p:cNvSpPr>
          <p:nvPr>
            <p:ph type="title"/>
          </p:nvPr>
        </p:nvSpPr>
        <p:spPr/>
        <p:txBody>
          <a:bodyPr/>
          <a:lstStyle/>
          <a:p>
            <a:pPr eaLnBrk="1" hangingPunct="1"/>
            <a:r>
              <a:rPr lang="en-US" altLang="en-US" smtClean="0"/>
              <a:t>Categories of Variables by Lifetimes</a:t>
            </a:r>
          </a:p>
        </p:txBody>
      </p:sp>
      <p:sp>
        <p:nvSpPr>
          <p:cNvPr id="41988" name="Rectangle 3"/>
          <p:cNvSpPr>
            <a:spLocks noGrp="1" noChangeArrowheads="1"/>
          </p:cNvSpPr>
          <p:nvPr>
            <p:ph type="body" idx="1"/>
          </p:nvPr>
        </p:nvSpPr>
        <p:spPr>
          <a:xfrm>
            <a:off x="622300" y="1624013"/>
            <a:ext cx="8153400" cy="4572000"/>
          </a:xfrm>
        </p:spPr>
        <p:txBody>
          <a:bodyPr/>
          <a:lstStyle/>
          <a:p>
            <a:pPr eaLnBrk="1" hangingPunct="1"/>
            <a:r>
              <a:rPr lang="en-US" altLang="en-US" sz="2400" dirty="0" smtClean="0"/>
              <a:t>Static variables</a:t>
            </a:r>
            <a:endParaRPr lang="en-US" altLang="en-US" sz="2000" dirty="0" smtClean="0"/>
          </a:p>
          <a:p>
            <a:pPr lvl="1" eaLnBrk="1" hangingPunct="1"/>
            <a:r>
              <a:rPr lang="en-US" altLang="en-US" sz="2000" dirty="0" smtClean="0"/>
              <a:t>Bound to memory cells before execution begins and stays bound to the same memory cell throughout execution</a:t>
            </a:r>
          </a:p>
          <a:p>
            <a:pPr lvl="1" eaLnBrk="1" hangingPunct="1"/>
            <a:r>
              <a:rPr lang="en-US" altLang="en-US" sz="2000" dirty="0" smtClean="0"/>
              <a:t>For example, C and C++ </a:t>
            </a:r>
            <a:r>
              <a:rPr lang="en-US" altLang="en-US" sz="1800" dirty="0" smtClean="0">
                <a:latin typeface="Courier New" panose="02070309020205020404" pitchFamily="49" charset="0"/>
              </a:rPr>
              <a:t>static</a:t>
            </a:r>
            <a:r>
              <a:rPr lang="en-US" altLang="en-US" sz="2000" dirty="0" smtClean="0"/>
              <a:t> variables</a:t>
            </a:r>
          </a:p>
          <a:p>
            <a:pPr marL="457200" lvl="1" indent="0" eaLnBrk="1" hangingPunct="1">
              <a:buNone/>
            </a:pPr>
            <a:r>
              <a:rPr lang="en-US" altLang="en-US" sz="16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int</a:t>
            </a:r>
            <a:r>
              <a:rPr lang="en-US" altLang="en-US" sz="1400" dirty="0" smtClean="0">
                <a:latin typeface="Courier New" panose="02070309020205020404" pitchFamily="49" charset="0"/>
                <a:cs typeface="Courier New" panose="02070309020205020404" pitchFamily="49" charset="0"/>
              </a:rPr>
              <a:t> f() {</a:t>
            </a:r>
          </a:p>
          <a:p>
            <a:pPr marL="457200" lvl="1"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static </a:t>
            </a:r>
            <a:r>
              <a:rPr lang="en-US" altLang="en-US" sz="1400" dirty="0" err="1" smtClean="0">
                <a:latin typeface="Courier New" panose="02070309020205020404" pitchFamily="49" charset="0"/>
                <a:cs typeface="Courier New" panose="02070309020205020404" pitchFamily="49" charset="0"/>
              </a:rPr>
              <a:t>int</a:t>
            </a:r>
            <a:r>
              <a:rPr lang="en-US" altLang="en-US" sz="14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sVar</a:t>
            </a:r>
            <a:r>
              <a:rPr lang="en-US" altLang="en-US" sz="1400" dirty="0" smtClean="0">
                <a:latin typeface="Courier New" panose="02070309020205020404" pitchFamily="49" charset="0"/>
                <a:cs typeface="Courier New" panose="02070309020205020404" pitchFamily="49" charset="0"/>
              </a:rPr>
              <a:t> = 10;</a:t>
            </a:r>
          </a:p>
          <a:p>
            <a:pPr marL="457200" lvl="1"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return ++</a:t>
            </a:r>
            <a:r>
              <a:rPr lang="en-US" altLang="en-US" sz="1400" dirty="0" err="1" smtClean="0">
                <a:latin typeface="Courier New" panose="02070309020205020404" pitchFamily="49" charset="0"/>
                <a:cs typeface="Courier New" panose="02070309020205020404" pitchFamily="49" charset="0"/>
              </a:rPr>
              <a:t>sVar</a:t>
            </a:r>
            <a:r>
              <a:rPr lang="en-US" altLang="en-US" sz="1400" dirty="0" smtClean="0">
                <a:latin typeface="Courier New" panose="02070309020205020404" pitchFamily="49" charset="0"/>
                <a:cs typeface="Courier New" panose="02070309020205020404" pitchFamily="49" charset="0"/>
              </a:rPr>
              <a:t>;</a:t>
            </a:r>
          </a:p>
          <a:p>
            <a:pPr marL="457200" lvl="1"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a:t>
            </a:r>
          </a:p>
          <a:p>
            <a:pPr marL="457200" lvl="1" indent="0" eaLnBrk="1" hangingPunct="1">
              <a:buNone/>
            </a:pPr>
            <a:endParaRPr lang="en-US" altLang="en-US" sz="300" dirty="0" smtClean="0">
              <a:latin typeface="Courier New" panose="02070309020205020404" pitchFamily="49" charset="0"/>
              <a:cs typeface="Courier New" panose="02070309020205020404" pitchFamily="49" charset="0"/>
            </a:endParaRPr>
          </a:p>
          <a:p>
            <a:pPr lvl="1" eaLnBrk="1" hangingPunct="1"/>
            <a:r>
              <a:rPr lang="en-US" altLang="en-US" sz="2000" dirty="0" smtClean="0"/>
              <a:t>Advantages</a:t>
            </a:r>
          </a:p>
          <a:p>
            <a:pPr lvl="2" eaLnBrk="1" hangingPunct="1"/>
            <a:r>
              <a:rPr lang="en-US" altLang="en-US" sz="1600" dirty="0" smtClean="0"/>
              <a:t>Often efficiency because of direct addressing</a:t>
            </a:r>
          </a:p>
          <a:p>
            <a:pPr lvl="2" eaLnBrk="1" hangingPunct="1"/>
            <a:r>
              <a:rPr lang="en-US" altLang="en-US" sz="1600" dirty="0" smtClean="0"/>
              <a:t>History-sensitive subprogram support</a:t>
            </a:r>
            <a:endParaRPr lang="en-US" altLang="en-US" sz="1800" dirty="0" smtClean="0"/>
          </a:p>
          <a:p>
            <a:pPr lvl="1" eaLnBrk="1" hangingPunct="1"/>
            <a:r>
              <a:rPr lang="en-US" altLang="en-US" sz="2000" dirty="0" smtClean="0"/>
              <a:t>Disadvantages</a:t>
            </a:r>
          </a:p>
          <a:p>
            <a:pPr lvl="2" eaLnBrk="1" hangingPunct="1"/>
            <a:r>
              <a:rPr lang="en-US" altLang="en-US" sz="1600" dirty="0" smtClean="0"/>
              <a:t>Lack of flexibility (do not allow for recursion)</a:t>
            </a:r>
          </a:p>
          <a:p>
            <a:pPr lvl="2" eaLnBrk="1" hangingPunct="1"/>
            <a:r>
              <a:rPr lang="en-US" altLang="en-US" sz="1600" dirty="0" smtClean="0"/>
              <a:t>Storage cannot be shared amongst variables</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69208AC-9809-4E5D-BDA4-DE324165D9D1}" type="slidenum">
              <a:rPr lang="en-US" altLang="en-US" sz="1000" smtClean="0">
                <a:solidFill>
                  <a:schemeClr val="tx1"/>
                </a:solidFill>
                <a:latin typeface="Arial" panose="020B0604020202020204" pitchFamily="34" charset="0"/>
              </a:rPr>
              <a:pPr>
                <a:spcBef>
                  <a:spcPct val="0"/>
                </a:spcBef>
                <a:buFontTx/>
                <a:buNone/>
              </a:pPr>
              <a:t>23</a:t>
            </a:fld>
            <a:endParaRPr lang="en-US" altLang="en-US" sz="1000" smtClean="0">
              <a:solidFill>
                <a:schemeClr val="tx1"/>
              </a:solidFill>
              <a:latin typeface="Arial" panose="020B0604020202020204" pitchFamily="34" charset="0"/>
            </a:endParaRPr>
          </a:p>
        </p:txBody>
      </p:sp>
      <p:sp>
        <p:nvSpPr>
          <p:cNvPr id="44035" name="Rectangle 4"/>
          <p:cNvSpPr>
            <a:spLocks noGrp="1" noChangeArrowheads="1"/>
          </p:cNvSpPr>
          <p:nvPr>
            <p:ph type="title"/>
          </p:nvPr>
        </p:nvSpPr>
        <p:spPr/>
        <p:txBody>
          <a:bodyPr/>
          <a:lstStyle/>
          <a:p>
            <a:pPr eaLnBrk="1" hangingPunct="1"/>
            <a:r>
              <a:rPr lang="en-US" altLang="en-US" smtClean="0"/>
              <a:t>Categories of Variables by Lifetimes</a:t>
            </a:r>
          </a:p>
        </p:txBody>
      </p:sp>
      <p:sp>
        <p:nvSpPr>
          <p:cNvPr id="44036" name="Rectangle 5"/>
          <p:cNvSpPr>
            <a:spLocks noGrp="1" noChangeArrowheads="1"/>
          </p:cNvSpPr>
          <p:nvPr>
            <p:ph type="body" idx="1"/>
          </p:nvPr>
        </p:nvSpPr>
        <p:spPr>
          <a:xfrm>
            <a:off x="622300" y="1652588"/>
            <a:ext cx="8077200" cy="4519612"/>
          </a:xfrm>
        </p:spPr>
        <p:txBody>
          <a:bodyPr/>
          <a:lstStyle/>
          <a:p>
            <a:pPr eaLnBrk="1" hangingPunct="1">
              <a:lnSpc>
                <a:spcPct val="90000"/>
              </a:lnSpc>
            </a:pPr>
            <a:r>
              <a:rPr lang="en-US" altLang="en-US" sz="2400" dirty="0" smtClean="0"/>
              <a:t>Stack-dynamic variables</a:t>
            </a:r>
          </a:p>
          <a:p>
            <a:pPr lvl="1" eaLnBrk="1" hangingPunct="1">
              <a:lnSpc>
                <a:spcPct val="90000"/>
              </a:lnSpc>
            </a:pPr>
            <a:r>
              <a:rPr lang="en-US" altLang="en-US" sz="2000" dirty="0" smtClean="0"/>
              <a:t>Storage bindings are created for variables when their declaration statements are </a:t>
            </a:r>
            <a:r>
              <a:rPr lang="en-US" altLang="en-US" sz="2000" u="sng" dirty="0" smtClean="0"/>
              <a:t>elaborated</a:t>
            </a:r>
            <a:endParaRPr lang="en-US" altLang="en-US" sz="2000" dirty="0" smtClean="0"/>
          </a:p>
          <a:p>
            <a:pPr lvl="2" eaLnBrk="1" hangingPunct="1">
              <a:lnSpc>
                <a:spcPct val="90000"/>
              </a:lnSpc>
            </a:pPr>
            <a:r>
              <a:rPr lang="en-US" altLang="en-US" sz="1700" dirty="0" smtClean="0"/>
              <a:t>When the executable code associated with it is executed</a:t>
            </a:r>
          </a:p>
          <a:p>
            <a:pPr lvl="1" eaLnBrk="1" hangingPunct="1">
              <a:lnSpc>
                <a:spcPct val="90000"/>
              </a:lnSpc>
            </a:pPr>
            <a:r>
              <a:rPr lang="en-US" altLang="en-US" sz="2000" dirty="0" smtClean="0"/>
              <a:t>Scalars (variables that hold one value at a time)</a:t>
            </a:r>
          </a:p>
          <a:p>
            <a:pPr lvl="2" eaLnBrk="1" hangingPunct="1">
              <a:lnSpc>
                <a:spcPct val="90000"/>
              </a:lnSpc>
            </a:pPr>
            <a:r>
              <a:rPr lang="en-US" altLang="en-US" sz="1600" dirty="0" smtClean="0"/>
              <a:t>All attributes except storage and address are statically bound</a:t>
            </a:r>
          </a:p>
          <a:p>
            <a:pPr lvl="2" eaLnBrk="1" hangingPunct="1">
              <a:lnSpc>
                <a:spcPct val="90000"/>
              </a:lnSpc>
            </a:pPr>
            <a:r>
              <a:rPr lang="en-US" altLang="en-US" sz="1600" dirty="0" smtClean="0"/>
              <a:t>Normal local variables in C functions</a:t>
            </a:r>
          </a:p>
          <a:p>
            <a:pPr marL="914400" lvl="2" indent="0" eaLnBrk="1" hangingPunct="1">
              <a:lnSpc>
                <a:spcPct val="90000"/>
              </a:lnSpc>
              <a:buNone/>
            </a:pPr>
            <a:endParaRPr lang="en-US" altLang="en-US" sz="400" dirty="0" smtClean="0">
              <a:latin typeface="Courier New" panose="02070309020205020404" pitchFamily="49" charset="0"/>
              <a:cs typeface="Courier New" panose="02070309020205020404" pitchFamily="49" charset="0"/>
            </a:endParaRPr>
          </a:p>
          <a:p>
            <a:pPr marL="914400" lvl="2"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dirty="0" smtClean="0">
                <a:solidFill>
                  <a:srgbClr val="666699"/>
                </a:solidFill>
                <a:latin typeface="Courier New" panose="02070309020205020404" pitchFamily="49" charset="0"/>
                <a:cs typeface="Courier New" panose="02070309020205020404" pitchFamily="49" charset="0"/>
              </a:rPr>
              <a:t>void f() { </a:t>
            </a:r>
            <a:r>
              <a:rPr lang="en-US" altLang="en-US" sz="1600" dirty="0" err="1" smtClean="0">
                <a:solidFill>
                  <a:srgbClr val="666699"/>
                </a:solidFill>
                <a:latin typeface="Courier New" panose="02070309020205020404" pitchFamily="49" charset="0"/>
                <a:cs typeface="Courier New" panose="02070309020205020404" pitchFamily="49" charset="0"/>
              </a:rPr>
              <a:t>int</a:t>
            </a:r>
            <a:r>
              <a:rPr lang="en-US" altLang="en-US" sz="1600" dirty="0" smtClean="0">
                <a:solidFill>
                  <a:srgbClr val="666699"/>
                </a:solidFill>
                <a:latin typeface="Courier New" panose="02070309020205020404" pitchFamily="49" charset="0"/>
                <a:cs typeface="Courier New" panose="02070309020205020404" pitchFamily="49" charset="0"/>
              </a:rPr>
              <a:t> </a:t>
            </a:r>
            <a:r>
              <a:rPr lang="en-US" altLang="en-US" sz="1600" dirty="0" err="1" smtClean="0">
                <a:solidFill>
                  <a:srgbClr val="666699"/>
                </a:solidFill>
                <a:latin typeface="Courier New" panose="02070309020205020404" pitchFamily="49" charset="0"/>
                <a:cs typeface="Courier New" panose="02070309020205020404" pitchFamily="49" charset="0"/>
              </a:rPr>
              <a:t>myVar</a:t>
            </a:r>
            <a:r>
              <a:rPr lang="en-US" altLang="en-US" sz="1600" dirty="0" smtClean="0">
                <a:solidFill>
                  <a:srgbClr val="666699"/>
                </a:solidFill>
                <a:latin typeface="Courier New" panose="02070309020205020404" pitchFamily="49" charset="0"/>
                <a:cs typeface="Courier New" panose="02070309020205020404" pitchFamily="49" charset="0"/>
              </a:rPr>
              <a:t>; }</a:t>
            </a:r>
          </a:p>
          <a:p>
            <a:pPr marL="914400" lvl="2" indent="0" eaLnBrk="1" hangingPunct="1">
              <a:lnSpc>
                <a:spcPct val="90000"/>
              </a:lnSpc>
              <a:buNone/>
            </a:pPr>
            <a:endParaRPr lang="en-US" altLang="en-US" sz="400" dirty="0" smtClean="0">
              <a:latin typeface="Courier New" panose="02070309020205020404" pitchFamily="49" charset="0"/>
              <a:cs typeface="Courier New" panose="02070309020205020404" pitchFamily="49" charset="0"/>
            </a:endParaRPr>
          </a:p>
          <a:p>
            <a:pPr lvl="1" eaLnBrk="1" hangingPunct="1">
              <a:lnSpc>
                <a:spcPct val="90000"/>
              </a:lnSpc>
            </a:pPr>
            <a:r>
              <a:rPr lang="en-US" altLang="en-US" sz="2000" dirty="0" smtClean="0"/>
              <a:t>Advantage</a:t>
            </a:r>
          </a:p>
          <a:p>
            <a:pPr lvl="2" eaLnBrk="1" hangingPunct="1">
              <a:lnSpc>
                <a:spcPct val="90000"/>
              </a:lnSpc>
            </a:pPr>
            <a:r>
              <a:rPr lang="en-US" altLang="en-US" sz="1600" dirty="0" smtClean="0"/>
              <a:t>Allows recursion</a:t>
            </a:r>
          </a:p>
          <a:p>
            <a:pPr lvl="2" eaLnBrk="1" hangingPunct="1">
              <a:lnSpc>
                <a:spcPct val="90000"/>
              </a:lnSpc>
            </a:pPr>
            <a:r>
              <a:rPr lang="en-US" altLang="en-US" sz="1600" dirty="0" smtClean="0"/>
              <a:t>Conserves storage</a:t>
            </a:r>
          </a:p>
          <a:p>
            <a:pPr lvl="1" eaLnBrk="1" hangingPunct="1">
              <a:lnSpc>
                <a:spcPct val="90000"/>
              </a:lnSpc>
            </a:pPr>
            <a:r>
              <a:rPr lang="en-US" altLang="en-US" sz="2000" dirty="0" smtClean="0"/>
              <a:t>Disadvantages</a:t>
            </a:r>
          </a:p>
          <a:p>
            <a:pPr lvl="2" eaLnBrk="1" hangingPunct="1">
              <a:lnSpc>
                <a:spcPct val="90000"/>
              </a:lnSpc>
            </a:pPr>
            <a:r>
              <a:rPr lang="en-US" altLang="en-US" sz="1600" dirty="0" smtClean="0"/>
              <a:t>Overhead of allocation and deallocation</a:t>
            </a:r>
          </a:p>
          <a:p>
            <a:pPr lvl="2" eaLnBrk="1" hangingPunct="1">
              <a:lnSpc>
                <a:spcPct val="90000"/>
              </a:lnSpc>
            </a:pPr>
            <a:r>
              <a:rPr lang="en-US" altLang="en-US" sz="1600" dirty="0" smtClean="0"/>
              <a:t>Subprograms cannot be history sensitive</a:t>
            </a:r>
          </a:p>
          <a:p>
            <a:pPr lvl="2" eaLnBrk="1" hangingPunct="1">
              <a:lnSpc>
                <a:spcPct val="90000"/>
              </a:lnSpc>
            </a:pPr>
            <a:r>
              <a:rPr lang="en-US" altLang="en-US" sz="1600" dirty="0" smtClean="0"/>
              <a:t>Inefficient references (indirect addressing)</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5D460F2-BC69-46DF-A628-4D4BC4301663}" type="slidenum">
              <a:rPr lang="en-US" altLang="en-US" sz="1000" smtClean="0">
                <a:solidFill>
                  <a:schemeClr val="tx1"/>
                </a:solidFill>
                <a:latin typeface="Arial" panose="020B0604020202020204" pitchFamily="34" charset="0"/>
              </a:rPr>
              <a:pPr>
                <a:spcBef>
                  <a:spcPct val="0"/>
                </a:spcBef>
                <a:buFontTx/>
                <a:buNone/>
              </a:pPr>
              <a:t>24</a:t>
            </a:fld>
            <a:endParaRPr lang="en-US" altLang="en-US" sz="1000" smtClean="0">
              <a:solidFill>
                <a:schemeClr val="tx1"/>
              </a:solidFill>
              <a:latin typeface="Arial" panose="020B0604020202020204" pitchFamily="34" charset="0"/>
            </a:endParaRPr>
          </a:p>
        </p:txBody>
      </p:sp>
      <p:sp>
        <p:nvSpPr>
          <p:cNvPr id="46083" name="Rectangle 2"/>
          <p:cNvSpPr>
            <a:spLocks noGrp="1" noChangeArrowheads="1"/>
          </p:cNvSpPr>
          <p:nvPr>
            <p:ph type="title"/>
          </p:nvPr>
        </p:nvSpPr>
        <p:spPr/>
        <p:txBody>
          <a:bodyPr/>
          <a:lstStyle/>
          <a:p>
            <a:pPr eaLnBrk="1" hangingPunct="1"/>
            <a:r>
              <a:rPr lang="en-US" altLang="en-US" smtClean="0"/>
              <a:t>Categories of Variables by Lifetimes</a:t>
            </a:r>
          </a:p>
        </p:txBody>
      </p:sp>
      <p:sp>
        <p:nvSpPr>
          <p:cNvPr id="46084" name="Rectangle 3"/>
          <p:cNvSpPr>
            <a:spLocks noGrp="1" noChangeArrowheads="1"/>
          </p:cNvSpPr>
          <p:nvPr>
            <p:ph type="body" idx="1"/>
          </p:nvPr>
        </p:nvSpPr>
        <p:spPr>
          <a:xfrm>
            <a:off x="622300" y="1624013"/>
            <a:ext cx="8153400" cy="4572000"/>
          </a:xfrm>
        </p:spPr>
        <p:txBody>
          <a:bodyPr/>
          <a:lstStyle/>
          <a:p>
            <a:pPr eaLnBrk="1" hangingPunct="1"/>
            <a:r>
              <a:rPr lang="en-US" altLang="en-US" sz="2400" dirty="0" smtClean="0"/>
              <a:t>Explicit heap-dynamic variables</a:t>
            </a:r>
          </a:p>
          <a:p>
            <a:pPr lvl="1" eaLnBrk="1" hangingPunct="1"/>
            <a:r>
              <a:rPr lang="en-US" altLang="en-US" sz="2000" dirty="0" smtClean="0"/>
              <a:t>Allocated and deallocated by explicit directives, specified by the programmer, which take effect during execution</a:t>
            </a:r>
          </a:p>
          <a:p>
            <a:pPr lvl="1" eaLnBrk="1" hangingPunct="1"/>
            <a:r>
              <a:rPr lang="en-US" altLang="en-US" sz="2000" dirty="0" smtClean="0"/>
              <a:t>These variables are nameless</a:t>
            </a:r>
          </a:p>
          <a:p>
            <a:pPr lvl="2" eaLnBrk="1" hangingPunct="1"/>
            <a:r>
              <a:rPr lang="en-US" altLang="en-US" sz="1600" dirty="0" smtClean="0"/>
              <a:t>Referenced only through separate pointers or references</a:t>
            </a:r>
          </a:p>
          <a:p>
            <a:pPr lvl="1" eaLnBrk="1" hangingPunct="1"/>
            <a:r>
              <a:rPr lang="en-US" altLang="en-US" sz="2000" dirty="0" smtClean="0"/>
              <a:t>For example</a:t>
            </a:r>
          </a:p>
          <a:p>
            <a:pPr lvl="2" eaLnBrk="1" hangingPunct="1"/>
            <a:r>
              <a:rPr lang="en-US" altLang="en-US" sz="1600" dirty="0" smtClean="0"/>
              <a:t>Dynamic variables in C++ (via </a:t>
            </a:r>
            <a:r>
              <a:rPr lang="en-US" altLang="en-US" sz="1600" dirty="0" smtClean="0">
                <a:latin typeface="Courier New" panose="02070309020205020404" pitchFamily="49" charset="0"/>
              </a:rPr>
              <a:t>new</a:t>
            </a:r>
            <a:r>
              <a:rPr lang="en-US" altLang="en-US" sz="1600" dirty="0" smtClean="0"/>
              <a:t> and </a:t>
            </a:r>
            <a:r>
              <a:rPr lang="en-US" altLang="en-US" sz="1600" dirty="0" smtClean="0">
                <a:latin typeface="Courier New" panose="02070309020205020404" pitchFamily="49" charset="0"/>
              </a:rPr>
              <a:t>delete</a:t>
            </a:r>
            <a:r>
              <a:rPr lang="en-US" altLang="en-US" sz="1600" dirty="0" smtClean="0"/>
              <a:t>), all objects in Java</a:t>
            </a:r>
          </a:p>
          <a:p>
            <a:pPr lvl="2" eaLnBrk="1" hangingPunct="1"/>
            <a:r>
              <a:rPr lang="en-US" altLang="en-US" sz="1600" dirty="0" smtClean="0"/>
              <a:t>In C++:  </a:t>
            </a:r>
            <a:r>
              <a:rPr lang="en-US" altLang="en-US" sz="1600" dirty="0" err="1" smtClean="0">
                <a:latin typeface="Courier New" panose="02070309020205020404" pitchFamily="49" charset="0"/>
                <a:cs typeface="Courier New" panose="02070309020205020404" pitchFamily="49" charset="0"/>
              </a:rPr>
              <a:t>int</a:t>
            </a:r>
            <a:r>
              <a:rPr lang="en-US" altLang="en-US" sz="1600" dirty="0" smtClean="0">
                <a:latin typeface="Courier New" panose="02070309020205020404" pitchFamily="49" charset="0"/>
                <a:cs typeface="Courier New" panose="02070309020205020404" pitchFamily="49" charset="0"/>
              </a:rPr>
              <a:t>* p = new </a:t>
            </a:r>
            <a:r>
              <a:rPr lang="en-US" altLang="en-US" sz="1600" dirty="0" err="1" smtClean="0">
                <a:latin typeface="Courier New" panose="02070309020205020404" pitchFamily="49" charset="0"/>
                <a:cs typeface="Courier New" panose="02070309020205020404" pitchFamily="49" charset="0"/>
              </a:rPr>
              <a:t>int</a:t>
            </a:r>
            <a:r>
              <a:rPr lang="en-US" altLang="en-US" sz="1600" dirty="0" smtClean="0">
                <a:latin typeface="Courier New" panose="02070309020205020404" pitchFamily="49" charset="0"/>
                <a:cs typeface="Courier New" panose="02070309020205020404" pitchFamily="49" charset="0"/>
              </a:rPr>
              <a:t>(12);</a:t>
            </a:r>
          </a:p>
          <a:p>
            <a:pPr lvl="1" eaLnBrk="1" hangingPunct="1"/>
            <a:r>
              <a:rPr lang="en-US" altLang="en-US" sz="2000" dirty="0" smtClean="0"/>
              <a:t>Advantage</a:t>
            </a:r>
          </a:p>
          <a:p>
            <a:pPr lvl="2" eaLnBrk="1" hangingPunct="1"/>
            <a:r>
              <a:rPr lang="en-US" altLang="en-US" sz="1600" dirty="0" smtClean="0"/>
              <a:t>Provides for custom dynamic storage management</a:t>
            </a:r>
          </a:p>
          <a:p>
            <a:pPr lvl="1" eaLnBrk="1" hangingPunct="1"/>
            <a:r>
              <a:rPr lang="en-US" altLang="en-US" sz="2000" dirty="0" smtClean="0"/>
              <a:t>Disadvantage</a:t>
            </a:r>
          </a:p>
          <a:p>
            <a:pPr lvl="2" eaLnBrk="1" hangingPunct="1"/>
            <a:r>
              <a:rPr lang="en-US" altLang="en-US" sz="1600" dirty="0" smtClean="0"/>
              <a:t>Often unreliable (difficult to use correctly)</a:t>
            </a:r>
          </a:p>
          <a:p>
            <a:pPr lvl="2" eaLnBrk="1" hangingPunct="1"/>
            <a:r>
              <a:rPr lang="en-US" altLang="en-US" sz="1600" dirty="0" smtClean="0"/>
              <a:t>Inefficient</a:t>
            </a:r>
          </a:p>
          <a:p>
            <a:pPr lvl="2" eaLnBrk="1" hangingPunct="1"/>
            <a:r>
              <a:rPr lang="en-US" altLang="en-US" sz="1600" dirty="0" smtClean="0"/>
              <a:t>Difficult to implement</a:t>
            </a:r>
            <a:endParaRPr lang="en-US" altLang="en-US" sz="2000" dirty="0" smtClean="0"/>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9C3FC0C-98EC-41DF-886A-9EE18F23A61B}" type="slidenum">
              <a:rPr lang="en-US" altLang="en-US" sz="1000" smtClean="0">
                <a:solidFill>
                  <a:schemeClr val="tx1"/>
                </a:solidFill>
                <a:latin typeface="Arial" panose="020B0604020202020204" pitchFamily="34" charset="0"/>
              </a:rPr>
              <a:pPr>
                <a:spcBef>
                  <a:spcPct val="0"/>
                </a:spcBef>
                <a:buFontTx/>
                <a:buNone/>
              </a:pPr>
              <a:t>25</a:t>
            </a:fld>
            <a:endParaRPr lang="en-US" altLang="en-US" sz="1000" smtClean="0">
              <a:solidFill>
                <a:schemeClr val="tx1"/>
              </a:solidFill>
              <a:latin typeface="Arial" panose="020B0604020202020204" pitchFamily="34" charset="0"/>
            </a:endParaRPr>
          </a:p>
        </p:txBody>
      </p:sp>
      <p:sp>
        <p:nvSpPr>
          <p:cNvPr id="48131" name="Rectangle 2"/>
          <p:cNvSpPr>
            <a:spLocks noGrp="1" noChangeArrowheads="1"/>
          </p:cNvSpPr>
          <p:nvPr>
            <p:ph type="title"/>
          </p:nvPr>
        </p:nvSpPr>
        <p:spPr/>
        <p:txBody>
          <a:bodyPr/>
          <a:lstStyle/>
          <a:p>
            <a:pPr eaLnBrk="1" hangingPunct="1"/>
            <a:r>
              <a:rPr lang="en-US" altLang="en-US" smtClean="0"/>
              <a:t>Categories of Variables by Lifetimes</a:t>
            </a:r>
          </a:p>
        </p:txBody>
      </p:sp>
      <p:sp>
        <p:nvSpPr>
          <p:cNvPr id="48132" name="Rectangle 3"/>
          <p:cNvSpPr>
            <a:spLocks noGrp="1" noChangeArrowheads="1"/>
          </p:cNvSpPr>
          <p:nvPr>
            <p:ph type="body" idx="1"/>
          </p:nvPr>
        </p:nvSpPr>
        <p:spPr>
          <a:xfrm>
            <a:off x="622300" y="1620838"/>
            <a:ext cx="8153400" cy="4572000"/>
          </a:xfrm>
        </p:spPr>
        <p:txBody>
          <a:bodyPr/>
          <a:lstStyle/>
          <a:p>
            <a:pPr eaLnBrk="1" hangingPunct="1"/>
            <a:r>
              <a:rPr lang="en-US" altLang="en-US" sz="2400" dirty="0" smtClean="0"/>
              <a:t>Implicit heap-dynamic variables</a:t>
            </a:r>
          </a:p>
          <a:p>
            <a:pPr lvl="1" eaLnBrk="1" hangingPunct="1"/>
            <a:r>
              <a:rPr lang="en-US" altLang="en-US" sz="2000" dirty="0" smtClean="0"/>
              <a:t>Allocation and deallocation caused by assignments</a:t>
            </a:r>
          </a:p>
          <a:p>
            <a:pPr lvl="2" eaLnBrk="1" hangingPunct="1"/>
            <a:r>
              <a:rPr lang="en-US" altLang="en-US" sz="1600" dirty="0" smtClean="0"/>
              <a:t>What kind of type binding does this imply?</a:t>
            </a:r>
          </a:p>
          <a:p>
            <a:pPr lvl="1" eaLnBrk="1" hangingPunct="1"/>
            <a:r>
              <a:rPr lang="en-US" altLang="en-US" sz="2000" dirty="0" smtClean="0"/>
              <a:t>For example</a:t>
            </a:r>
          </a:p>
          <a:p>
            <a:pPr lvl="2" eaLnBrk="1" hangingPunct="1"/>
            <a:r>
              <a:rPr lang="en-US" altLang="en-US" sz="1600" dirty="0" smtClean="0"/>
              <a:t>All variables in APL</a:t>
            </a:r>
          </a:p>
          <a:p>
            <a:pPr lvl="2" eaLnBrk="1" hangingPunct="1"/>
            <a:r>
              <a:rPr lang="en-US" altLang="en-US" sz="1600" dirty="0" smtClean="0"/>
              <a:t>All strings and arrays in Perl, JavaScript, and PHP</a:t>
            </a:r>
          </a:p>
          <a:p>
            <a:pPr lvl="1" eaLnBrk="1" hangingPunct="1"/>
            <a:r>
              <a:rPr lang="en-US" altLang="en-US" sz="2000" dirty="0" smtClean="0"/>
              <a:t>Advantage</a:t>
            </a:r>
          </a:p>
          <a:p>
            <a:pPr lvl="2" eaLnBrk="1" hangingPunct="1"/>
            <a:r>
              <a:rPr lang="en-US" altLang="en-US" sz="1600" dirty="0" smtClean="0"/>
              <a:t>Flexibility (generic code)</a:t>
            </a:r>
          </a:p>
          <a:p>
            <a:pPr lvl="1" eaLnBrk="1" hangingPunct="1"/>
            <a:r>
              <a:rPr lang="en-US" altLang="en-US" sz="2000" dirty="0" smtClean="0"/>
              <a:t>Disadvantages</a:t>
            </a:r>
          </a:p>
          <a:p>
            <a:pPr lvl="2" eaLnBrk="1" hangingPunct="1"/>
            <a:r>
              <a:rPr lang="en-US" altLang="en-US" sz="1600" dirty="0" smtClean="0"/>
              <a:t>Inefficient (because most attribute binding is dynamic)</a:t>
            </a:r>
          </a:p>
          <a:p>
            <a:pPr lvl="2" eaLnBrk="1" hangingPunct="1"/>
            <a:r>
              <a:rPr lang="en-US" altLang="en-US" sz="1600" dirty="0" smtClean="0"/>
              <a:t>Loss of error detection</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7AB4199-5EEA-4EA9-813E-9F5758535A1F}"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9219" name="Rectangle 2"/>
          <p:cNvSpPr>
            <a:spLocks noGrp="1" noChangeArrowheads="1"/>
          </p:cNvSpPr>
          <p:nvPr>
            <p:ph type="title"/>
          </p:nvPr>
        </p:nvSpPr>
        <p:spPr/>
        <p:txBody>
          <a:bodyPr/>
          <a:lstStyle/>
          <a:p>
            <a:pPr eaLnBrk="1" hangingPunct="1"/>
            <a:r>
              <a:rPr lang="en-US" altLang="en-US" smtClean="0"/>
              <a:t>Introduction</a:t>
            </a:r>
          </a:p>
        </p:txBody>
      </p:sp>
      <p:sp>
        <p:nvSpPr>
          <p:cNvPr id="9220" name="Rectangle 3"/>
          <p:cNvSpPr>
            <a:spLocks noGrp="1" noChangeArrowheads="1"/>
          </p:cNvSpPr>
          <p:nvPr>
            <p:ph type="body" idx="1"/>
          </p:nvPr>
        </p:nvSpPr>
        <p:spPr>
          <a:xfrm>
            <a:off x="621030" y="1611630"/>
            <a:ext cx="8153400" cy="4572000"/>
          </a:xfrm>
        </p:spPr>
        <p:txBody>
          <a:bodyPr/>
          <a:lstStyle/>
          <a:p>
            <a:pPr eaLnBrk="1" hangingPunct="1"/>
            <a:r>
              <a:rPr lang="en-US" altLang="en-US" sz="2400" dirty="0" smtClean="0"/>
              <a:t>Imperative languages are abstractions of the</a:t>
            </a:r>
            <a:br>
              <a:rPr lang="en-US" altLang="en-US" sz="2400" dirty="0" smtClean="0"/>
            </a:br>
            <a:r>
              <a:rPr lang="en-US" altLang="en-US" sz="2400" dirty="0" smtClean="0"/>
              <a:t>von Neumann architecture</a:t>
            </a:r>
          </a:p>
          <a:p>
            <a:pPr lvl="1" eaLnBrk="1" hangingPunct="1"/>
            <a:r>
              <a:rPr lang="en-US" altLang="en-US" sz="2000" dirty="0" smtClean="0"/>
              <a:t>Memory</a:t>
            </a:r>
          </a:p>
          <a:p>
            <a:pPr lvl="1" eaLnBrk="1" hangingPunct="1"/>
            <a:r>
              <a:rPr lang="en-US" altLang="en-US" sz="2000" dirty="0" smtClean="0"/>
              <a:t>Processor</a:t>
            </a:r>
          </a:p>
          <a:p>
            <a:pPr eaLnBrk="1" hangingPunct="1"/>
            <a:r>
              <a:rPr lang="en-US" altLang="en-US" sz="2400" dirty="0" smtClean="0"/>
              <a:t>Variables</a:t>
            </a:r>
          </a:p>
          <a:p>
            <a:pPr lvl="1" eaLnBrk="1" hangingPunct="1"/>
            <a:r>
              <a:rPr lang="en-US" altLang="en-US" sz="2000" dirty="0" smtClean="0"/>
              <a:t>Abstractions of memory cells</a:t>
            </a:r>
          </a:p>
          <a:p>
            <a:pPr lvl="1" eaLnBrk="1" hangingPunct="1"/>
            <a:r>
              <a:rPr lang="en-US" altLang="en-US" sz="2000" dirty="0" smtClean="0"/>
              <a:t>Are characterized by attributes</a:t>
            </a:r>
          </a:p>
          <a:p>
            <a:pPr eaLnBrk="1" hangingPunct="1"/>
            <a:r>
              <a:rPr lang="en-US" altLang="en-US" sz="2400" dirty="0" smtClean="0"/>
              <a:t>We will focus on variable types in Chapter 6</a:t>
            </a:r>
          </a:p>
          <a:p>
            <a:pPr lvl="1" eaLnBrk="1" hangingPunct="1"/>
            <a:r>
              <a:rPr lang="en-US" altLang="en-US" sz="2000" dirty="0" smtClean="0"/>
              <a:t>A type’s design requires consideration of several issues</a:t>
            </a:r>
          </a:p>
          <a:p>
            <a:pPr lvl="1" eaLnBrk="1" hangingPunct="1"/>
            <a:r>
              <a:rPr lang="en-US" altLang="en-US" sz="2000" dirty="0" smtClean="0"/>
              <a:t>These issues are names, bindings, and scopes</a:t>
            </a:r>
          </a:p>
          <a:p>
            <a:pPr lvl="1" eaLnBrk="1" hangingPunct="1"/>
            <a:endParaRPr lang="en-US" altLang="en-US" sz="2000" dirty="0" smtClean="0"/>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17ED04E-D378-4C97-B9E2-1A004286BBD2}"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mtClean="0"/>
              <a:t>Names</a:t>
            </a:r>
          </a:p>
        </p:txBody>
      </p:sp>
      <p:sp>
        <p:nvSpPr>
          <p:cNvPr id="11268" name="Rectangle 3"/>
          <p:cNvSpPr>
            <a:spLocks noGrp="1" noChangeArrowheads="1"/>
          </p:cNvSpPr>
          <p:nvPr>
            <p:ph type="body" idx="1"/>
          </p:nvPr>
        </p:nvSpPr>
        <p:spPr>
          <a:xfrm>
            <a:off x="621030" y="1611630"/>
            <a:ext cx="8153400" cy="4572000"/>
          </a:xfrm>
        </p:spPr>
        <p:txBody>
          <a:bodyPr/>
          <a:lstStyle/>
          <a:p>
            <a:pPr eaLnBrk="1" hangingPunct="1"/>
            <a:r>
              <a:rPr lang="en-US" altLang="en-US" sz="2400" dirty="0" smtClean="0"/>
              <a:t>Design issues for names (also called identifiers)</a:t>
            </a:r>
          </a:p>
          <a:p>
            <a:pPr lvl="1" eaLnBrk="1" hangingPunct="1"/>
            <a:r>
              <a:rPr lang="en-US" altLang="en-US" sz="2000" dirty="0" smtClean="0"/>
              <a:t>What form can names take?</a:t>
            </a:r>
          </a:p>
          <a:p>
            <a:pPr lvl="1" eaLnBrk="1" hangingPunct="1"/>
            <a:r>
              <a:rPr lang="en-US" altLang="en-US" sz="2000" dirty="0" smtClean="0"/>
              <a:t>Are special words reserved words or keywords?</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9CD6D67-800B-4331-8AA4-5948282D25D6}"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13315" name="Rectangle 2"/>
          <p:cNvSpPr>
            <a:spLocks noGrp="1" noChangeArrowheads="1"/>
          </p:cNvSpPr>
          <p:nvPr>
            <p:ph type="title"/>
          </p:nvPr>
        </p:nvSpPr>
        <p:spPr/>
        <p:txBody>
          <a:bodyPr/>
          <a:lstStyle/>
          <a:p>
            <a:pPr eaLnBrk="1" hangingPunct="1"/>
            <a:r>
              <a:rPr lang="en-US" altLang="en-US" dirty="0" smtClean="0"/>
              <a:t>Names: Form</a:t>
            </a:r>
          </a:p>
        </p:txBody>
      </p:sp>
      <p:sp>
        <p:nvSpPr>
          <p:cNvPr id="13316" name="Rectangle 3"/>
          <p:cNvSpPr>
            <a:spLocks noGrp="1" noChangeArrowheads="1"/>
          </p:cNvSpPr>
          <p:nvPr>
            <p:ph type="body" idx="1"/>
          </p:nvPr>
        </p:nvSpPr>
        <p:spPr>
          <a:xfrm>
            <a:off x="621030" y="1611630"/>
            <a:ext cx="8153400" cy="4572000"/>
          </a:xfrm>
        </p:spPr>
        <p:txBody>
          <a:bodyPr/>
          <a:lstStyle/>
          <a:p>
            <a:pPr eaLnBrk="1" hangingPunct="1"/>
            <a:r>
              <a:rPr lang="en-US" altLang="en-US" sz="2400" dirty="0" smtClean="0"/>
              <a:t>The form of a name has several aspects</a:t>
            </a:r>
          </a:p>
          <a:p>
            <a:pPr lvl="1" eaLnBrk="1" hangingPunct="1"/>
            <a:r>
              <a:rPr lang="en-US" altLang="en-US" sz="2000" dirty="0" smtClean="0"/>
              <a:t>Name length</a:t>
            </a:r>
          </a:p>
          <a:p>
            <a:pPr lvl="1" eaLnBrk="1" hangingPunct="1"/>
            <a:r>
              <a:rPr lang="en-US" altLang="en-US" sz="2000" dirty="0" smtClean="0"/>
              <a:t>Use of special characters</a:t>
            </a:r>
          </a:p>
          <a:p>
            <a:pPr lvl="1" eaLnBrk="1" hangingPunct="1"/>
            <a:r>
              <a:rPr lang="en-US" altLang="en-US" sz="2000" dirty="0" smtClean="0"/>
              <a:t>Case sensitivity</a:t>
            </a:r>
          </a:p>
          <a:p>
            <a:pPr lvl="1" eaLnBrk="1" hangingPunct="1"/>
            <a:endParaRPr lang="en-US" altLang="en-US" sz="2000" dirty="0" smtClean="0"/>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extLst>
      <p:ext uri="{BB962C8B-B14F-4D97-AF65-F5344CB8AC3E}">
        <p14:creationId xmlns:p14="http://schemas.microsoft.com/office/powerpoint/2010/main" val="366301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9CD6D67-800B-4331-8AA4-5948282D25D6}"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13315" name="Rectangle 2"/>
          <p:cNvSpPr>
            <a:spLocks noGrp="1" noChangeArrowheads="1"/>
          </p:cNvSpPr>
          <p:nvPr>
            <p:ph type="title"/>
          </p:nvPr>
        </p:nvSpPr>
        <p:spPr/>
        <p:txBody>
          <a:bodyPr/>
          <a:lstStyle/>
          <a:p>
            <a:pPr eaLnBrk="1" hangingPunct="1"/>
            <a:r>
              <a:rPr lang="en-US" altLang="en-US" dirty="0" smtClean="0"/>
              <a:t>Names: Form</a:t>
            </a:r>
          </a:p>
        </p:txBody>
      </p:sp>
      <p:sp>
        <p:nvSpPr>
          <p:cNvPr id="13316" name="Rectangle 3"/>
          <p:cNvSpPr>
            <a:spLocks noGrp="1" noChangeArrowheads="1"/>
          </p:cNvSpPr>
          <p:nvPr>
            <p:ph type="body" idx="1"/>
          </p:nvPr>
        </p:nvSpPr>
        <p:spPr>
          <a:xfrm>
            <a:off x="621030" y="1611630"/>
            <a:ext cx="8218170" cy="4572000"/>
          </a:xfrm>
        </p:spPr>
        <p:txBody>
          <a:bodyPr/>
          <a:lstStyle/>
          <a:p>
            <a:pPr eaLnBrk="1" hangingPunct="1"/>
            <a:r>
              <a:rPr lang="en-US" altLang="en-US" sz="2400" dirty="0" smtClean="0"/>
              <a:t>Length</a:t>
            </a:r>
          </a:p>
          <a:p>
            <a:pPr lvl="1" eaLnBrk="1" hangingPunct="1"/>
            <a:r>
              <a:rPr lang="en-US" altLang="en-US" sz="2000" dirty="0" smtClean="0"/>
              <a:t>If too short, they cannot be connotative</a:t>
            </a:r>
          </a:p>
          <a:p>
            <a:pPr lvl="1" eaLnBrk="1" hangingPunct="1"/>
            <a:r>
              <a:rPr lang="en-US" altLang="en-US" sz="2000" dirty="0" smtClean="0"/>
              <a:t>Examples of how languages deal with name length</a:t>
            </a:r>
          </a:p>
          <a:p>
            <a:pPr lvl="2" eaLnBrk="1" hangingPunct="1"/>
            <a:r>
              <a:rPr lang="en-US" altLang="en-US" sz="2000" dirty="0" smtClean="0"/>
              <a:t>Fortran</a:t>
            </a:r>
            <a:endParaRPr lang="en-US" altLang="en-US" sz="2000" dirty="0" smtClean="0"/>
          </a:p>
          <a:p>
            <a:pPr lvl="3" eaLnBrk="1" hangingPunct="1"/>
            <a:r>
              <a:rPr lang="en-US" altLang="en-US" sz="1800" dirty="0" smtClean="0"/>
              <a:t>Up to</a:t>
            </a:r>
            <a:r>
              <a:rPr lang="en-US" altLang="en-US" sz="1800" dirty="0" smtClean="0"/>
              <a:t> 63 in Fortran 2003, 31 in Fortran 95, 6 </a:t>
            </a:r>
            <a:r>
              <a:rPr lang="en-US" altLang="en-US" sz="1800" dirty="0" smtClean="0"/>
              <a:t>in Fortran </a:t>
            </a:r>
            <a:r>
              <a:rPr lang="en-US" altLang="en-US" sz="1800" dirty="0"/>
              <a:t>I</a:t>
            </a:r>
            <a:endParaRPr lang="en-US" altLang="en-US" sz="1800" dirty="0" smtClean="0"/>
          </a:p>
          <a:p>
            <a:pPr lvl="2" eaLnBrk="1" hangingPunct="1"/>
            <a:r>
              <a:rPr lang="en-US" altLang="en-US" sz="2000" dirty="0" smtClean="0"/>
              <a:t>C99 (the 1999 revised C standard)</a:t>
            </a:r>
          </a:p>
          <a:p>
            <a:pPr lvl="3" eaLnBrk="1" hangingPunct="1"/>
            <a:r>
              <a:rPr lang="en-US" altLang="en-US" sz="1800" dirty="0" smtClean="0"/>
              <a:t>No limit but only the first 63 are significant</a:t>
            </a:r>
          </a:p>
          <a:p>
            <a:pPr lvl="3" eaLnBrk="1" hangingPunct="1"/>
            <a:r>
              <a:rPr lang="en-US" altLang="en-US" sz="1800" dirty="0" smtClean="0"/>
              <a:t>External names are limited to a maximum of 31</a:t>
            </a:r>
          </a:p>
          <a:p>
            <a:pPr lvl="2" eaLnBrk="1" hangingPunct="1"/>
            <a:r>
              <a:rPr lang="en-US" altLang="en-US" sz="2000" dirty="0"/>
              <a:t>C++</a:t>
            </a:r>
          </a:p>
          <a:p>
            <a:pPr lvl="3" eaLnBrk="1" hangingPunct="1"/>
            <a:r>
              <a:rPr lang="en-US" altLang="en-US" sz="1800" dirty="0"/>
              <a:t>No limit, but implementers often impose </a:t>
            </a:r>
            <a:r>
              <a:rPr lang="en-US" altLang="en-US" sz="1800" dirty="0" smtClean="0"/>
              <a:t>one</a:t>
            </a:r>
            <a:endParaRPr lang="en-US" altLang="en-US" sz="2000" dirty="0" smtClean="0"/>
          </a:p>
          <a:p>
            <a:pPr lvl="2" eaLnBrk="1" hangingPunct="1"/>
            <a:r>
              <a:rPr lang="en-US" altLang="en-US" sz="2000" dirty="0" smtClean="0"/>
              <a:t>C#, Ada, and Java</a:t>
            </a:r>
          </a:p>
          <a:p>
            <a:pPr lvl="3" eaLnBrk="1" hangingPunct="1"/>
            <a:r>
              <a:rPr lang="en-US" altLang="en-US" sz="1800" dirty="0" smtClean="0"/>
              <a:t>No limit, and all are significant</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FC8BB67-4F57-49CA-A7BE-C683F879ECB6}"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
        <p:nvSpPr>
          <p:cNvPr id="15363" name="Rectangle 2"/>
          <p:cNvSpPr>
            <a:spLocks noGrp="1" noChangeArrowheads="1"/>
          </p:cNvSpPr>
          <p:nvPr>
            <p:ph type="title"/>
          </p:nvPr>
        </p:nvSpPr>
        <p:spPr/>
        <p:txBody>
          <a:bodyPr/>
          <a:lstStyle/>
          <a:p>
            <a:pPr eaLnBrk="1" hangingPunct="1"/>
            <a:r>
              <a:rPr lang="en-US" altLang="en-US" dirty="0" smtClean="0"/>
              <a:t>Names: Form</a:t>
            </a:r>
          </a:p>
        </p:txBody>
      </p:sp>
      <p:sp>
        <p:nvSpPr>
          <p:cNvPr id="15364" name="Rectangle 3"/>
          <p:cNvSpPr>
            <a:spLocks noGrp="1" noChangeArrowheads="1"/>
          </p:cNvSpPr>
          <p:nvPr>
            <p:ph type="body" idx="1"/>
          </p:nvPr>
        </p:nvSpPr>
        <p:spPr>
          <a:xfrm>
            <a:off x="621030" y="1611630"/>
            <a:ext cx="8153400" cy="4572000"/>
          </a:xfrm>
        </p:spPr>
        <p:txBody>
          <a:bodyPr/>
          <a:lstStyle/>
          <a:p>
            <a:pPr eaLnBrk="1" hangingPunct="1"/>
            <a:r>
              <a:rPr lang="en-US" altLang="en-US" sz="2400" dirty="0" smtClean="0"/>
              <a:t>Special characters</a:t>
            </a:r>
          </a:p>
          <a:p>
            <a:pPr lvl="1" eaLnBrk="1" hangingPunct="1"/>
            <a:r>
              <a:rPr lang="en-US" altLang="en-US" sz="2000" dirty="0" smtClean="0"/>
              <a:t>PHP</a:t>
            </a:r>
          </a:p>
          <a:p>
            <a:pPr lvl="2" eaLnBrk="1" hangingPunct="1"/>
            <a:r>
              <a:rPr lang="en-US" altLang="en-US" sz="2000" dirty="0" smtClean="0"/>
              <a:t>All variable names must begin with dollar signs</a:t>
            </a:r>
          </a:p>
          <a:p>
            <a:pPr lvl="1" eaLnBrk="1" hangingPunct="1"/>
            <a:r>
              <a:rPr lang="en-US" altLang="en-US" sz="2000" dirty="0" smtClean="0"/>
              <a:t>Perl</a:t>
            </a:r>
          </a:p>
          <a:p>
            <a:pPr lvl="2" eaLnBrk="1" hangingPunct="1"/>
            <a:r>
              <a:rPr lang="en-US" altLang="en-US" sz="2000" dirty="0" smtClean="0"/>
              <a:t>All variable names begin with special characters, which specify the variable’s type</a:t>
            </a:r>
          </a:p>
          <a:p>
            <a:pPr lvl="2" eaLnBrk="1" hangingPunct="1"/>
            <a:r>
              <a:rPr lang="en-US" altLang="en-US" sz="2000" dirty="0" smtClean="0"/>
              <a:t>Scalars use a </a:t>
            </a:r>
            <a:r>
              <a:rPr lang="en-US" altLang="en-US" sz="2000" dirty="0">
                <a:latin typeface="Courier New" panose="02070309020205020404" pitchFamily="49" charset="0"/>
                <a:cs typeface="Courier New" panose="02070309020205020404" pitchFamily="49" charset="0"/>
              </a:rPr>
              <a:t>$</a:t>
            </a:r>
            <a:r>
              <a:rPr lang="en-US" altLang="en-US" sz="2000" dirty="0" smtClean="0"/>
              <a:t>, arrays use a </a:t>
            </a:r>
            <a:r>
              <a:rPr lang="en-US" altLang="en-US" sz="2000" dirty="0" smtClean="0">
                <a:latin typeface="Courier New" panose="02070309020205020404" pitchFamily="49" charset="0"/>
                <a:cs typeface="Courier New" panose="02070309020205020404" pitchFamily="49" charset="0"/>
              </a:rPr>
              <a:t>@</a:t>
            </a:r>
            <a:r>
              <a:rPr lang="en-US" altLang="en-US" sz="2000" dirty="0" smtClean="0"/>
              <a:t>, hashes use a </a:t>
            </a:r>
            <a:r>
              <a:rPr lang="en-US" altLang="en-US" sz="2000" dirty="0">
                <a:latin typeface="Courier New" panose="02070309020205020404" pitchFamily="49" charset="0"/>
                <a:cs typeface="Courier New" panose="02070309020205020404" pitchFamily="49" charset="0"/>
              </a:rPr>
              <a:t>%</a:t>
            </a:r>
            <a:endParaRPr lang="en-US" altLang="en-US" sz="2000" dirty="0" smtClean="0"/>
          </a:p>
          <a:p>
            <a:pPr lvl="1" eaLnBrk="1" hangingPunct="1"/>
            <a:r>
              <a:rPr lang="en-US" altLang="en-US" sz="2000" dirty="0" smtClean="0"/>
              <a:t>Ruby</a:t>
            </a:r>
          </a:p>
          <a:p>
            <a:pPr lvl="2" eaLnBrk="1" hangingPunct="1"/>
            <a:r>
              <a:rPr lang="en-US" altLang="en-US" sz="2000" dirty="0" smtClean="0"/>
              <a:t>Instance variable names begin with </a:t>
            </a:r>
            <a:r>
              <a:rPr lang="en-US" altLang="en-US" sz="2000" dirty="0" smtClean="0">
                <a:latin typeface="Courier New" panose="02070309020205020404" pitchFamily="49" charset="0"/>
                <a:cs typeface="Courier New" panose="02070309020205020404" pitchFamily="49" charset="0"/>
              </a:rPr>
              <a:t>@</a:t>
            </a:r>
            <a:endParaRPr lang="en-US" altLang="en-US" sz="2000" dirty="0" smtClean="0"/>
          </a:p>
          <a:p>
            <a:pPr lvl="2" eaLnBrk="1" hangingPunct="1"/>
            <a:r>
              <a:rPr lang="en-US" altLang="en-US" sz="2000" dirty="0" smtClean="0"/>
              <a:t>Class variable names begin with </a:t>
            </a:r>
            <a:r>
              <a:rPr lang="en-US" altLang="en-US" sz="2000" dirty="0" smtClean="0">
                <a:latin typeface="Courier New" panose="02070309020205020404" pitchFamily="49" charset="0"/>
                <a:cs typeface="Courier New" panose="02070309020205020404" pitchFamily="49" charset="0"/>
              </a:rPr>
              <a:t>@@</a:t>
            </a:r>
            <a:endParaRPr lang="en-US" altLang="en-US" sz="2000" dirty="0" smtClean="0"/>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Names: Form</a:t>
            </a:r>
          </a:p>
        </p:txBody>
      </p:sp>
      <p:sp>
        <p:nvSpPr>
          <p:cNvPr id="17411" name="Content Placeholder 2"/>
          <p:cNvSpPr>
            <a:spLocks noGrp="1"/>
          </p:cNvSpPr>
          <p:nvPr>
            <p:ph idx="1"/>
          </p:nvPr>
        </p:nvSpPr>
        <p:spPr>
          <a:xfrm>
            <a:off x="621030" y="1611630"/>
            <a:ext cx="8153400" cy="4572000"/>
          </a:xfrm>
        </p:spPr>
        <p:txBody>
          <a:bodyPr/>
          <a:lstStyle/>
          <a:p>
            <a:pPr eaLnBrk="1" hangingPunct="1"/>
            <a:r>
              <a:rPr lang="en-US" altLang="en-US" sz="2400" dirty="0" smtClean="0"/>
              <a:t>Case sensitivity</a:t>
            </a:r>
          </a:p>
          <a:p>
            <a:pPr lvl="1" eaLnBrk="1" hangingPunct="1"/>
            <a:r>
              <a:rPr lang="en-US" altLang="en-US" sz="2000" dirty="0" smtClean="0"/>
              <a:t>Does the compiler ignore case in variable names or not?</a:t>
            </a:r>
          </a:p>
          <a:p>
            <a:pPr lvl="1" eaLnBrk="1" hangingPunct="1"/>
            <a:r>
              <a:rPr lang="en-US" altLang="en-US" sz="2000" dirty="0" smtClean="0"/>
              <a:t>Disadvantages</a:t>
            </a:r>
          </a:p>
          <a:p>
            <a:pPr lvl="2" eaLnBrk="1" hangingPunct="1"/>
            <a:r>
              <a:rPr lang="en-US" altLang="en-US" sz="2000" dirty="0" smtClean="0"/>
              <a:t>Readability</a:t>
            </a:r>
            <a:endParaRPr lang="en-US" altLang="en-US" sz="1800" dirty="0" smtClean="0"/>
          </a:p>
          <a:p>
            <a:pPr lvl="3" eaLnBrk="1" hangingPunct="1"/>
            <a:r>
              <a:rPr lang="en-US" altLang="en-US" sz="1800" dirty="0" smtClean="0"/>
              <a:t>Names in the C-based languages are case sensitive</a:t>
            </a:r>
          </a:p>
          <a:p>
            <a:pPr lvl="4" eaLnBrk="1" hangingPunct="1"/>
            <a:r>
              <a:rPr lang="en-US" altLang="en-US" sz="1800" dirty="0" smtClean="0"/>
              <a:t>Names that look alike are actually different</a:t>
            </a:r>
          </a:p>
          <a:p>
            <a:pPr lvl="4" eaLnBrk="1" hangingPunct="1"/>
            <a:r>
              <a:rPr lang="en-US" altLang="en-US" sz="1800" dirty="0" smtClean="0"/>
              <a:t>For example, </a:t>
            </a:r>
            <a:r>
              <a:rPr lang="en-US" altLang="en-US" sz="1800" dirty="0" err="1" smtClean="0">
                <a:latin typeface="Courier New" panose="02070309020205020404" pitchFamily="49" charset="0"/>
                <a:cs typeface="Courier New" panose="02070309020205020404" pitchFamily="49" charset="0"/>
              </a:rPr>
              <a:t>myname</a:t>
            </a:r>
            <a:r>
              <a:rPr lang="en-US" altLang="en-US" sz="1800" dirty="0" smtClean="0"/>
              <a:t> versus </a:t>
            </a:r>
            <a:r>
              <a:rPr lang="en-US" altLang="en-US" sz="1800" dirty="0" err="1" smtClean="0">
                <a:latin typeface="Courier New" panose="02070309020205020404" pitchFamily="49" charset="0"/>
                <a:cs typeface="Courier New" panose="02070309020205020404" pitchFamily="49" charset="0"/>
              </a:rPr>
              <a:t>myName</a:t>
            </a:r>
            <a:endParaRPr lang="en-US" altLang="en-US" sz="1800" dirty="0" smtClean="0">
              <a:latin typeface="Courier New" panose="02070309020205020404" pitchFamily="49" charset="0"/>
              <a:cs typeface="Courier New" panose="02070309020205020404" pitchFamily="49" charset="0"/>
            </a:endParaRPr>
          </a:p>
          <a:p>
            <a:pPr lvl="3" eaLnBrk="1" hangingPunct="1"/>
            <a:r>
              <a:rPr lang="en-US" altLang="en-US" sz="1800" dirty="0" smtClean="0"/>
              <a:t>Names in many other languages are not</a:t>
            </a:r>
          </a:p>
          <a:p>
            <a:pPr lvl="2" eaLnBrk="1" hangingPunct="1"/>
            <a:r>
              <a:rPr lang="en-US" altLang="en-US" sz="2000" dirty="0" err="1" smtClean="0"/>
              <a:t>Writability</a:t>
            </a:r>
            <a:endParaRPr lang="en-US" altLang="en-US" sz="2000" dirty="0" smtClean="0"/>
          </a:p>
          <a:p>
            <a:pPr lvl="3" eaLnBrk="1" hangingPunct="1"/>
            <a:r>
              <a:rPr lang="en-US" altLang="en-US" sz="1800" dirty="0" smtClean="0"/>
              <a:t>In C++, Java, and C# predefined names are mixed case</a:t>
            </a:r>
          </a:p>
          <a:p>
            <a:pPr lvl="3" eaLnBrk="1" hangingPunct="1"/>
            <a:r>
              <a:rPr lang="en-US" altLang="en-US" sz="1800" dirty="0" smtClean="0"/>
              <a:t>For example, </a:t>
            </a:r>
            <a:r>
              <a:rPr lang="en-US" altLang="en-US" sz="1800" dirty="0" err="1" smtClean="0">
                <a:latin typeface="Courier New" panose="02070309020205020404" pitchFamily="49" charset="0"/>
              </a:rPr>
              <a:t>IndexOutOfBoundsException</a:t>
            </a:r>
            <a:endParaRPr lang="en-US" altLang="en-US" sz="1800" dirty="0" smtClean="0"/>
          </a:p>
          <a:p>
            <a:pPr lvl="3" eaLnBrk="1" hangingPunct="1"/>
            <a:r>
              <a:rPr lang="en-US" altLang="en-US" sz="1800" dirty="0" smtClean="0"/>
              <a:t>Programmer has to remember the case for these names</a:t>
            </a:r>
          </a:p>
        </p:txBody>
      </p:sp>
      <p:sp>
        <p:nvSpPr>
          <p:cNvPr id="1741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C825CCE-6865-4273-B08B-661031FD2AE8}"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AC886B4-E96C-43AE-BC71-3F9E7C716F1C}"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18435" name="Rectangle 2"/>
          <p:cNvSpPr>
            <a:spLocks noGrp="1" noChangeArrowheads="1"/>
          </p:cNvSpPr>
          <p:nvPr>
            <p:ph type="title"/>
          </p:nvPr>
        </p:nvSpPr>
        <p:spPr/>
        <p:txBody>
          <a:bodyPr/>
          <a:lstStyle/>
          <a:p>
            <a:pPr eaLnBrk="1" hangingPunct="1"/>
            <a:r>
              <a:rPr lang="en-US" altLang="en-US" dirty="0" smtClean="0"/>
              <a:t>Names: Special Words</a:t>
            </a:r>
          </a:p>
        </p:txBody>
      </p:sp>
      <p:sp>
        <p:nvSpPr>
          <p:cNvPr id="18436" name="Rectangle 3"/>
          <p:cNvSpPr>
            <a:spLocks noGrp="1" noChangeArrowheads="1"/>
          </p:cNvSpPr>
          <p:nvPr>
            <p:ph type="body" idx="1"/>
          </p:nvPr>
        </p:nvSpPr>
        <p:spPr>
          <a:xfrm>
            <a:off x="621030" y="1645920"/>
            <a:ext cx="8153400" cy="4572000"/>
          </a:xfrm>
        </p:spPr>
        <p:txBody>
          <a:bodyPr/>
          <a:lstStyle/>
          <a:p>
            <a:pPr eaLnBrk="1" hangingPunct="1">
              <a:lnSpc>
                <a:spcPct val="90000"/>
              </a:lnSpc>
            </a:pPr>
            <a:r>
              <a:rPr lang="en-US" altLang="en-US" sz="2400" dirty="0" smtClean="0"/>
              <a:t>Special words</a:t>
            </a:r>
          </a:p>
          <a:p>
            <a:pPr lvl="1" eaLnBrk="1" hangingPunct="1">
              <a:lnSpc>
                <a:spcPct val="90000"/>
              </a:lnSpc>
            </a:pPr>
            <a:r>
              <a:rPr lang="en-US" altLang="en-US" sz="2000" dirty="0" smtClean="0"/>
              <a:t>Aid to readability by naming actions</a:t>
            </a:r>
          </a:p>
          <a:p>
            <a:pPr lvl="1" eaLnBrk="1" hangingPunct="1">
              <a:lnSpc>
                <a:spcPct val="90000"/>
              </a:lnSpc>
            </a:pPr>
            <a:r>
              <a:rPr lang="en-US" altLang="en-US" sz="2000" dirty="0" smtClean="0"/>
              <a:t>Also separate parts of statements and programs</a:t>
            </a:r>
          </a:p>
          <a:p>
            <a:pPr lvl="1" eaLnBrk="1" hangingPunct="1">
              <a:lnSpc>
                <a:spcPct val="90000"/>
              </a:lnSpc>
            </a:pPr>
            <a:r>
              <a:rPr lang="en-US" altLang="en-US" sz="2000" u="sng" dirty="0" smtClean="0"/>
              <a:t>Keyword</a:t>
            </a:r>
            <a:r>
              <a:rPr lang="en-US" altLang="en-US" sz="2000" dirty="0" smtClean="0"/>
              <a:t> is special only in certain contexts</a:t>
            </a:r>
          </a:p>
          <a:p>
            <a:pPr lvl="2" eaLnBrk="1" hangingPunct="1">
              <a:lnSpc>
                <a:spcPct val="90000"/>
              </a:lnSpc>
            </a:pPr>
            <a:r>
              <a:rPr lang="en-US" altLang="en-US" sz="2000" dirty="0" smtClean="0"/>
              <a:t>In Fortran</a:t>
            </a:r>
          </a:p>
          <a:p>
            <a:pPr lvl="3" eaLnBrk="1" hangingPunct="1">
              <a:lnSpc>
                <a:spcPct val="90000"/>
              </a:lnSpc>
            </a:pPr>
            <a:r>
              <a:rPr lang="en-US" altLang="en-US" sz="1800" dirty="0" smtClean="0">
                <a:latin typeface="Courier New" panose="02070309020205020404" pitchFamily="49" charset="0"/>
                <a:cs typeface="Courier New" panose="02070309020205020404" pitchFamily="49" charset="0"/>
              </a:rPr>
              <a:t>Real </a:t>
            </a:r>
            <a:r>
              <a:rPr lang="en-US" altLang="en-US" sz="1800" dirty="0" err="1" smtClean="0">
                <a:latin typeface="Courier New" panose="02070309020205020404" pitchFamily="49" charset="0"/>
                <a:cs typeface="Courier New" panose="02070309020205020404" pitchFamily="49" charset="0"/>
              </a:rPr>
              <a:t>VarName</a:t>
            </a:r>
            <a:r>
              <a:rPr lang="en-US" altLang="en-US" sz="1800" dirty="0" smtClean="0"/>
              <a:t> </a:t>
            </a:r>
          </a:p>
          <a:p>
            <a:pPr lvl="3" eaLnBrk="1" hangingPunct="1">
              <a:lnSpc>
                <a:spcPct val="90000"/>
              </a:lnSpc>
              <a:buFontTx/>
              <a:buNone/>
            </a:pPr>
            <a:r>
              <a:rPr lang="en-US" altLang="en-US" sz="1800" dirty="0" smtClean="0">
                <a:latin typeface="Courier New" panose="02070309020205020404" pitchFamily="49" charset="0"/>
                <a:cs typeface="Courier New" panose="02070309020205020404" pitchFamily="49" charset="0"/>
              </a:rPr>
              <a:t>	Real</a:t>
            </a:r>
            <a:r>
              <a:rPr lang="en-US" altLang="en-US" sz="1800" dirty="0" smtClean="0"/>
              <a:t> is a keyword, denoting a data type</a:t>
            </a:r>
          </a:p>
          <a:p>
            <a:pPr lvl="3" eaLnBrk="1" hangingPunct="1">
              <a:lnSpc>
                <a:spcPct val="90000"/>
              </a:lnSpc>
            </a:pPr>
            <a:r>
              <a:rPr lang="en-US" altLang="en-US" sz="1800" dirty="0" smtClean="0">
                <a:latin typeface="Courier New" panose="02070309020205020404" pitchFamily="49" charset="0"/>
                <a:cs typeface="Courier New" panose="02070309020205020404" pitchFamily="49" charset="0"/>
              </a:rPr>
              <a:t>Real = 3.4</a:t>
            </a:r>
            <a:endParaRPr lang="en-US" altLang="en-US" sz="1800" dirty="0" smtClean="0"/>
          </a:p>
          <a:p>
            <a:pPr lvl="3" eaLnBrk="1" hangingPunct="1">
              <a:lnSpc>
                <a:spcPct val="90000"/>
              </a:lnSpc>
              <a:buFontTx/>
              <a:buNone/>
            </a:pPr>
            <a:r>
              <a:rPr lang="en-US" altLang="en-US" sz="1400" dirty="0" smtClean="0"/>
              <a:t>	</a:t>
            </a:r>
            <a:r>
              <a:rPr lang="en-US" altLang="en-US" sz="1800" dirty="0" smtClean="0">
                <a:latin typeface="Courier New" panose="02070309020205020404" pitchFamily="49" charset="0"/>
                <a:cs typeface="Courier New" panose="02070309020205020404" pitchFamily="49" charset="0"/>
              </a:rPr>
              <a:t>Real</a:t>
            </a:r>
            <a:r>
              <a:rPr lang="en-US" altLang="en-US" sz="1800" dirty="0" smtClean="0"/>
              <a:t> is a variable</a:t>
            </a:r>
            <a:r>
              <a:rPr lang="en-US" altLang="en-US" sz="1400" i="1" dirty="0" smtClean="0"/>
              <a:t>	                                                      </a:t>
            </a:r>
          </a:p>
          <a:p>
            <a:pPr lvl="1" eaLnBrk="1" hangingPunct="1">
              <a:lnSpc>
                <a:spcPct val="90000"/>
              </a:lnSpc>
            </a:pPr>
            <a:r>
              <a:rPr lang="en-US" altLang="en-US" sz="2000" u="sng" dirty="0" smtClean="0"/>
              <a:t>Reserved word</a:t>
            </a:r>
            <a:r>
              <a:rPr lang="en-US" altLang="en-US" sz="2000" dirty="0" smtClean="0"/>
              <a:t> cannot be a user-defined name</a:t>
            </a:r>
          </a:p>
          <a:p>
            <a:pPr lvl="2" eaLnBrk="1" hangingPunct="1">
              <a:lnSpc>
                <a:spcPct val="90000"/>
              </a:lnSpc>
            </a:pPr>
            <a:r>
              <a:rPr lang="en-US" altLang="en-US" sz="2000" dirty="0" smtClean="0"/>
              <a:t>For example, </a:t>
            </a:r>
            <a:r>
              <a:rPr lang="en-US" altLang="en-US" sz="2000" dirty="0" err="1" smtClean="0">
                <a:latin typeface="Courier New" panose="02070309020205020404" pitchFamily="49" charset="0"/>
                <a:cs typeface="Courier New" panose="02070309020205020404" pitchFamily="49" charset="0"/>
              </a:rPr>
              <a:t>int</a:t>
            </a:r>
            <a:r>
              <a:rPr lang="en-US" altLang="en-US" sz="2000" dirty="0" smtClean="0"/>
              <a:t> means an integer type in all contexts</a:t>
            </a:r>
          </a:p>
          <a:p>
            <a:pPr lvl="2" eaLnBrk="1" hangingPunct="1">
              <a:lnSpc>
                <a:spcPct val="90000"/>
              </a:lnSpc>
            </a:pPr>
            <a:r>
              <a:rPr lang="en-US" altLang="en-US" sz="2000" dirty="0" smtClean="0"/>
              <a:t>Potential problem</a:t>
            </a:r>
          </a:p>
          <a:p>
            <a:pPr lvl="3" eaLnBrk="1" hangingPunct="1">
              <a:lnSpc>
                <a:spcPct val="90000"/>
              </a:lnSpc>
            </a:pPr>
            <a:r>
              <a:rPr lang="en-US" altLang="en-US" sz="1800" dirty="0" smtClean="0"/>
              <a:t>If there are too many</a:t>
            </a:r>
            <a:r>
              <a:rPr lang="en-US" altLang="en-US" sz="1800" dirty="0" smtClean="0"/>
              <a:t>, name </a:t>
            </a:r>
            <a:r>
              <a:rPr lang="en-US" altLang="en-US" sz="1800" dirty="0" smtClean="0"/>
              <a:t>collisions </a:t>
            </a:r>
            <a:r>
              <a:rPr lang="en-US" altLang="en-US" sz="1800" dirty="0" smtClean="0"/>
              <a:t>are more likely</a:t>
            </a:r>
            <a:endParaRPr lang="en-US" altLang="en-US" sz="1800" dirty="0" smtClean="0"/>
          </a:p>
          <a:p>
            <a:pPr lvl="3" eaLnBrk="1" hangingPunct="1">
              <a:lnSpc>
                <a:spcPct val="90000"/>
              </a:lnSpc>
            </a:pPr>
            <a:r>
              <a:rPr lang="en-US" altLang="en-US" sz="1800" dirty="0" smtClean="0"/>
              <a:t>COBOL has 300 reserved words!</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9755</TotalTime>
  <Words>1885</Words>
  <Application>Microsoft Office PowerPoint</Application>
  <PresentationFormat>On-screen Show (4:3)</PresentationFormat>
  <Paragraphs>341</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Lucida Sans Unicode</vt:lpstr>
      <vt:lpstr>Times</vt:lpstr>
      <vt:lpstr>1_sebesta</vt:lpstr>
      <vt:lpstr>Chapter 5 Part 1</vt:lpstr>
      <vt:lpstr>Chapter 5 Topics</vt:lpstr>
      <vt:lpstr>Introduction</vt:lpstr>
      <vt:lpstr>Names</vt:lpstr>
      <vt:lpstr>Names: Form</vt:lpstr>
      <vt:lpstr>Names: Form</vt:lpstr>
      <vt:lpstr>Names: Form</vt:lpstr>
      <vt:lpstr>Names: Form</vt:lpstr>
      <vt:lpstr>Names: Special Words</vt:lpstr>
      <vt:lpstr>Variables</vt:lpstr>
      <vt:lpstr>Variables: Name and Address</vt:lpstr>
      <vt:lpstr>Variables: Value</vt:lpstr>
      <vt:lpstr>Variables: Type</vt:lpstr>
      <vt:lpstr>The Concept of Binding</vt:lpstr>
      <vt:lpstr>Possible Binding Times</vt:lpstr>
      <vt:lpstr>Static and Dynamic Binding</vt:lpstr>
      <vt:lpstr>Type Binding</vt:lpstr>
      <vt:lpstr>Static Type Binding</vt:lpstr>
      <vt:lpstr>Static Type Binding</vt:lpstr>
      <vt:lpstr>Dynamic Type Binding</vt:lpstr>
      <vt:lpstr>Storage Bindings and Lifetime</vt:lpstr>
      <vt:lpstr>Categories of Variables by Lifetimes</vt:lpstr>
      <vt:lpstr>Categories of Variables by Lifetimes</vt:lpstr>
      <vt:lpstr>Categories of Variables by Lifetimes</vt:lpstr>
      <vt:lpstr>Categories of Variables by Lifetimes</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326</cp:revision>
  <dcterms:created xsi:type="dcterms:W3CDTF">2003-08-01T12:29:19Z</dcterms:created>
  <dcterms:modified xsi:type="dcterms:W3CDTF">2024-04-15T21:49:26Z</dcterms:modified>
</cp:coreProperties>
</file>