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27"/>
  </p:notesMasterIdLst>
  <p:handoutMasterIdLst>
    <p:handoutMasterId r:id="rId28"/>
  </p:handoutMasterIdLst>
  <p:sldIdLst>
    <p:sldId id="314" r:id="rId2"/>
    <p:sldId id="258" r:id="rId3"/>
    <p:sldId id="332" r:id="rId4"/>
    <p:sldId id="349" r:id="rId5"/>
    <p:sldId id="333" r:id="rId6"/>
    <p:sldId id="353" r:id="rId7"/>
    <p:sldId id="334" r:id="rId8"/>
    <p:sldId id="335" r:id="rId9"/>
    <p:sldId id="312" r:id="rId10"/>
    <p:sldId id="313" r:id="rId11"/>
    <p:sldId id="337" r:id="rId12"/>
    <p:sldId id="336" r:id="rId13"/>
    <p:sldId id="350" r:id="rId14"/>
    <p:sldId id="338" r:id="rId15"/>
    <p:sldId id="339" r:id="rId16"/>
    <p:sldId id="340" r:id="rId17"/>
    <p:sldId id="341" r:id="rId18"/>
    <p:sldId id="342" r:id="rId19"/>
    <p:sldId id="351" r:id="rId20"/>
    <p:sldId id="344" r:id="rId21"/>
    <p:sldId id="345" r:id="rId22"/>
    <p:sldId id="346" r:id="rId23"/>
    <p:sldId id="347" r:id="rId24"/>
    <p:sldId id="348" r:id="rId25"/>
    <p:sldId id="352" r:id="rId26"/>
  </p:sldIdLst>
  <p:sldSz cx="9144000" cy="6858000" type="screen4x3"/>
  <p:notesSz cx="7104063" cy="10234613"/>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2860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7432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2004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6576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0000FF"/>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86545" autoAdjust="0"/>
  </p:normalViewPr>
  <p:slideViewPr>
    <p:cSldViewPr>
      <p:cViewPr varScale="1">
        <p:scale>
          <a:sx n="73" d="100"/>
          <a:sy n="73" d="100"/>
        </p:scale>
        <p:origin x="110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78"/>
    </p:cViewPr>
  </p:sorterViewPr>
  <p:notesViewPr>
    <p:cSldViewPr>
      <p:cViewPr varScale="1">
        <p:scale>
          <a:sx n="83" d="100"/>
          <a:sy n="83" d="100"/>
        </p:scale>
        <p:origin x="-2040" y="-90"/>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75" tIns="49538" rIns="99075" bIns="49538" rtlCol="0"/>
          <a:lstStyle>
            <a:lvl1pPr algn="l">
              <a:defRPr sz="1300">
                <a:ea typeface="+mn-ea"/>
                <a:cs typeface="+mn-cs"/>
              </a:defRPr>
            </a:lvl1pPr>
          </a:lstStyle>
          <a:p>
            <a:pPr>
              <a:defRPr/>
            </a:pPr>
            <a:endParaRPr lang="en-US"/>
          </a:p>
        </p:txBody>
      </p:sp>
      <p:sp>
        <p:nvSpPr>
          <p:cNvPr id="3" name="Date Placeholder 2"/>
          <p:cNvSpPr>
            <a:spLocks noGrp="1"/>
          </p:cNvSpPr>
          <p:nvPr>
            <p:ph type="dt" sz="quarter" idx="1"/>
          </p:nvPr>
        </p:nvSpPr>
        <p:spPr>
          <a:xfrm>
            <a:off x="4024313" y="0"/>
            <a:ext cx="3078162" cy="511175"/>
          </a:xfrm>
          <a:prstGeom prst="rect">
            <a:avLst/>
          </a:prstGeom>
        </p:spPr>
        <p:txBody>
          <a:bodyPr vert="horz" lIns="99075" tIns="49538" rIns="99075" bIns="49538" rtlCol="0"/>
          <a:lstStyle>
            <a:lvl1pPr algn="r">
              <a:defRPr sz="1300">
                <a:ea typeface="+mn-ea"/>
                <a:cs typeface="+mn-cs"/>
              </a:defRPr>
            </a:lvl1pPr>
          </a:lstStyle>
          <a:p>
            <a:pPr>
              <a:defRPr/>
            </a:pPr>
            <a:fld id="{962531F7-2412-4B8E-B0B1-CC0776CF71F2}" type="datetimeFigureOut">
              <a:rPr lang="en-US"/>
              <a:pPr>
                <a:defRPr/>
              </a:pPr>
              <a:t>4/23/2024</a:t>
            </a:fld>
            <a:endParaRPr lang="en-US"/>
          </a:p>
        </p:txBody>
      </p:sp>
      <p:sp>
        <p:nvSpPr>
          <p:cNvPr id="4" name="Footer Placeholder 3"/>
          <p:cNvSpPr>
            <a:spLocks noGrp="1"/>
          </p:cNvSpPr>
          <p:nvPr>
            <p:ph type="ftr" sz="quarter" idx="2"/>
          </p:nvPr>
        </p:nvSpPr>
        <p:spPr>
          <a:xfrm>
            <a:off x="0" y="9721850"/>
            <a:ext cx="3078163" cy="511175"/>
          </a:xfrm>
          <a:prstGeom prst="rect">
            <a:avLst/>
          </a:prstGeom>
        </p:spPr>
        <p:txBody>
          <a:bodyPr vert="horz" lIns="99075" tIns="49538" rIns="99075" bIns="49538" rtlCol="0" anchor="b"/>
          <a:lstStyle>
            <a:lvl1pPr algn="l">
              <a:defRPr sz="1300">
                <a:ea typeface="+mn-ea"/>
                <a:cs typeface="+mn-cs"/>
              </a:defRPr>
            </a:lvl1pPr>
          </a:lstStyle>
          <a:p>
            <a:pPr>
              <a:defRPr/>
            </a:pPr>
            <a:endParaRPr lang="en-US"/>
          </a:p>
        </p:txBody>
      </p:sp>
      <p:sp>
        <p:nvSpPr>
          <p:cNvPr id="5" name="Slide Number Placeholder 4"/>
          <p:cNvSpPr>
            <a:spLocks noGrp="1"/>
          </p:cNvSpPr>
          <p:nvPr>
            <p:ph type="sldNum" sz="quarter" idx="3"/>
          </p:nvPr>
        </p:nvSpPr>
        <p:spPr>
          <a:xfrm>
            <a:off x="4024313" y="9721850"/>
            <a:ext cx="3078162" cy="511175"/>
          </a:xfrm>
          <a:prstGeom prst="rect">
            <a:avLst/>
          </a:prstGeom>
        </p:spPr>
        <p:txBody>
          <a:bodyPr vert="horz" wrap="square" lIns="99075" tIns="49538" rIns="99075" bIns="49538" numCol="1" anchor="b" anchorCtr="0" compatLnSpc="1">
            <a:prstTxWarp prst="textNoShape">
              <a:avLst/>
            </a:prstTxWarp>
          </a:bodyPr>
          <a:lstStyle>
            <a:lvl1pPr algn="r">
              <a:defRPr sz="1300">
                <a:ea typeface="Lucida Sans Unicode" panose="020B0602030504020204" pitchFamily="34" charset="0"/>
                <a:cs typeface="Lucida Sans Unicode" panose="020B0602030504020204" pitchFamily="34" charset="0"/>
              </a:defRPr>
            </a:lvl1pPr>
          </a:lstStyle>
          <a:p>
            <a:pPr>
              <a:defRPr/>
            </a:pPr>
            <a:fld id="{4FDD20EE-3B96-45FF-8EB7-214A798ED41D}" type="slidenum">
              <a:rPr lang="en-US" altLang="en-US"/>
              <a:pPr>
                <a:defRPr/>
              </a:pPr>
              <a:t>‹#›</a:t>
            </a:fld>
            <a:endParaRPr lang="en-US" altLang="en-US"/>
          </a:p>
        </p:txBody>
      </p:sp>
    </p:spTree>
    <p:extLst>
      <p:ext uri="{BB962C8B-B14F-4D97-AF65-F5344CB8AC3E}">
        <p14:creationId xmlns:p14="http://schemas.microsoft.com/office/powerpoint/2010/main" val="4975004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a:defRPr sz="130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4025900" y="0"/>
            <a:ext cx="3078163" cy="511175"/>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algn="r">
              <a:defRPr sz="130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95363" y="768350"/>
            <a:ext cx="5113337"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47738" y="4860925"/>
            <a:ext cx="5208587" cy="4605338"/>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723438"/>
            <a:ext cx="3078163" cy="511175"/>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a:defRPr sz="130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4025900" y="9723438"/>
            <a:ext cx="3078163" cy="511175"/>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algn="r">
              <a:defRPr sz="1300">
                <a:ea typeface="Lucida Sans Unicode" panose="020B0602030504020204" pitchFamily="34" charset="0"/>
                <a:cs typeface="Lucida Sans Unicode" panose="020B0602030504020204" pitchFamily="34" charset="0"/>
              </a:defRPr>
            </a:lvl1pPr>
          </a:lstStyle>
          <a:p>
            <a:pPr>
              <a:defRPr/>
            </a:pPr>
            <a:fld id="{F9CC66B3-6F9D-49FB-8CED-2923E83225A8}" type="slidenum">
              <a:rPr lang="en-US" altLang="en-US"/>
              <a:pPr>
                <a:defRPr/>
              </a:pPr>
              <a:t>‹#›</a:t>
            </a:fld>
            <a:endParaRPr lang="en-US" altLang="en-US"/>
          </a:p>
        </p:txBody>
      </p:sp>
    </p:spTree>
    <p:extLst>
      <p:ext uri="{BB962C8B-B14F-4D97-AF65-F5344CB8AC3E}">
        <p14:creationId xmlns:p14="http://schemas.microsoft.com/office/powerpoint/2010/main" val="4247582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9F0E0E1A-05B0-4936-B937-997D121AF5F9}" type="slidenum">
              <a:rPr lang="en-US" altLang="en-US" sz="1300" smtClean="0"/>
              <a:pPr/>
              <a:t>1</a:t>
            </a:fld>
            <a:endParaRPr lang="en-US" altLang="en-US" sz="130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742623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ML has slightly different scoping rules to Scheme. The scope of a name is all the lines below the name’s binding in the let</a:t>
            </a:r>
            <a:r>
              <a:rPr lang="en-ZA" baseline="0" dirty="0" smtClean="0"/>
              <a:t>. Therefore, it would be legal to use name</a:t>
            </a:r>
            <a:r>
              <a:rPr lang="en-ZA" baseline="-25000" dirty="0" smtClean="0"/>
              <a:t>1</a:t>
            </a:r>
            <a:r>
              <a:rPr lang="en-ZA" baseline="0" dirty="0" smtClean="0"/>
              <a:t> in expression</a:t>
            </a:r>
            <a:r>
              <a:rPr lang="en-ZA" baseline="-25000" dirty="0" smtClean="0"/>
              <a:t>n</a:t>
            </a:r>
            <a:r>
              <a:rPr lang="en-ZA" baseline="0" dirty="0" smtClean="0"/>
              <a:t>.</a:t>
            </a:r>
            <a:endParaRPr lang="en-ZA" dirty="0"/>
          </a:p>
        </p:txBody>
      </p:sp>
      <p:sp>
        <p:nvSpPr>
          <p:cNvPr id="4" name="Slide Number Placeholder 3"/>
          <p:cNvSpPr>
            <a:spLocks noGrp="1"/>
          </p:cNvSpPr>
          <p:nvPr>
            <p:ph type="sldNum" sz="quarter" idx="10"/>
          </p:nvPr>
        </p:nvSpPr>
        <p:spPr/>
        <p:txBody>
          <a:bodyPr/>
          <a:lstStyle/>
          <a:p>
            <a:pPr>
              <a:defRPr/>
            </a:pPr>
            <a:fld id="{F9CC66B3-6F9D-49FB-8CED-2923E83225A8}" type="slidenum">
              <a:rPr lang="en-US" altLang="en-US" smtClean="0"/>
              <a:pPr>
                <a:defRPr/>
              </a:pPr>
              <a:t>10</a:t>
            </a:fld>
            <a:endParaRPr lang="en-US" altLang="en-US"/>
          </a:p>
        </p:txBody>
      </p:sp>
    </p:spTree>
    <p:extLst>
      <p:ext uri="{BB962C8B-B14F-4D97-AF65-F5344CB8AC3E}">
        <p14:creationId xmlns:p14="http://schemas.microsoft.com/office/powerpoint/2010/main" val="3477591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In</a:t>
            </a:r>
            <a:r>
              <a:rPr lang="en-US" altLang="en-US" baseline="0" dirty="0" smtClean="0"/>
              <a:t> F#, a new scope is created by indenting the code</a:t>
            </a:r>
            <a:r>
              <a:rPr lang="en-US" altLang="en-US" dirty="0" smtClean="0"/>
              <a:t>. So, in this example, the scope of n2 and n3 will be limited to the indented code</a:t>
            </a:r>
            <a:r>
              <a:rPr lang="en-US" altLang="en-US" dirty="0" smtClean="0"/>
              <a:t>.</a:t>
            </a:r>
          </a:p>
          <a:p>
            <a:endParaRPr lang="en-US" altLang="en-US" dirty="0" smtClean="0"/>
          </a:p>
          <a:p>
            <a:r>
              <a:rPr lang="en-US" altLang="en-US" dirty="0" smtClean="0"/>
              <a:t>The last value in the let n1 scope is the value</a:t>
            </a:r>
            <a:r>
              <a:rPr lang="en-US" altLang="en-US" baseline="0" dirty="0" smtClean="0"/>
              <a:t> bound to n1. In this example, this is the value of n3.</a:t>
            </a:r>
            <a:endParaRPr lang="en-US" altLang="en-US" dirty="0"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AD2A1D7F-18F4-4E8E-96A5-B09FABD88F07}" type="slidenum">
              <a:rPr lang="en-US" altLang="en-US" sz="1300" smtClean="0"/>
              <a:pPr/>
              <a:t>11</a:t>
            </a:fld>
            <a:endParaRPr lang="en-US" altLang="en-US" sz="1300" smtClean="0"/>
          </a:p>
        </p:txBody>
      </p:sp>
    </p:spTree>
    <p:extLst>
      <p:ext uri="{BB962C8B-B14F-4D97-AF65-F5344CB8AC3E}">
        <p14:creationId xmlns:p14="http://schemas.microsoft.com/office/powerpoint/2010/main" val="2208584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D8651C05-1F80-416A-A9A2-41B2EFC6B12C}" type="slidenum">
              <a:rPr lang="en-US" altLang="en-US" sz="1300" smtClean="0"/>
              <a:pPr/>
              <a:t>12</a:t>
            </a:fld>
            <a:endParaRPr lang="en-US" altLang="en-US" sz="1300" smtClean="0"/>
          </a:p>
        </p:txBody>
      </p:sp>
    </p:spTree>
    <p:extLst>
      <p:ext uri="{BB962C8B-B14F-4D97-AF65-F5344CB8AC3E}">
        <p14:creationId xmlns:p14="http://schemas.microsoft.com/office/powerpoint/2010/main" val="4215538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Recall that C# disallows variable hiding in blocks. Therefore, the following is illegal:</a:t>
            </a:r>
          </a:p>
          <a:p>
            <a:endParaRPr lang="en-US" altLang="en-US" dirty="0" smtClean="0"/>
          </a:p>
          <a:p>
            <a:r>
              <a:rPr lang="en-US" altLang="en-US" dirty="0" smtClean="0"/>
              <a:t>{</a:t>
            </a:r>
          </a:p>
          <a:p>
            <a:r>
              <a:rPr lang="en-US" altLang="en-US" dirty="0" smtClean="0"/>
              <a:t>   </a:t>
            </a:r>
            <a:r>
              <a:rPr lang="en-US" altLang="en-US" dirty="0" err="1" smtClean="0"/>
              <a:t>int</a:t>
            </a:r>
            <a:r>
              <a:rPr lang="en-US" altLang="en-US" dirty="0" smtClean="0"/>
              <a:t> x;</a:t>
            </a:r>
          </a:p>
          <a:p>
            <a:r>
              <a:rPr lang="en-US" altLang="en-US" dirty="0" smtClean="0"/>
              <a:t>   { </a:t>
            </a:r>
            <a:r>
              <a:rPr lang="en-US" altLang="en-US" dirty="0" err="1" smtClean="0"/>
              <a:t>int</a:t>
            </a:r>
            <a:r>
              <a:rPr lang="en-US" altLang="en-US" dirty="0" smtClean="0"/>
              <a:t> x; }</a:t>
            </a:r>
          </a:p>
          <a:p>
            <a:r>
              <a:rPr lang="en-US" altLang="en-US" dirty="0" smtClean="0"/>
              <a:t>}</a:t>
            </a:r>
          </a:p>
          <a:p>
            <a:endParaRPr lang="en-US" altLang="en-US" dirty="0" smtClean="0"/>
          </a:p>
          <a:p>
            <a:r>
              <a:rPr lang="en-US" altLang="en-US" dirty="0" smtClean="0"/>
              <a:t>The example in this slide is similar to the above code, even though the declaration of x in the outer block appears after the nested block. This is because the declaration of x in the outer block has scope over the entire outer block (including the nested block). The declaration of x in the nested block is therefore illegal, because it hides the declaration in the outer block. You can still only use the x declared in the outer block after the declaration.</a:t>
            </a: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D8651C05-1F80-416A-A9A2-41B2EFC6B12C}" type="slidenum">
              <a:rPr lang="en-US" altLang="en-US" sz="1300" smtClean="0"/>
              <a:pPr/>
              <a:t>13</a:t>
            </a:fld>
            <a:endParaRPr lang="en-US" altLang="en-US" sz="1300" smtClean="0"/>
          </a:p>
        </p:txBody>
      </p:sp>
    </p:spTree>
    <p:extLst>
      <p:ext uri="{BB962C8B-B14F-4D97-AF65-F5344CB8AC3E}">
        <p14:creationId xmlns:p14="http://schemas.microsoft.com/office/powerpoint/2010/main" val="40030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Global variables in C and C++ have</a:t>
            </a:r>
            <a:r>
              <a:rPr lang="en-US" altLang="en-US" baseline="0" dirty="0" smtClean="0"/>
              <a:t> a scope that extends from their declaration to the end of the file they are declared in. Global variables in PHP and Python have a scope that covers additional files in your program, not just the file where the global variable has been declared. Accessing global variables in PHP and Python is a different matter we’ll get to in the next two slides.</a:t>
            </a:r>
            <a:endParaRPr lang="en-US" altLang="en-US" dirty="0" smtClean="0"/>
          </a:p>
          <a:p>
            <a:endParaRPr lang="en-US" altLang="en-US" dirty="0" smtClean="0"/>
          </a:p>
          <a:p>
            <a:r>
              <a:rPr lang="en-US" altLang="en-US" dirty="0" smtClean="0"/>
              <a:t>The extern keyword indicates that a variable is defined somewhere else (e.g. in a different header or implementation file). It’s also possible to declare extern functions. Here’s an example of how extern could be used in C:</a:t>
            </a:r>
          </a:p>
          <a:p>
            <a:endParaRPr lang="en-US" altLang="en-US" dirty="0" smtClean="0"/>
          </a:p>
          <a:p>
            <a:r>
              <a:rPr lang="en-US" altLang="en-US" dirty="0" smtClean="0"/>
              <a:t>=======</a:t>
            </a:r>
          </a:p>
          <a:p>
            <a:r>
              <a:rPr lang="en-US" altLang="en-US" dirty="0" smtClean="0"/>
              <a:t>File test1.c:</a:t>
            </a:r>
          </a:p>
          <a:p>
            <a:r>
              <a:rPr lang="en-US" altLang="en-US" dirty="0" smtClean="0"/>
              <a:t>=======</a:t>
            </a:r>
          </a:p>
          <a:p>
            <a:endParaRPr lang="en-US" altLang="en-US" dirty="0" smtClean="0"/>
          </a:p>
          <a:p>
            <a:r>
              <a:rPr lang="en-US" altLang="en-US" dirty="0" err="1" smtClean="0"/>
              <a:t>int</a:t>
            </a:r>
            <a:r>
              <a:rPr lang="en-US" altLang="en-US" dirty="0" smtClean="0"/>
              <a:t> </a:t>
            </a:r>
            <a:r>
              <a:rPr lang="en-US" altLang="en-US" dirty="0" err="1" smtClean="0"/>
              <a:t>var</a:t>
            </a:r>
            <a:r>
              <a:rPr lang="en-US" altLang="en-US" dirty="0" smtClean="0"/>
              <a:t> = 10;				// global variable that should be usable throughout the program</a:t>
            </a:r>
          </a:p>
          <a:p>
            <a:endParaRPr lang="en-US" altLang="en-US" dirty="0" smtClean="0"/>
          </a:p>
          <a:p>
            <a:r>
              <a:rPr lang="en-US" altLang="en-US" dirty="0" err="1" smtClean="0"/>
              <a:t>int</a:t>
            </a:r>
            <a:r>
              <a:rPr lang="en-US" altLang="en-US" dirty="0" smtClean="0"/>
              <a:t> foo(void) {</a:t>
            </a:r>
          </a:p>
          <a:p>
            <a:r>
              <a:rPr lang="en-US" altLang="en-US" dirty="0" smtClean="0"/>
              <a:t>   return ++</a:t>
            </a:r>
            <a:r>
              <a:rPr lang="en-US" altLang="en-US" dirty="0" err="1" smtClean="0"/>
              <a:t>var</a:t>
            </a:r>
            <a:r>
              <a:rPr lang="en-US" altLang="en-US" dirty="0" smtClean="0"/>
              <a:t>;</a:t>
            </a:r>
          </a:p>
          <a:p>
            <a:r>
              <a:rPr lang="en-US" altLang="en-US" dirty="0" smtClean="0"/>
              <a:t>}</a:t>
            </a:r>
          </a:p>
          <a:p>
            <a:endParaRPr lang="en-US" altLang="en-US" dirty="0" smtClean="0"/>
          </a:p>
          <a:p>
            <a:r>
              <a:rPr lang="en-US" altLang="en-US" dirty="0" smtClean="0"/>
              <a:t>=======</a:t>
            </a:r>
          </a:p>
          <a:p>
            <a:r>
              <a:rPr lang="en-US" altLang="en-US" dirty="0" smtClean="0"/>
              <a:t>File test2.c:</a:t>
            </a:r>
          </a:p>
          <a:p>
            <a:r>
              <a:rPr lang="en-US" altLang="en-US" dirty="0" smtClean="0"/>
              <a:t>=======</a:t>
            </a:r>
          </a:p>
          <a:p>
            <a:endParaRPr lang="en-US" altLang="en-US" dirty="0" smtClean="0"/>
          </a:p>
          <a:p>
            <a:r>
              <a:rPr lang="en-US" altLang="en-US" dirty="0" smtClean="0"/>
              <a:t>extern </a:t>
            </a:r>
            <a:r>
              <a:rPr lang="en-US" altLang="en-US" dirty="0" err="1" smtClean="0"/>
              <a:t>int</a:t>
            </a:r>
            <a:r>
              <a:rPr lang="en-US" altLang="en-US" dirty="0" smtClean="0"/>
              <a:t> </a:t>
            </a:r>
            <a:r>
              <a:rPr lang="en-US" altLang="en-US" dirty="0" err="1" smtClean="0"/>
              <a:t>var</a:t>
            </a:r>
            <a:r>
              <a:rPr lang="en-US" altLang="en-US" dirty="0" smtClean="0"/>
              <a:t>;</a:t>
            </a:r>
          </a:p>
          <a:p>
            <a:r>
              <a:rPr lang="en-US" altLang="en-US" dirty="0" smtClean="0"/>
              <a:t>extern </a:t>
            </a:r>
            <a:r>
              <a:rPr lang="en-US" altLang="en-US" dirty="0" err="1" smtClean="0"/>
              <a:t>int</a:t>
            </a:r>
            <a:r>
              <a:rPr lang="en-US" altLang="en-US" dirty="0" smtClean="0"/>
              <a:t> foo();</a:t>
            </a:r>
          </a:p>
          <a:p>
            <a:endParaRPr lang="en-US" altLang="en-US" dirty="0" smtClean="0"/>
          </a:p>
          <a:p>
            <a:r>
              <a:rPr lang="en-US" altLang="en-US" dirty="0" smtClean="0"/>
              <a:t>void main() {</a:t>
            </a:r>
          </a:p>
          <a:p>
            <a:r>
              <a:rPr lang="en-US" altLang="en-US" dirty="0" smtClean="0"/>
              <a:t>   </a:t>
            </a:r>
            <a:r>
              <a:rPr lang="en-US" altLang="en-US" dirty="0" err="1" smtClean="0"/>
              <a:t>printf</a:t>
            </a:r>
            <a:r>
              <a:rPr lang="en-US" altLang="en-US" dirty="0" smtClean="0"/>
              <a:t>("value of </a:t>
            </a:r>
            <a:r>
              <a:rPr lang="en-US" altLang="en-US" dirty="0" err="1" smtClean="0"/>
              <a:t>var</a:t>
            </a:r>
            <a:r>
              <a:rPr lang="en-US" altLang="en-US" dirty="0" smtClean="0"/>
              <a:t> from foo: %d\n", foo());		// here we call foo</a:t>
            </a:r>
          </a:p>
          <a:p>
            <a:r>
              <a:rPr lang="en-US" altLang="en-US" dirty="0" smtClean="0"/>
              <a:t>   </a:t>
            </a:r>
            <a:r>
              <a:rPr lang="en-US" altLang="en-US" dirty="0" err="1" smtClean="0"/>
              <a:t>printf</a:t>
            </a:r>
            <a:r>
              <a:rPr lang="en-US" altLang="en-US" dirty="0" smtClean="0"/>
              <a:t>("accessing </a:t>
            </a:r>
            <a:r>
              <a:rPr lang="en-US" altLang="en-US" dirty="0" err="1" smtClean="0"/>
              <a:t>var</a:t>
            </a:r>
            <a:r>
              <a:rPr lang="en-US" altLang="en-US" dirty="0" smtClean="0"/>
              <a:t> directly:%d\n ", </a:t>
            </a:r>
            <a:r>
              <a:rPr lang="en-US" altLang="en-US" dirty="0" err="1" smtClean="0"/>
              <a:t>var</a:t>
            </a:r>
            <a:r>
              <a:rPr lang="en-US" altLang="en-US" dirty="0" smtClean="0"/>
              <a:t>);		// here we access the value of </a:t>
            </a:r>
            <a:r>
              <a:rPr lang="en-US" altLang="en-US" dirty="0" err="1" smtClean="0"/>
              <a:t>var</a:t>
            </a:r>
            <a:endParaRPr lang="en-US" altLang="en-US" dirty="0" smtClean="0"/>
          </a:p>
          <a:p>
            <a:r>
              <a:rPr lang="en-US" altLang="en-US" dirty="0" smtClean="0"/>
              <a:t>}</a:t>
            </a:r>
          </a:p>
          <a:p>
            <a:endParaRPr lang="en-US" altLang="en-US" dirty="0" smtClean="0"/>
          </a:p>
          <a:p>
            <a:r>
              <a:rPr lang="en-US" altLang="en-US" dirty="0" smtClean="0"/>
              <a:t>What we’ve done here is write two implementation files, which are linked at compile time (using a compilation command like “</a:t>
            </a:r>
            <a:r>
              <a:rPr lang="en-ZA" altLang="en-US" dirty="0" err="1" smtClean="0"/>
              <a:t>gcc</a:t>
            </a:r>
            <a:r>
              <a:rPr lang="en-ZA" altLang="en-US" dirty="0" smtClean="0"/>
              <a:t> -o test test2.c test1.c”</a:t>
            </a:r>
            <a:r>
              <a:rPr lang="en-US" altLang="en-US" dirty="0" smtClean="0"/>
              <a:t>). We’ve declared a global variable (</a:t>
            </a:r>
            <a:r>
              <a:rPr lang="en-US" altLang="en-US" dirty="0" err="1" smtClean="0"/>
              <a:t>var</a:t>
            </a:r>
            <a:r>
              <a:rPr lang="en-US" altLang="en-US" dirty="0" smtClean="0"/>
              <a:t>) in the file test1.c, as well as a function (foo), both of which should be usable throughout the program. In test2.c we call foo and access the value of var.</a:t>
            </a:r>
          </a:p>
          <a:p>
            <a:endParaRPr lang="en-US" altLang="en-US" dirty="0" smtClean="0"/>
          </a:p>
          <a:p>
            <a:r>
              <a:rPr lang="en-US" altLang="en-US" dirty="0" smtClean="0"/>
              <a:t>Note that test1.c is not included (using #include) in test2.c because we don’t typically include implementation files (usually we only include header files). We can’t just access </a:t>
            </a:r>
            <a:r>
              <a:rPr lang="en-US" altLang="en-US" dirty="0" err="1" smtClean="0"/>
              <a:t>var</a:t>
            </a:r>
            <a:r>
              <a:rPr lang="en-US" altLang="en-US" dirty="0" smtClean="0"/>
              <a:t> or foo in test2.c because neither has been defined in test2.c. We also can’t re-define </a:t>
            </a:r>
            <a:r>
              <a:rPr lang="en-US" altLang="en-US" dirty="0" err="1" smtClean="0"/>
              <a:t>var</a:t>
            </a:r>
            <a:r>
              <a:rPr lang="en-US" altLang="en-US" dirty="0" smtClean="0"/>
              <a:t> or foo in test2.c because we would then be defining </a:t>
            </a:r>
            <a:r>
              <a:rPr lang="en-US" altLang="en-US" dirty="0" err="1" smtClean="0"/>
              <a:t>var</a:t>
            </a:r>
            <a:r>
              <a:rPr lang="en-US" altLang="en-US" dirty="0" smtClean="0"/>
              <a:t> and foo twice in the program, which would cause a compilation error.</a:t>
            </a:r>
          </a:p>
          <a:p>
            <a:endParaRPr lang="en-US" altLang="en-US" dirty="0" smtClean="0"/>
          </a:p>
          <a:p>
            <a:r>
              <a:rPr lang="en-US" altLang="en-US" dirty="0" smtClean="0"/>
              <a:t>So how do we solve this problem? We need to declare </a:t>
            </a:r>
            <a:r>
              <a:rPr lang="en-US" altLang="en-US" dirty="0" err="1" smtClean="0"/>
              <a:t>var</a:t>
            </a:r>
            <a:r>
              <a:rPr lang="en-US" altLang="en-US" dirty="0" smtClean="0"/>
              <a:t> and foo in test2.c using the extern keyword. This is basically telling the compiler “Don’t worry about finding a definition for </a:t>
            </a:r>
            <a:r>
              <a:rPr lang="en-US" altLang="en-US" dirty="0" err="1" smtClean="0"/>
              <a:t>var</a:t>
            </a:r>
            <a:r>
              <a:rPr lang="en-US" altLang="en-US" dirty="0" smtClean="0"/>
              <a:t> and foo in test2.c because </a:t>
            </a:r>
            <a:r>
              <a:rPr lang="en-US" altLang="en-US" dirty="0" err="1" smtClean="0"/>
              <a:t>var</a:t>
            </a:r>
            <a:r>
              <a:rPr lang="en-US" altLang="en-US" dirty="0" smtClean="0"/>
              <a:t> and foo are defined in another file that will be linked during compilation”. The extern keyword indicates that </a:t>
            </a:r>
            <a:r>
              <a:rPr lang="en-US" altLang="en-US" dirty="0" err="1" smtClean="0"/>
              <a:t>var</a:t>
            </a:r>
            <a:r>
              <a:rPr lang="en-US" altLang="en-US" dirty="0" smtClean="0"/>
              <a:t> and foo are available for use, but doesn’t tell the compiler anything about how memory is allocated for </a:t>
            </a:r>
            <a:r>
              <a:rPr lang="en-US" altLang="en-US" dirty="0" err="1" smtClean="0"/>
              <a:t>var</a:t>
            </a:r>
            <a:r>
              <a:rPr lang="en-US" altLang="en-US" dirty="0" smtClean="0"/>
              <a:t>, or what the body of foo looks like. The memory allocation and implementation of foo are only provided when test1.c and test2.c are linked by the compiler.</a:t>
            </a: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323704C6-165E-4273-86D7-31D78F2956D8}" type="slidenum">
              <a:rPr lang="en-US" altLang="en-US" sz="1300" smtClean="0"/>
              <a:pPr/>
              <a:t>14</a:t>
            </a:fld>
            <a:endParaRPr lang="en-US" altLang="en-US" sz="1300" smtClean="0"/>
          </a:p>
        </p:txBody>
      </p:sp>
    </p:spTree>
    <p:extLst>
      <p:ext uri="{BB962C8B-B14F-4D97-AF65-F5344CB8AC3E}">
        <p14:creationId xmlns:p14="http://schemas.microsoft.com/office/powerpoint/2010/main" val="2284746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What is the advantage of PHP’s method for handling global variables?</a:t>
            </a:r>
          </a:p>
          <a:p>
            <a:endParaRPr lang="en-US" altLang="en-US" dirty="0" smtClean="0"/>
          </a:p>
          <a:p>
            <a:r>
              <a:rPr lang="en-US" altLang="en-US" dirty="0" smtClean="0"/>
              <a:t>Based</a:t>
            </a:r>
            <a:r>
              <a:rPr lang="en-US" altLang="en-US" baseline="0" dirty="0" smtClean="0"/>
              <a:t> on the scope rules of PHP, t</a:t>
            </a:r>
            <a:r>
              <a:rPr lang="en-US" altLang="en-US" dirty="0" smtClean="0"/>
              <a:t>his is legal:</a:t>
            </a:r>
          </a:p>
          <a:p>
            <a:endParaRPr lang="en-US" altLang="en-US" dirty="0" smtClean="0"/>
          </a:p>
          <a:p>
            <a:r>
              <a:rPr lang="en-ZA" altLang="en-US" dirty="0" smtClean="0"/>
              <a:t>&lt;?</a:t>
            </a:r>
            <a:r>
              <a:rPr lang="en-ZA" altLang="en-US" dirty="0" err="1" smtClean="0"/>
              <a:t>php</a:t>
            </a:r>
            <a:endParaRPr lang="en-ZA" altLang="en-US" dirty="0" smtClean="0"/>
          </a:p>
          <a:p>
            <a:endParaRPr lang="en-ZA" altLang="en-US" dirty="0" smtClean="0"/>
          </a:p>
          <a:p>
            <a:r>
              <a:rPr lang="en-ZA" altLang="en-US" dirty="0" smtClean="0"/>
              <a:t>function </a:t>
            </a:r>
            <a:r>
              <a:rPr lang="en-ZA" altLang="en-US" dirty="0" err="1" smtClean="0"/>
              <a:t>calculate_count</a:t>
            </a:r>
            <a:r>
              <a:rPr lang="en-ZA" altLang="en-US" dirty="0" smtClean="0"/>
              <a:t>() {</a:t>
            </a:r>
          </a:p>
          <a:p>
            <a:r>
              <a:rPr lang="en-ZA" altLang="en-US" dirty="0" smtClean="0"/>
              <a:t>    global $count;</a:t>
            </a:r>
          </a:p>
          <a:p>
            <a:r>
              <a:rPr lang="en-ZA" altLang="en-US" dirty="0" smtClean="0"/>
              <a:t>    echo $count++ . "&lt;</a:t>
            </a:r>
            <a:r>
              <a:rPr lang="en-ZA" altLang="en-US" dirty="0" err="1" smtClean="0"/>
              <a:t>br</a:t>
            </a:r>
            <a:r>
              <a:rPr lang="en-ZA" altLang="en-US" dirty="0" smtClean="0"/>
              <a:t>/&gt;"; </a:t>
            </a:r>
          </a:p>
          <a:p>
            <a:r>
              <a:rPr lang="en-ZA" altLang="en-US" dirty="0" smtClean="0"/>
              <a:t>}</a:t>
            </a:r>
          </a:p>
          <a:p>
            <a:endParaRPr lang="en-ZA" altLang="en-US" dirty="0" smtClean="0"/>
          </a:p>
          <a:p>
            <a:r>
              <a:rPr lang="en-ZA" altLang="en-US" dirty="0" smtClean="0"/>
              <a:t>$count = 5;</a:t>
            </a:r>
          </a:p>
          <a:p>
            <a:r>
              <a:rPr lang="en-ZA" altLang="en-US" dirty="0" err="1" smtClean="0"/>
              <a:t>calculate_count</a:t>
            </a:r>
            <a:r>
              <a:rPr lang="en-ZA" altLang="en-US" dirty="0" smtClean="0"/>
              <a:t>();</a:t>
            </a:r>
          </a:p>
          <a:p>
            <a:r>
              <a:rPr lang="en-ZA" altLang="en-US" dirty="0" smtClean="0"/>
              <a:t>echo $count;</a:t>
            </a:r>
          </a:p>
          <a:p>
            <a:r>
              <a:rPr lang="en-ZA" altLang="en-US" dirty="0" smtClean="0"/>
              <a:t>?&gt;</a:t>
            </a:r>
            <a:endParaRPr lang="en-US" altLang="en-US" dirty="0" smtClean="0"/>
          </a:p>
          <a:p>
            <a:endParaRPr lang="en-US" altLang="en-US" baseline="0" dirty="0" smtClean="0"/>
          </a:p>
          <a:p>
            <a:r>
              <a:rPr lang="en-US" altLang="en-US" baseline="0" dirty="0" smtClean="0"/>
              <a:t>and outputs 5 for the echo in the function body, and 6 for the echo outside the function body.</a:t>
            </a: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4895947-3DF4-4A5B-B326-755ED50A653E}" type="slidenum">
              <a:rPr lang="en-US" altLang="en-US" sz="1300" smtClean="0"/>
              <a:pPr/>
              <a:t>15</a:t>
            </a:fld>
            <a:endParaRPr lang="en-US" altLang="en-US" sz="1300" smtClean="0"/>
          </a:p>
        </p:txBody>
      </p:sp>
    </p:spTree>
    <p:extLst>
      <p:ext uri="{BB962C8B-B14F-4D97-AF65-F5344CB8AC3E}">
        <p14:creationId xmlns:p14="http://schemas.microsoft.com/office/powerpoint/2010/main" val="894699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What is the advantage of Python’s method for handling global variables?</a:t>
            </a:r>
          </a:p>
          <a:p>
            <a:endParaRPr lang="en-US" altLang="en-US" dirty="0" smtClean="0"/>
          </a:p>
          <a:p>
            <a:r>
              <a:rPr lang="en-US" altLang="en-US" dirty="0" smtClean="0"/>
              <a:t>Based</a:t>
            </a:r>
            <a:r>
              <a:rPr lang="en-US" altLang="en-US" baseline="0" dirty="0" smtClean="0"/>
              <a:t> on the scope rules of Python, t</a:t>
            </a:r>
            <a:r>
              <a:rPr lang="en-US" altLang="en-US" dirty="0" smtClean="0"/>
              <a:t>his is legal:</a:t>
            </a:r>
          </a:p>
          <a:p>
            <a:endParaRPr lang="en-US" altLang="en-US" dirty="0" smtClean="0"/>
          </a:p>
          <a:p>
            <a:r>
              <a:rPr lang="en-ZA" altLang="en-US" dirty="0" err="1" smtClean="0"/>
              <a:t>def</a:t>
            </a:r>
            <a:r>
              <a:rPr lang="en-ZA" altLang="en-US" dirty="0" smtClean="0"/>
              <a:t> </a:t>
            </a:r>
            <a:r>
              <a:rPr lang="en-ZA" altLang="en-US" dirty="0" err="1" smtClean="0"/>
              <a:t>calculate_count</a:t>
            </a:r>
            <a:r>
              <a:rPr lang="en-ZA" altLang="en-US" dirty="0" smtClean="0"/>
              <a:t>():</a:t>
            </a:r>
          </a:p>
          <a:p>
            <a:r>
              <a:rPr lang="en-ZA" altLang="en-US" dirty="0" smtClean="0"/>
              <a:t>    global count</a:t>
            </a:r>
          </a:p>
          <a:p>
            <a:r>
              <a:rPr lang="en-ZA" altLang="en-US" dirty="0" smtClean="0"/>
              <a:t>    count += 1</a:t>
            </a:r>
          </a:p>
          <a:p>
            <a:r>
              <a:rPr lang="en-ZA" altLang="en-US" dirty="0" smtClean="0"/>
              <a:t>    print(count)</a:t>
            </a:r>
          </a:p>
          <a:p>
            <a:endParaRPr lang="en-ZA" altLang="en-US" dirty="0" smtClean="0"/>
          </a:p>
          <a:p>
            <a:endParaRPr lang="en-ZA" altLang="en-US" dirty="0" smtClean="0"/>
          </a:p>
          <a:p>
            <a:r>
              <a:rPr lang="en-ZA" altLang="en-US" dirty="0" smtClean="0"/>
              <a:t>count = 5</a:t>
            </a:r>
          </a:p>
          <a:p>
            <a:r>
              <a:rPr lang="en-ZA" altLang="en-US" dirty="0" err="1" smtClean="0"/>
              <a:t>calculate_count</a:t>
            </a:r>
            <a:r>
              <a:rPr lang="en-ZA" altLang="en-US" dirty="0" smtClean="0"/>
              <a:t>()</a:t>
            </a:r>
          </a:p>
          <a:p>
            <a:r>
              <a:rPr lang="en-ZA" altLang="en-US" dirty="0" smtClean="0"/>
              <a:t>print(count)</a:t>
            </a:r>
          </a:p>
          <a:p>
            <a:endParaRPr lang="en-US" altLang="en-US" baseline="0" dirty="0" smtClean="0"/>
          </a:p>
          <a:p>
            <a:r>
              <a:rPr lang="en-US" altLang="en-US" baseline="0" dirty="0" smtClean="0"/>
              <a:t>and outputs 6 for the print in the function body, and 6 for the print outside the function body.</a:t>
            </a: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EF6A3A35-C6A7-41C1-BD7A-081F854FF340}" type="slidenum">
              <a:rPr lang="en-US" altLang="en-US" sz="1300" smtClean="0"/>
              <a:pPr/>
              <a:t>16</a:t>
            </a:fld>
            <a:endParaRPr lang="en-US" altLang="en-US" sz="1300" smtClean="0"/>
          </a:p>
        </p:txBody>
      </p:sp>
    </p:spTree>
    <p:extLst>
      <p:ext uri="{BB962C8B-B14F-4D97-AF65-F5344CB8AC3E}">
        <p14:creationId xmlns:p14="http://schemas.microsoft.com/office/powerpoint/2010/main" val="2202198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329E1D13-200A-4CB1-B6BC-6219EFA46783}" type="slidenum">
              <a:rPr lang="en-US" altLang="en-US" sz="1400" smtClean="0"/>
              <a:pPr/>
              <a:t>17</a:t>
            </a:fld>
            <a:endParaRPr lang="en-US" altLang="en-US" sz="1400" smtClean="0"/>
          </a:p>
        </p:txBody>
      </p:sp>
      <p:sp>
        <p:nvSpPr>
          <p:cNvPr id="71683" name="Rectangle 2"/>
          <p:cNvSpPr>
            <a:spLocks noGrp="1" noRot="1" noChangeAspect="1" noChangeArrowheads="1" noTextEdit="1"/>
          </p:cNvSpPr>
          <p:nvPr>
            <p:ph type="sldImg"/>
          </p:nvPr>
        </p:nvSpPr>
        <p:spPr>
          <a:xfrm>
            <a:off x="814388" y="860425"/>
            <a:ext cx="5724525" cy="4294188"/>
          </a:xfrm>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780999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08F2CE9B-10B8-474B-AFE5-36604816FD00}" type="slidenum">
              <a:rPr lang="en-US" altLang="en-US" sz="1400" smtClean="0"/>
              <a:pPr/>
              <a:t>18</a:t>
            </a:fld>
            <a:endParaRPr lang="en-US" altLang="en-US" sz="1400" smtClean="0"/>
          </a:p>
        </p:txBody>
      </p:sp>
      <p:sp>
        <p:nvSpPr>
          <p:cNvPr id="73731" name="Rectangle 2"/>
          <p:cNvSpPr>
            <a:spLocks noGrp="1" noRot="1" noChangeAspect="1" noChangeArrowheads="1" noTextEdit="1"/>
          </p:cNvSpPr>
          <p:nvPr>
            <p:ph type="sldImg"/>
          </p:nvPr>
        </p:nvSpPr>
        <p:spPr>
          <a:xfrm>
            <a:off x="814388" y="860425"/>
            <a:ext cx="5724525" cy="4294188"/>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350270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1E95F371-B7DD-4CB4-A585-33BFBBFDF3B2}" type="slidenum">
              <a:rPr lang="en-US" altLang="en-US" sz="1400" smtClean="0"/>
              <a:pPr/>
              <a:t>19</a:t>
            </a:fld>
            <a:endParaRPr lang="en-US" altLang="en-US" sz="1400" smtClean="0"/>
          </a:p>
        </p:txBody>
      </p:sp>
      <p:sp>
        <p:nvSpPr>
          <p:cNvPr id="75779" name="Rectangle 2"/>
          <p:cNvSpPr>
            <a:spLocks noGrp="1" noRot="1" noChangeAspect="1" noChangeArrowheads="1" noTextEdit="1"/>
          </p:cNvSpPr>
          <p:nvPr>
            <p:ph type="sldImg"/>
          </p:nvPr>
        </p:nvSpPr>
        <p:spPr>
          <a:xfrm>
            <a:off x="814388" y="860425"/>
            <a:ext cx="5724525" cy="4294188"/>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016509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EADE95D-138F-4A31-96C7-AFA5397B786F}" type="slidenum">
              <a:rPr lang="en-US" altLang="en-US" sz="1300" smtClean="0"/>
              <a:pPr/>
              <a:t>2</a:t>
            </a:fld>
            <a:endParaRPr lang="en-US" altLang="en-US" sz="13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482425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1395B5D-64B1-4C08-87DD-EC45DFF5B4A6}" type="slidenum">
              <a:rPr lang="en-US" altLang="en-US" sz="1400" smtClean="0"/>
              <a:pPr/>
              <a:t>20</a:t>
            </a:fld>
            <a:endParaRPr lang="en-US" altLang="en-US" sz="1400" smtClean="0"/>
          </a:p>
        </p:txBody>
      </p:sp>
      <p:sp>
        <p:nvSpPr>
          <p:cNvPr id="77827" name="Rectangle 2"/>
          <p:cNvSpPr>
            <a:spLocks noGrp="1" noRot="1" noChangeAspect="1" noChangeArrowheads="1" noTextEdit="1"/>
          </p:cNvSpPr>
          <p:nvPr>
            <p:ph type="sldImg"/>
          </p:nvPr>
        </p:nvSpPr>
        <p:spPr>
          <a:xfrm>
            <a:off x="814388" y="860425"/>
            <a:ext cx="5724525" cy="4294188"/>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182153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850E9798-2C23-4392-8A68-1EDBBB084F75}" type="slidenum">
              <a:rPr lang="en-US" altLang="en-US" sz="1400" smtClean="0"/>
              <a:pPr/>
              <a:t>21</a:t>
            </a:fld>
            <a:endParaRPr lang="en-US" altLang="en-US" sz="1400" smtClean="0"/>
          </a:p>
        </p:txBody>
      </p:sp>
      <p:sp>
        <p:nvSpPr>
          <p:cNvPr id="79875" name="Rectangle 2"/>
          <p:cNvSpPr>
            <a:spLocks noGrp="1" noRot="1" noChangeAspect="1" noChangeArrowheads="1" noTextEdit="1"/>
          </p:cNvSpPr>
          <p:nvPr>
            <p:ph type="sldImg"/>
          </p:nvPr>
        </p:nvSpPr>
        <p:spPr>
          <a:xfrm>
            <a:off x="814388" y="860425"/>
            <a:ext cx="5724525" cy="4294188"/>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080120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780014C7-5FB6-4157-B261-F300F0FCC764}" type="slidenum">
              <a:rPr lang="en-US" altLang="en-US" sz="1400" smtClean="0"/>
              <a:pPr/>
              <a:t>22</a:t>
            </a:fld>
            <a:endParaRPr lang="en-US" altLang="en-US" sz="1400" smtClean="0"/>
          </a:p>
        </p:txBody>
      </p:sp>
      <p:sp>
        <p:nvSpPr>
          <p:cNvPr id="81923" name="Rectangle 2"/>
          <p:cNvSpPr>
            <a:spLocks noGrp="1" noRot="1" noChangeAspect="1" noChangeArrowheads="1" noTextEdit="1"/>
          </p:cNvSpPr>
          <p:nvPr>
            <p:ph type="sldImg"/>
          </p:nvPr>
        </p:nvSpPr>
        <p:spPr>
          <a:xfrm>
            <a:off x="814388" y="860425"/>
            <a:ext cx="5724525" cy="4294188"/>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078525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873DBEE9-D3BD-4DC2-A73E-1EAA148C598B}" type="slidenum">
              <a:rPr lang="en-US" altLang="en-US" sz="1400" smtClean="0"/>
              <a:pPr/>
              <a:t>24</a:t>
            </a:fld>
            <a:endParaRPr lang="en-US" altLang="en-US" sz="1400" smtClean="0"/>
          </a:p>
        </p:txBody>
      </p:sp>
      <p:sp>
        <p:nvSpPr>
          <p:cNvPr id="84995" name="Rectangle 2"/>
          <p:cNvSpPr>
            <a:spLocks noGrp="1" noRot="1" noChangeAspect="1" noChangeArrowheads="1" noTextEdit="1"/>
          </p:cNvSpPr>
          <p:nvPr>
            <p:ph type="sldImg"/>
          </p:nvPr>
        </p:nvSpPr>
        <p:spPr>
          <a:xfrm>
            <a:off x="814388" y="860425"/>
            <a:ext cx="5724525" cy="4294188"/>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dirty="0" smtClean="0"/>
              <a:t>You should be familiar with using named constants to parameterise programs from your introductory programming course. Here is an example in C++:</a:t>
            </a:r>
          </a:p>
          <a:p>
            <a:pPr eaLnBrk="1" hangingPunct="1"/>
            <a:endParaRPr lang="en-ZA" altLang="en-US" dirty="0" smtClean="0"/>
          </a:p>
          <a:p>
            <a:pPr eaLnBrk="1" hangingPunct="1"/>
            <a:r>
              <a:rPr lang="en-ZA" altLang="en-US" dirty="0" err="1" smtClean="0"/>
              <a:t>const</a:t>
            </a:r>
            <a:r>
              <a:rPr lang="en-ZA" altLang="en-US" dirty="0" smtClean="0"/>
              <a:t> </a:t>
            </a:r>
            <a:r>
              <a:rPr lang="en-ZA" altLang="en-US" dirty="0" err="1" smtClean="0"/>
              <a:t>int</a:t>
            </a:r>
            <a:r>
              <a:rPr lang="en-ZA" altLang="en-US" dirty="0" smtClean="0"/>
              <a:t> SIZE = 10;</a:t>
            </a:r>
          </a:p>
          <a:p>
            <a:pPr eaLnBrk="1" hangingPunct="1"/>
            <a:r>
              <a:rPr lang="en-ZA" altLang="en-US" dirty="0" err="1" smtClean="0"/>
              <a:t>int</a:t>
            </a:r>
            <a:r>
              <a:rPr lang="en-ZA" altLang="en-US" dirty="0" smtClean="0"/>
              <a:t> array[SIZE];</a:t>
            </a:r>
          </a:p>
          <a:p>
            <a:pPr eaLnBrk="1" hangingPunct="1"/>
            <a:endParaRPr lang="en-ZA" altLang="en-US" dirty="0" smtClean="0"/>
          </a:p>
          <a:p>
            <a:pPr eaLnBrk="1" hangingPunct="1"/>
            <a:r>
              <a:rPr lang="en-ZA" altLang="en-US" dirty="0" smtClean="0"/>
              <a:t>for (</a:t>
            </a:r>
            <a:r>
              <a:rPr lang="en-ZA" altLang="en-US" dirty="0" err="1" smtClean="0"/>
              <a:t>int</a:t>
            </a:r>
            <a:r>
              <a:rPr lang="en-ZA" altLang="en-US" dirty="0" smtClean="0"/>
              <a:t> </a:t>
            </a:r>
            <a:r>
              <a:rPr lang="en-ZA" altLang="en-US" dirty="0" err="1" smtClean="0"/>
              <a:t>i</a:t>
            </a:r>
            <a:r>
              <a:rPr lang="en-ZA" altLang="en-US" dirty="0" smtClean="0"/>
              <a:t> = 0; </a:t>
            </a:r>
            <a:r>
              <a:rPr lang="en-ZA" altLang="en-US" dirty="0" err="1" smtClean="0"/>
              <a:t>i</a:t>
            </a:r>
            <a:r>
              <a:rPr lang="en-ZA" altLang="en-US" dirty="0" smtClean="0"/>
              <a:t> &lt; SIZE; </a:t>
            </a:r>
            <a:r>
              <a:rPr lang="en-ZA" altLang="en-US" dirty="0" err="1" smtClean="0"/>
              <a:t>i</a:t>
            </a:r>
            <a:r>
              <a:rPr lang="en-ZA" altLang="en-US" dirty="0" smtClean="0"/>
              <a:t>++) {</a:t>
            </a:r>
          </a:p>
          <a:p>
            <a:pPr eaLnBrk="1" hangingPunct="1"/>
            <a:r>
              <a:rPr lang="en-ZA" altLang="en-US" dirty="0" smtClean="0"/>
              <a:t>   // do something with array</a:t>
            </a:r>
          </a:p>
          <a:p>
            <a:pPr eaLnBrk="1" hangingPunct="1"/>
            <a:r>
              <a:rPr lang="en-ZA" altLang="en-US" dirty="0" smtClean="0"/>
              <a:t>}</a:t>
            </a:r>
          </a:p>
          <a:p>
            <a:pPr eaLnBrk="1" hangingPunct="1"/>
            <a:endParaRPr lang="en-ZA" altLang="en-US" dirty="0" smtClean="0"/>
          </a:p>
          <a:p>
            <a:pPr eaLnBrk="1" hangingPunct="1"/>
            <a:r>
              <a:rPr lang="en-ZA" altLang="en-US" dirty="0" smtClean="0"/>
              <a:t>This code allows you to easily change the value of SIZE, which then propagates the change throughout your code without having to change the declaration of array or the stopping condition for the loop.</a:t>
            </a:r>
          </a:p>
          <a:p>
            <a:pPr eaLnBrk="1" hangingPunct="1"/>
            <a:endParaRPr lang="en-ZA" altLang="en-US" dirty="0" smtClean="0"/>
          </a:p>
          <a:p>
            <a:pPr eaLnBrk="1" hangingPunct="1"/>
            <a:r>
              <a:rPr lang="en-ZA" altLang="en-US" dirty="0" smtClean="0"/>
              <a:t>Static constants have values bound to them at compile time. Because of this, a value must be assigned to the static constant where it is defined. Additionally, only expressions involving other constants and literals may be assigned to the static constant. It is illegal to use variables in the assignment. This is because the value binding to the static constant takes place at compile time, so the value being bound must be known at compile time (the values of variables are only known at runtime).</a:t>
            </a:r>
          </a:p>
          <a:p>
            <a:pPr eaLnBrk="1" hangingPunct="1"/>
            <a:endParaRPr lang="en-US" altLang="en-US" dirty="0" smtClean="0"/>
          </a:p>
          <a:p>
            <a:pPr eaLnBrk="1" hangingPunct="1"/>
            <a:r>
              <a:rPr lang="en-ZA" altLang="en-US" dirty="0" smtClean="0"/>
              <a:t>Dynamic constants are simply variables that can only be assigned to once. Because of this, the value assigned to a dynamic constant is allowed to be an expression that only gets a value at runtime. This implies that variables can be used in the expression that is assigned to a dynamic constant. Additionally, one can usually assign a value to a dynamic constant after it is declared, but you are restricted in terms of assigning to the dynamic constant after the first assignment.</a:t>
            </a:r>
          </a:p>
        </p:txBody>
      </p:sp>
    </p:spTree>
    <p:extLst>
      <p:ext uri="{BB962C8B-B14F-4D97-AF65-F5344CB8AC3E}">
        <p14:creationId xmlns:p14="http://schemas.microsoft.com/office/powerpoint/2010/main" val="3517541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873DBEE9-D3BD-4DC2-A73E-1EAA148C598B}" type="slidenum">
              <a:rPr lang="en-US" altLang="en-US" sz="1400" smtClean="0"/>
              <a:pPr/>
              <a:t>25</a:t>
            </a:fld>
            <a:endParaRPr lang="en-US" altLang="en-US" sz="1400" smtClean="0"/>
          </a:p>
        </p:txBody>
      </p:sp>
      <p:sp>
        <p:nvSpPr>
          <p:cNvPr id="84995" name="Rectangle 2"/>
          <p:cNvSpPr>
            <a:spLocks noGrp="1" noRot="1" noChangeAspect="1" noChangeArrowheads="1" noTextEdit="1"/>
          </p:cNvSpPr>
          <p:nvPr>
            <p:ph type="sldImg"/>
          </p:nvPr>
        </p:nvSpPr>
        <p:spPr>
          <a:xfrm>
            <a:off x="814388" y="860425"/>
            <a:ext cx="5724525" cy="4294188"/>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dirty="0" smtClean="0"/>
              <a:t>In C# the following is legal:</a:t>
            </a:r>
          </a:p>
          <a:p>
            <a:pPr eaLnBrk="1" hangingPunct="1"/>
            <a:endParaRPr lang="en-ZA" altLang="en-US" dirty="0" smtClean="0"/>
          </a:p>
          <a:p>
            <a:pPr eaLnBrk="1" hangingPunct="1"/>
            <a:r>
              <a:rPr lang="en-US" altLang="en-US" dirty="0" err="1" smtClean="0"/>
              <a:t>const</a:t>
            </a:r>
            <a:r>
              <a:rPr lang="en-US" altLang="en-US" dirty="0" smtClean="0"/>
              <a:t> </a:t>
            </a:r>
            <a:r>
              <a:rPr lang="en-US" altLang="en-US" dirty="0" err="1" smtClean="0"/>
              <a:t>int</a:t>
            </a:r>
            <a:r>
              <a:rPr lang="en-US" altLang="en-US" dirty="0" smtClean="0"/>
              <a:t> C1 = 5;</a:t>
            </a:r>
          </a:p>
          <a:p>
            <a:pPr eaLnBrk="1" hangingPunct="1"/>
            <a:r>
              <a:rPr lang="en-US" altLang="en-US" dirty="0" err="1" smtClean="0"/>
              <a:t>const</a:t>
            </a:r>
            <a:r>
              <a:rPr lang="en-US" altLang="en-US" dirty="0" smtClean="0"/>
              <a:t> </a:t>
            </a:r>
            <a:r>
              <a:rPr lang="en-US" altLang="en-US" dirty="0" err="1" smtClean="0"/>
              <a:t>int</a:t>
            </a:r>
            <a:r>
              <a:rPr lang="en-US" altLang="en-US" dirty="0" smtClean="0"/>
              <a:t> C2 = C1 + 100;</a:t>
            </a:r>
          </a:p>
          <a:p>
            <a:pPr eaLnBrk="1" hangingPunct="1"/>
            <a:endParaRPr lang="en-US" altLang="en-US" dirty="0" smtClean="0"/>
          </a:p>
          <a:p>
            <a:pPr eaLnBrk="1" hangingPunct="1"/>
            <a:r>
              <a:rPr lang="en-ZA" altLang="en-US" dirty="0" smtClean="0"/>
              <a:t>The following, however, is illegal (because the expression on the right of the assignment to C contains a variable):</a:t>
            </a:r>
          </a:p>
          <a:p>
            <a:pPr eaLnBrk="1" hangingPunct="1"/>
            <a:endParaRPr lang="en-ZA" altLang="en-US" dirty="0" smtClean="0"/>
          </a:p>
          <a:p>
            <a:pPr eaLnBrk="1" hangingPunct="1"/>
            <a:r>
              <a:rPr lang="en-US" altLang="en-US" dirty="0" err="1" smtClean="0"/>
              <a:t>int</a:t>
            </a:r>
            <a:r>
              <a:rPr lang="en-US" altLang="en-US" dirty="0" smtClean="0"/>
              <a:t> variable;</a:t>
            </a:r>
          </a:p>
          <a:p>
            <a:pPr eaLnBrk="1" hangingPunct="1"/>
            <a:r>
              <a:rPr lang="en-US" altLang="en-US" dirty="0" smtClean="0"/>
              <a:t>variable = 5;</a:t>
            </a:r>
          </a:p>
          <a:p>
            <a:pPr eaLnBrk="1" hangingPunct="1"/>
            <a:r>
              <a:rPr lang="en-US" altLang="en-US" dirty="0" err="1" smtClean="0"/>
              <a:t>const</a:t>
            </a:r>
            <a:r>
              <a:rPr lang="en-US" altLang="en-US" dirty="0" smtClean="0"/>
              <a:t> </a:t>
            </a:r>
            <a:r>
              <a:rPr lang="en-US" altLang="en-US" dirty="0" err="1" smtClean="0"/>
              <a:t>int</a:t>
            </a:r>
            <a:r>
              <a:rPr lang="en-US" altLang="en-US" dirty="0" smtClean="0"/>
              <a:t> C = variable + 100;</a:t>
            </a:r>
          </a:p>
          <a:p>
            <a:pPr eaLnBrk="1" hangingPunct="1"/>
            <a:endParaRPr lang="en-US" altLang="en-US" dirty="0" smtClean="0"/>
          </a:p>
          <a:p>
            <a:pPr eaLnBrk="1" hangingPunct="1"/>
            <a:r>
              <a:rPr lang="en-ZA" altLang="en-US" dirty="0" smtClean="0"/>
              <a:t>In C#, a </a:t>
            </a:r>
            <a:r>
              <a:rPr lang="en-ZA" altLang="en-US" dirty="0" err="1" smtClean="0"/>
              <a:t>readonly</a:t>
            </a:r>
            <a:r>
              <a:rPr lang="en-ZA" altLang="en-US" dirty="0" smtClean="0"/>
              <a:t> constant is a dynamic constant. However, you may only declare a </a:t>
            </a:r>
            <a:r>
              <a:rPr lang="en-ZA" altLang="en-US" dirty="0" err="1" smtClean="0"/>
              <a:t>readonly</a:t>
            </a:r>
            <a:r>
              <a:rPr lang="en-ZA" altLang="en-US" dirty="0" smtClean="0"/>
              <a:t> constant as a field of a class (i.e. a member variable of a class), and may only assign a value to a </a:t>
            </a:r>
            <a:r>
              <a:rPr lang="en-ZA" altLang="en-US" dirty="0" err="1" smtClean="0"/>
              <a:t>readonly</a:t>
            </a:r>
            <a:r>
              <a:rPr lang="en-ZA" altLang="en-US" dirty="0" smtClean="0"/>
              <a:t> constant in the constant’s definition or a constructor. The following example illustrates the use of dynamic constants in C#:</a:t>
            </a:r>
          </a:p>
          <a:p>
            <a:pPr eaLnBrk="1" hangingPunct="1"/>
            <a:endParaRPr lang="en-ZA" altLang="en-US" dirty="0" smtClean="0"/>
          </a:p>
          <a:p>
            <a:pPr eaLnBrk="1" hangingPunct="1"/>
            <a:r>
              <a:rPr lang="en-US" altLang="en-US" dirty="0" smtClean="0"/>
              <a:t>public class Program {</a:t>
            </a:r>
          </a:p>
          <a:p>
            <a:pPr eaLnBrk="1" hangingPunct="1"/>
            <a:endParaRPr lang="en-US" altLang="en-US" dirty="0" smtClean="0"/>
          </a:p>
          <a:p>
            <a:pPr eaLnBrk="1" hangingPunct="1"/>
            <a:r>
              <a:rPr lang="en-US" altLang="en-US" dirty="0" smtClean="0"/>
              <a:t>   static </a:t>
            </a:r>
            <a:r>
              <a:rPr lang="en-US" altLang="en-US" dirty="0" err="1" smtClean="0"/>
              <a:t>readonly</a:t>
            </a:r>
            <a:r>
              <a:rPr lang="en-US" altLang="en-US" dirty="0" smtClean="0"/>
              <a:t> </a:t>
            </a:r>
            <a:r>
              <a:rPr lang="en-US" altLang="en-US" dirty="0" err="1" smtClean="0"/>
              <a:t>int</a:t>
            </a:r>
            <a:r>
              <a:rPr lang="en-US" altLang="en-US" dirty="0" smtClean="0"/>
              <a:t> c;</a:t>
            </a:r>
          </a:p>
          <a:p>
            <a:pPr eaLnBrk="1" hangingPunct="1"/>
            <a:endParaRPr lang="en-US" altLang="en-US" dirty="0" smtClean="0"/>
          </a:p>
          <a:p>
            <a:pPr eaLnBrk="1" hangingPunct="1"/>
            <a:r>
              <a:rPr lang="en-US" altLang="en-US" dirty="0" smtClean="0"/>
              <a:t>   static Program() {</a:t>
            </a:r>
          </a:p>
          <a:p>
            <a:pPr eaLnBrk="1" hangingPunct="1"/>
            <a:r>
              <a:rPr lang="en-US" altLang="en-US" dirty="0" smtClean="0"/>
              <a:t>      </a:t>
            </a:r>
            <a:r>
              <a:rPr lang="en-US" altLang="en-US" dirty="0" err="1" smtClean="0"/>
              <a:t>int</a:t>
            </a:r>
            <a:r>
              <a:rPr lang="en-US" altLang="en-US" dirty="0" smtClean="0"/>
              <a:t> variable = 5;</a:t>
            </a:r>
          </a:p>
          <a:p>
            <a:pPr eaLnBrk="1" hangingPunct="1"/>
            <a:r>
              <a:rPr lang="en-US" altLang="en-US" dirty="0" smtClean="0"/>
              <a:t>      c = variable + 100;</a:t>
            </a:r>
          </a:p>
          <a:p>
            <a:pPr eaLnBrk="1" hangingPunct="1"/>
            <a:r>
              <a:rPr lang="en-US" altLang="en-US" dirty="0" smtClean="0"/>
              <a:t>   }</a:t>
            </a:r>
          </a:p>
          <a:p>
            <a:pPr eaLnBrk="1" hangingPunct="1"/>
            <a:r>
              <a:rPr lang="en-US" altLang="en-US" dirty="0" smtClean="0"/>
              <a:t>}</a:t>
            </a:r>
            <a:endParaRPr lang="en-ZA" altLang="en-US" dirty="0" smtClean="0"/>
          </a:p>
        </p:txBody>
      </p:sp>
    </p:spTree>
    <p:extLst>
      <p:ext uri="{BB962C8B-B14F-4D97-AF65-F5344CB8AC3E}">
        <p14:creationId xmlns:p14="http://schemas.microsoft.com/office/powerpoint/2010/main" val="1603325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D1AABAB-93E6-4903-92EA-4DC5C51DEE5C}" type="slidenum">
              <a:rPr lang="en-US" altLang="en-US" sz="1400" smtClean="0"/>
              <a:pPr/>
              <a:t>3</a:t>
            </a:fld>
            <a:endParaRPr lang="en-US" altLang="en-US" sz="1400" smtClean="0"/>
          </a:p>
        </p:txBody>
      </p:sp>
      <p:sp>
        <p:nvSpPr>
          <p:cNvPr id="51203" name="Rectangle 2"/>
          <p:cNvSpPr>
            <a:spLocks noGrp="1" noRot="1" noChangeAspect="1" noChangeArrowheads="1" noTextEdit="1"/>
          </p:cNvSpPr>
          <p:nvPr>
            <p:ph type="sldImg"/>
          </p:nvPr>
        </p:nvSpPr>
        <p:spPr>
          <a:xfrm>
            <a:off x="814388" y="860425"/>
            <a:ext cx="5724525" cy="4294188"/>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ZA" altLang="en-US" noProof="0" dirty="0" smtClean="0"/>
              <a:t>Program units are things like subprograms, blocks, segments</a:t>
            </a:r>
            <a:r>
              <a:rPr lang="en-ZA" altLang="en-US" baseline="0" noProof="0" dirty="0" smtClean="0"/>
              <a:t> in a selection statement, and the bodies of loops.</a:t>
            </a:r>
            <a:endParaRPr lang="en-ZA" altLang="en-US" noProof="0" dirty="0" smtClean="0"/>
          </a:p>
        </p:txBody>
      </p:sp>
    </p:spTree>
    <p:extLst>
      <p:ext uri="{BB962C8B-B14F-4D97-AF65-F5344CB8AC3E}">
        <p14:creationId xmlns:p14="http://schemas.microsoft.com/office/powerpoint/2010/main" val="324689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D1AABAB-93E6-4903-92EA-4DC5C51DEE5C}" type="slidenum">
              <a:rPr lang="en-US" altLang="en-US" sz="1400" smtClean="0"/>
              <a:pPr/>
              <a:t>4</a:t>
            </a:fld>
            <a:endParaRPr lang="en-US" altLang="en-US" sz="1400" smtClean="0"/>
          </a:p>
        </p:txBody>
      </p:sp>
      <p:sp>
        <p:nvSpPr>
          <p:cNvPr id="51203" name="Rectangle 2"/>
          <p:cNvSpPr>
            <a:spLocks noGrp="1" noRot="1" noChangeAspect="1" noChangeArrowheads="1" noTextEdit="1"/>
          </p:cNvSpPr>
          <p:nvPr>
            <p:ph type="sldImg"/>
          </p:nvPr>
        </p:nvSpPr>
        <p:spPr>
          <a:xfrm>
            <a:off x="814388" y="860425"/>
            <a:ext cx="5724525" cy="4294188"/>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403185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7136634-EE76-4CEB-B277-574B04F4E065}" type="slidenum">
              <a:rPr lang="en-US" altLang="en-US" sz="1400" smtClean="0"/>
              <a:pPr/>
              <a:t>5</a:t>
            </a:fld>
            <a:endParaRPr lang="en-US" altLang="en-US" sz="1400" smtClean="0"/>
          </a:p>
        </p:txBody>
      </p:sp>
      <p:sp>
        <p:nvSpPr>
          <p:cNvPr id="53251" name="Rectangle 2"/>
          <p:cNvSpPr>
            <a:spLocks noGrp="1" noRot="1" noChangeAspect="1" noChangeArrowheads="1" noTextEdit="1"/>
          </p:cNvSpPr>
          <p:nvPr>
            <p:ph type="sldImg"/>
          </p:nvPr>
        </p:nvSpPr>
        <p:spPr>
          <a:xfrm>
            <a:off x="814388" y="860425"/>
            <a:ext cx="5724525" cy="4294188"/>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204959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7136634-EE76-4CEB-B277-574B04F4E065}" type="slidenum">
              <a:rPr lang="en-US" altLang="en-US" sz="1400" smtClean="0"/>
              <a:pPr/>
              <a:t>6</a:t>
            </a:fld>
            <a:endParaRPr lang="en-US" altLang="en-US" sz="1400" smtClean="0"/>
          </a:p>
        </p:txBody>
      </p:sp>
      <p:sp>
        <p:nvSpPr>
          <p:cNvPr id="53251" name="Rectangle 2"/>
          <p:cNvSpPr>
            <a:spLocks noGrp="1" noRot="1" noChangeAspect="1" noChangeArrowheads="1" noTextEdit="1"/>
          </p:cNvSpPr>
          <p:nvPr>
            <p:ph type="sldImg"/>
          </p:nvPr>
        </p:nvSpPr>
        <p:spPr>
          <a:xfrm>
            <a:off x="814388" y="860425"/>
            <a:ext cx="5724525" cy="4294188"/>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4239472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FF3DEAD6-39C8-458E-9B42-D502F7EA7F63}" type="slidenum">
              <a:rPr lang="en-US" altLang="en-US" sz="1400" smtClean="0"/>
              <a:pPr/>
              <a:t>7</a:t>
            </a:fld>
            <a:endParaRPr lang="en-US" altLang="en-US" sz="1400" smtClean="0"/>
          </a:p>
        </p:txBody>
      </p:sp>
      <p:sp>
        <p:nvSpPr>
          <p:cNvPr id="55299" name="Rectangle 2"/>
          <p:cNvSpPr>
            <a:spLocks noGrp="1" noRot="1" noChangeAspect="1" noChangeArrowheads="1" noTextEdit="1"/>
          </p:cNvSpPr>
          <p:nvPr>
            <p:ph type="sldImg"/>
          </p:nvPr>
        </p:nvSpPr>
        <p:spPr>
          <a:xfrm>
            <a:off x="814388" y="860425"/>
            <a:ext cx="5724525" cy="4294188"/>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471853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804863" indent="-309563"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2382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7335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228850" indent="-247650" defTabSz="10731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6860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31432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6004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4057650" indent="-247650" defTabSz="107315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3C691C75-F9B9-4088-A744-EF2E351997A9}" type="slidenum">
              <a:rPr lang="en-US" altLang="en-US" sz="1400" smtClean="0"/>
              <a:pPr/>
              <a:t>8</a:t>
            </a:fld>
            <a:endParaRPr lang="en-US" altLang="en-US" sz="1400" smtClean="0"/>
          </a:p>
        </p:txBody>
      </p:sp>
      <p:sp>
        <p:nvSpPr>
          <p:cNvPr id="57347" name="Rectangle 2"/>
          <p:cNvSpPr>
            <a:spLocks noGrp="1" noRot="1" noChangeAspect="1" noChangeArrowheads="1" noTextEdit="1"/>
          </p:cNvSpPr>
          <p:nvPr>
            <p:ph type="sldImg"/>
          </p:nvPr>
        </p:nvSpPr>
        <p:spPr>
          <a:xfrm>
            <a:off x="814388" y="860425"/>
            <a:ext cx="5724525" cy="4294188"/>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1910690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In Scheme, the scope of names in the first part of the </a:t>
            </a:r>
            <a:r>
              <a:rPr lang="en-ZA" dirty="0" smtClean="0">
                <a:latin typeface="Courier New" panose="02070309020205020404" pitchFamily="49" charset="0"/>
                <a:cs typeface="Courier New" panose="02070309020205020404" pitchFamily="49" charset="0"/>
              </a:rPr>
              <a:t>let</a:t>
            </a:r>
            <a:r>
              <a:rPr lang="en-ZA" dirty="0" smtClean="0"/>
              <a:t> is only in the second part of the </a:t>
            </a:r>
            <a:r>
              <a:rPr lang="en-ZA" dirty="0" smtClean="0">
                <a:latin typeface="Courier New" panose="02070309020205020404" pitchFamily="49" charset="0"/>
                <a:cs typeface="Courier New" panose="02070309020205020404" pitchFamily="49" charset="0"/>
              </a:rPr>
              <a:t>let</a:t>
            </a:r>
            <a:r>
              <a:rPr lang="en-ZA" dirty="0" smtClean="0"/>
              <a:t>. It is not possible to use names defined higher</a:t>
            </a:r>
            <a:r>
              <a:rPr lang="en-ZA" baseline="0" dirty="0" smtClean="0"/>
              <a:t> up</a:t>
            </a:r>
            <a:r>
              <a:rPr lang="en-ZA" dirty="0" smtClean="0"/>
              <a:t> in the first part in values bound</a:t>
            </a:r>
            <a:r>
              <a:rPr lang="en-ZA" baseline="0" dirty="0" smtClean="0"/>
              <a:t> to other names. For instance, in the example on this slide it is not possible to use the name </a:t>
            </a:r>
            <a:r>
              <a:rPr lang="en-ZA" baseline="0" dirty="0" smtClean="0">
                <a:latin typeface="Courier New" panose="02070309020205020404" pitchFamily="49" charset="0"/>
                <a:cs typeface="Courier New" panose="02070309020205020404" pitchFamily="49" charset="0"/>
              </a:rPr>
              <a:t>top</a:t>
            </a:r>
            <a:r>
              <a:rPr lang="en-ZA" baseline="0" dirty="0" smtClean="0"/>
              <a:t> in the value for </a:t>
            </a:r>
            <a:r>
              <a:rPr lang="en-ZA" baseline="0" dirty="0" smtClean="0">
                <a:latin typeface="Courier New" panose="02070309020205020404" pitchFamily="49" charset="0"/>
                <a:cs typeface="Courier New" panose="02070309020205020404" pitchFamily="49" charset="0"/>
              </a:rPr>
              <a:t>bottom</a:t>
            </a:r>
            <a:r>
              <a:rPr lang="en-ZA" baseline="0" dirty="0" smtClean="0"/>
              <a:t>.</a:t>
            </a:r>
            <a:endParaRPr lang="en-ZA" dirty="0"/>
          </a:p>
        </p:txBody>
      </p:sp>
      <p:sp>
        <p:nvSpPr>
          <p:cNvPr id="4" name="Slide Number Placeholder 3"/>
          <p:cNvSpPr>
            <a:spLocks noGrp="1"/>
          </p:cNvSpPr>
          <p:nvPr>
            <p:ph type="sldNum" sz="quarter" idx="10"/>
          </p:nvPr>
        </p:nvSpPr>
        <p:spPr/>
        <p:txBody>
          <a:bodyPr/>
          <a:lstStyle/>
          <a:p>
            <a:pPr>
              <a:defRPr/>
            </a:pPr>
            <a:fld id="{F9CC66B3-6F9D-49FB-8CED-2923E83225A8}" type="slidenum">
              <a:rPr lang="en-US" altLang="en-US" smtClean="0"/>
              <a:pPr>
                <a:defRPr/>
              </a:pPr>
              <a:t>9</a:t>
            </a:fld>
            <a:endParaRPr lang="en-US" altLang="en-US"/>
          </a:p>
        </p:txBody>
      </p:sp>
    </p:spTree>
    <p:extLst>
      <p:ext uri="{BB962C8B-B14F-4D97-AF65-F5344CB8AC3E}">
        <p14:creationId xmlns:p14="http://schemas.microsoft.com/office/powerpoint/2010/main" val="419536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381000" y="1371600"/>
            <a:ext cx="3657600" cy="1143000"/>
          </a:xfrm>
        </p:spPr>
        <p:txBody>
          <a:bodyPr/>
          <a:lstStyle>
            <a:lvl1pPr>
              <a:defRPr b="1">
                <a:solidFill>
                  <a:schemeClr val="accent2"/>
                </a:solidFill>
              </a:defRPr>
            </a:lvl1pPr>
          </a:lstStyle>
          <a:p>
            <a:r>
              <a:rPr lang="en-US"/>
              <a:t>Click to edit Master title style</a:t>
            </a:r>
          </a:p>
        </p:txBody>
      </p:sp>
      <p:sp>
        <p:nvSpPr>
          <p:cNvPr id="65539"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CC3300"/>
                </a:solidFill>
              </a:defRPr>
            </a:lvl1pPr>
          </a:lstStyle>
          <a:p>
            <a:r>
              <a:rPr lang="en-US"/>
              <a:t>Click to edit Master subtitle style</a:t>
            </a:r>
          </a:p>
        </p:txBody>
      </p:sp>
    </p:spTree>
    <p:extLst>
      <p:ext uri="{BB962C8B-B14F-4D97-AF65-F5344CB8AC3E}">
        <p14:creationId xmlns:p14="http://schemas.microsoft.com/office/powerpoint/2010/main" val="242975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2C163CA6-20E6-43E7-A47D-572D2A08DFB0}" type="slidenum">
              <a:rPr lang="en-US" altLang="en-US"/>
              <a:pPr>
                <a:defRPr/>
              </a:pPr>
              <a:t>‹#›</a:t>
            </a:fld>
            <a:endParaRPr lang="en-US" altLang="en-US"/>
          </a:p>
        </p:txBody>
      </p:sp>
    </p:spTree>
    <p:extLst>
      <p:ext uri="{BB962C8B-B14F-4D97-AF65-F5344CB8AC3E}">
        <p14:creationId xmlns:p14="http://schemas.microsoft.com/office/powerpoint/2010/main" val="372403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0383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81000"/>
            <a:ext cx="59626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76A0F720-3075-45F2-BEBB-EADBD5ED0D99}" type="slidenum">
              <a:rPr lang="en-US" altLang="en-US"/>
              <a:pPr>
                <a:defRPr/>
              </a:pPr>
              <a:t>‹#›</a:t>
            </a:fld>
            <a:endParaRPr lang="en-US" altLang="en-US"/>
          </a:p>
        </p:txBody>
      </p:sp>
    </p:spTree>
    <p:extLst>
      <p:ext uri="{BB962C8B-B14F-4D97-AF65-F5344CB8AC3E}">
        <p14:creationId xmlns:p14="http://schemas.microsoft.com/office/powerpoint/2010/main" val="1811515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BB943509-861E-411C-8ED4-94FDAD24E385}" type="slidenum">
              <a:rPr lang="en-US" altLang="en-US"/>
              <a:pPr>
                <a:defRPr/>
              </a:pPr>
              <a:t>‹#›</a:t>
            </a:fld>
            <a:endParaRPr lang="en-US" altLang="en-US"/>
          </a:p>
        </p:txBody>
      </p:sp>
    </p:spTree>
    <p:extLst>
      <p:ext uri="{BB962C8B-B14F-4D97-AF65-F5344CB8AC3E}">
        <p14:creationId xmlns:p14="http://schemas.microsoft.com/office/powerpoint/2010/main" val="4235836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EAB8E758-234D-49B9-AFB0-E95C9AFD11CA}" type="slidenum">
              <a:rPr lang="en-US" altLang="en-US"/>
              <a:pPr>
                <a:defRPr/>
              </a:pPr>
              <a:t>‹#›</a:t>
            </a:fld>
            <a:endParaRPr lang="en-US" altLang="en-US"/>
          </a:p>
        </p:txBody>
      </p:sp>
    </p:spTree>
    <p:extLst>
      <p:ext uri="{BB962C8B-B14F-4D97-AF65-F5344CB8AC3E}">
        <p14:creationId xmlns:p14="http://schemas.microsoft.com/office/powerpoint/2010/main" val="2615703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A78A5974-2956-4656-BBB0-5ADBFD7FE30F}" type="slidenum">
              <a:rPr lang="en-US" altLang="en-US"/>
              <a:pPr>
                <a:defRPr/>
              </a:pPr>
              <a:t>‹#›</a:t>
            </a:fld>
            <a:endParaRPr lang="en-US" altLang="en-US"/>
          </a:p>
        </p:txBody>
      </p:sp>
    </p:spTree>
    <p:extLst>
      <p:ext uri="{BB962C8B-B14F-4D97-AF65-F5344CB8AC3E}">
        <p14:creationId xmlns:p14="http://schemas.microsoft.com/office/powerpoint/2010/main" val="363182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8" name="Rectangle 5"/>
          <p:cNvSpPr>
            <a:spLocks noGrp="1" noChangeArrowheads="1"/>
          </p:cNvSpPr>
          <p:nvPr>
            <p:ph type="sldNum" sz="quarter" idx="11"/>
          </p:nvPr>
        </p:nvSpPr>
        <p:spPr>
          <a:ln/>
        </p:spPr>
        <p:txBody>
          <a:bodyPr/>
          <a:lstStyle>
            <a:lvl1pPr>
              <a:defRPr/>
            </a:lvl1pPr>
          </a:lstStyle>
          <a:p>
            <a:pPr>
              <a:defRPr/>
            </a:pPr>
            <a:r>
              <a:rPr lang="en-US" altLang="en-US"/>
              <a:t>1-</a:t>
            </a:r>
            <a:fld id="{35754B96-F62E-41CF-B4C1-D45BA6986C4A}" type="slidenum">
              <a:rPr lang="en-US" altLang="en-US"/>
              <a:pPr>
                <a:defRPr/>
              </a:pPr>
              <a:t>‹#›</a:t>
            </a:fld>
            <a:endParaRPr lang="en-US" altLang="en-US"/>
          </a:p>
        </p:txBody>
      </p:sp>
    </p:spTree>
    <p:extLst>
      <p:ext uri="{BB962C8B-B14F-4D97-AF65-F5344CB8AC3E}">
        <p14:creationId xmlns:p14="http://schemas.microsoft.com/office/powerpoint/2010/main" val="168914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ltLang="en-US"/>
              <a:t>1-</a:t>
            </a:r>
            <a:fld id="{2F9C43D7-1180-4431-B009-1A25EF14C085}" type="slidenum">
              <a:rPr lang="en-US" altLang="en-US"/>
              <a:pPr>
                <a:defRPr/>
              </a:pPr>
              <a:t>‹#›</a:t>
            </a:fld>
            <a:endParaRPr lang="en-US" altLang="en-US"/>
          </a:p>
        </p:txBody>
      </p:sp>
    </p:spTree>
    <p:extLst>
      <p:ext uri="{BB962C8B-B14F-4D97-AF65-F5344CB8AC3E}">
        <p14:creationId xmlns:p14="http://schemas.microsoft.com/office/powerpoint/2010/main" val="180915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ltLang="en-US"/>
              <a:t>1-</a:t>
            </a:r>
            <a:fld id="{0FA97511-1393-4E37-91DC-F6D015007F03}" type="slidenum">
              <a:rPr lang="en-US" altLang="en-US"/>
              <a:pPr>
                <a:defRPr/>
              </a:pPr>
              <a:t>‹#›</a:t>
            </a:fld>
            <a:endParaRPr lang="en-US" altLang="en-US"/>
          </a:p>
        </p:txBody>
      </p:sp>
    </p:spTree>
    <p:extLst>
      <p:ext uri="{BB962C8B-B14F-4D97-AF65-F5344CB8AC3E}">
        <p14:creationId xmlns:p14="http://schemas.microsoft.com/office/powerpoint/2010/main" val="96264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7613BF31-42DF-48BB-A66F-9376B5294D56}" type="slidenum">
              <a:rPr lang="en-US" altLang="en-US"/>
              <a:pPr>
                <a:defRPr/>
              </a:pPr>
              <a:t>‹#›</a:t>
            </a:fld>
            <a:endParaRPr lang="en-US" altLang="en-US"/>
          </a:p>
        </p:txBody>
      </p:sp>
    </p:spTree>
    <p:extLst>
      <p:ext uri="{BB962C8B-B14F-4D97-AF65-F5344CB8AC3E}">
        <p14:creationId xmlns:p14="http://schemas.microsoft.com/office/powerpoint/2010/main" val="284247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64F3A52E-DA0F-4AB3-A319-717C1D209686}" type="slidenum">
              <a:rPr lang="en-US" altLang="en-US"/>
              <a:pPr>
                <a:defRPr/>
              </a:pPr>
              <a:t>‹#›</a:t>
            </a:fld>
            <a:endParaRPr lang="en-US" altLang="en-US"/>
          </a:p>
        </p:txBody>
      </p:sp>
    </p:spTree>
    <p:extLst>
      <p:ext uri="{BB962C8B-B14F-4D97-AF65-F5344CB8AC3E}">
        <p14:creationId xmlns:p14="http://schemas.microsoft.com/office/powerpoint/2010/main" val="1731027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810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4516" name="Rectangle 4"/>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ea typeface="+mn-ea"/>
                <a:cs typeface="+mn-cs"/>
              </a:defRPr>
            </a:lvl1pPr>
          </a:lstStyle>
          <a:p>
            <a:pPr>
              <a:defRPr/>
            </a:pPr>
            <a:r>
              <a:rPr lang="en-US"/>
              <a:t>Copyright © 2012 Addison-Wesley. All rights reserved.</a:t>
            </a:r>
          </a:p>
        </p:txBody>
      </p:sp>
      <p:sp>
        <p:nvSpPr>
          <p:cNvPr id="64517" name="Rectangle 5"/>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ea typeface="+mn-ea"/>
                <a:cs typeface="+mn-cs"/>
              </a:defRPr>
            </a:lvl1pPr>
          </a:lstStyle>
          <a:p>
            <a:pPr>
              <a:defRPr/>
            </a:pPr>
            <a:r>
              <a:rPr lang="en-US" altLang="en-US"/>
              <a:t>1-</a:t>
            </a:r>
            <a:fld id="{E0E61693-6A43-4622-894B-9E6B1FF698CF}" type="slidenum">
              <a:rPr lang="en-US" altLang="en-US"/>
              <a:pPr>
                <a:defRPr/>
              </a:pPr>
              <a:t>‹#›</a:t>
            </a:fld>
            <a:endParaRPr lang="en-US" altLang="en-US"/>
          </a:p>
        </p:txBody>
      </p:sp>
      <p:sp>
        <p:nvSpPr>
          <p:cNvPr id="1030" name="Line 6"/>
          <p:cNvSpPr>
            <a:spLocks noChangeShapeType="1"/>
          </p:cNvSpPr>
          <p:nvPr/>
        </p:nvSpPr>
        <p:spPr bwMode="auto">
          <a:xfrm>
            <a:off x="609600" y="15240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031" name="Line 7"/>
          <p:cNvSpPr>
            <a:spLocks noChangeShapeType="1"/>
          </p:cNvSpPr>
          <p:nvPr/>
        </p:nvSpPr>
        <p:spPr bwMode="auto">
          <a:xfrm>
            <a:off x="609600" y="1219200"/>
            <a:ext cx="8153400" cy="0"/>
          </a:xfrm>
          <a:prstGeom prst="line">
            <a:avLst/>
          </a:prstGeom>
          <a:noFill/>
          <a:ln w="57150">
            <a:solidFill>
              <a:srgbClr val="993300"/>
            </a:solidFill>
            <a:round/>
            <a:headEnd/>
            <a:tailEnd/>
          </a:ln>
          <a:extLst>
            <a:ext uri="{909E8E84-426E-40DD-AFC4-6F175D3DCCD1}">
              <a14:hiddenFill xmlns:a14="http://schemas.microsoft.com/office/drawing/2010/main">
                <a:noFill/>
              </a14:hiddenFill>
            </a:ext>
          </a:extLst>
        </p:spPr>
        <p:txBody>
          <a:bodyPr/>
          <a:lstStyle/>
          <a:p>
            <a:endParaRPr lang="en-ZA"/>
          </a:p>
        </p:txBody>
      </p:sp>
    </p:spTree>
  </p:cSld>
  <p:clrMap bg1="lt1" tx1="dk1" bg2="lt2" tx2="dk2" accent1="accent1" accent2="accent2" accent3="accent3" accent4="accent4" accent5="accent5" accent6="accent6" hlink="hlink" folHlink="folHlink"/>
  <p:sldLayoutIdLst>
    <p:sldLayoutId id="2147483915"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rtl="0" eaLnBrk="0" fontAlgn="base" hangingPunct="0">
        <a:spcBef>
          <a:spcPct val="0"/>
        </a:spcBef>
        <a:spcAft>
          <a:spcPct val="0"/>
        </a:spcAft>
        <a:defRPr sz="3600">
          <a:solidFill>
            <a:srgbClr val="666699"/>
          </a:solidFill>
          <a:latin typeface="+mj-lt"/>
          <a:ea typeface="+mj-ea"/>
          <a:cs typeface="+mj-cs"/>
        </a:defRPr>
      </a:lvl1pPr>
      <a:lvl2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rgbClr val="666699"/>
          </a:solidFill>
          <a:latin typeface="+mn-lt"/>
          <a:ea typeface="+mn-ea"/>
          <a:cs typeface="+mn-cs"/>
        </a:defRPr>
      </a:lvl2pPr>
      <a:lvl3pPr marL="1143000" indent="-228600" algn="l" rtl="0" eaLnBrk="0" fontAlgn="base" hangingPunct="0">
        <a:spcBef>
          <a:spcPct val="20000"/>
        </a:spcBef>
        <a:spcAft>
          <a:spcPct val="0"/>
        </a:spcAft>
        <a:buChar char="•"/>
        <a:defRPr sz="2100">
          <a:solidFill>
            <a:schemeClr val="accent2"/>
          </a:solidFill>
          <a:latin typeface="+mn-lt"/>
          <a:ea typeface="+mn-ea"/>
          <a:cs typeface="+mn-cs"/>
        </a:defRPr>
      </a:lvl3pPr>
      <a:lvl4pPr marL="1600200" indent="-228600" algn="l" rtl="0" eaLnBrk="0" fontAlgn="base" hangingPunct="0">
        <a:spcBef>
          <a:spcPct val="20000"/>
        </a:spcBef>
        <a:spcAft>
          <a:spcPct val="0"/>
        </a:spcAft>
        <a:buChar char="–"/>
        <a:defRPr sz="2000">
          <a:solidFill>
            <a:srgbClr val="666699"/>
          </a:solidFill>
          <a:latin typeface="+mn-lt"/>
          <a:ea typeface="+mn-ea"/>
          <a:cs typeface="+mn-cs"/>
        </a:defRPr>
      </a:lvl4pPr>
      <a:lvl5pPr marL="2057400" indent="-228600" algn="l" rtl="0" eaLnBrk="0" fontAlgn="base" hangingPunct="0">
        <a:spcBef>
          <a:spcPct val="20000"/>
        </a:spcBef>
        <a:spcAft>
          <a:spcPct val="0"/>
        </a:spcAft>
        <a:buChar char="»"/>
        <a:defRPr sz="2000">
          <a:solidFill>
            <a:schemeClr val="accent2"/>
          </a:solidFill>
          <a:latin typeface="+mn-lt"/>
          <a:ea typeface="+mn-ea"/>
          <a:cs typeface="+mn-cs"/>
        </a:defRPr>
      </a:lvl5pPr>
      <a:lvl6pPr marL="2514600" indent="-228600" algn="l" rtl="0" fontAlgn="base">
        <a:spcBef>
          <a:spcPct val="20000"/>
        </a:spcBef>
        <a:spcAft>
          <a:spcPct val="0"/>
        </a:spcAft>
        <a:buChar char="»"/>
        <a:defRPr>
          <a:solidFill>
            <a:schemeClr val="accent2"/>
          </a:solidFill>
          <a:latin typeface="+mn-lt"/>
          <a:ea typeface="+mn-ea"/>
          <a:cs typeface="+mn-cs"/>
        </a:defRPr>
      </a:lvl6pPr>
      <a:lvl7pPr marL="2971800" indent="-228600" algn="l" rtl="0" fontAlgn="base">
        <a:spcBef>
          <a:spcPct val="20000"/>
        </a:spcBef>
        <a:spcAft>
          <a:spcPct val="0"/>
        </a:spcAft>
        <a:buChar char="»"/>
        <a:defRPr>
          <a:solidFill>
            <a:schemeClr val="accent2"/>
          </a:solidFill>
          <a:latin typeface="+mn-lt"/>
          <a:ea typeface="+mn-ea"/>
          <a:cs typeface="+mn-cs"/>
        </a:defRPr>
      </a:lvl7pPr>
      <a:lvl8pPr marL="3429000" indent="-228600" algn="l" rtl="0" fontAlgn="base">
        <a:spcBef>
          <a:spcPct val="20000"/>
        </a:spcBef>
        <a:spcAft>
          <a:spcPct val="0"/>
        </a:spcAft>
        <a:buChar char="»"/>
        <a:defRPr>
          <a:solidFill>
            <a:schemeClr val="accent2"/>
          </a:solidFill>
          <a:latin typeface="+mn-lt"/>
          <a:ea typeface="+mn-ea"/>
          <a:cs typeface="+mn-cs"/>
        </a:defRPr>
      </a:lvl8pPr>
      <a:lvl9pPr marL="3886200" indent="-228600" algn="l" rtl="0" fontAlgn="base">
        <a:spcBef>
          <a:spcPct val="20000"/>
        </a:spcBef>
        <a:spcAft>
          <a:spcPct val="0"/>
        </a:spcAft>
        <a:buChar char="»"/>
        <a:defRPr>
          <a:solidFill>
            <a:schemeClr val="accent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p:txBody>
          <a:bodyPr/>
          <a:lstStyle/>
          <a:p>
            <a:pPr eaLnBrk="1" hangingPunct="1"/>
            <a:r>
              <a:rPr lang="en-US" altLang="en-US" dirty="0" smtClean="0"/>
              <a:t>Chapter 5</a:t>
            </a:r>
            <a:br>
              <a:rPr lang="en-US" altLang="en-US" dirty="0" smtClean="0"/>
            </a:br>
            <a:r>
              <a:rPr lang="en-US" altLang="en-US" sz="2800" dirty="0" smtClean="0"/>
              <a:t>Part 2</a:t>
            </a:r>
            <a:endParaRPr lang="en-US" altLang="en-US" dirty="0" smtClean="0"/>
          </a:p>
        </p:txBody>
      </p:sp>
      <p:sp>
        <p:nvSpPr>
          <p:cNvPr id="5123" name="Rectangle 5"/>
          <p:cNvSpPr>
            <a:spLocks noGrp="1" noChangeArrowheads="1"/>
          </p:cNvSpPr>
          <p:nvPr>
            <p:ph type="subTitle" idx="1"/>
          </p:nvPr>
        </p:nvSpPr>
        <p:spPr/>
        <p:txBody>
          <a:bodyPr/>
          <a:lstStyle/>
          <a:p>
            <a:pPr eaLnBrk="1" hangingPunct="1"/>
            <a:r>
              <a:rPr lang="en-US" altLang="en-US" smtClean="0"/>
              <a:t>Names, Bindings, and Scopes</a:t>
            </a:r>
          </a:p>
          <a:p>
            <a:pPr eaLnBrk="1" hangingPunct="1"/>
            <a:endParaRPr lang="en-US" altLang="en-US" smtClean="0"/>
          </a:p>
        </p:txBody>
      </p:sp>
      <p:pic>
        <p:nvPicPr>
          <p:cNvPr id="5" name="Picture 8" descr="Front Cover: Concepts of Programming Languages, Global Edition, by Robert W Sebesta&#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0"/>
            <a:ext cx="4800600" cy="6076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dirty="0" smtClean="0"/>
              <a:t>The </a:t>
            </a:r>
            <a:r>
              <a:rPr lang="en-US" altLang="en-US" b="1" dirty="0" smtClean="0">
                <a:latin typeface="Courier New" panose="02070309020205020404" pitchFamily="49" charset="0"/>
                <a:cs typeface="Courier New" panose="02070309020205020404" pitchFamily="49" charset="0"/>
              </a:rPr>
              <a:t>let</a:t>
            </a:r>
            <a:r>
              <a:rPr lang="en-US" altLang="en-US" dirty="0" smtClean="0"/>
              <a:t> Construct</a:t>
            </a:r>
            <a:endParaRPr lang="en-US" altLang="en-US" sz="2800" dirty="0" smtClean="0"/>
          </a:p>
        </p:txBody>
      </p:sp>
      <p:sp>
        <p:nvSpPr>
          <p:cNvPr id="59395" name="Content Placeholder 2"/>
          <p:cNvSpPr>
            <a:spLocks noGrp="1"/>
          </p:cNvSpPr>
          <p:nvPr>
            <p:ph idx="1"/>
          </p:nvPr>
        </p:nvSpPr>
        <p:spPr>
          <a:xfrm>
            <a:off x="620110" y="1600200"/>
            <a:ext cx="8153400" cy="4572000"/>
          </a:xfrm>
        </p:spPr>
        <p:txBody>
          <a:bodyPr/>
          <a:lstStyle/>
          <a:p>
            <a:r>
              <a:rPr lang="en-US" altLang="en-US" sz="2400" dirty="0" smtClean="0"/>
              <a:t>A </a:t>
            </a:r>
            <a:r>
              <a:rPr lang="en-US" altLang="en-US" sz="2400" b="1" dirty="0" smtClean="0">
                <a:latin typeface="Courier New" panose="02070309020205020404" pitchFamily="49" charset="0"/>
                <a:cs typeface="Courier New" panose="02070309020205020404" pitchFamily="49" charset="0"/>
              </a:rPr>
              <a:t>let</a:t>
            </a:r>
            <a:r>
              <a:rPr lang="en-US" altLang="en-US" sz="2400" dirty="0" smtClean="0"/>
              <a:t> in ML</a:t>
            </a:r>
          </a:p>
          <a:p>
            <a:pPr>
              <a:buFontTx/>
              <a:buNone/>
            </a:pPr>
            <a:endParaRPr lang="en-US" altLang="en-US" sz="500" b="1" dirty="0" smtClean="0">
              <a:latin typeface="Courier New" panose="02070309020205020404" pitchFamily="49" charset="0"/>
              <a:cs typeface="Courier New" panose="02070309020205020404" pitchFamily="49" charset="0"/>
            </a:endParaRPr>
          </a:p>
          <a:p>
            <a:pPr>
              <a:buFontTx/>
              <a:buNone/>
            </a:pPr>
            <a:r>
              <a:rPr lang="en-US" altLang="en-US" sz="1800" b="1" dirty="0" smtClean="0">
                <a:solidFill>
                  <a:srgbClr val="666699"/>
                </a:solidFill>
                <a:latin typeface="Courier New" panose="02070309020205020404" pitchFamily="49" charset="0"/>
                <a:cs typeface="Courier New" panose="02070309020205020404" pitchFamily="49" charset="0"/>
              </a:rPr>
              <a:t>		let</a:t>
            </a:r>
          </a:p>
          <a:p>
            <a:pPr>
              <a:buFontTx/>
              <a:buNone/>
            </a:pPr>
            <a:r>
              <a:rPr lang="en-US" altLang="en-US" sz="1800" dirty="0" smtClean="0">
                <a:solidFill>
                  <a:srgbClr val="666699"/>
                </a:solidFill>
                <a:latin typeface="Courier New" panose="02070309020205020404" pitchFamily="49" charset="0"/>
                <a:cs typeface="Courier New" panose="02070309020205020404" pitchFamily="49" charset="0"/>
              </a:rPr>
              <a:t>		   </a:t>
            </a:r>
            <a:r>
              <a:rPr lang="en-US" altLang="en-US" sz="1800" dirty="0" err="1" smtClean="0">
                <a:solidFill>
                  <a:srgbClr val="666699"/>
                </a:solidFill>
                <a:latin typeface="Courier New" panose="02070309020205020404" pitchFamily="49" charset="0"/>
                <a:cs typeface="Courier New" panose="02070309020205020404" pitchFamily="49" charset="0"/>
              </a:rPr>
              <a:t>val</a:t>
            </a:r>
            <a:r>
              <a:rPr lang="en-US" altLang="en-US" sz="1800" dirty="0" smtClean="0">
                <a:solidFill>
                  <a:srgbClr val="666699"/>
                </a:solidFill>
                <a:latin typeface="Courier New" panose="02070309020205020404" pitchFamily="49" charset="0"/>
                <a:cs typeface="Courier New" panose="02070309020205020404" pitchFamily="49" charset="0"/>
              </a:rPr>
              <a:t> name</a:t>
            </a:r>
            <a:r>
              <a:rPr lang="en-US" altLang="en-US" sz="1800" baseline="-25000" dirty="0" smtClean="0">
                <a:solidFill>
                  <a:srgbClr val="666699"/>
                </a:solidFill>
                <a:latin typeface="Courier New" panose="02070309020205020404" pitchFamily="49" charset="0"/>
                <a:cs typeface="Courier New" panose="02070309020205020404" pitchFamily="49" charset="0"/>
              </a:rPr>
              <a:t>1</a:t>
            </a:r>
            <a:r>
              <a:rPr lang="en-US" altLang="en-US" sz="1800" dirty="0" smtClean="0">
                <a:solidFill>
                  <a:srgbClr val="666699"/>
                </a:solidFill>
                <a:latin typeface="Courier New" panose="02070309020205020404" pitchFamily="49" charset="0"/>
                <a:cs typeface="Courier New" panose="02070309020205020404" pitchFamily="49" charset="0"/>
              </a:rPr>
              <a:t> = expression</a:t>
            </a:r>
            <a:r>
              <a:rPr lang="en-US" altLang="en-US" sz="1800" baseline="-25000" dirty="0" smtClean="0">
                <a:solidFill>
                  <a:srgbClr val="666699"/>
                </a:solidFill>
                <a:latin typeface="Courier New" panose="02070309020205020404" pitchFamily="49" charset="0"/>
                <a:cs typeface="Courier New" panose="02070309020205020404" pitchFamily="49" charset="0"/>
              </a:rPr>
              <a:t>1</a:t>
            </a:r>
          </a:p>
          <a:p>
            <a:pPr>
              <a:buFontTx/>
              <a:buNone/>
            </a:pPr>
            <a:r>
              <a:rPr lang="en-US" altLang="en-US" sz="1800" dirty="0" smtClean="0">
                <a:solidFill>
                  <a:srgbClr val="666699"/>
                </a:solidFill>
                <a:latin typeface="Courier New" panose="02070309020205020404" pitchFamily="49" charset="0"/>
                <a:cs typeface="Courier New" panose="02070309020205020404" pitchFamily="49" charset="0"/>
              </a:rPr>
              <a:t>		   ...</a:t>
            </a:r>
          </a:p>
          <a:p>
            <a:pPr>
              <a:buFontTx/>
              <a:buNone/>
            </a:pPr>
            <a:r>
              <a:rPr lang="en-US" altLang="en-US" sz="1800" dirty="0" smtClean="0">
                <a:solidFill>
                  <a:srgbClr val="666699"/>
                </a:solidFill>
                <a:latin typeface="Courier New" panose="02070309020205020404" pitchFamily="49" charset="0"/>
                <a:cs typeface="Courier New" panose="02070309020205020404" pitchFamily="49" charset="0"/>
              </a:rPr>
              <a:t>		   </a:t>
            </a:r>
            <a:r>
              <a:rPr lang="en-US" altLang="en-US" sz="1800" dirty="0" err="1" smtClean="0">
                <a:solidFill>
                  <a:srgbClr val="666699"/>
                </a:solidFill>
                <a:latin typeface="Courier New" panose="02070309020205020404" pitchFamily="49" charset="0"/>
                <a:cs typeface="Courier New" panose="02070309020205020404" pitchFamily="49" charset="0"/>
              </a:rPr>
              <a:t>val</a:t>
            </a:r>
            <a:r>
              <a:rPr lang="en-US" altLang="en-US" sz="1800" dirty="0" smtClean="0">
                <a:solidFill>
                  <a:srgbClr val="666699"/>
                </a:solidFill>
                <a:latin typeface="Courier New" panose="02070309020205020404" pitchFamily="49" charset="0"/>
                <a:cs typeface="Courier New" panose="02070309020205020404" pitchFamily="49" charset="0"/>
              </a:rPr>
              <a:t> </a:t>
            </a:r>
            <a:r>
              <a:rPr lang="en-US" altLang="en-US" sz="1800" dirty="0" err="1" smtClean="0">
                <a:solidFill>
                  <a:srgbClr val="666699"/>
                </a:solidFill>
                <a:latin typeface="Courier New" panose="02070309020205020404" pitchFamily="49" charset="0"/>
                <a:cs typeface="Courier New" panose="02070309020205020404" pitchFamily="49" charset="0"/>
              </a:rPr>
              <a:t>name</a:t>
            </a:r>
            <a:r>
              <a:rPr lang="en-US" altLang="en-US" sz="1800" baseline="-25000" dirty="0" err="1" smtClean="0">
                <a:solidFill>
                  <a:srgbClr val="666699"/>
                </a:solidFill>
                <a:latin typeface="Courier New" panose="02070309020205020404" pitchFamily="49" charset="0"/>
                <a:cs typeface="Courier New" panose="02070309020205020404" pitchFamily="49" charset="0"/>
              </a:rPr>
              <a:t>n</a:t>
            </a:r>
            <a:r>
              <a:rPr lang="en-US" altLang="en-US" sz="1800" dirty="0" smtClean="0">
                <a:solidFill>
                  <a:srgbClr val="666699"/>
                </a:solidFill>
                <a:latin typeface="Courier New" panose="02070309020205020404" pitchFamily="49" charset="0"/>
                <a:cs typeface="Courier New" panose="02070309020205020404" pitchFamily="49" charset="0"/>
              </a:rPr>
              <a:t> = </a:t>
            </a:r>
            <a:r>
              <a:rPr lang="en-US" altLang="en-US" sz="1800" dirty="0" err="1" smtClean="0">
                <a:solidFill>
                  <a:srgbClr val="666699"/>
                </a:solidFill>
                <a:latin typeface="Courier New" panose="02070309020205020404" pitchFamily="49" charset="0"/>
                <a:cs typeface="Courier New" panose="02070309020205020404" pitchFamily="49" charset="0"/>
              </a:rPr>
              <a:t>expression</a:t>
            </a:r>
            <a:r>
              <a:rPr lang="en-US" altLang="en-US" sz="1800" baseline="-25000" dirty="0" err="1" smtClean="0">
                <a:solidFill>
                  <a:srgbClr val="666699"/>
                </a:solidFill>
                <a:latin typeface="Courier New" panose="02070309020205020404" pitchFamily="49" charset="0"/>
                <a:cs typeface="Courier New" panose="02070309020205020404" pitchFamily="49" charset="0"/>
              </a:rPr>
              <a:t>n</a:t>
            </a:r>
            <a:endParaRPr lang="en-US" altLang="en-US" sz="1800" baseline="-25000" dirty="0" smtClean="0">
              <a:solidFill>
                <a:srgbClr val="666699"/>
              </a:solidFill>
              <a:latin typeface="Courier New" panose="02070309020205020404" pitchFamily="49" charset="0"/>
              <a:cs typeface="Courier New" panose="02070309020205020404" pitchFamily="49" charset="0"/>
            </a:endParaRPr>
          </a:p>
          <a:p>
            <a:pPr>
              <a:buFontTx/>
              <a:buNone/>
            </a:pPr>
            <a:r>
              <a:rPr lang="en-US" altLang="en-US" sz="1800" b="1" dirty="0" smtClean="0">
                <a:solidFill>
                  <a:srgbClr val="666699"/>
                </a:solidFill>
                <a:latin typeface="Courier New" panose="02070309020205020404" pitchFamily="49" charset="0"/>
                <a:cs typeface="Courier New" panose="02070309020205020404" pitchFamily="49" charset="0"/>
              </a:rPr>
              <a:t>		in</a:t>
            </a:r>
          </a:p>
          <a:p>
            <a:pPr>
              <a:buFontTx/>
              <a:buNone/>
            </a:pPr>
            <a:r>
              <a:rPr lang="en-US" altLang="en-US" sz="1800" dirty="0" smtClean="0">
                <a:solidFill>
                  <a:srgbClr val="666699"/>
                </a:solidFill>
                <a:latin typeface="Courier New" panose="02070309020205020404" pitchFamily="49" charset="0"/>
                <a:cs typeface="Courier New" panose="02070309020205020404" pitchFamily="49" charset="0"/>
              </a:rPr>
              <a:t>	 	   expression</a:t>
            </a:r>
          </a:p>
          <a:p>
            <a:pPr>
              <a:buFontTx/>
              <a:buNone/>
            </a:pPr>
            <a:r>
              <a:rPr lang="en-US" altLang="en-US" sz="1800" b="1" dirty="0" smtClean="0">
                <a:solidFill>
                  <a:srgbClr val="666699"/>
                </a:solidFill>
                <a:latin typeface="Courier New" panose="02070309020205020404" pitchFamily="49" charset="0"/>
                <a:cs typeface="Courier New" panose="02070309020205020404" pitchFamily="49" charset="0"/>
              </a:rPr>
              <a:t>		end</a:t>
            </a:r>
            <a:r>
              <a:rPr lang="en-US" altLang="en-US" sz="1800" dirty="0" smtClean="0">
                <a:solidFill>
                  <a:srgbClr val="666699"/>
                </a:solidFill>
                <a:latin typeface="Courier New" panose="02070309020205020404" pitchFamily="49" charset="0"/>
                <a:cs typeface="Courier New" panose="02070309020205020404" pitchFamily="49" charset="0"/>
              </a:rPr>
              <a:t>;</a:t>
            </a:r>
          </a:p>
        </p:txBody>
      </p:sp>
      <p:sp>
        <p:nvSpPr>
          <p:cNvPr id="5939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F4852633-EB16-4788-9BB6-B745269D87A7}" type="slidenum">
              <a:rPr lang="en-US" altLang="en-US" sz="1000" smtClean="0">
                <a:solidFill>
                  <a:schemeClr val="tx1"/>
                </a:solidFill>
                <a:latin typeface="Arial" panose="020B0604020202020204" pitchFamily="34" charset="0"/>
              </a:rPr>
              <a:pPr>
                <a:spcBef>
                  <a:spcPct val="0"/>
                </a:spcBef>
                <a:buFontTx/>
                <a:buNone/>
              </a:pPr>
              <a:t>10</a:t>
            </a:fld>
            <a:endParaRPr lang="en-US" altLang="en-US" sz="1000" smtClean="0">
              <a:solidFill>
                <a:schemeClr val="tx1"/>
              </a:solidFill>
              <a:latin typeface="Arial" panose="020B0604020202020204" pitchFamily="34" charset="0"/>
            </a:endParaRP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dirty="0" smtClean="0"/>
              <a:t>The </a:t>
            </a:r>
            <a:r>
              <a:rPr lang="en-US" altLang="en-US" b="1" dirty="0" smtClean="0">
                <a:latin typeface="Courier New" panose="02070309020205020404" pitchFamily="49" charset="0"/>
                <a:cs typeface="Courier New" panose="02070309020205020404" pitchFamily="49" charset="0"/>
              </a:rPr>
              <a:t>let</a:t>
            </a:r>
            <a:r>
              <a:rPr lang="en-US" altLang="en-US" dirty="0" smtClean="0"/>
              <a:t> Construct</a:t>
            </a:r>
            <a:endParaRPr lang="en-ZA" altLang="en-US" dirty="0" smtClean="0"/>
          </a:p>
        </p:txBody>
      </p:sp>
      <p:sp>
        <p:nvSpPr>
          <p:cNvPr id="60419" name="Content Placeholder 2"/>
          <p:cNvSpPr>
            <a:spLocks noGrp="1"/>
          </p:cNvSpPr>
          <p:nvPr>
            <p:ph idx="1"/>
          </p:nvPr>
        </p:nvSpPr>
        <p:spPr>
          <a:xfrm>
            <a:off x="620110" y="1600200"/>
            <a:ext cx="8153400" cy="4572000"/>
          </a:xfrm>
        </p:spPr>
        <p:txBody>
          <a:bodyPr/>
          <a:lstStyle/>
          <a:p>
            <a:r>
              <a:rPr lang="en-US" altLang="en-US" sz="2400" dirty="0" smtClean="0">
                <a:cs typeface="Courier New" panose="02070309020205020404" pitchFamily="49" charset="0"/>
              </a:rPr>
              <a:t>A </a:t>
            </a:r>
            <a:r>
              <a:rPr lang="en-US" altLang="en-US" sz="2400" b="1" dirty="0" smtClean="0">
                <a:latin typeface="Courier New" panose="02070309020205020404" pitchFamily="49" charset="0"/>
                <a:cs typeface="Courier New" panose="02070309020205020404" pitchFamily="49" charset="0"/>
              </a:rPr>
              <a:t>let</a:t>
            </a:r>
            <a:r>
              <a:rPr lang="en-US" altLang="en-US" sz="2400" dirty="0" smtClean="0">
                <a:cs typeface="Courier New" panose="02070309020205020404" pitchFamily="49" charset="0"/>
              </a:rPr>
              <a:t> in F# </a:t>
            </a:r>
          </a:p>
          <a:p>
            <a:pPr lvl="1"/>
            <a:r>
              <a:rPr lang="en-US" altLang="en-US" sz="2000" dirty="0">
                <a:cs typeface="Courier New" panose="02070309020205020404" pitchFamily="49" charset="0"/>
              </a:rPr>
              <a:t>T</a:t>
            </a:r>
            <a:r>
              <a:rPr lang="en-US" altLang="en-US" sz="2000" dirty="0" smtClean="0">
                <a:cs typeface="Courier New" panose="02070309020205020404" pitchFamily="49" charset="0"/>
              </a:rPr>
              <a:t>akes the form: </a:t>
            </a:r>
            <a:r>
              <a:rPr lang="en-US" altLang="en-US" sz="2000" b="1" dirty="0" smtClean="0">
                <a:latin typeface="Courier New" panose="02070309020205020404" pitchFamily="49" charset="0"/>
                <a:cs typeface="Courier New" panose="02070309020205020404" pitchFamily="49" charset="0"/>
              </a:rPr>
              <a:t>let</a:t>
            </a:r>
            <a:r>
              <a:rPr lang="en-US" altLang="en-US" sz="2000" dirty="0" smtClean="0">
                <a:latin typeface="Courier New" panose="02070309020205020404" pitchFamily="49" charset="0"/>
                <a:cs typeface="Courier New" panose="02070309020205020404" pitchFamily="49" charset="0"/>
              </a:rPr>
              <a:t> left = expression</a:t>
            </a:r>
          </a:p>
          <a:p>
            <a:pPr lvl="1"/>
            <a:r>
              <a:rPr lang="en-US" altLang="en-US" sz="2000" dirty="0" smtClean="0">
                <a:cs typeface="Courier New" panose="02070309020205020404" pitchFamily="49" charset="0"/>
              </a:rPr>
              <a:t>Left side of </a:t>
            </a:r>
            <a:r>
              <a:rPr lang="en-US" altLang="en-US" sz="2000" b="1" dirty="0" smtClean="0">
                <a:latin typeface="Courier New" panose="02070309020205020404" pitchFamily="49" charset="0"/>
                <a:cs typeface="Courier New" panose="02070309020205020404" pitchFamily="49" charset="0"/>
              </a:rPr>
              <a:t>let</a:t>
            </a:r>
            <a:r>
              <a:rPr lang="en-US" altLang="en-US" sz="2000" dirty="0" smtClean="0">
                <a:cs typeface="Courier New" panose="02070309020205020404" pitchFamily="49" charset="0"/>
              </a:rPr>
              <a:t> is either</a:t>
            </a:r>
          </a:p>
          <a:p>
            <a:pPr lvl="2"/>
            <a:r>
              <a:rPr lang="en-US" altLang="en-US" sz="2000" dirty="0" smtClean="0">
                <a:cs typeface="Courier New" panose="02070309020205020404" pitchFamily="49" charset="0"/>
              </a:rPr>
              <a:t>A name</a:t>
            </a:r>
          </a:p>
          <a:p>
            <a:pPr lvl="2"/>
            <a:r>
              <a:rPr lang="en-US" altLang="en-US" sz="2000" dirty="0" smtClean="0">
                <a:cs typeface="Courier New" panose="02070309020205020404" pitchFamily="49" charset="0"/>
              </a:rPr>
              <a:t>A tuple pattern (sequence of names, see Chapter 6)</a:t>
            </a:r>
          </a:p>
          <a:p>
            <a:pPr lvl="1"/>
            <a:r>
              <a:rPr lang="en-US" altLang="en-US" sz="2000" dirty="0" smtClean="0">
                <a:cs typeface="Courier New" panose="02070309020205020404" pitchFamily="49" charset="0"/>
              </a:rPr>
              <a:t>Example</a:t>
            </a:r>
          </a:p>
          <a:p>
            <a:pPr>
              <a:buFontTx/>
              <a:buNone/>
            </a:pPr>
            <a:endParaRPr lang="en-US" altLang="en-US" sz="200" b="1" dirty="0" smtClean="0">
              <a:latin typeface="Courier New" panose="02070309020205020404" pitchFamily="49" charset="0"/>
              <a:cs typeface="Courier New" panose="02070309020205020404" pitchFamily="49" charset="0"/>
            </a:endParaRPr>
          </a:p>
          <a:p>
            <a:pPr>
              <a:buFontTx/>
              <a:buNone/>
            </a:pPr>
            <a:r>
              <a:rPr lang="en-US" altLang="en-US" sz="1800" b="1" dirty="0" smtClean="0">
                <a:solidFill>
                  <a:srgbClr val="666699"/>
                </a:solidFill>
                <a:latin typeface="Courier New" panose="02070309020205020404" pitchFamily="49" charset="0"/>
                <a:cs typeface="Courier New" panose="02070309020205020404" pitchFamily="49" charset="0"/>
              </a:rPr>
              <a:t>		  let</a:t>
            </a:r>
            <a:r>
              <a:rPr lang="en-US" altLang="en-US" sz="1800" dirty="0" smtClean="0">
                <a:solidFill>
                  <a:srgbClr val="666699"/>
                </a:solidFill>
                <a:latin typeface="Courier New" panose="02070309020205020404" pitchFamily="49" charset="0"/>
                <a:cs typeface="Courier New" panose="02070309020205020404" pitchFamily="49" charset="0"/>
              </a:rPr>
              <a:t> n1 =</a:t>
            </a:r>
            <a:endParaRPr lang="en-US" altLang="en-US" sz="1800" b="1" dirty="0" smtClean="0">
              <a:solidFill>
                <a:srgbClr val="666699"/>
              </a:solidFill>
              <a:latin typeface="Courier New" panose="02070309020205020404" pitchFamily="49" charset="0"/>
              <a:cs typeface="Courier New" panose="02070309020205020404" pitchFamily="49" charset="0"/>
            </a:endParaRPr>
          </a:p>
          <a:p>
            <a:pPr>
              <a:buFontTx/>
              <a:buNone/>
            </a:pPr>
            <a:r>
              <a:rPr lang="en-US" altLang="en-US" sz="1800" dirty="0" smtClean="0">
                <a:solidFill>
                  <a:srgbClr val="666699"/>
                </a:solidFill>
                <a:latin typeface="Courier New" panose="02070309020205020404" pitchFamily="49" charset="0"/>
                <a:cs typeface="Courier New" panose="02070309020205020404" pitchFamily="49" charset="0"/>
              </a:rPr>
              <a:t>		    </a:t>
            </a:r>
            <a:r>
              <a:rPr lang="en-US" altLang="en-US" sz="1800" b="1" dirty="0" smtClean="0">
                <a:solidFill>
                  <a:srgbClr val="666699"/>
                </a:solidFill>
                <a:latin typeface="Courier New" panose="02070309020205020404" pitchFamily="49" charset="0"/>
                <a:cs typeface="Courier New" panose="02070309020205020404" pitchFamily="49" charset="0"/>
              </a:rPr>
              <a:t>let</a:t>
            </a:r>
            <a:r>
              <a:rPr lang="en-US" altLang="en-US" sz="1800" dirty="0" smtClean="0">
                <a:solidFill>
                  <a:srgbClr val="666699"/>
                </a:solidFill>
                <a:latin typeface="Courier New" panose="02070309020205020404" pitchFamily="49" charset="0"/>
                <a:cs typeface="Courier New" panose="02070309020205020404" pitchFamily="49" charset="0"/>
              </a:rPr>
              <a:t> n2 = 7</a:t>
            </a:r>
          </a:p>
          <a:p>
            <a:pPr>
              <a:buFontTx/>
              <a:buNone/>
            </a:pPr>
            <a:r>
              <a:rPr lang="en-US" altLang="en-US" sz="1800" dirty="0" smtClean="0">
                <a:solidFill>
                  <a:srgbClr val="666699"/>
                </a:solidFill>
                <a:latin typeface="Courier New" panose="02070309020205020404" pitchFamily="49" charset="0"/>
                <a:cs typeface="Courier New" panose="02070309020205020404" pitchFamily="49" charset="0"/>
              </a:rPr>
              <a:t>		    </a:t>
            </a:r>
            <a:r>
              <a:rPr lang="en-US" altLang="en-US" sz="1800" b="1" dirty="0" smtClean="0">
                <a:solidFill>
                  <a:srgbClr val="666699"/>
                </a:solidFill>
                <a:latin typeface="Courier New" panose="02070309020205020404" pitchFamily="49" charset="0"/>
                <a:cs typeface="Courier New" panose="02070309020205020404" pitchFamily="49" charset="0"/>
              </a:rPr>
              <a:t>let</a:t>
            </a:r>
            <a:r>
              <a:rPr lang="en-US" altLang="en-US" sz="1800" dirty="0" smtClean="0">
                <a:solidFill>
                  <a:srgbClr val="666699"/>
                </a:solidFill>
                <a:latin typeface="Courier New" panose="02070309020205020404" pitchFamily="49" charset="0"/>
                <a:cs typeface="Courier New" panose="02070309020205020404" pitchFamily="49" charset="0"/>
              </a:rPr>
              <a:t> n3 = n2 + 3</a:t>
            </a:r>
          </a:p>
          <a:p>
            <a:pPr>
              <a:buFontTx/>
              <a:buNone/>
            </a:pPr>
            <a:r>
              <a:rPr lang="en-US" altLang="en-US" sz="1800" dirty="0" smtClean="0">
                <a:solidFill>
                  <a:srgbClr val="666699"/>
                </a:solidFill>
                <a:latin typeface="Courier New" panose="02070309020205020404" pitchFamily="49" charset="0"/>
                <a:cs typeface="Courier New" panose="02070309020205020404" pitchFamily="49" charset="0"/>
              </a:rPr>
              <a:t>		    n3;;</a:t>
            </a:r>
          </a:p>
          <a:p>
            <a:pPr>
              <a:buFontTx/>
              <a:buNone/>
            </a:pPr>
            <a:endParaRPr lang="en-US" altLang="en-US" sz="400" baseline="-25000" dirty="0" smtClean="0">
              <a:solidFill>
                <a:srgbClr val="666699"/>
              </a:solidFill>
              <a:latin typeface="Courier New" panose="02070309020205020404" pitchFamily="49" charset="0"/>
              <a:cs typeface="Courier New" panose="02070309020205020404" pitchFamily="49" charset="0"/>
            </a:endParaRPr>
          </a:p>
          <a:p>
            <a:pPr>
              <a:buFontTx/>
              <a:buNone/>
            </a:pPr>
            <a:r>
              <a:rPr lang="en-US" altLang="en-US" sz="1800" b="1" dirty="0" smtClean="0">
                <a:solidFill>
                  <a:srgbClr val="666699"/>
                </a:solidFill>
                <a:latin typeface="Courier New" panose="02070309020205020404" pitchFamily="49" charset="0"/>
                <a:cs typeface="Courier New" panose="02070309020205020404" pitchFamily="49" charset="0"/>
              </a:rPr>
              <a:t>		  let</a:t>
            </a:r>
            <a:r>
              <a:rPr lang="en-US" altLang="en-US" sz="1800" dirty="0" smtClean="0">
                <a:solidFill>
                  <a:srgbClr val="666699"/>
                </a:solidFill>
                <a:latin typeface="Courier New" panose="02070309020205020404" pitchFamily="49" charset="0"/>
                <a:cs typeface="Courier New" panose="02070309020205020404" pitchFamily="49" charset="0"/>
              </a:rPr>
              <a:t> n4 = n3 + n1;;</a:t>
            </a:r>
          </a:p>
        </p:txBody>
      </p:sp>
      <p:sp>
        <p:nvSpPr>
          <p:cNvPr id="5" name="Slide Number Placeholder 4"/>
          <p:cNvSpPr>
            <a:spLocks noGrp="1"/>
          </p:cNvSpPr>
          <p:nvPr>
            <p:ph type="sldNum" sz="quarter" idx="11"/>
          </p:nvPr>
        </p:nvSpPr>
        <p:spPr/>
        <p:txBody>
          <a:bodyPr/>
          <a:lstStyle/>
          <a:p>
            <a:pPr>
              <a:defRPr/>
            </a:pPr>
            <a:r>
              <a:rPr lang="en-US" altLang="en-US" smtClean="0"/>
              <a:t>1-</a:t>
            </a:r>
            <a:fld id="{6F3A84A4-19F7-430B-B6AA-B318626C0FB8}" type="slidenum">
              <a:rPr lang="en-US" altLang="en-US" smtClean="0"/>
              <a:pPr>
                <a:defRPr/>
              </a:pPr>
              <a:t>11</a:t>
            </a:fld>
            <a:endParaRPr lang="en-US" altLang="en-US"/>
          </a:p>
        </p:txBody>
      </p:sp>
      <p:sp>
        <p:nvSpPr>
          <p:cNvPr id="2" name="TextBox 1"/>
          <p:cNvSpPr txBox="1"/>
          <p:nvPr/>
        </p:nvSpPr>
        <p:spPr>
          <a:xfrm>
            <a:off x="685800" y="5723865"/>
            <a:ext cx="7924800" cy="723275"/>
          </a:xfrm>
          <a:prstGeom prst="rect">
            <a:avLst/>
          </a:prstGeom>
          <a:noFill/>
          <a:ln>
            <a:solidFill>
              <a:schemeClr val="accent2"/>
            </a:solidFill>
          </a:ln>
        </p:spPr>
        <p:txBody>
          <a:bodyPr wrap="square">
            <a:spAutoFit/>
          </a:bodyPr>
          <a:lstStyle/>
          <a:p>
            <a:pPr>
              <a:defRPr/>
            </a:pPr>
            <a:r>
              <a:rPr lang="en-US" altLang="en-US" sz="1800" kern="0" dirty="0" smtClean="0">
                <a:solidFill>
                  <a:srgbClr val="666699"/>
                </a:solidFill>
                <a:latin typeface="Lucida Sans Unicode"/>
                <a:cs typeface="Lucida Sans Unicode"/>
              </a:rPr>
              <a:t>Scope </a:t>
            </a:r>
            <a:r>
              <a:rPr lang="en-US" altLang="en-US" sz="1800" kern="0" dirty="0">
                <a:solidFill>
                  <a:srgbClr val="666699"/>
                </a:solidFill>
                <a:latin typeface="Lucida Sans Unicode"/>
                <a:cs typeface="Lucida Sans Unicode"/>
              </a:rPr>
              <a:t>of </a:t>
            </a:r>
            <a:r>
              <a:rPr lang="en-US" altLang="en-US" sz="1800" kern="0" dirty="0">
                <a:solidFill>
                  <a:srgbClr val="666699"/>
                </a:solidFill>
                <a:latin typeface="Courier New" panose="02070309020205020404" pitchFamily="49" charset="0"/>
                <a:cs typeface="Courier New" panose="02070309020205020404" pitchFamily="49" charset="0"/>
              </a:rPr>
              <a:t>n3</a:t>
            </a:r>
            <a:r>
              <a:rPr lang="en-US" altLang="en-US" sz="1800" kern="0" dirty="0">
                <a:solidFill>
                  <a:srgbClr val="666699"/>
                </a:solidFill>
                <a:latin typeface="Lucida Sans Unicode"/>
                <a:cs typeface="Lucida Sans Unicode"/>
              </a:rPr>
              <a:t> only extends to </a:t>
            </a:r>
            <a:r>
              <a:rPr lang="en-US" altLang="en-US" sz="1800" kern="0" dirty="0" smtClean="0">
                <a:solidFill>
                  <a:srgbClr val="666699"/>
                </a:solidFill>
                <a:latin typeface="Lucida Sans Unicode"/>
                <a:cs typeface="Lucida Sans Unicode"/>
              </a:rPr>
              <a:t>end of indented code (so this is an error)</a:t>
            </a:r>
          </a:p>
          <a:p>
            <a:pPr>
              <a:defRPr/>
            </a:pPr>
            <a:endParaRPr lang="en-US" sz="500" kern="0" dirty="0" smtClean="0">
              <a:solidFill>
                <a:srgbClr val="666699"/>
              </a:solidFill>
              <a:latin typeface="Lucida Sans Unicode"/>
              <a:cs typeface="Lucida Sans Unicode"/>
            </a:endParaRPr>
          </a:p>
          <a:p>
            <a:pPr>
              <a:defRPr/>
            </a:pPr>
            <a:r>
              <a:rPr lang="en-US" sz="1800" kern="0" dirty="0" smtClean="0">
                <a:solidFill>
                  <a:srgbClr val="666699"/>
                </a:solidFill>
                <a:latin typeface="Lucida Sans Unicode"/>
                <a:cs typeface="Lucida Sans Unicode"/>
              </a:rPr>
              <a:t>Scope of </a:t>
            </a:r>
            <a:r>
              <a:rPr lang="en-US" sz="1800" kern="0" dirty="0" smtClean="0">
                <a:solidFill>
                  <a:srgbClr val="666699"/>
                </a:solidFill>
                <a:latin typeface="Courier New" panose="02070309020205020404" pitchFamily="49" charset="0"/>
                <a:cs typeface="Courier New" panose="02070309020205020404" pitchFamily="49" charset="0"/>
              </a:rPr>
              <a:t>n1</a:t>
            </a:r>
            <a:r>
              <a:rPr lang="en-US" sz="1800" kern="0" dirty="0" smtClean="0">
                <a:solidFill>
                  <a:srgbClr val="666699"/>
                </a:solidFill>
                <a:latin typeface="Lucida Sans Unicode"/>
                <a:cs typeface="Lucida Sans Unicode"/>
              </a:rPr>
              <a:t> and </a:t>
            </a:r>
            <a:r>
              <a:rPr lang="en-US" sz="1800" kern="0" dirty="0" smtClean="0">
                <a:solidFill>
                  <a:srgbClr val="666699"/>
                </a:solidFill>
                <a:latin typeface="Courier New" panose="02070309020205020404" pitchFamily="49" charset="0"/>
                <a:cs typeface="Courier New" panose="02070309020205020404" pitchFamily="49" charset="0"/>
              </a:rPr>
              <a:t>n4</a:t>
            </a:r>
            <a:r>
              <a:rPr lang="en-US" sz="1800" kern="0" dirty="0" smtClean="0">
                <a:solidFill>
                  <a:srgbClr val="666699"/>
                </a:solidFill>
                <a:latin typeface="Lucida Sans Unicode"/>
                <a:cs typeface="Lucida Sans Unicode"/>
              </a:rPr>
              <a:t> (if there was no error) is the entire program</a:t>
            </a:r>
            <a:endParaRPr lang="en-ZA" sz="1200" dirty="0"/>
          </a:p>
        </p:txBody>
      </p:sp>
      <p:cxnSp>
        <p:nvCxnSpPr>
          <p:cNvPr id="60422" name="Straight Arrow Connector 5"/>
          <p:cNvCxnSpPr>
            <a:cxnSpLocks noChangeShapeType="1"/>
          </p:cNvCxnSpPr>
          <p:nvPr/>
        </p:nvCxnSpPr>
        <p:spPr bwMode="auto">
          <a:xfrm flipV="1">
            <a:off x="3276600" y="5552090"/>
            <a:ext cx="0" cy="178671"/>
          </a:xfrm>
          <a:prstGeom prst="straightConnector1">
            <a:avLst/>
          </a:prstGeom>
          <a:noFill/>
          <a:ln w="9525" algn="ctr">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8"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dirty="0" smtClean="0"/>
              <a:t>Declaration Order</a:t>
            </a:r>
          </a:p>
        </p:txBody>
      </p:sp>
      <p:sp>
        <p:nvSpPr>
          <p:cNvPr id="58371" name="Content Placeholder 2"/>
          <p:cNvSpPr>
            <a:spLocks noGrp="1"/>
          </p:cNvSpPr>
          <p:nvPr>
            <p:ph idx="1"/>
          </p:nvPr>
        </p:nvSpPr>
        <p:spPr>
          <a:xfrm>
            <a:off x="620110" y="1600200"/>
            <a:ext cx="8305800" cy="4572000"/>
          </a:xfrm>
        </p:spPr>
        <p:txBody>
          <a:bodyPr/>
          <a:lstStyle/>
          <a:p>
            <a:pPr>
              <a:defRPr/>
            </a:pPr>
            <a:r>
              <a:rPr lang="en-US" altLang="en-US" sz="2400" dirty="0" smtClean="0"/>
              <a:t>In C99, C++, Java, and C#</a:t>
            </a:r>
          </a:p>
          <a:p>
            <a:pPr lvl="1">
              <a:defRPr/>
            </a:pPr>
            <a:r>
              <a:rPr lang="en-US" altLang="en-US" sz="2000" dirty="0" smtClean="0"/>
              <a:t>Variable declarations can appear anywhere a statement can</a:t>
            </a:r>
          </a:p>
          <a:p>
            <a:pPr>
              <a:defRPr/>
            </a:pPr>
            <a:r>
              <a:rPr lang="en-US" altLang="en-US" sz="2400" dirty="0" smtClean="0"/>
              <a:t>In C99, C++, and Java</a:t>
            </a:r>
          </a:p>
          <a:p>
            <a:pPr lvl="1">
              <a:defRPr/>
            </a:pPr>
            <a:r>
              <a:rPr lang="en-US" altLang="en-US" sz="2000" dirty="0" smtClean="0"/>
              <a:t>Scope of local variable is from declaration to end of block</a:t>
            </a:r>
          </a:p>
          <a:p>
            <a:pPr>
              <a:defRPr/>
            </a:pPr>
            <a:r>
              <a:rPr lang="en-US" altLang="en-US" sz="2400" dirty="0" smtClean="0"/>
              <a:t>In C++, Java, and C#</a:t>
            </a:r>
          </a:p>
          <a:p>
            <a:pPr lvl="1">
              <a:defRPr/>
            </a:pPr>
            <a:r>
              <a:rPr lang="en-US" altLang="en-US" sz="2000" dirty="0" smtClean="0"/>
              <a:t>Loop control variables can be declared in </a:t>
            </a:r>
            <a:r>
              <a:rPr lang="en-US" altLang="en-US" sz="1800" b="1" dirty="0" smtClean="0">
                <a:latin typeface="Courier New" panose="02070309020205020404" pitchFamily="49" charset="0"/>
                <a:cs typeface="Courier New" panose="02070309020205020404" pitchFamily="49" charset="0"/>
              </a:rPr>
              <a:t>for</a:t>
            </a:r>
            <a:r>
              <a:rPr lang="en-US" altLang="en-US" sz="2000" dirty="0" smtClean="0"/>
              <a:t> loop header</a:t>
            </a:r>
          </a:p>
          <a:p>
            <a:pPr lvl="1">
              <a:defRPr/>
            </a:pPr>
            <a:r>
              <a:rPr lang="en-US" altLang="en-US" sz="2000" dirty="0" smtClean="0"/>
              <a:t>Loop control variable scope restricted to the </a:t>
            </a:r>
            <a:r>
              <a:rPr lang="en-US" altLang="en-US" sz="1800" b="1" dirty="0" smtClean="0">
                <a:latin typeface="Courier New" panose="02070309020205020404" pitchFamily="49" charset="0"/>
                <a:cs typeface="Courier New" panose="02070309020205020404" pitchFamily="49" charset="0"/>
              </a:rPr>
              <a:t>for</a:t>
            </a:r>
            <a:r>
              <a:rPr lang="en-US" altLang="en-US" sz="2000" dirty="0" smtClean="0"/>
              <a:t> statement</a:t>
            </a:r>
          </a:p>
          <a:p>
            <a:pPr marL="457200" lvl="1" indent="0">
              <a:buNone/>
              <a:defRPr/>
            </a:pPr>
            <a:endParaRPr lang="en-US" altLang="en-US" sz="1000" dirty="0"/>
          </a:p>
          <a:p>
            <a:pPr marL="457200" lvl="1" indent="0">
              <a:buNone/>
              <a:defRPr/>
            </a:pPr>
            <a:r>
              <a:rPr lang="en-US" altLang="en-US" sz="1600" dirty="0" smtClean="0">
                <a:latin typeface="Courier New" panose="02070309020205020404" pitchFamily="49" charset="0"/>
                <a:cs typeface="Courier New" panose="02070309020205020404" pitchFamily="49" charset="0"/>
              </a:rPr>
              <a:t>     </a:t>
            </a:r>
            <a:r>
              <a:rPr lang="en-US" altLang="en-US" sz="1600" b="1" dirty="0" smtClean="0">
                <a:latin typeface="Courier New" panose="02070309020205020404" pitchFamily="49" charset="0"/>
                <a:cs typeface="Courier New" panose="02070309020205020404" pitchFamily="49" charset="0"/>
              </a:rPr>
              <a:t>for</a:t>
            </a:r>
            <a:r>
              <a:rPr lang="en-US" altLang="en-US" sz="1600" dirty="0" smtClean="0">
                <a:latin typeface="Courier New" panose="02070309020205020404" pitchFamily="49" charset="0"/>
                <a:cs typeface="Courier New" panose="02070309020205020404" pitchFamily="49" charset="0"/>
              </a:rPr>
              <a:t> (</a:t>
            </a:r>
            <a:r>
              <a:rPr lang="en-US" altLang="en-US" sz="1600" b="1" dirty="0" err="1" smtClean="0">
                <a:latin typeface="Courier New" panose="02070309020205020404" pitchFamily="49" charset="0"/>
                <a:cs typeface="Courier New" panose="02070309020205020404" pitchFamily="49" charset="0"/>
              </a:rPr>
              <a:t>int</a:t>
            </a: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i</a:t>
            </a:r>
            <a:r>
              <a:rPr lang="en-US" altLang="en-US" sz="1600" dirty="0" smtClean="0">
                <a:latin typeface="Courier New" panose="02070309020205020404" pitchFamily="49" charset="0"/>
                <a:cs typeface="Courier New" panose="02070309020205020404" pitchFamily="49" charset="0"/>
              </a:rPr>
              <a:t> = 0; </a:t>
            </a:r>
            <a:r>
              <a:rPr lang="en-US" altLang="en-US" sz="1600" dirty="0" err="1" smtClean="0">
                <a:latin typeface="Courier New" panose="02070309020205020404" pitchFamily="49" charset="0"/>
                <a:cs typeface="Courier New" panose="02070309020205020404" pitchFamily="49" charset="0"/>
              </a:rPr>
              <a:t>i</a:t>
            </a:r>
            <a:r>
              <a:rPr lang="en-US" altLang="en-US" sz="1600" dirty="0" smtClean="0">
                <a:latin typeface="Courier New" panose="02070309020205020404" pitchFamily="49" charset="0"/>
                <a:cs typeface="Courier New" panose="02070309020205020404" pitchFamily="49" charset="0"/>
              </a:rPr>
              <a:t> &lt; 10; </a:t>
            </a:r>
            <a:r>
              <a:rPr lang="en-US" altLang="en-US" sz="1600" dirty="0" err="1" smtClean="0">
                <a:latin typeface="Courier New" panose="02070309020205020404" pitchFamily="49" charset="0"/>
                <a:cs typeface="Courier New" panose="02070309020205020404" pitchFamily="49" charset="0"/>
              </a:rPr>
              <a:t>i</a:t>
            </a:r>
            <a:r>
              <a:rPr lang="en-US" altLang="en-US" sz="1600" dirty="0" smtClean="0">
                <a:latin typeface="Courier New" panose="02070309020205020404" pitchFamily="49" charset="0"/>
                <a:cs typeface="Courier New" panose="02070309020205020404" pitchFamily="49" charset="0"/>
              </a:rPr>
              <a:t>++) {</a:t>
            </a:r>
          </a:p>
          <a:p>
            <a:pPr marL="457200" lvl="1" indent="0">
              <a:buNone/>
              <a:defRPr/>
            </a:pPr>
            <a:r>
              <a:rPr lang="en-US" altLang="en-US" sz="1600" dirty="0">
                <a:latin typeface="Courier New" panose="02070309020205020404" pitchFamily="49" charset="0"/>
                <a:cs typeface="Courier New" panose="02070309020205020404" pitchFamily="49" charset="0"/>
              </a:rPr>
              <a:t> </a:t>
            </a:r>
            <a:r>
              <a:rPr lang="en-US" altLang="en-US" sz="1600" dirty="0" smtClean="0">
                <a:latin typeface="Courier New" panose="02070309020205020404" pitchFamily="49" charset="0"/>
                <a:cs typeface="Courier New" panose="02070309020205020404" pitchFamily="49" charset="0"/>
              </a:rPr>
              <a:t>       // </a:t>
            </a:r>
            <a:r>
              <a:rPr lang="en-US" altLang="en-US" sz="1600" dirty="0" err="1" smtClean="0">
                <a:latin typeface="Courier New" panose="02070309020205020404" pitchFamily="49" charset="0"/>
                <a:cs typeface="Courier New" panose="02070309020205020404" pitchFamily="49" charset="0"/>
              </a:rPr>
              <a:t>i</a:t>
            </a:r>
            <a:r>
              <a:rPr lang="en-US" altLang="en-US" sz="1600" dirty="0" smtClean="0">
                <a:latin typeface="Courier New" panose="02070309020205020404" pitchFamily="49" charset="0"/>
                <a:cs typeface="Courier New" panose="02070309020205020404" pitchFamily="49" charset="0"/>
              </a:rPr>
              <a:t> is in scope within the body, but not outside it</a:t>
            </a:r>
          </a:p>
          <a:p>
            <a:pPr marL="457200" lvl="1" indent="0">
              <a:buNone/>
              <a:defRPr/>
            </a:pPr>
            <a:r>
              <a:rPr lang="en-US" altLang="en-US" sz="1600" dirty="0">
                <a:latin typeface="Courier New" panose="02070309020205020404" pitchFamily="49" charset="0"/>
                <a:cs typeface="Courier New" panose="02070309020205020404" pitchFamily="49" charset="0"/>
              </a:rPr>
              <a:t> </a:t>
            </a:r>
            <a:r>
              <a:rPr lang="en-US" altLang="en-US" sz="1600" dirty="0" smtClean="0">
                <a:latin typeface="Courier New" panose="02070309020205020404" pitchFamily="49" charset="0"/>
                <a:cs typeface="Courier New" panose="02070309020205020404" pitchFamily="49" charset="0"/>
              </a:rPr>
              <a:t>    }</a:t>
            </a:r>
          </a:p>
        </p:txBody>
      </p:sp>
      <p:sp>
        <p:nvSpPr>
          <p:cNvPr id="6246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7733700B-4C65-4463-B4F5-4B038FFA7B22}" type="slidenum">
              <a:rPr lang="en-US" altLang="en-US" sz="1000" smtClean="0">
                <a:solidFill>
                  <a:schemeClr val="tx1"/>
                </a:solidFill>
                <a:latin typeface="Arial" panose="020B0604020202020204" pitchFamily="34" charset="0"/>
              </a:rPr>
              <a:pPr>
                <a:spcBef>
                  <a:spcPct val="0"/>
                </a:spcBef>
                <a:buFontTx/>
                <a:buNone/>
              </a:pPr>
              <a:t>12</a:t>
            </a:fld>
            <a:endParaRPr lang="en-US" altLang="en-US" sz="1000" smtClean="0">
              <a:solidFill>
                <a:schemeClr val="tx1"/>
              </a:solidFill>
              <a:latin typeface="Arial" panose="020B0604020202020204" pitchFamily="34" charset="0"/>
            </a:endParaRPr>
          </a:p>
        </p:txBody>
      </p:sp>
      <p:sp>
        <p:nvSpPr>
          <p:cNvPr id="11"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dirty="0" smtClean="0"/>
              <a:t>Declaration Order</a:t>
            </a:r>
          </a:p>
        </p:txBody>
      </p:sp>
      <p:sp>
        <p:nvSpPr>
          <p:cNvPr id="58371" name="Content Placeholder 2"/>
          <p:cNvSpPr>
            <a:spLocks noGrp="1"/>
          </p:cNvSpPr>
          <p:nvPr>
            <p:ph idx="1"/>
          </p:nvPr>
        </p:nvSpPr>
        <p:spPr>
          <a:xfrm>
            <a:off x="620110" y="1600200"/>
            <a:ext cx="8305800" cy="4572000"/>
          </a:xfrm>
        </p:spPr>
        <p:txBody>
          <a:bodyPr/>
          <a:lstStyle/>
          <a:p>
            <a:pPr>
              <a:defRPr/>
            </a:pPr>
            <a:r>
              <a:rPr lang="en-US" altLang="en-US" sz="2400" dirty="0" smtClean="0"/>
              <a:t>In C#</a:t>
            </a:r>
          </a:p>
          <a:p>
            <a:pPr lvl="1">
              <a:defRPr/>
            </a:pPr>
            <a:r>
              <a:rPr lang="en-US" altLang="en-US" sz="2000" dirty="0" smtClean="0"/>
              <a:t>Variable scope is the </a:t>
            </a:r>
            <a:r>
              <a:rPr lang="en-US" altLang="en-US" sz="2000" u="sng" dirty="0" smtClean="0"/>
              <a:t>whole block</a:t>
            </a:r>
            <a:r>
              <a:rPr lang="en-US" altLang="en-US" sz="2000" dirty="0" smtClean="0"/>
              <a:t> it appears in</a:t>
            </a:r>
          </a:p>
          <a:p>
            <a:pPr lvl="1">
              <a:defRPr/>
            </a:pPr>
            <a:r>
              <a:rPr lang="en-US" altLang="en-US" sz="2000" dirty="0" smtClean="0"/>
              <a:t>However a variable can only be used after a declaration</a:t>
            </a:r>
          </a:p>
          <a:p>
            <a:pPr marL="457200" lvl="1" indent="0">
              <a:buFontTx/>
              <a:buNone/>
              <a:defRPr/>
            </a:pPr>
            <a:endParaRPr lang="en-US" altLang="en-US" sz="1000" dirty="0" smtClean="0">
              <a:latin typeface="Courier New" panose="02070309020205020404" pitchFamily="49" charset="0"/>
              <a:cs typeface="Courier New" panose="02070309020205020404" pitchFamily="49" charset="0"/>
            </a:endParaRPr>
          </a:p>
          <a:p>
            <a:pPr marL="457200" lvl="1" indent="0">
              <a:buFontTx/>
              <a:buNone/>
              <a:defRPr/>
            </a:pPr>
            <a:r>
              <a:rPr lang="en-US" altLang="en-US" sz="1600" dirty="0">
                <a:latin typeface="Courier New" panose="02070309020205020404" pitchFamily="49" charset="0"/>
                <a:cs typeface="Courier New" panose="02070309020205020404" pitchFamily="49" charset="0"/>
              </a:rPr>
              <a:t> </a:t>
            </a:r>
            <a:r>
              <a:rPr lang="en-US" altLang="en-US" sz="1600" dirty="0" smtClean="0">
                <a:latin typeface="Courier New" panose="02070309020205020404" pitchFamily="49" charset="0"/>
                <a:cs typeface="Courier New" panose="02070309020205020404" pitchFamily="49" charset="0"/>
              </a:rPr>
              <a:t>    {</a:t>
            </a:r>
          </a:p>
          <a:p>
            <a:pPr marL="457200" lvl="1" indent="0">
              <a:buFontTx/>
              <a:buNone/>
              <a:defRPr/>
            </a:pPr>
            <a:r>
              <a:rPr lang="en-US" altLang="en-US" sz="1600" dirty="0">
                <a:latin typeface="Courier New" panose="02070309020205020404" pitchFamily="49" charset="0"/>
                <a:cs typeface="Courier New" panose="02070309020205020404" pitchFamily="49" charset="0"/>
              </a:rPr>
              <a:t> </a:t>
            </a:r>
            <a:r>
              <a:rPr lang="en-US" altLang="en-US" sz="1600" dirty="0" smtClean="0">
                <a:latin typeface="Courier New" panose="02070309020205020404" pitchFamily="49" charset="0"/>
                <a:cs typeface="Courier New" panose="02070309020205020404" pitchFamily="49" charset="0"/>
              </a:rPr>
              <a:t>       {</a:t>
            </a:r>
          </a:p>
          <a:p>
            <a:pPr marL="457200" lvl="1" indent="0">
              <a:buFontTx/>
              <a:buNone/>
              <a:defRPr/>
            </a:pPr>
            <a:r>
              <a:rPr lang="en-US" altLang="en-US" sz="1600" b="1" dirty="0">
                <a:latin typeface="Courier New" panose="02070309020205020404" pitchFamily="49" charset="0"/>
                <a:cs typeface="Courier New" panose="02070309020205020404" pitchFamily="49" charset="0"/>
              </a:rPr>
              <a:t> </a:t>
            </a:r>
            <a:r>
              <a:rPr lang="en-US" altLang="en-US" sz="1600" b="1" dirty="0" smtClean="0">
                <a:latin typeface="Courier New" panose="02070309020205020404" pitchFamily="49" charset="0"/>
                <a:cs typeface="Courier New" panose="02070309020205020404" pitchFamily="49" charset="0"/>
              </a:rPr>
              <a:t>          </a:t>
            </a:r>
            <a:r>
              <a:rPr lang="en-US" altLang="en-US" sz="1600" b="1" dirty="0" err="1" smtClean="0">
                <a:latin typeface="Courier New" panose="02070309020205020404" pitchFamily="49" charset="0"/>
                <a:cs typeface="Courier New" panose="02070309020205020404" pitchFamily="49" charset="0"/>
              </a:rPr>
              <a:t>int</a:t>
            </a:r>
            <a:r>
              <a:rPr lang="en-US" altLang="en-US" sz="1600" dirty="0" smtClean="0">
                <a:latin typeface="Courier New" panose="02070309020205020404" pitchFamily="49" charset="0"/>
                <a:cs typeface="Courier New" panose="02070309020205020404" pitchFamily="49" charset="0"/>
              </a:rPr>
              <a:t> x;</a:t>
            </a:r>
          </a:p>
          <a:p>
            <a:pPr marL="457200" lvl="1" indent="0">
              <a:buFontTx/>
              <a:buNone/>
              <a:defRPr/>
            </a:pPr>
            <a:r>
              <a:rPr lang="en-US" altLang="en-US" sz="1600" dirty="0">
                <a:latin typeface="Courier New" panose="02070309020205020404" pitchFamily="49" charset="0"/>
                <a:cs typeface="Courier New" panose="02070309020205020404" pitchFamily="49" charset="0"/>
              </a:rPr>
              <a:t> </a:t>
            </a:r>
            <a:r>
              <a:rPr lang="en-US" altLang="en-US" sz="1600" dirty="0" smtClean="0">
                <a:latin typeface="Courier New" panose="02070309020205020404" pitchFamily="49" charset="0"/>
                <a:cs typeface="Courier New" panose="02070309020205020404" pitchFamily="49" charset="0"/>
              </a:rPr>
              <a:t>       }</a:t>
            </a:r>
          </a:p>
          <a:p>
            <a:pPr marL="457200" lvl="1" indent="0">
              <a:buFontTx/>
              <a:buNone/>
              <a:defRPr/>
            </a:pPr>
            <a:r>
              <a:rPr lang="en-US" altLang="en-US" sz="1600" dirty="0">
                <a:latin typeface="Courier New" panose="02070309020205020404" pitchFamily="49" charset="0"/>
                <a:cs typeface="Courier New" panose="02070309020205020404" pitchFamily="49" charset="0"/>
              </a:rPr>
              <a:t> </a:t>
            </a:r>
            <a:r>
              <a:rPr lang="en-US" altLang="en-US" sz="1600" dirty="0" smtClean="0">
                <a:latin typeface="Courier New" panose="02070309020205020404" pitchFamily="49" charset="0"/>
                <a:cs typeface="Courier New" panose="02070309020205020404" pitchFamily="49" charset="0"/>
              </a:rPr>
              <a:t>       </a:t>
            </a:r>
            <a:r>
              <a:rPr lang="en-US" altLang="en-US" sz="1600" b="1" dirty="0" err="1" smtClean="0">
                <a:latin typeface="Courier New" panose="02070309020205020404" pitchFamily="49" charset="0"/>
                <a:cs typeface="Courier New" panose="02070309020205020404" pitchFamily="49" charset="0"/>
              </a:rPr>
              <a:t>int</a:t>
            </a:r>
            <a:r>
              <a:rPr lang="en-US" altLang="en-US" sz="1600" dirty="0" smtClean="0">
                <a:latin typeface="Courier New" panose="02070309020205020404" pitchFamily="49" charset="0"/>
                <a:cs typeface="Courier New" panose="02070309020205020404" pitchFamily="49" charset="0"/>
              </a:rPr>
              <a:t> x; </a:t>
            </a:r>
          </a:p>
          <a:p>
            <a:pPr marL="457200" lvl="1" indent="0">
              <a:buFontTx/>
              <a:buNone/>
              <a:defRPr/>
            </a:pPr>
            <a:r>
              <a:rPr lang="en-US" altLang="en-US" sz="1600" dirty="0">
                <a:latin typeface="Courier New" panose="02070309020205020404" pitchFamily="49" charset="0"/>
                <a:cs typeface="Courier New" panose="02070309020205020404" pitchFamily="49" charset="0"/>
              </a:rPr>
              <a:t> </a:t>
            </a:r>
            <a:r>
              <a:rPr lang="en-US" altLang="en-US" sz="1600" dirty="0" smtClean="0">
                <a:latin typeface="Courier New" panose="02070309020205020404" pitchFamily="49" charset="0"/>
                <a:cs typeface="Courier New" panose="02070309020205020404" pitchFamily="49" charset="0"/>
              </a:rPr>
              <a:t>    }</a:t>
            </a:r>
            <a:endParaRPr lang="en-US" altLang="en-US" sz="2000" dirty="0" smtClean="0">
              <a:latin typeface="Courier New" panose="02070309020205020404" pitchFamily="49" charset="0"/>
              <a:cs typeface="Courier New" panose="02070309020205020404" pitchFamily="49" charset="0"/>
            </a:endParaRPr>
          </a:p>
        </p:txBody>
      </p:sp>
      <p:sp>
        <p:nvSpPr>
          <p:cNvPr id="6246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7733700B-4C65-4463-B4F5-4B038FFA7B22}" type="slidenum">
              <a:rPr lang="en-US" altLang="en-US" sz="1000" smtClean="0">
                <a:solidFill>
                  <a:schemeClr val="tx1"/>
                </a:solidFill>
                <a:latin typeface="Arial" panose="020B0604020202020204" pitchFamily="34" charset="0"/>
              </a:rPr>
              <a:pPr>
                <a:spcBef>
                  <a:spcPct val="0"/>
                </a:spcBef>
                <a:buFontTx/>
                <a:buNone/>
              </a:pPr>
              <a:t>13</a:t>
            </a:fld>
            <a:endParaRPr lang="en-US" altLang="en-US" sz="1000" smtClean="0">
              <a:solidFill>
                <a:schemeClr val="tx1"/>
              </a:solidFill>
              <a:latin typeface="Arial" panose="020B0604020202020204" pitchFamily="34" charset="0"/>
            </a:endParaRPr>
          </a:p>
        </p:txBody>
      </p:sp>
      <p:cxnSp>
        <p:nvCxnSpPr>
          <p:cNvPr id="62469" name="Straight Arrow Connector 4"/>
          <p:cNvCxnSpPr>
            <a:cxnSpLocks noChangeShapeType="1"/>
          </p:cNvCxnSpPr>
          <p:nvPr/>
        </p:nvCxnSpPr>
        <p:spPr bwMode="auto">
          <a:xfrm flipH="1">
            <a:off x="3465513" y="3689536"/>
            <a:ext cx="457200" cy="0"/>
          </a:xfrm>
          <a:prstGeom prst="straightConnector1">
            <a:avLst/>
          </a:prstGeom>
          <a:noFill/>
          <a:ln w="9525" algn="ctr">
            <a:solidFill>
              <a:srgbClr val="666699"/>
            </a:solidFill>
            <a:round/>
            <a:headEnd/>
            <a:tailEnd type="triangle" w="med" len="med"/>
          </a:ln>
          <a:extLst>
            <a:ext uri="{909E8E84-426E-40DD-AFC4-6F175D3DCCD1}">
              <a14:hiddenFill xmlns:a14="http://schemas.microsoft.com/office/drawing/2010/main">
                <a:noFill/>
              </a14:hiddenFill>
            </a:ext>
          </a:extLst>
        </p:spPr>
      </p:cxnSp>
      <p:sp>
        <p:nvSpPr>
          <p:cNvPr id="6" name="TextBox 5"/>
          <p:cNvSpPr txBox="1"/>
          <p:nvPr/>
        </p:nvSpPr>
        <p:spPr>
          <a:xfrm>
            <a:off x="3928135" y="3407980"/>
            <a:ext cx="3983783" cy="584775"/>
          </a:xfrm>
          <a:prstGeom prst="rect">
            <a:avLst/>
          </a:prstGeom>
          <a:noFill/>
          <a:ln>
            <a:solidFill>
              <a:schemeClr val="accent2"/>
            </a:solidFill>
          </a:ln>
        </p:spPr>
        <p:txBody>
          <a:bodyPr wrap="none">
            <a:spAutoFit/>
          </a:bodyPr>
          <a:lstStyle/>
          <a:p>
            <a:pPr>
              <a:defRPr/>
            </a:pPr>
            <a:r>
              <a:rPr lang="en-ZA" sz="1600" dirty="0" smtClean="0">
                <a:solidFill>
                  <a:srgbClr val="666699"/>
                </a:solidFill>
                <a:latin typeface="+mj-lt"/>
              </a:rPr>
              <a:t>Legal in C99, C++, and Java</a:t>
            </a:r>
          </a:p>
          <a:p>
            <a:pPr>
              <a:defRPr/>
            </a:pPr>
            <a:r>
              <a:rPr lang="en-ZA" sz="1600" dirty="0" smtClean="0">
                <a:solidFill>
                  <a:srgbClr val="666699"/>
                </a:solidFill>
                <a:latin typeface="+mj-lt"/>
              </a:rPr>
              <a:t>Not legal in C# (can you explain why?)</a:t>
            </a:r>
            <a:endParaRPr lang="en-ZA" dirty="0">
              <a:solidFill>
                <a:srgbClr val="666699"/>
              </a:solidFill>
              <a:latin typeface="+mj-lt"/>
            </a:endParaRPr>
          </a:p>
        </p:txBody>
      </p:sp>
      <p:sp>
        <p:nvSpPr>
          <p:cNvPr id="11"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extLst>
      <p:ext uri="{BB962C8B-B14F-4D97-AF65-F5344CB8AC3E}">
        <p14:creationId xmlns:p14="http://schemas.microsoft.com/office/powerpoint/2010/main" val="1586864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dirty="0" smtClean="0"/>
              <a:t>Global Scope</a:t>
            </a:r>
          </a:p>
        </p:txBody>
      </p:sp>
      <p:sp>
        <p:nvSpPr>
          <p:cNvPr id="64515" name="Content Placeholder 2"/>
          <p:cNvSpPr>
            <a:spLocks noGrp="1"/>
          </p:cNvSpPr>
          <p:nvPr>
            <p:ph idx="1"/>
          </p:nvPr>
        </p:nvSpPr>
        <p:spPr>
          <a:xfrm>
            <a:off x="620110" y="1600200"/>
            <a:ext cx="8295290" cy="4800600"/>
          </a:xfrm>
        </p:spPr>
        <p:txBody>
          <a:bodyPr/>
          <a:lstStyle/>
          <a:p>
            <a:r>
              <a:rPr lang="en-US" altLang="en-US" sz="2400" dirty="0" smtClean="0"/>
              <a:t>In C, C++, PHP, and Python allow</a:t>
            </a:r>
          </a:p>
          <a:p>
            <a:pPr lvl="1"/>
            <a:r>
              <a:rPr lang="en-US" altLang="en-US" sz="2000" dirty="0" smtClean="0"/>
              <a:t>A sequence of function definitions</a:t>
            </a:r>
          </a:p>
          <a:p>
            <a:pPr lvl="1"/>
            <a:r>
              <a:rPr lang="en-US" altLang="en-US" sz="2000" u="sng" dirty="0" smtClean="0"/>
              <a:t>Global variable</a:t>
            </a:r>
            <a:r>
              <a:rPr lang="en-US" altLang="en-US" sz="2000" dirty="0" smtClean="0"/>
              <a:t> declarations are outside function definitions</a:t>
            </a:r>
          </a:p>
          <a:p>
            <a:pPr lvl="1"/>
            <a:r>
              <a:rPr lang="en-US" altLang="en-US" sz="2000" dirty="0" smtClean="0"/>
              <a:t>Global variables have </a:t>
            </a:r>
            <a:r>
              <a:rPr lang="en-US" altLang="en-US" sz="2000" u="sng" dirty="0" smtClean="0"/>
              <a:t>global scope</a:t>
            </a:r>
            <a:r>
              <a:rPr lang="en-US" altLang="en-US" sz="2000" dirty="0" smtClean="0"/>
              <a:t> (covers functions)</a:t>
            </a:r>
            <a:endParaRPr lang="en-US" altLang="en-US" sz="2000" u="sng" dirty="0" smtClean="0"/>
          </a:p>
          <a:p>
            <a:r>
              <a:rPr lang="en-US" altLang="en-US" sz="2400" dirty="0" smtClean="0"/>
              <a:t>In C and C++</a:t>
            </a:r>
          </a:p>
          <a:p>
            <a:pPr lvl="1"/>
            <a:r>
              <a:rPr lang="en-US" altLang="en-US" sz="2000" dirty="0"/>
              <a:t>Global </a:t>
            </a:r>
            <a:r>
              <a:rPr lang="en-US" altLang="en-US" sz="2000" u="sng" dirty="0"/>
              <a:t>definitions</a:t>
            </a:r>
            <a:r>
              <a:rPr lang="en-US" altLang="en-US" sz="2000" dirty="0"/>
              <a:t> (attributes and storage)</a:t>
            </a:r>
          </a:p>
          <a:p>
            <a:pPr lvl="2"/>
            <a:r>
              <a:rPr lang="en-US" altLang="en-US" sz="2000" dirty="0"/>
              <a:t>Global variable with an assignment</a:t>
            </a:r>
            <a:endParaRPr lang="en-US" altLang="en-US" sz="2400" dirty="0" smtClean="0"/>
          </a:p>
          <a:p>
            <a:pPr lvl="1"/>
            <a:r>
              <a:rPr lang="en-US" altLang="en-US" sz="2000" dirty="0" smtClean="0"/>
              <a:t>Global </a:t>
            </a:r>
            <a:r>
              <a:rPr lang="en-US" altLang="en-US" sz="2000" u="sng" dirty="0" smtClean="0"/>
              <a:t>declarations</a:t>
            </a:r>
            <a:r>
              <a:rPr lang="en-US" altLang="en-US" sz="2000" dirty="0" smtClean="0"/>
              <a:t> (just attributes, no storage)</a:t>
            </a:r>
          </a:p>
          <a:p>
            <a:pPr lvl="2"/>
            <a:r>
              <a:rPr lang="en-US" altLang="en-US" sz="2000" dirty="0" smtClean="0"/>
              <a:t>Global variable (possibly with the </a:t>
            </a:r>
            <a:r>
              <a:rPr lang="en-US" altLang="en-US" sz="2000" dirty="0" smtClean="0">
                <a:latin typeface="Courier New" panose="02070309020205020404" pitchFamily="49" charset="0"/>
                <a:cs typeface="Courier New" panose="02070309020205020404" pitchFamily="49" charset="0"/>
              </a:rPr>
              <a:t>extern</a:t>
            </a:r>
            <a:r>
              <a:rPr lang="en-US" altLang="en-US" sz="2000" dirty="0" smtClean="0"/>
              <a:t> keyword)</a:t>
            </a:r>
          </a:p>
          <a:p>
            <a:pPr lvl="2"/>
            <a:r>
              <a:rPr lang="en-US" altLang="en-US" sz="2000" dirty="0" smtClean="0"/>
              <a:t>Means that the variable is defined in another file</a:t>
            </a:r>
          </a:p>
        </p:txBody>
      </p:sp>
      <p:sp>
        <p:nvSpPr>
          <p:cNvPr id="6451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F886C807-33AA-4592-A035-50336FCFB646}" type="slidenum">
              <a:rPr lang="en-US" altLang="en-US" sz="1000" smtClean="0">
                <a:solidFill>
                  <a:schemeClr val="tx1"/>
                </a:solidFill>
                <a:latin typeface="Arial" panose="020B0604020202020204" pitchFamily="34" charset="0"/>
              </a:rPr>
              <a:pPr>
                <a:spcBef>
                  <a:spcPct val="0"/>
                </a:spcBef>
                <a:buFontTx/>
                <a:buNone/>
              </a:pPr>
              <a:t>14</a:t>
            </a:fld>
            <a:endParaRPr lang="en-US" altLang="en-US" sz="1000" smtClean="0">
              <a:solidFill>
                <a:schemeClr val="tx1"/>
              </a:solidFill>
              <a:latin typeface="Arial" panose="020B0604020202020204" pitchFamily="34" charset="0"/>
            </a:endParaRP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dirty="0" smtClean="0"/>
              <a:t>Global Scope</a:t>
            </a:r>
            <a:endParaRPr lang="en-US" altLang="en-US" sz="2800" dirty="0" smtClean="0"/>
          </a:p>
        </p:txBody>
      </p:sp>
      <p:sp>
        <p:nvSpPr>
          <p:cNvPr id="66563" name="Content Placeholder 2"/>
          <p:cNvSpPr>
            <a:spLocks noGrp="1"/>
          </p:cNvSpPr>
          <p:nvPr>
            <p:ph idx="1"/>
          </p:nvPr>
        </p:nvSpPr>
        <p:spPr>
          <a:xfrm>
            <a:off x="620110" y="1600200"/>
            <a:ext cx="8153400" cy="4572000"/>
          </a:xfrm>
        </p:spPr>
        <p:txBody>
          <a:bodyPr/>
          <a:lstStyle/>
          <a:p>
            <a:r>
              <a:rPr lang="en-US" altLang="en-US" sz="2400" dirty="0" smtClean="0"/>
              <a:t>In PHP </a:t>
            </a:r>
          </a:p>
          <a:p>
            <a:pPr lvl="1"/>
            <a:r>
              <a:rPr lang="en-US" altLang="en-US" sz="2000" dirty="0" smtClean="0"/>
              <a:t>Programs in XHTML markup documents</a:t>
            </a:r>
          </a:p>
          <a:p>
            <a:pPr lvl="2"/>
            <a:r>
              <a:rPr lang="en-US" altLang="en-US" sz="2000" dirty="0" smtClean="0"/>
              <a:t>Statements and function definitions can be mixed</a:t>
            </a:r>
          </a:p>
          <a:p>
            <a:pPr lvl="1"/>
            <a:r>
              <a:rPr lang="en-US" altLang="en-US" sz="2000" dirty="0" smtClean="0"/>
              <a:t>Variable implicitly declared in a function</a:t>
            </a:r>
          </a:p>
          <a:p>
            <a:pPr lvl="2"/>
            <a:r>
              <a:rPr lang="en-US" altLang="en-US" sz="2000" dirty="0" smtClean="0"/>
              <a:t>Scope is local to the function</a:t>
            </a:r>
          </a:p>
          <a:p>
            <a:pPr lvl="1"/>
            <a:r>
              <a:rPr lang="en-US" altLang="en-US" sz="2000" dirty="0" smtClean="0"/>
              <a:t>Variable implicitly declared outside a function</a:t>
            </a:r>
          </a:p>
          <a:p>
            <a:pPr lvl="2"/>
            <a:r>
              <a:rPr lang="en-US" altLang="en-US" sz="2000" dirty="0" smtClean="0"/>
              <a:t>Scope is from the declaration to end of the program</a:t>
            </a:r>
          </a:p>
          <a:p>
            <a:pPr lvl="2"/>
            <a:r>
              <a:rPr lang="en-US" altLang="en-US" sz="2000" dirty="0" smtClean="0"/>
              <a:t>Skips over any intervening functions</a:t>
            </a:r>
          </a:p>
          <a:p>
            <a:pPr lvl="2"/>
            <a:r>
              <a:rPr lang="en-US" altLang="en-US" sz="2000" dirty="0" smtClean="0"/>
              <a:t>Global variables can only be accessed in a function</a:t>
            </a:r>
          </a:p>
          <a:p>
            <a:pPr lvl="3"/>
            <a:r>
              <a:rPr lang="en-US" altLang="en-US" dirty="0" smtClean="0"/>
              <a:t>Through the </a:t>
            </a:r>
            <a:r>
              <a:rPr lang="en-US" altLang="en-US" dirty="0" smtClean="0">
                <a:latin typeface="Courier New" panose="02070309020205020404" pitchFamily="49" charset="0"/>
                <a:cs typeface="Courier New" panose="02070309020205020404" pitchFamily="49" charset="0"/>
              </a:rPr>
              <a:t>$GLOBALS</a:t>
            </a:r>
            <a:r>
              <a:rPr lang="en-US" altLang="en-US" dirty="0" smtClean="0"/>
              <a:t> array</a:t>
            </a:r>
          </a:p>
          <a:p>
            <a:pPr lvl="3"/>
            <a:r>
              <a:rPr lang="en-US" altLang="en-US" dirty="0" smtClean="0"/>
              <a:t>By declaring it </a:t>
            </a:r>
            <a:r>
              <a:rPr lang="en-US" altLang="en-US" dirty="0" smtClean="0">
                <a:latin typeface="Courier New" panose="02070309020205020404" pitchFamily="49" charset="0"/>
                <a:cs typeface="Courier New" panose="02070309020205020404" pitchFamily="49" charset="0"/>
              </a:rPr>
              <a:t>global</a:t>
            </a:r>
            <a:r>
              <a:rPr lang="en-US" altLang="en-US" dirty="0" smtClean="0"/>
              <a:t> in the function</a:t>
            </a:r>
          </a:p>
          <a:p>
            <a:pPr lvl="3"/>
            <a:r>
              <a:rPr lang="en-US" altLang="en-US" dirty="0" smtClean="0"/>
              <a:t>Called </a:t>
            </a:r>
            <a:r>
              <a:rPr lang="en-US" altLang="en-US" dirty="0"/>
              <a:t>functions </a:t>
            </a:r>
            <a:r>
              <a:rPr lang="en-US" altLang="en-US" dirty="0" smtClean="0"/>
              <a:t>defined above </a:t>
            </a:r>
            <a:r>
              <a:rPr lang="en-US" altLang="en-US" dirty="0"/>
              <a:t>the </a:t>
            </a:r>
            <a:r>
              <a:rPr lang="en-US" altLang="en-US" dirty="0" smtClean="0"/>
              <a:t>global variable declaration can also access the variable in this way</a:t>
            </a:r>
            <a:endParaRPr lang="en-US" altLang="en-US" dirty="0" smtClean="0">
              <a:latin typeface="Courier New" panose="02070309020205020404" pitchFamily="49" charset="0"/>
              <a:cs typeface="Courier New" panose="02070309020205020404" pitchFamily="49" charset="0"/>
            </a:endParaRPr>
          </a:p>
        </p:txBody>
      </p:sp>
      <p:sp>
        <p:nvSpPr>
          <p:cNvPr id="6656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29EF56B5-0B89-44C6-B4A6-0B83C6C43365}" type="slidenum">
              <a:rPr lang="en-US" altLang="en-US" sz="1000" smtClean="0">
                <a:solidFill>
                  <a:schemeClr val="tx1"/>
                </a:solidFill>
                <a:latin typeface="Arial" panose="020B0604020202020204" pitchFamily="34" charset="0"/>
              </a:rPr>
              <a:pPr>
                <a:spcBef>
                  <a:spcPct val="0"/>
                </a:spcBef>
                <a:buFontTx/>
                <a:buNone/>
              </a:pPr>
              <a:t>15</a:t>
            </a:fld>
            <a:endParaRPr lang="en-US" altLang="en-US" sz="1000" smtClean="0">
              <a:solidFill>
                <a:schemeClr val="tx1"/>
              </a:solidFill>
              <a:latin typeface="Arial" panose="020B0604020202020204" pitchFamily="34" charset="0"/>
            </a:endParaRP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dirty="0" smtClean="0"/>
              <a:t>Global Scope</a:t>
            </a:r>
          </a:p>
        </p:txBody>
      </p:sp>
      <p:sp>
        <p:nvSpPr>
          <p:cNvPr id="68611" name="Content Placeholder 2"/>
          <p:cNvSpPr>
            <a:spLocks noGrp="1"/>
          </p:cNvSpPr>
          <p:nvPr>
            <p:ph idx="1"/>
          </p:nvPr>
        </p:nvSpPr>
        <p:spPr>
          <a:xfrm>
            <a:off x="620110" y="1600200"/>
            <a:ext cx="8153400" cy="4572000"/>
          </a:xfrm>
        </p:spPr>
        <p:txBody>
          <a:bodyPr/>
          <a:lstStyle/>
          <a:p>
            <a:r>
              <a:rPr lang="en-US" altLang="en-US" sz="2400" dirty="0" smtClean="0"/>
              <a:t>In Python</a:t>
            </a:r>
          </a:p>
          <a:p>
            <a:pPr lvl="1"/>
            <a:r>
              <a:rPr lang="en-US" altLang="en-US" sz="2000" dirty="0" smtClean="0"/>
              <a:t>Global scope works the same way it does in PHP</a:t>
            </a:r>
          </a:p>
          <a:p>
            <a:pPr lvl="1"/>
            <a:r>
              <a:rPr lang="en-US" altLang="en-US" sz="2000" dirty="0"/>
              <a:t>G</a:t>
            </a:r>
            <a:r>
              <a:rPr lang="en-US" altLang="en-US" sz="2000" dirty="0" smtClean="0"/>
              <a:t>lobal variables can be referenced in functions</a:t>
            </a:r>
          </a:p>
          <a:p>
            <a:pPr lvl="1"/>
            <a:r>
              <a:rPr lang="en-US" altLang="en-US" sz="2000" dirty="0" smtClean="0"/>
              <a:t>BUT, a global variable can only be assigned to in a function if declared as </a:t>
            </a:r>
            <a:r>
              <a:rPr lang="en-US" altLang="en-US" sz="1800" dirty="0" smtClean="0">
                <a:latin typeface="Courier New" panose="02070309020205020404" pitchFamily="49" charset="0"/>
                <a:cs typeface="Courier New" panose="02070309020205020404" pitchFamily="49" charset="0"/>
              </a:rPr>
              <a:t>global</a:t>
            </a:r>
            <a:r>
              <a:rPr lang="en-US" altLang="en-US" sz="2000" dirty="0" smtClean="0"/>
              <a:t> in the function</a:t>
            </a:r>
          </a:p>
        </p:txBody>
      </p:sp>
      <p:sp>
        <p:nvSpPr>
          <p:cNvPr id="6861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78B07CF0-C677-44AE-B106-F419BF725187}" type="slidenum">
              <a:rPr lang="en-US" altLang="en-US" sz="1000" smtClean="0">
                <a:solidFill>
                  <a:schemeClr val="tx1"/>
                </a:solidFill>
                <a:latin typeface="Arial" panose="020B0604020202020204" pitchFamily="34" charset="0"/>
              </a:rPr>
              <a:pPr>
                <a:spcBef>
                  <a:spcPct val="0"/>
                </a:spcBef>
                <a:buFontTx/>
                <a:buNone/>
              </a:pPr>
              <a:t>16</a:t>
            </a:fld>
            <a:endParaRPr lang="en-US" altLang="en-US" sz="1000" smtClean="0">
              <a:solidFill>
                <a:schemeClr val="tx1"/>
              </a:solidFill>
              <a:latin typeface="Arial" panose="020B0604020202020204" pitchFamily="34" charset="0"/>
            </a:endParaRP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A639BBE5-EEF6-42AF-B62F-6BB3D63E84D6}" type="slidenum">
              <a:rPr lang="en-US" altLang="en-US" sz="1000" smtClean="0">
                <a:solidFill>
                  <a:schemeClr val="tx1"/>
                </a:solidFill>
                <a:latin typeface="Arial" panose="020B0604020202020204" pitchFamily="34" charset="0"/>
              </a:rPr>
              <a:pPr>
                <a:spcBef>
                  <a:spcPct val="0"/>
                </a:spcBef>
                <a:buFontTx/>
                <a:buNone/>
              </a:pPr>
              <a:t>17</a:t>
            </a:fld>
            <a:endParaRPr lang="en-US" altLang="en-US" sz="1000" smtClean="0">
              <a:solidFill>
                <a:schemeClr val="tx1"/>
              </a:solidFill>
              <a:latin typeface="Arial" panose="020B0604020202020204" pitchFamily="34" charset="0"/>
            </a:endParaRPr>
          </a:p>
        </p:txBody>
      </p:sp>
      <p:sp>
        <p:nvSpPr>
          <p:cNvPr id="70659" name="Rectangle 2"/>
          <p:cNvSpPr>
            <a:spLocks noGrp="1" noChangeArrowheads="1"/>
          </p:cNvSpPr>
          <p:nvPr>
            <p:ph type="title"/>
          </p:nvPr>
        </p:nvSpPr>
        <p:spPr/>
        <p:txBody>
          <a:bodyPr/>
          <a:lstStyle/>
          <a:p>
            <a:pPr eaLnBrk="1" hangingPunct="1"/>
            <a:r>
              <a:rPr lang="en-US" altLang="en-US" smtClean="0"/>
              <a:t>Evaluation of Static Scoping</a:t>
            </a:r>
          </a:p>
        </p:txBody>
      </p:sp>
      <p:sp>
        <p:nvSpPr>
          <p:cNvPr id="70660" name="Rectangle 3"/>
          <p:cNvSpPr>
            <a:spLocks noGrp="1" noChangeArrowheads="1"/>
          </p:cNvSpPr>
          <p:nvPr>
            <p:ph type="body" idx="1"/>
          </p:nvPr>
        </p:nvSpPr>
        <p:spPr>
          <a:xfrm>
            <a:off x="620110" y="1600200"/>
            <a:ext cx="8153400" cy="4572000"/>
          </a:xfrm>
        </p:spPr>
        <p:txBody>
          <a:bodyPr/>
          <a:lstStyle/>
          <a:p>
            <a:pPr eaLnBrk="1" hangingPunct="1"/>
            <a:r>
              <a:rPr lang="en-US" altLang="en-US" sz="2400" dirty="0" smtClean="0"/>
              <a:t>Advantage</a:t>
            </a:r>
          </a:p>
          <a:p>
            <a:pPr lvl="1" eaLnBrk="1" hangingPunct="1"/>
            <a:r>
              <a:rPr lang="en-US" altLang="en-US" sz="2000" dirty="0" smtClean="0"/>
              <a:t>Works well in many situations</a:t>
            </a:r>
          </a:p>
          <a:p>
            <a:pPr eaLnBrk="1" hangingPunct="1"/>
            <a:r>
              <a:rPr lang="en-US" altLang="en-US" sz="2400" dirty="0" smtClean="0"/>
              <a:t>Disadvantage</a:t>
            </a:r>
          </a:p>
          <a:p>
            <a:pPr lvl="1" eaLnBrk="1" hangingPunct="1"/>
            <a:r>
              <a:rPr lang="en-US" altLang="en-US" sz="2000" dirty="0" smtClean="0"/>
              <a:t>In most cases, too much access is possible</a:t>
            </a:r>
          </a:p>
          <a:p>
            <a:pPr lvl="1" eaLnBrk="1" hangingPunct="1"/>
            <a:r>
              <a:rPr lang="en-US" altLang="en-US" sz="2000" dirty="0" smtClean="0"/>
              <a:t>As program evolves local variables tend to gravitate towards becoming global</a:t>
            </a:r>
          </a:p>
          <a:p>
            <a:pPr lvl="1" eaLnBrk="1" hangingPunct="1"/>
            <a:r>
              <a:rPr lang="en-US" altLang="en-US" sz="2000" dirty="0" smtClean="0"/>
              <a:t>Subprograms also gravitate toward become global, rather than nested</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208FFB94-469C-4D0B-B83A-D2A16DF43D5D}" type="slidenum">
              <a:rPr lang="en-US" altLang="en-US" sz="1000" smtClean="0">
                <a:solidFill>
                  <a:schemeClr val="tx1"/>
                </a:solidFill>
                <a:latin typeface="Arial" panose="020B0604020202020204" pitchFamily="34" charset="0"/>
              </a:rPr>
              <a:pPr>
                <a:spcBef>
                  <a:spcPct val="0"/>
                </a:spcBef>
                <a:buFontTx/>
                <a:buNone/>
              </a:pPr>
              <a:t>18</a:t>
            </a:fld>
            <a:endParaRPr lang="en-US" altLang="en-US" sz="1000" smtClean="0">
              <a:solidFill>
                <a:schemeClr val="tx1"/>
              </a:solidFill>
              <a:latin typeface="Arial" panose="020B0604020202020204" pitchFamily="34" charset="0"/>
            </a:endParaRPr>
          </a:p>
        </p:txBody>
      </p:sp>
      <p:sp>
        <p:nvSpPr>
          <p:cNvPr id="72707" name="Rectangle 2"/>
          <p:cNvSpPr>
            <a:spLocks noGrp="1" noChangeArrowheads="1"/>
          </p:cNvSpPr>
          <p:nvPr>
            <p:ph type="title"/>
          </p:nvPr>
        </p:nvSpPr>
        <p:spPr/>
        <p:txBody>
          <a:bodyPr/>
          <a:lstStyle/>
          <a:p>
            <a:pPr eaLnBrk="1" hangingPunct="1"/>
            <a:r>
              <a:rPr lang="en-US" altLang="en-US" smtClean="0"/>
              <a:t>Dynamic Scope</a:t>
            </a:r>
          </a:p>
        </p:txBody>
      </p:sp>
      <p:sp>
        <p:nvSpPr>
          <p:cNvPr id="72708" name="Rectangle 3"/>
          <p:cNvSpPr>
            <a:spLocks noGrp="1" noChangeArrowheads="1"/>
          </p:cNvSpPr>
          <p:nvPr>
            <p:ph type="body" idx="1"/>
          </p:nvPr>
        </p:nvSpPr>
        <p:spPr>
          <a:xfrm>
            <a:off x="620110" y="1600200"/>
            <a:ext cx="8153400" cy="4572000"/>
          </a:xfrm>
        </p:spPr>
        <p:txBody>
          <a:bodyPr/>
          <a:lstStyle/>
          <a:p>
            <a:pPr eaLnBrk="1" hangingPunct="1"/>
            <a:r>
              <a:rPr lang="en-US" altLang="en-US" sz="2400" dirty="0" smtClean="0"/>
              <a:t>Based on calling sequences of program units</a:t>
            </a:r>
          </a:p>
          <a:p>
            <a:pPr lvl="1" eaLnBrk="1" hangingPunct="1"/>
            <a:r>
              <a:rPr lang="en-US" altLang="en-US" sz="2000" dirty="0" smtClean="0"/>
              <a:t>Not based on textual layout, like global scope</a:t>
            </a:r>
          </a:p>
          <a:p>
            <a:pPr lvl="1" eaLnBrk="1" hangingPunct="1"/>
            <a:r>
              <a:rPr lang="en-US" altLang="en-US" sz="2000" dirty="0" smtClean="0"/>
              <a:t>In other words, dynamic scope is temporal, not spatial</a:t>
            </a:r>
          </a:p>
          <a:p>
            <a:pPr eaLnBrk="1" hangingPunct="1"/>
            <a:r>
              <a:rPr lang="en-US" altLang="en-US" sz="2400" dirty="0" smtClean="0"/>
              <a:t>To connect a variable reference to a declaration</a:t>
            </a:r>
          </a:p>
          <a:p>
            <a:pPr lvl="1" eaLnBrk="1" hangingPunct="1"/>
            <a:r>
              <a:rPr lang="en-US" altLang="en-US" sz="2000" dirty="0" smtClean="0"/>
              <a:t>Searching back through chain of subprogram calls that brought execution to the variable reference</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DFC56D4D-EFE6-44BB-8253-5C917007D56E}" type="slidenum">
              <a:rPr lang="en-US" altLang="en-US" sz="1000" smtClean="0">
                <a:solidFill>
                  <a:schemeClr val="tx1"/>
                </a:solidFill>
                <a:latin typeface="Arial" panose="020B0604020202020204" pitchFamily="34" charset="0"/>
              </a:rPr>
              <a:pPr>
                <a:spcBef>
                  <a:spcPct val="0"/>
                </a:spcBef>
                <a:buFontTx/>
                <a:buNone/>
              </a:pPr>
              <a:t>19</a:t>
            </a:fld>
            <a:endParaRPr lang="en-US" altLang="en-US" sz="1000" smtClean="0">
              <a:solidFill>
                <a:schemeClr val="tx1"/>
              </a:solidFill>
              <a:latin typeface="Arial" panose="020B0604020202020204" pitchFamily="34" charset="0"/>
            </a:endParaRPr>
          </a:p>
        </p:txBody>
      </p:sp>
      <p:sp>
        <p:nvSpPr>
          <p:cNvPr id="74755" name="Rectangle 2"/>
          <p:cNvSpPr>
            <a:spLocks noGrp="1" noChangeArrowheads="1"/>
          </p:cNvSpPr>
          <p:nvPr>
            <p:ph type="title"/>
          </p:nvPr>
        </p:nvSpPr>
        <p:spPr/>
        <p:txBody>
          <a:bodyPr/>
          <a:lstStyle/>
          <a:p>
            <a:pPr eaLnBrk="1" hangingPunct="1"/>
            <a:r>
              <a:rPr lang="en-US" altLang="en-US" smtClean="0"/>
              <a:t>Scope Example</a:t>
            </a:r>
          </a:p>
        </p:txBody>
      </p:sp>
      <p:sp>
        <p:nvSpPr>
          <p:cNvPr id="74756" name="Rectangle 3"/>
          <p:cNvSpPr>
            <a:spLocks noGrp="1" noChangeArrowheads="1"/>
          </p:cNvSpPr>
          <p:nvPr>
            <p:ph type="body" idx="1"/>
          </p:nvPr>
        </p:nvSpPr>
        <p:spPr>
          <a:xfrm>
            <a:off x="609600" y="1524000"/>
            <a:ext cx="7162800" cy="4495800"/>
          </a:xfrm>
        </p:spPr>
        <p:txBody>
          <a:bodyPr/>
          <a:lstStyle/>
          <a:p>
            <a:pPr>
              <a:spcBef>
                <a:spcPct val="0"/>
              </a:spcBef>
              <a:buFontTx/>
              <a:buNone/>
            </a:pPr>
            <a:r>
              <a:rPr lang="en-US" altLang="en-US" sz="1550" b="1" dirty="0" smtClean="0">
                <a:latin typeface="Courier New" panose="02070309020205020404" pitchFamily="49" charset="0"/>
                <a:cs typeface="Courier New" panose="02070309020205020404" pitchFamily="49" charset="0"/>
              </a:rPr>
              <a:t>Big</a:t>
            </a:r>
          </a:p>
          <a:p>
            <a:pPr>
              <a:spcBef>
                <a:spcPct val="0"/>
              </a:spcBef>
              <a:buFontTx/>
              <a:buNone/>
            </a:pPr>
            <a:r>
              <a:rPr lang="en-US" altLang="en-US" sz="1550" b="1" dirty="0" smtClean="0">
                <a:latin typeface="Courier New" panose="02070309020205020404" pitchFamily="49" charset="0"/>
                <a:cs typeface="Courier New" panose="02070309020205020404" pitchFamily="49" charset="0"/>
              </a:rPr>
              <a:t>{</a:t>
            </a:r>
          </a:p>
          <a:p>
            <a:pPr>
              <a:spcBef>
                <a:spcPct val="0"/>
              </a:spcBef>
              <a:buFontTx/>
              <a:buNone/>
            </a:pPr>
            <a:r>
              <a:rPr lang="en-US" altLang="en-US" sz="1550" b="1" dirty="0" smtClean="0">
                <a:latin typeface="Courier New" panose="02070309020205020404" pitchFamily="49" charset="0"/>
                <a:cs typeface="Courier New" panose="02070309020205020404" pitchFamily="49" charset="0"/>
              </a:rPr>
              <a:t>     declare X</a:t>
            </a:r>
          </a:p>
          <a:p>
            <a:pPr>
              <a:spcBef>
                <a:spcPct val="0"/>
              </a:spcBef>
              <a:buFontTx/>
              <a:buNone/>
            </a:pPr>
            <a:endParaRPr lang="en-US" altLang="en-US" sz="1550" b="1" dirty="0" smtClean="0">
              <a:latin typeface="Courier New" panose="02070309020205020404" pitchFamily="49" charset="0"/>
              <a:cs typeface="Courier New" panose="02070309020205020404" pitchFamily="49" charset="0"/>
            </a:endParaRPr>
          </a:p>
          <a:p>
            <a:pPr>
              <a:spcBef>
                <a:spcPct val="0"/>
              </a:spcBef>
              <a:buFontTx/>
              <a:buNone/>
            </a:pPr>
            <a:r>
              <a:rPr lang="en-US" altLang="en-US" sz="1550" b="1" dirty="0" smtClean="0">
                <a:latin typeface="Courier New" panose="02070309020205020404" pitchFamily="49" charset="0"/>
                <a:cs typeface="Courier New" panose="02070309020205020404" pitchFamily="49" charset="0"/>
              </a:rPr>
              <a:t>     Sub1</a:t>
            </a:r>
          </a:p>
          <a:p>
            <a:pPr>
              <a:spcBef>
                <a:spcPct val="0"/>
              </a:spcBef>
              <a:buFontTx/>
              <a:buNone/>
            </a:pPr>
            <a:r>
              <a:rPr lang="en-US" altLang="en-US" sz="1550" b="1" dirty="0" smtClean="0">
                <a:latin typeface="Courier New" panose="02070309020205020404" pitchFamily="49" charset="0"/>
                <a:cs typeface="Courier New" panose="02070309020205020404" pitchFamily="49" charset="0"/>
              </a:rPr>
              <a:t>     {</a:t>
            </a:r>
          </a:p>
          <a:p>
            <a:pPr>
              <a:spcBef>
                <a:spcPct val="0"/>
              </a:spcBef>
              <a:buFontTx/>
              <a:buNone/>
            </a:pPr>
            <a:r>
              <a:rPr lang="en-US" altLang="en-US" sz="1550" b="1" dirty="0" smtClean="0">
                <a:latin typeface="Courier New" panose="02070309020205020404" pitchFamily="49" charset="0"/>
                <a:cs typeface="Courier New" panose="02070309020205020404" pitchFamily="49" charset="0"/>
              </a:rPr>
              <a:t>          declare X</a:t>
            </a:r>
          </a:p>
          <a:p>
            <a:pPr>
              <a:spcBef>
                <a:spcPct val="0"/>
              </a:spcBef>
              <a:buFontTx/>
              <a:buNone/>
            </a:pPr>
            <a:r>
              <a:rPr lang="en-US" altLang="en-US" sz="1550" b="1" dirty="0" smtClean="0">
                <a:latin typeface="Courier New" panose="02070309020205020404" pitchFamily="49" charset="0"/>
                <a:cs typeface="Courier New" panose="02070309020205020404" pitchFamily="49" charset="0"/>
              </a:rPr>
              <a:t>          call Sub2</a:t>
            </a:r>
          </a:p>
          <a:p>
            <a:pPr>
              <a:spcBef>
                <a:spcPct val="0"/>
              </a:spcBef>
              <a:buFontTx/>
              <a:buNone/>
            </a:pPr>
            <a:r>
              <a:rPr lang="en-US" altLang="en-US" sz="1550" b="1" dirty="0" smtClean="0">
                <a:latin typeface="Courier New" panose="02070309020205020404" pitchFamily="49" charset="0"/>
                <a:cs typeface="Courier New" panose="02070309020205020404" pitchFamily="49" charset="0"/>
              </a:rPr>
              <a:t>     }</a:t>
            </a:r>
          </a:p>
          <a:p>
            <a:pPr>
              <a:spcBef>
                <a:spcPct val="0"/>
              </a:spcBef>
              <a:buFontTx/>
              <a:buNone/>
            </a:pPr>
            <a:endParaRPr lang="en-US" altLang="en-US" sz="1550" b="1" dirty="0" smtClean="0">
              <a:latin typeface="Courier New" panose="02070309020205020404" pitchFamily="49" charset="0"/>
              <a:cs typeface="Courier New" panose="02070309020205020404" pitchFamily="49" charset="0"/>
            </a:endParaRPr>
          </a:p>
          <a:p>
            <a:pPr>
              <a:spcBef>
                <a:spcPct val="0"/>
              </a:spcBef>
              <a:buFontTx/>
              <a:buNone/>
            </a:pPr>
            <a:r>
              <a:rPr lang="en-US" altLang="en-US" sz="1550" b="1" dirty="0" smtClean="0">
                <a:latin typeface="Courier New" panose="02070309020205020404" pitchFamily="49" charset="0"/>
                <a:cs typeface="Courier New" panose="02070309020205020404" pitchFamily="49" charset="0"/>
              </a:rPr>
              <a:t>     Sub2</a:t>
            </a:r>
          </a:p>
          <a:p>
            <a:pPr>
              <a:spcBef>
                <a:spcPct val="0"/>
              </a:spcBef>
              <a:buFontTx/>
              <a:buNone/>
            </a:pPr>
            <a:r>
              <a:rPr lang="en-US" altLang="en-US" sz="1550" b="1" dirty="0" smtClean="0">
                <a:latin typeface="Courier New" panose="02070309020205020404" pitchFamily="49" charset="0"/>
                <a:cs typeface="Courier New" panose="02070309020205020404" pitchFamily="49" charset="0"/>
              </a:rPr>
              <a:t>     {</a:t>
            </a:r>
          </a:p>
          <a:p>
            <a:pPr>
              <a:spcBef>
                <a:spcPct val="0"/>
              </a:spcBef>
              <a:buFontTx/>
              <a:buNone/>
            </a:pPr>
            <a:r>
              <a:rPr lang="en-US" altLang="en-US" sz="1550" b="1" dirty="0" smtClean="0">
                <a:latin typeface="Courier New" panose="02070309020205020404" pitchFamily="49" charset="0"/>
                <a:cs typeface="Courier New" panose="02070309020205020404" pitchFamily="49" charset="0"/>
              </a:rPr>
              <a:t>          refer to X</a:t>
            </a:r>
          </a:p>
          <a:p>
            <a:pPr>
              <a:spcBef>
                <a:spcPct val="0"/>
              </a:spcBef>
              <a:buFontTx/>
              <a:buNone/>
            </a:pPr>
            <a:r>
              <a:rPr lang="en-US" altLang="en-US" sz="1550" b="1" dirty="0" smtClean="0">
                <a:latin typeface="Courier New" panose="02070309020205020404" pitchFamily="49" charset="0"/>
                <a:cs typeface="Courier New" panose="02070309020205020404" pitchFamily="49" charset="0"/>
              </a:rPr>
              <a:t>     }</a:t>
            </a:r>
          </a:p>
          <a:p>
            <a:pPr>
              <a:spcBef>
                <a:spcPct val="0"/>
              </a:spcBef>
              <a:buFontTx/>
              <a:buNone/>
            </a:pPr>
            <a:endParaRPr lang="en-US" altLang="en-US" sz="1550" b="1" dirty="0" smtClean="0">
              <a:latin typeface="Courier New" panose="02070309020205020404" pitchFamily="49" charset="0"/>
              <a:cs typeface="Courier New" panose="02070309020205020404" pitchFamily="49" charset="0"/>
            </a:endParaRPr>
          </a:p>
          <a:p>
            <a:pPr>
              <a:spcBef>
                <a:spcPct val="0"/>
              </a:spcBef>
              <a:buFontTx/>
              <a:buNone/>
            </a:pPr>
            <a:r>
              <a:rPr lang="en-US" altLang="en-US" sz="1550" b="1" dirty="0" smtClean="0">
                <a:latin typeface="Courier New" panose="02070309020205020404" pitchFamily="49" charset="0"/>
                <a:cs typeface="Courier New" panose="02070309020205020404" pitchFamily="49" charset="0"/>
              </a:rPr>
              <a:t>     call Sub1</a:t>
            </a:r>
          </a:p>
          <a:p>
            <a:pPr>
              <a:spcBef>
                <a:spcPct val="0"/>
              </a:spcBef>
              <a:buFontTx/>
              <a:buNone/>
            </a:pPr>
            <a:r>
              <a:rPr lang="en-US" altLang="en-US" sz="1550" b="1" dirty="0" smtClean="0">
                <a:latin typeface="Courier New" panose="02070309020205020404" pitchFamily="49" charset="0"/>
                <a:cs typeface="Courier New" panose="02070309020205020404" pitchFamily="49" charset="0"/>
              </a:rPr>
              <a:t>}</a:t>
            </a:r>
            <a:endParaRPr lang="en-US" altLang="en-US" sz="1550" dirty="0" smtClean="0">
              <a:latin typeface="Courier New" panose="02070309020205020404" pitchFamily="49" charset="0"/>
              <a:cs typeface="Courier New" panose="02070309020205020404" pitchFamily="49" charset="0"/>
            </a:endParaRPr>
          </a:p>
        </p:txBody>
      </p:sp>
      <p:sp>
        <p:nvSpPr>
          <p:cNvPr id="74757" name="Rectangle 4"/>
          <p:cNvSpPr>
            <a:spLocks noChangeArrowheads="1"/>
          </p:cNvSpPr>
          <p:nvPr/>
        </p:nvSpPr>
        <p:spPr bwMode="auto">
          <a:xfrm>
            <a:off x="2701925" y="5246688"/>
            <a:ext cx="2222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47625" tIns="19050" rIns="47625" bIns="19050">
            <a:spAutoFit/>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800" b="1">
                <a:solidFill>
                  <a:schemeClr val="tx1"/>
                </a:solidFill>
                <a:latin typeface="Helvetica" panose="020B0604020202020204" pitchFamily="34" charset="0"/>
              </a:rPr>
              <a:t>  </a:t>
            </a:r>
          </a:p>
        </p:txBody>
      </p:sp>
      <p:sp>
        <p:nvSpPr>
          <p:cNvPr id="36880" name="Text Box 14"/>
          <p:cNvSpPr txBox="1">
            <a:spLocks noChangeArrowheads="1"/>
          </p:cNvSpPr>
          <p:nvPr/>
        </p:nvSpPr>
        <p:spPr bwMode="auto">
          <a:xfrm>
            <a:off x="4191000" y="1683955"/>
            <a:ext cx="4572000" cy="3324225"/>
          </a:xfrm>
          <a:prstGeom prst="rect">
            <a:avLst/>
          </a:prstGeom>
          <a:noFill/>
          <a:ln w="12700" cap="sq">
            <a:solidFill>
              <a:srgbClr val="666699"/>
            </a:solidFill>
            <a:miter lim="800000"/>
            <a:headEnd type="none" w="sm" len="sm"/>
            <a:tailEnd type="none" w="sm" len="sm"/>
          </a:ln>
        </p:spPr>
        <p:txBody>
          <a:bodyPr>
            <a:spAutoFit/>
          </a:bodyPr>
          <a:lstStyle/>
          <a:p>
            <a:pPr>
              <a:defRPr/>
            </a:pPr>
            <a:r>
              <a:rPr lang="en-US" sz="2100" u="sng" dirty="0">
                <a:solidFill>
                  <a:srgbClr val="666699"/>
                </a:solidFill>
                <a:latin typeface="+mn-lt"/>
                <a:cs typeface="Courier New" pitchFamily="49" charset="0"/>
              </a:rPr>
              <a:t>Call order</a:t>
            </a:r>
          </a:p>
          <a:p>
            <a:pPr>
              <a:buFont typeface="Arial" pitchFamily="34" charset="0"/>
              <a:buChar char="•"/>
              <a:defRPr/>
            </a:pPr>
            <a:r>
              <a:rPr lang="en-US" sz="2100" dirty="0">
                <a:solidFill>
                  <a:srgbClr val="666699"/>
                </a:solidFill>
                <a:latin typeface="+mn-lt"/>
                <a:cs typeface="Courier New" pitchFamily="49" charset="0"/>
              </a:rPr>
              <a:t> </a:t>
            </a:r>
            <a:r>
              <a:rPr lang="en-US" sz="2100" b="1" dirty="0">
                <a:solidFill>
                  <a:srgbClr val="666699"/>
                </a:solidFill>
                <a:latin typeface="Courier New" pitchFamily="49" charset="0"/>
                <a:cs typeface="Courier New" pitchFamily="49" charset="0"/>
              </a:rPr>
              <a:t>Big</a:t>
            </a:r>
            <a:r>
              <a:rPr lang="en-US" sz="2100" dirty="0">
                <a:solidFill>
                  <a:srgbClr val="666699"/>
                </a:solidFill>
                <a:latin typeface="Lucida Sans Unicode" pitchFamily="34" charset="0"/>
              </a:rPr>
              <a:t> calls </a:t>
            </a:r>
            <a:r>
              <a:rPr lang="en-US" sz="2100" b="1" dirty="0">
                <a:solidFill>
                  <a:srgbClr val="666699"/>
                </a:solidFill>
                <a:latin typeface="Courier New" pitchFamily="49" charset="0"/>
                <a:cs typeface="Courier New" pitchFamily="49" charset="0"/>
              </a:rPr>
              <a:t>Sub1</a:t>
            </a:r>
          </a:p>
          <a:p>
            <a:pPr>
              <a:buFont typeface="Arial" pitchFamily="34" charset="0"/>
              <a:buChar char="•"/>
              <a:defRPr/>
            </a:pPr>
            <a:r>
              <a:rPr lang="en-US" sz="2100" dirty="0">
                <a:solidFill>
                  <a:srgbClr val="666699"/>
                </a:solidFill>
                <a:latin typeface="Lucida Sans Unicode" pitchFamily="34" charset="0"/>
              </a:rPr>
              <a:t> </a:t>
            </a:r>
            <a:r>
              <a:rPr lang="en-US" sz="2100" b="1" dirty="0">
                <a:solidFill>
                  <a:srgbClr val="666699"/>
                </a:solidFill>
                <a:latin typeface="Courier New" pitchFamily="49" charset="0"/>
                <a:cs typeface="Courier New" pitchFamily="49" charset="0"/>
              </a:rPr>
              <a:t>Sub1</a:t>
            </a:r>
            <a:r>
              <a:rPr lang="en-US" sz="2100" dirty="0">
                <a:solidFill>
                  <a:srgbClr val="666699"/>
                </a:solidFill>
                <a:latin typeface="Lucida Sans Unicode" pitchFamily="34" charset="0"/>
              </a:rPr>
              <a:t> calls </a:t>
            </a:r>
            <a:r>
              <a:rPr lang="en-US" sz="2100" b="1" dirty="0">
                <a:solidFill>
                  <a:srgbClr val="666699"/>
                </a:solidFill>
                <a:latin typeface="Courier New" pitchFamily="49" charset="0"/>
                <a:cs typeface="Courier New" pitchFamily="49" charset="0"/>
              </a:rPr>
              <a:t>Sub2</a:t>
            </a:r>
          </a:p>
          <a:p>
            <a:pPr>
              <a:buFont typeface="Arial" pitchFamily="34" charset="0"/>
              <a:buChar char="•"/>
              <a:defRPr/>
            </a:pPr>
            <a:r>
              <a:rPr lang="en-US" sz="2100" dirty="0">
                <a:solidFill>
                  <a:srgbClr val="666699"/>
                </a:solidFill>
                <a:latin typeface="Lucida Sans Unicode" pitchFamily="34" charset="0"/>
              </a:rPr>
              <a:t> </a:t>
            </a:r>
            <a:r>
              <a:rPr lang="en-US" sz="2100" b="1" dirty="0">
                <a:solidFill>
                  <a:srgbClr val="666699"/>
                </a:solidFill>
                <a:latin typeface="Courier New" pitchFamily="49" charset="0"/>
                <a:cs typeface="Courier New" pitchFamily="49" charset="0"/>
              </a:rPr>
              <a:t>Sub2</a:t>
            </a:r>
            <a:r>
              <a:rPr lang="en-US" sz="2100" dirty="0">
                <a:solidFill>
                  <a:srgbClr val="666699"/>
                </a:solidFill>
                <a:latin typeface="Lucida Sans Unicode" pitchFamily="34" charset="0"/>
              </a:rPr>
              <a:t> uses </a:t>
            </a:r>
            <a:r>
              <a:rPr lang="en-US" sz="2100" b="1" dirty="0">
                <a:solidFill>
                  <a:srgbClr val="666699"/>
                </a:solidFill>
                <a:latin typeface="Courier New" pitchFamily="49" charset="0"/>
                <a:cs typeface="Courier New" pitchFamily="49" charset="0"/>
              </a:rPr>
              <a:t>X</a:t>
            </a:r>
          </a:p>
          <a:p>
            <a:pPr>
              <a:defRPr/>
            </a:pPr>
            <a:endParaRPr lang="en-ZA" sz="2100" dirty="0">
              <a:solidFill>
                <a:srgbClr val="666699"/>
              </a:solidFill>
              <a:latin typeface="Lucida Sans Unicode" pitchFamily="34" charset="0"/>
            </a:endParaRPr>
          </a:p>
          <a:p>
            <a:pPr>
              <a:defRPr/>
            </a:pPr>
            <a:r>
              <a:rPr lang="en-ZA" sz="2100" u="sng" dirty="0">
                <a:solidFill>
                  <a:srgbClr val="666699"/>
                </a:solidFill>
                <a:latin typeface="Lucida Sans Unicode" pitchFamily="34" charset="0"/>
              </a:rPr>
              <a:t>Static scoping </a:t>
            </a:r>
          </a:p>
          <a:p>
            <a:pPr>
              <a:buFont typeface="Arial" pitchFamily="34" charset="0"/>
              <a:buChar char="•"/>
              <a:defRPr/>
            </a:pPr>
            <a:r>
              <a:rPr lang="en-ZA" sz="2100" dirty="0">
                <a:solidFill>
                  <a:srgbClr val="666699"/>
                </a:solidFill>
                <a:latin typeface="Lucida Sans Unicode" pitchFamily="34" charset="0"/>
              </a:rPr>
              <a:t> Reference to </a:t>
            </a:r>
            <a:r>
              <a:rPr lang="en-ZA" sz="2100" b="1" dirty="0">
                <a:solidFill>
                  <a:srgbClr val="666699"/>
                </a:solidFill>
                <a:latin typeface="Courier New" pitchFamily="49" charset="0"/>
                <a:cs typeface="Courier New" pitchFamily="49" charset="0"/>
              </a:rPr>
              <a:t>X</a:t>
            </a:r>
            <a:r>
              <a:rPr lang="en-ZA" sz="2100" dirty="0">
                <a:solidFill>
                  <a:srgbClr val="666699"/>
                </a:solidFill>
                <a:latin typeface="Lucida Sans Unicode" pitchFamily="34" charset="0"/>
              </a:rPr>
              <a:t> is to the </a:t>
            </a:r>
            <a:r>
              <a:rPr lang="en-ZA" sz="2100" b="1" dirty="0">
                <a:solidFill>
                  <a:srgbClr val="666699"/>
                </a:solidFill>
                <a:latin typeface="Courier New" pitchFamily="49" charset="0"/>
                <a:cs typeface="Courier New" pitchFamily="49" charset="0"/>
              </a:rPr>
              <a:t>X</a:t>
            </a:r>
            <a:r>
              <a:rPr lang="en-ZA" sz="2100" dirty="0">
                <a:solidFill>
                  <a:srgbClr val="666699"/>
                </a:solidFill>
                <a:latin typeface="Lucida Sans Unicode" pitchFamily="34" charset="0"/>
              </a:rPr>
              <a:t> in </a:t>
            </a:r>
            <a:r>
              <a:rPr lang="en-ZA" sz="2100" b="1" dirty="0">
                <a:solidFill>
                  <a:srgbClr val="666699"/>
                </a:solidFill>
                <a:latin typeface="Courier New" pitchFamily="49" charset="0"/>
                <a:cs typeface="Courier New" pitchFamily="49" charset="0"/>
              </a:rPr>
              <a:t>Big</a:t>
            </a:r>
          </a:p>
          <a:p>
            <a:pPr>
              <a:defRPr/>
            </a:pPr>
            <a:endParaRPr lang="en-ZA" sz="2100" dirty="0">
              <a:solidFill>
                <a:srgbClr val="666699"/>
              </a:solidFill>
              <a:latin typeface="Lucida Sans Unicode" pitchFamily="34" charset="0"/>
            </a:endParaRPr>
          </a:p>
          <a:p>
            <a:pPr>
              <a:defRPr/>
            </a:pPr>
            <a:r>
              <a:rPr lang="en-ZA" sz="2100" u="sng" dirty="0">
                <a:solidFill>
                  <a:srgbClr val="666699"/>
                </a:solidFill>
                <a:latin typeface="Lucida Sans Unicode" pitchFamily="34" charset="0"/>
              </a:rPr>
              <a:t>Dynamic scoping </a:t>
            </a:r>
          </a:p>
          <a:p>
            <a:pPr>
              <a:buFont typeface="Arial" pitchFamily="34" charset="0"/>
              <a:buChar char="•"/>
              <a:defRPr/>
            </a:pPr>
            <a:r>
              <a:rPr lang="en-ZA" sz="2100" dirty="0">
                <a:solidFill>
                  <a:srgbClr val="666699"/>
                </a:solidFill>
                <a:latin typeface="Lucida Sans Unicode" pitchFamily="34" charset="0"/>
              </a:rPr>
              <a:t> Reference to </a:t>
            </a:r>
            <a:r>
              <a:rPr lang="en-ZA" sz="2100" b="1" dirty="0">
                <a:solidFill>
                  <a:srgbClr val="666699"/>
                </a:solidFill>
                <a:latin typeface="Courier New" pitchFamily="49" charset="0"/>
                <a:cs typeface="Courier New" pitchFamily="49" charset="0"/>
              </a:rPr>
              <a:t>X</a:t>
            </a:r>
            <a:r>
              <a:rPr lang="en-ZA" sz="2100" dirty="0">
                <a:solidFill>
                  <a:srgbClr val="666699"/>
                </a:solidFill>
                <a:latin typeface="Lucida Sans Unicode" pitchFamily="34" charset="0"/>
              </a:rPr>
              <a:t> is the </a:t>
            </a:r>
            <a:r>
              <a:rPr lang="en-ZA" sz="2100" b="1" dirty="0">
                <a:solidFill>
                  <a:srgbClr val="666699"/>
                </a:solidFill>
                <a:latin typeface="Courier New" pitchFamily="49" charset="0"/>
                <a:cs typeface="Courier New" pitchFamily="49" charset="0"/>
              </a:rPr>
              <a:t>X</a:t>
            </a:r>
            <a:r>
              <a:rPr lang="en-ZA" sz="2100" dirty="0">
                <a:solidFill>
                  <a:srgbClr val="666699"/>
                </a:solidFill>
                <a:latin typeface="Lucida Sans Unicode" pitchFamily="34" charset="0"/>
              </a:rPr>
              <a:t> in </a:t>
            </a:r>
            <a:r>
              <a:rPr lang="en-ZA" sz="2100" b="1" dirty="0">
                <a:solidFill>
                  <a:srgbClr val="666699"/>
                </a:solidFill>
                <a:latin typeface="Courier New" pitchFamily="49" charset="0"/>
                <a:cs typeface="Courier New" pitchFamily="49" charset="0"/>
              </a:rPr>
              <a:t>Sub1</a:t>
            </a:r>
          </a:p>
        </p:txBody>
      </p:sp>
      <p:sp>
        <p:nvSpPr>
          <p:cNvPr id="8"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extLst>
      <p:ext uri="{BB962C8B-B14F-4D97-AF65-F5344CB8AC3E}">
        <p14:creationId xmlns:p14="http://schemas.microsoft.com/office/powerpoint/2010/main" val="31969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9BDF46A9-0D3F-465B-A18A-0CC4E4E4A254}" type="slidenum">
              <a:rPr lang="en-US" altLang="en-US" sz="1000" smtClean="0">
                <a:solidFill>
                  <a:schemeClr val="tx1"/>
                </a:solidFill>
                <a:latin typeface="Arial" panose="020B0604020202020204" pitchFamily="34" charset="0"/>
              </a:rPr>
              <a:pPr>
                <a:spcBef>
                  <a:spcPct val="0"/>
                </a:spcBef>
                <a:buFontTx/>
                <a:buNone/>
              </a:pPr>
              <a:t>2</a:t>
            </a:fld>
            <a:endParaRPr lang="en-US" altLang="en-US" sz="1000" smtClean="0">
              <a:solidFill>
                <a:schemeClr val="tx1"/>
              </a:solidFill>
              <a:latin typeface="Arial" panose="020B0604020202020204" pitchFamily="34" charset="0"/>
            </a:endParaRPr>
          </a:p>
        </p:txBody>
      </p:sp>
      <p:sp>
        <p:nvSpPr>
          <p:cNvPr id="7171" name="Rectangle 2"/>
          <p:cNvSpPr>
            <a:spLocks noGrp="1" noChangeArrowheads="1"/>
          </p:cNvSpPr>
          <p:nvPr>
            <p:ph type="title"/>
          </p:nvPr>
        </p:nvSpPr>
        <p:spPr/>
        <p:txBody>
          <a:bodyPr/>
          <a:lstStyle/>
          <a:p>
            <a:pPr eaLnBrk="1" hangingPunct="1"/>
            <a:r>
              <a:rPr lang="en-US" altLang="en-US" smtClean="0"/>
              <a:t>Chapter 5 Topics</a:t>
            </a:r>
          </a:p>
        </p:txBody>
      </p:sp>
      <p:sp>
        <p:nvSpPr>
          <p:cNvPr id="7172" name="Rectangle 3"/>
          <p:cNvSpPr>
            <a:spLocks noGrp="1" noChangeArrowheads="1"/>
          </p:cNvSpPr>
          <p:nvPr>
            <p:ph type="body" idx="1"/>
          </p:nvPr>
        </p:nvSpPr>
        <p:spPr>
          <a:xfrm>
            <a:off x="620110" y="1631730"/>
            <a:ext cx="8153400" cy="4572000"/>
          </a:xfrm>
        </p:spPr>
        <p:txBody>
          <a:bodyPr/>
          <a:lstStyle/>
          <a:p>
            <a:pPr marL="357188" indent="-354013" eaLnBrk="1" hangingPunct="1">
              <a:lnSpc>
                <a:spcPct val="90000"/>
              </a:lnSpc>
            </a:pPr>
            <a:r>
              <a:rPr lang="en-US" altLang="en-US" sz="2400" dirty="0" smtClean="0"/>
              <a:t>Scope </a:t>
            </a:r>
          </a:p>
          <a:p>
            <a:pPr marL="357188" indent="-354013" eaLnBrk="1" hangingPunct="1">
              <a:lnSpc>
                <a:spcPct val="90000"/>
              </a:lnSpc>
            </a:pPr>
            <a:r>
              <a:rPr lang="en-US" altLang="en-US" sz="2400" dirty="0" smtClean="0"/>
              <a:t>Scope and Lifetime</a:t>
            </a:r>
          </a:p>
          <a:p>
            <a:pPr marL="357188" indent="-354013" eaLnBrk="1" hangingPunct="1">
              <a:lnSpc>
                <a:spcPct val="90000"/>
              </a:lnSpc>
            </a:pPr>
            <a:r>
              <a:rPr lang="en-US" altLang="en-US" sz="2400" dirty="0" smtClean="0"/>
              <a:t>Referencing Environments</a:t>
            </a:r>
          </a:p>
          <a:p>
            <a:pPr marL="357188" indent="-354013" eaLnBrk="1" hangingPunct="1">
              <a:lnSpc>
                <a:spcPct val="90000"/>
              </a:lnSpc>
            </a:pPr>
            <a:r>
              <a:rPr lang="en-US" altLang="en-US" sz="2400" dirty="0" smtClean="0"/>
              <a:t>Named Constants</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7EC6598F-438E-4CDB-901D-2B8ADCE2D964}" type="slidenum">
              <a:rPr lang="en-US" altLang="en-US" sz="1000" smtClean="0">
                <a:solidFill>
                  <a:schemeClr val="tx1"/>
                </a:solidFill>
                <a:latin typeface="Arial" panose="020B0604020202020204" pitchFamily="34" charset="0"/>
              </a:rPr>
              <a:pPr>
                <a:spcBef>
                  <a:spcPct val="0"/>
                </a:spcBef>
                <a:buFontTx/>
                <a:buNone/>
              </a:pPr>
              <a:t>20</a:t>
            </a:fld>
            <a:endParaRPr lang="en-US" altLang="en-US" sz="1000" smtClean="0">
              <a:solidFill>
                <a:schemeClr val="tx1"/>
              </a:solidFill>
              <a:latin typeface="Arial" panose="020B0604020202020204" pitchFamily="34" charset="0"/>
            </a:endParaRPr>
          </a:p>
        </p:txBody>
      </p:sp>
      <p:sp>
        <p:nvSpPr>
          <p:cNvPr id="76803" name="Rectangle 2"/>
          <p:cNvSpPr>
            <a:spLocks noGrp="1" noChangeArrowheads="1"/>
          </p:cNvSpPr>
          <p:nvPr>
            <p:ph type="title"/>
          </p:nvPr>
        </p:nvSpPr>
        <p:spPr/>
        <p:txBody>
          <a:bodyPr/>
          <a:lstStyle/>
          <a:p>
            <a:pPr eaLnBrk="1" hangingPunct="1"/>
            <a:r>
              <a:rPr lang="en-US" altLang="en-US" smtClean="0"/>
              <a:t>Evaluation of Dynamic Scoping</a:t>
            </a:r>
          </a:p>
        </p:txBody>
      </p:sp>
      <p:sp>
        <p:nvSpPr>
          <p:cNvPr id="76804" name="Rectangle 3"/>
          <p:cNvSpPr>
            <a:spLocks noGrp="1" noChangeArrowheads="1"/>
          </p:cNvSpPr>
          <p:nvPr>
            <p:ph type="body" idx="1"/>
          </p:nvPr>
        </p:nvSpPr>
        <p:spPr>
          <a:xfrm>
            <a:off x="620110" y="1600200"/>
            <a:ext cx="8153400" cy="4724400"/>
          </a:xfrm>
        </p:spPr>
        <p:txBody>
          <a:bodyPr/>
          <a:lstStyle/>
          <a:p>
            <a:pPr eaLnBrk="1" hangingPunct="1"/>
            <a:r>
              <a:rPr lang="en-US" altLang="en-US" sz="2400" dirty="0" smtClean="0"/>
              <a:t>Advantage</a:t>
            </a:r>
          </a:p>
          <a:p>
            <a:pPr lvl="1" eaLnBrk="1" hangingPunct="1"/>
            <a:r>
              <a:rPr lang="en-US" altLang="en-US" sz="2000" dirty="0" smtClean="0"/>
              <a:t>Convenience (eliminates need for parameters)</a:t>
            </a:r>
          </a:p>
          <a:p>
            <a:pPr eaLnBrk="1" hangingPunct="1"/>
            <a:r>
              <a:rPr lang="en-US" altLang="en-US" sz="2400" dirty="0" smtClean="0"/>
              <a:t>Disadvantages</a:t>
            </a:r>
          </a:p>
          <a:p>
            <a:pPr lvl="1"/>
            <a:r>
              <a:rPr lang="en-US" altLang="en-US" sz="2000" dirty="0" smtClean="0"/>
              <a:t>While a subprogram is executing, its variables are visible to all subprograms it calls</a:t>
            </a:r>
          </a:p>
          <a:p>
            <a:pPr lvl="1"/>
            <a:r>
              <a:rPr lang="en-US" altLang="en-US" sz="2000" dirty="0" smtClean="0"/>
              <a:t>Impossible to statically type check (why?)</a:t>
            </a:r>
          </a:p>
          <a:p>
            <a:pPr lvl="1"/>
            <a:r>
              <a:rPr lang="en-US" altLang="en-US" sz="2000" dirty="0" smtClean="0"/>
              <a:t>Programs more difficult to read (why?)</a:t>
            </a:r>
          </a:p>
          <a:p>
            <a:pPr lvl="1"/>
            <a:r>
              <a:rPr lang="en-US" altLang="en-US" sz="2000" dirty="0" smtClean="0"/>
              <a:t>Access to non-local variables is slower</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72F83039-E399-4D98-8A60-7B3B199A8231}" type="slidenum">
              <a:rPr lang="en-US" altLang="en-US" sz="1000" smtClean="0">
                <a:solidFill>
                  <a:schemeClr val="tx1"/>
                </a:solidFill>
                <a:latin typeface="Arial" panose="020B0604020202020204" pitchFamily="34" charset="0"/>
              </a:rPr>
              <a:pPr>
                <a:spcBef>
                  <a:spcPct val="0"/>
                </a:spcBef>
                <a:buFontTx/>
                <a:buNone/>
              </a:pPr>
              <a:t>21</a:t>
            </a:fld>
            <a:endParaRPr lang="en-US" altLang="en-US" sz="1000" smtClean="0">
              <a:solidFill>
                <a:schemeClr val="tx1"/>
              </a:solidFill>
              <a:latin typeface="Arial" panose="020B0604020202020204" pitchFamily="34" charset="0"/>
            </a:endParaRPr>
          </a:p>
        </p:txBody>
      </p:sp>
      <p:sp>
        <p:nvSpPr>
          <p:cNvPr id="78851" name="Rectangle 2"/>
          <p:cNvSpPr>
            <a:spLocks noGrp="1" noChangeArrowheads="1"/>
          </p:cNvSpPr>
          <p:nvPr>
            <p:ph type="title"/>
          </p:nvPr>
        </p:nvSpPr>
        <p:spPr/>
        <p:txBody>
          <a:bodyPr/>
          <a:lstStyle/>
          <a:p>
            <a:pPr eaLnBrk="1" hangingPunct="1"/>
            <a:r>
              <a:rPr lang="en-US" altLang="en-US" smtClean="0"/>
              <a:t>Scope and Lifetime</a:t>
            </a:r>
          </a:p>
        </p:txBody>
      </p:sp>
      <p:sp>
        <p:nvSpPr>
          <p:cNvPr id="78852" name="Rectangle 3"/>
          <p:cNvSpPr>
            <a:spLocks noGrp="1" noChangeArrowheads="1"/>
          </p:cNvSpPr>
          <p:nvPr>
            <p:ph type="body" idx="1"/>
          </p:nvPr>
        </p:nvSpPr>
        <p:spPr>
          <a:xfrm>
            <a:off x="620110" y="1600200"/>
            <a:ext cx="8153400" cy="4572000"/>
          </a:xfrm>
        </p:spPr>
        <p:txBody>
          <a:bodyPr/>
          <a:lstStyle/>
          <a:p>
            <a:pPr eaLnBrk="1" hangingPunct="1"/>
            <a:r>
              <a:rPr lang="en-US" altLang="en-US" sz="2400" dirty="0" smtClean="0"/>
              <a:t>Scope and lifetime</a:t>
            </a:r>
          </a:p>
          <a:p>
            <a:pPr lvl="1" eaLnBrk="1" hangingPunct="1"/>
            <a:r>
              <a:rPr lang="en-US" altLang="en-US" sz="2000" dirty="0" smtClean="0"/>
              <a:t>Sometimes closely related</a:t>
            </a:r>
          </a:p>
          <a:p>
            <a:pPr lvl="2" eaLnBrk="1" hangingPunct="1"/>
            <a:r>
              <a:rPr lang="en-US" altLang="en-US" sz="2000" dirty="0" smtClean="0"/>
              <a:t>Local variable in Java method</a:t>
            </a:r>
          </a:p>
          <a:p>
            <a:pPr lvl="3" eaLnBrk="1" hangingPunct="1"/>
            <a:r>
              <a:rPr lang="en-US" altLang="en-US" sz="1800" dirty="0" smtClean="0"/>
              <a:t>What is the scope?</a:t>
            </a:r>
          </a:p>
          <a:p>
            <a:pPr lvl="3" eaLnBrk="1" hangingPunct="1"/>
            <a:r>
              <a:rPr lang="en-US" altLang="en-US" sz="1800" dirty="0" smtClean="0"/>
              <a:t>What is the lifetime?</a:t>
            </a:r>
          </a:p>
          <a:p>
            <a:pPr lvl="1" eaLnBrk="1" hangingPunct="1"/>
            <a:r>
              <a:rPr lang="en-US" altLang="en-US" sz="2000" dirty="0" smtClean="0"/>
              <a:t>But are </a:t>
            </a:r>
            <a:r>
              <a:rPr lang="en-US" altLang="en-US" sz="2000" u="sng" dirty="0" smtClean="0"/>
              <a:t>different concepts</a:t>
            </a:r>
          </a:p>
          <a:p>
            <a:pPr lvl="2" eaLnBrk="1" hangingPunct="1"/>
            <a:r>
              <a:rPr lang="en-US" altLang="en-US" sz="2000" dirty="0" smtClean="0"/>
              <a:t>A local </a:t>
            </a:r>
            <a:r>
              <a:rPr lang="en-US" altLang="en-US" sz="2000" dirty="0" smtClean="0">
                <a:latin typeface="Courier New" panose="02070309020205020404" pitchFamily="49" charset="0"/>
              </a:rPr>
              <a:t>static</a:t>
            </a:r>
            <a:r>
              <a:rPr lang="en-US" altLang="en-US" sz="2000" dirty="0" smtClean="0"/>
              <a:t> variable in a C or C++ function</a:t>
            </a:r>
          </a:p>
          <a:p>
            <a:pPr lvl="3" eaLnBrk="1" hangingPunct="1"/>
            <a:r>
              <a:rPr lang="en-US" altLang="en-US" sz="1800" dirty="0" smtClean="0"/>
              <a:t>What is the scope?</a:t>
            </a:r>
          </a:p>
          <a:p>
            <a:pPr lvl="3" eaLnBrk="1" hangingPunct="1"/>
            <a:r>
              <a:rPr lang="en-US" altLang="en-US" sz="1800" dirty="0" smtClean="0"/>
              <a:t>What is the lifetime?</a:t>
            </a:r>
          </a:p>
        </p:txBody>
      </p:sp>
      <p:sp>
        <p:nvSpPr>
          <p:cNvPr id="7"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4723E7B1-EFA7-4552-8A0C-FAFEAB5F60E6}" type="slidenum">
              <a:rPr lang="en-US" altLang="en-US" sz="1000" smtClean="0">
                <a:solidFill>
                  <a:schemeClr val="tx1"/>
                </a:solidFill>
                <a:latin typeface="Arial" panose="020B0604020202020204" pitchFamily="34" charset="0"/>
              </a:rPr>
              <a:pPr>
                <a:spcBef>
                  <a:spcPct val="0"/>
                </a:spcBef>
                <a:buFontTx/>
                <a:buNone/>
              </a:pPr>
              <a:t>22</a:t>
            </a:fld>
            <a:endParaRPr lang="en-US" altLang="en-US" sz="1000" smtClean="0">
              <a:solidFill>
                <a:schemeClr val="tx1"/>
              </a:solidFill>
              <a:latin typeface="Arial" panose="020B0604020202020204" pitchFamily="34" charset="0"/>
            </a:endParaRPr>
          </a:p>
        </p:txBody>
      </p:sp>
      <p:sp>
        <p:nvSpPr>
          <p:cNvPr id="80899" name="Rectangle 2"/>
          <p:cNvSpPr>
            <a:spLocks noGrp="1" noChangeArrowheads="1"/>
          </p:cNvSpPr>
          <p:nvPr>
            <p:ph type="title"/>
          </p:nvPr>
        </p:nvSpPr>
        <p:spPr/>
        <p:txBody>
          <a:bodyPr/>
          <a:lstStyle/>
          <a:p>
            <a:pPr eaLnBrk="1" hangingPunct="1"/>
            <a:r>
              <a:rPr lang="en-US" altLang="en-US" smtClean="0"/>
              <a:t>Referencing Environments</a:t>
            </a:r>
          </a:p>
        </p:txBody>
      </p:sp>
      <p:sp>
        <p:nvSpPr>
          <p:cNvPr id="80900" name="Rectangle 3"/>
          <p:cNvSpPr>
            <a:spLocks noGrp="1" noChangeArrowheads="1"/>
          </p:cNvSpPr>
          <p:nvPr>
            <p:ph type="body" idx="1"/>
          </p:nvPr>
        </p:nvSpPr>
        <p:spPr>
          <a:xfrm>
            <a:off x="620110" y="1600200"/>
            <a:ext cx="8153400" cy="4572000"/>
          </a:xfrm>
        </p:spPr>
        <p:txBody>
          <a:bodyPr/>
          <a:lstStyle/>
          <a:p>
            <a:pPr eaLnBrk="1" hangingPunct="1"/>
            <a:r>
              <a:rPr lang="en-US" altLang="en-US" sz="2400" dirty="0" smtClean="0"/>
              <a:t>The </a:t>
            </a:r>
            <a:r>
              <a:rPr lang="en-US" altLang="en-US" sz="2400" u="sng" dirty="0" smtClean="0"/>
              <a:t>referencing environment</a:t>
            </a:r>
            <a:r>
              <a:rPr lang="en-US" altLang="en-US" sz="2400" dirty="0" smtClean="0"/>
              <a:t> of a statement</a:t>
            </a:r>
          </a:p>
          <a:p>
            <a:pPr lvl="1" eaLnBrk="1" hangingPunct="1"/>
            <a:r>
              <a:rPr lang="en-US" altLang="en-US" sz="2000" dirty="0" smtClean="0"/>
              <a:t>Collection of all names that are visible in the statement</a:t>
            </a:r>
          </a:p>
          <a:p>
            <a:pPr eaLnBrk="1" hangingPunct="1"/>
            <a:r>
              <a:rPr lang="en-US" altLang="en-US" sz="2400" dirty="0" smtClean="0"/>
              <a:t>In a language using static scope</a:t>
            </a:r>
          </a:p>
          <a:p>
            <a:pPr lvl="1" eaLnBrk="1" hangingPunct="1"/>
            <a:r>
              <a:rPr lang="en-US" altLang="en-US" sz="2000" dirty="0" smtClean="0"/>
              <a:t>The local variables plus all of the visible variables in all of the </a:t>
            </a:r>
            <a:r>
              <a:rPr lang="en-US" altLang="en-US" sz="2000" u="sng" dirty="0" smtClean="0"/>
              <a:t>enclosing scopes</a:t>
            </a:r>
          </a:p>
          <a:p>
            <a:pPr eaLnBrk="1" hangingPunct="1"/>
            <a:r>
              <a:rPr lang="en-US" altLang="en-US" sz="2400" dirty="0" smtClean="0"/>
              <a:t>In a language using dynamic scope</a:t>
            </a:r>
          </a:p>
          <a:p>
            <a:pPr lvl="1" eaLnBrk="1" hangingPunct="1"/>
            <a:r>
              <a:rPr lang="en-US" altLang="en-US" sz="2000" dirty="0" smtClean="0"/>
              <a:t>The local variables plus all the visible variables in all of the </a:t>
            </a:r>
            <a:r>
              <a:rPr lang="en-US" altLang="en-US" sz="2000" u="sng" dirty="0" smtClean="0"/>
              <a:t>active subprograms</a:t>
            </a:r>
          </a:p>
          <a:p>
            <a:pPr lvl="1" eaLnBrk="1" hangingPunct="1"/>
            <a:r>
              <a:rPr lang="en-US" altLang="en-US" sz="2000" dirty="0" smtClean="0"/>
              <a:t>Active subprograms have started execution and have not yet terminated</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smtClean="0"/>
              <a:t>Referencing Environments</a:t>
            </a:r>
            <a:r>
              <a:rPr lang="en-ZA" altLang="en-US" smtClean="0"/>
              <a:t> Example</a:t>
            </a:r>
            <a:endParaRPr lang="en-GB" altLang="en-US" smtClean="0"/>
          </a:p>
        </p:txBody>
      </p:sp>
      <p:sp>
        <p:nvSpPr>
          <p:cNvPr id="82947" name="Rectangle 3"/>
          <p:cNvSpPr>
            <a:spLocks noGrp="1" noChangeArrowheads="1"/>
          </p:cNvSpPr>
          <p:nvPr>
            <p:ph type="body" idx="1"/>
          </p:nvPr>
        </p:nvSpPr>
        <p:spPr>
          <a:xfrm>
            <a:off x="609600" y="1524000"/>
            <a:ext cx="8153400" cy="4572000"/>
          </a:xfrm>
        </p:spPr>
        <p:txBody>
          <a:bodyPr/>
          <a:lstStyle/>
          <a:p>
            <a:pPr>
              <a:buFontTx/>
              <a:buNone/>
            </a:pPr>
            <a:r>
              <a:rPr lang="en-ZA" altLang="en-US" sz="1550" b="1" dirty="0" smtClean="0">
                <a:latin typeface="Courier New" panose="02070309020205020404" pitchFamily="49" charset="0"/>
              </a:rPr>
              <a:t>Main() {</a:t>
            </a:r>
          </a:p>
          <a:p>
            <a:pPr>
              <a:buFontTx/>
              <a:buNone/>
            </a:pPr>
            <a:r>
              <a:rPr lang="en-ZA" altLang="en-US" sz="1550" b="1" dirty="0" smtClean="0">
                <a:latin typeface="Courier New" panose="02070309020205020404" pitchFamily="49" charset="0"/>
              </a:rPr>
              <a:t>	</a:t>
            </a:r>
            <a:r>
              <a:rPr lang="en-ZA" altLang="en-US" sz="1550" b="1" dirty="0" err="1" smtClean="0">
                <a:latin typeface="Courier New" panose="02070309020205020404" pitchFamily="49" charset="0"/>
              </a:rPr>
              <a:t>def</a:t>
            </a:r>
            <a:r>
              <a:rPr lang="en-ZA" altLang="en-US" sz="1550" b="1" dirty="0" smtClean="0">
                <a:latin typeface="Courier New" panose="02070309020205020404" pitchFamily="49" charset="0"/>
              </a:rPr>
              <a:t> A, B;</a:t>
            </a:r>
          </a:p>
          <a:p>
            <a:pPr>
              <a:buFontTx/>
              <a:buNone/>
            </a:pPr>
            <a:endParaRPr lang="en-ZA" altLang="en-US" sz="1550" b="1" dirty="0" smtClean="0">
              <a:latin typeface="Courier New" panose="02070309020205020404" pitchFamily="49" charset="0"/>
            </a:endParaRPr>
          </a:p>
          <a:p>
            <a:pPr>
              <a:buFontTx/>
              <a:buNone/>
            </a:pPr>
            <a:r>
              <a:rPr lang="en-ZA" altLang="en-US" sz="1550" b="1" dirty="0" smtClean="0">
                <a:latin typeface="Courier New" panose="02070309020205020404" pitchFamily="49" charset="0"/>
              </a:rPr>
              <a:t>	Sub1 {</a:t>
            </a:r>
          </a:p>
          <a:p>
            <a:pPr>
              <a:buFontTx/>
              <a:buNone/>
            </a:pPr>
            <a:r>
              <a:rPr lang="en-ZA" altLang="en-US" sz="1550" b="1" dirty="0" smtClean="0">
                <a:latin typeface="Courier New" panose="02070309020205020404" pitchFamily="49" charset="0"/>
              </a:rPr>
              <a:t>	</a:t>
            </a:r>
            <a:r>
              <a:rPr lang="en-ZA" altLang="en-US" sz="1550" b="1" dirty="0">
                <a:latin typeface="Courier New" panose="02070309020205020404" pitchFamily="49" charset="0"/>
              </a:rPr>
              <a:t> </a:t>
            </a:r>
            <a:r>
              <a:rPr lang="en-ZA" altLang="en-US" sz="1550" b="1" dirty="0" smtClean="0">
                <a:latin typeface="Courier New" panose="02070309020205020404" pitchFamily="49" charset="0"/>
              </a:rPr>
              <a:t>   </a:t>
            </a:r>
            <a:r>
              <a:rPr lang="en-ZA" altLang="en-US" sz="1550" b="1" dirty="0" err="1" smtClean="0">
                <a:latin typeface="Courier New" panose="02070309020205020404" pitchFamily="49" charset="0"/>
              </a:rPr>
              <a:t>def</a:t>
            </a:r>
            <a:r>
              <a:rPr lang="en-ZA" altLang="en-US" sz="1550" b="1" dirty="0" smtClean="0">
                <a:latin typeface="Courier New" panose="02070309020205020404" pitchFamily="49" charset="0"/>
              </a:rPr>
              <a:t> B, C;</a:t>
            </a:r>
          </a:p>
          <a:p>
            <a:pPr>
              <a:buFontTx/>
              <a:buNone/>
            </a:pPr>
            <a:r>
              <a:rPr lang="en-ZA" altLang="en-US" sz="1550" b="1" dirty="0" smtClean="0">
                <a:latin typeface="Courier New" panose="02070309020205020404" pitchFamily="49" charset="0"/>
              </a:rPr>
              <a:t>	    &lt;--- (2)</a:t>
            </a:r>
          </a:p>
          <a:p>
            <a:pPr>
              <a:buFontTx/>
              <a:buNone/>
            </a:pPr>
            <a:r>
              <a:rPr lang="en-ZA" altLang="en-US" sz="1550" b="1" dirty="0" smtClean="0">
                <a:latin typeface="Courier New" panose="02070309020205020404" pitchFamily="49" charset="0"/>
              </a:rPr>
              <a:t>	    call Sub2;</a:t>
            </a:r>
          </a:p>
          <a:p>
            <a:pPr>
              <a:buFontTx/>
              <a:buNone/>
            </a:pPr>
            <a:r>
              <a:rPr lang="en-ZA" altLang="en-US" sz="1550" b="1" dirty="0" smtClean="0">
                <a:latin typeface="Courier New" panose="02070309020205020404" pitchFamily="49" charset="0"/>
              </a:rPr>
              <a:t>	}</a:t>
            </a:r>
          </a:p>
          <a:p>
            <a:pPr>
              <a:buFontTx/>
              <a:buNone/>
            </a:pPr>
            <a:endParaRPr lang="en-ZA" altLang="en-US" sz="1550" b="1" dirty="0" smtClean="0">
              <a:latin typeface="Courier New" panose="02070309020205020404" pitchFamily="49" charset="0"/>
            </a:endParaRPr>
          </a:p>
          <a:p>
            <a:pPr>
              <a:buFontTx/>
              <a:buNone/>
            </a:pPr>
            <a:r>
              <a:rPr lang="en-ZA" altLang="en-US" sz="1550" b="1" dirty="0" smtClean="0">
                <a:latin typeface="Courier New" panose="02070309020205020404" pitchFamily="49" charset="0"/>
              </a:rPr>
              <a:t>	Sub2 {</a:t>
            </a:r>
          </a:p>
          <a:p>
            <a:pPr>
              <a:buFontTx/>
              <a:buNone/>
            </a:pPr>
            <a:r>
              <a:rPr lang="en-ZA" altLang="en-US" sz="1550" b="1" dirty="0" smtClean="0">
                <a:latin typeface="Courier New" panose="02070309020205020404" pitchFamily="49" charset="0"/>
              </a:rPr>
              <a:t>	    </a:t>
            </a:r>
            <a:r>
              <a:rPr lang="en-ZA" altLang="en-US" sz="1550" b="1" dirty="0" err="1" smtClean="0">
                <a:latin typeface="Courier New" panose="02070309020205020404" pitchFamily="49" charset="0"/>
              </a:rPr>
              <a:t>def</a:t>
            </a:r>
            <a:r>
              <a:rPr lang="en-ZA" altLang="en-US" sz="1550" b="1" dirty="0" smtClean="0">
                <a:latin typeface="Courier New" panose="02070309020205020404" pitchFamily="49" charset="0"/>
              </a:rPr>
              <a:t> C, D;</a:t>
            </a:r>
          </a:p>
          <a:p>
            <a:pPr>
              <a:buFontTx/>
              <a:buNone/>
            </a:pPr>
            <a:r>
              <a:rPr lang="en-ZA" altLang="en-US" sz="1550" b="1" dirty="0" smtClean="0">
                <a:latin typeface="Courier New" panose="02070309020205020404" pitchFamily="49" charset="0"/>
              </a:rPr>
              <a:t>	    &lt;--- (3)</a:t>
            </a:r>
          </a:p>
          <a:p>
            <a:pPr>
              <a:buFontTx/>
              <a:buNone/>
            </a:pPr>
            <a:r>
              <a:rPr lang="en-ZA" altLang="en-US" sz="1550" b="1" dirty="0" smtClean="0">
                <a:latin typeface="Courier New" panose="02070309020205020404" pitchFamily="49" charset="0"/>
              </a:rPr>
              <a:t>	}</a:t>
            </a:r>
          </a:p>
          <a:p>
            <a:pPr>
              <a:buFontTx/>
              <a:buNone/>
            </a:pPr>
            <a:endParaRPr lang="en-ZA" altLang="en-US" sz="1550" b="1" dirty="0" smtClean="0">
              <a:latin typeface="Courier New" panose="02070309020205020404" pitchFamily="49" charset="0"/>
            </a:endParaRPr>
          </a:p>
          <a:p>
            <a:pPr>
              <a:buFontTx/>
              <a:buNone/>
            </a:pPr>
            <a:r>
              <a:rPr lang="en-ZA" altLang="en-US" sz="1550" b="1" dirty="0" smtClean="0">
                <a:latin typeface="Courier New" panose="02070309020205020404" pitchFamily="49" charset="0"/>
              </a:rPr>
              <a:t>	&lt;--- (1)</a:t>
            </a:r>
          </a:p>
          <a:p>
            <a:pPr>
              <a:buFontTx/>
              <a:buNone/>
            </a:pPr>
            <a:r>
              <a:rPr lang="en-ZA" altLang="en-US" sz="1550" b="1" dirty="0" smtClean="0">
                <a:latin typeface="Courier New" panose="02070309020205020404" pitchFamily="49" charset="0"/>
              </a:rPr>
              <a:t>	call Sub1;</a:t>
            </a:r>
          </a:p>
          <a:p>
            <a:pPr>
              <a:buFontTx/>
              <a:buNone/>
            </a:pPr>
            <a:r>
              <a:rPr lang="en-ZA" altLang="en-US" sz="1550" b="1" dirty="0" smtClean="0">
                <a:latin typeface="Courier New" panose="02070309020205020404" pitchFamily="49" charset="0"/>
              </a:rPr>
              <a:t>}</a:t>
            </a:r>
            <a:endParaRPr lang="en-GB" altLang="en-US" sz="1550" b="1" dirty="0" smtClean="0">
              <a:latin typeface="Courier New" panose="02070309020205020404" pitchFamily="49" charset="0"/>
            </a:endParaRPr>
          </a:p>
        </p:txBody>
      </p:sp>
      <p:sp>
        <p:nvSpPr>
          <p:cNvPr id="82948" name="Text Box 4"/>
          <p:cNvSpPr txBox="1">
            <a:spLocks noChangeArrowheads="1"/>
          </p:cNvSpPr>
          <p:nvPr/>
        </p:nvSpPr>
        <p:spPr bwMode="auto">
          <a:xfrm>
            <a:off x="2971800" y="1676400"/>
            <a:ext cx="5791200" cy="2586038"/>
          </a:xfrm>
          <a:prstGeom prst="rect">
            <a:avLst/>
          </a:prstGeom>
          <a:noFill/>
          <a:ln w="12700">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pPr>
            <a:r>
              <a:rPr lang="en-ZA" altLang="en-US" sz="1800">
                <a:solidFill>
                  <a:srgbClr val="333399"/>
                </a:solidFill>
              </a:rPr>
              <a:t>Referencing environment for static scoping:</a:t>
            </a:r>
          </a:p>
          <a:p>
            <a:pPr lvl="1">
              <a:spcBef>
                <a:spcPct val="0"/>
              </a:spcBef>
            </a:pPr>
            <a:r>
              <a:rPr lang="en-ZA" altLang="en-US" sz="1800">
                <a:solidFill>
                  <a:srgbClr val="333399"/>
                </a:solidFill>
              </a:rPr>
              <a:t> </a:t>
            </a:r>
            <a:r>
              <a:rPr lang="en-ZA" altLang="en-US" sz="1800">
                <a:solidFill>
                  <a:srgbClr val="333399"/>
                </a:solidFill>
                <a:latin typeface="Courier New" panose="02070309020205020404" pitchFamily="49" charset="0"/>
                <a:cs typeface="Courier New" panose="02070309020205020404" pitchFamily="49" charset="0"/>
              </a:rPr>
              <a:t>(1)</a:t>
            </a:r>
            <a:r>
              <a:rPr lang="en-ZA" altLang="en-US" sz="1800">
                <a:solidFill>
                  <a:srgbClr val="333399"/>
                </a:solidFill>
              </a:rPr>
              <a:t>: </a:t>
            </a:r>
            <a:r>
              <a:rPr lang="en-ZA" altLang="en-US" sz="1800">
                <a:solidFill>
                  <a:srgbClr val="333399"/>
                </a:solidFill>
                <a:latin typeface="Courier New" panose="02070309020205020404" pitchFamily="49" charset="0"/>
                <a:cs typeface="Courier New" panose="02070309020205020404" pitchFamily="49" charset="0"/>
              </a:rPr>
              <a:t>A</a:t>
            </a:r>
            <a:r>
              <a:rPr lang="en-ZA" altLang="en-US" sz="1800">
                <a:solidFill>
                  <a:srgbClr val="333399"/>
                </a:solidFill>
              </a:rPr>
              <a:t> &amp; </a:t>
            </a:r>
            <a:r>
              <a:rPr lang="en-ZA" altLang="en-US" sz="1800">
                <a:solidFill>
                  <a:srgbClr val="333399"/>
                </a:solidFill>
                <a:latin typeface="Courier New" panose="02070309020205020404" pitchFamily="49" charset="0"/>
                <a:cs typeface="Courier New" panose="02070309020205020404" pitchFamily="49" charset="0"/>
              </a:rPr>
              <a:t>B</a:t>
            </a:r>
            <a:r>
              <a:rPr lang="en-ZA" altLang="en-US" sz="1800">
                <a:solidFill>
                  <a:srgbClr val="333399"/>
                </a:solidFill>
              </a:rPr>
              <a:t> in </a:t>
            </a:r>
            <a:r>
              <a:rPr lang="en-ZA" altLang="en-US" sz="1800">
                <a:solidFill>
                  <a:srgbClr val="333399"/>
                </a:solidFill>
                <a:latin typeface="Courier New" panose="02070309020205020404" pitchFamily="49" charset="0"/>
                <a:cs typeface="Courier New" panose="02070309020205020404" pitchFamily="49" charset="0"/>
              </a:rPr>
              <a:t>Main</a:t>
            </a:r>
          </a:p>
          <a:p>
            <a:pPr lvl="1">
              <a:spcBef>
                <a:spcPct val="0"/>
              </a:spcBef>
            </a:pPr>
            <a:r>
              <a:rPr lang="en-ZA" altLang="en-US" sz="1800">
                <a:solidFill>
                  <a:srgbClr val="333399"/>
                </a:solidFill>
              </a:rPr>
              <a:t> </a:t>
            </a:r>
            <a:r>
              <a:rPr lang="en-ZA" altLang="en-US" sz="1800">
                <a:solidFill>
                  <a:srgbClr val="333399"/>
                </a:solidFill>
                <a:latin typeface="Courier New" panose="02070309020205020404" pitchFamily="49" charset="0"/>
                <a:cs typeface="Courier New" panose="02070309020205020404" pitchFamily="49" charset="0"/>
              </a:rPr>
              <a:t>(2)</a:t>
            </a:r>
            <a:r>
              <a:rPr lang="en-ZA" altLang="en-US" sz="1800">
                <a:solidFill>
                  <a:srgbClr val="333399"/>
                </a:solidFill>
              </a:rPr>
              <a:t>: </a:t>
            </a:r>
            <a:r>
              <a:rPr lang="en-ZA" altLang="en-US" sz="1800">
                <a:solidFill>
                  <a:srgbClr val="333399"/>
                </a:solidFill>
                <a:latin typeface="Courier New" panose="02070309020205020404" pitchFamily="49" charset="0"/>
                <a:cs typeface="Courier New" panose="02070309020205020404" pitchFamily="49" charset="0"/>
              </a:rPr>
              <a:t>B</a:t>
            </a:r>
            <a:r>
              <a:rPr lang="en-ZA" altLang="en-US" sz="1800">
                <a:solidFill>
                  <a:srgbClr val="333399"/>
                </a:solidFill>
              </a:rPr>
              <a:t> &amp; </a:t>
            </a:r>
            <a:r>
              <a:rPr lang="en-ZA" altLang="en-US" sz="1800">
                <a:solidFill>
                  <a:srgbClr val="333399"/>
                </a:solidFill>
                <a:latin typeface="Courier New" panose="02070309020205020404" pitchFamily="49" charset="0"/>
                <a:cs typeface="Courier New" panose="02070309020205020404" pitchFamily="49" charset="0"/>
              </a:rPr>
              <a:t>C</a:t>
            </a:r>
            <a:r>
              <a:rPr lang="en-ZA" altLang="en-US" sz="1800">
                <a:solidFill>
                  <a:srgbClr val="333399"/>
                </a:solidFill>
              </a:rPr>
              <a:t> in </a:t>
            </a:r>
            <a:r>
              <a:rPr lang="en-ZA" altLang="en-US" sz="1800">
                <a:solidFill>
                  <a:srgbClr val="333399"/>
                </a:solidFill>
                <a:latin typeface="Courier New" panose="02070309020205020404" pitchFamily="49" charset="0"/>
                <a:cs typeface="Courier New" panose="02070309020205020404" pitchFamily="49" charset="0"/>
              </a:rPr>
              <a:t>Sub1</a:t>
            </a:r>
            <a:r>
              <a:rPr lang="en-ZA" altLang="en-US" sz="1800">
                <a:solidFill>
                  <a:srgbClr val="333399"/>
                </a:solidFill>
              </a:rPr>
              <a:t>, and </a:t>
            </a:r>
            <a:r>
              <a:rPr lang="en-ZA" altLang="en-US" sz="1800">
                <a:solidFill>
                  <a:srgbClr val="333399"/>
                </a:solidFill>
                <a:latin typeface="Courier New" panose="02070309020205020404" pitchFamily="49" charset="0"/>
                <a:cs typeface="Courier New" panose="02070309020205020404" pitchFamily="49" charset="0"/>
              </a:rPr>
              <a:t>A</a:t>
            </a:r>
            <a:r>
              <a:rPr lang="en-ZA" altLang="en-US" sz="1800">
                <a:solidFill>
                  <a:srgbClr val="333399"/>
                </a:solidFill>
              </a:rPr>
              <a:t> in </a:t>
            </a:r>
            <a:r>
              <a:rPr lang="en-ZA" altLang="en-US" sz="1800">
                <a:solidFill>
                  <a:srgbClr val="333399"/>
                </a:solidFill>
                <a:latin typeface="Courier New" panose="02070309020205020404" pitchFamily="49" charset="0"/>
                <a:cs typeface="Courier New" panose="02070309020205020404" pitchFamily="49" charset="0"/>
              </a:rPr>
              <a:t>Main</a:t>
            </a:r>
          </a:p>
          <a:p>
            <a:pPr lvl="1">
              <a:spcBef>
                <a:spcPct val="0"/>
              </a:spcBef>
            </a:pPr>
            <a:r>
              <a:rPr lang="en-ZA" altLang="en-US" sz="1800">
                <a:solidFill>
                  <a:srgbClr val="333399"/>
                </a:solidFill>
              </a:rPr>
              <a:t> </a:t>
            </a:r>
            <a:r>
              <a:rPr lang="en-ZA" altLang="en-US" sz="1800">
                <a:solidFill>
                  <a:srgbClr val="333399"/>
                </a:solidFill>
                <a:latin typeface="Courier New" panose="02070309020205020404" pitchFamily="49" charset="0"/>
                <a:cs typeface="Courier New" panose="02070309020205020404" pitchFamily="49" charset="0"/>
              </a:rPr>
              <a:t>(3)</a:t>
            </a:r>
            <a:r>
              <a:rPr lang="en-ZA" altLang="en-US" sz="1800">
                <a:solidFill>
                  <a:srgbClr val="333399"/>
                </a:solidFill>
              </a:rPr>
              <a:t>: </a:t>
            </a:r>
            <a:r>
              <a:rPr lang="en-ZA" altLang="en-US" sz="1800">
                <a:solidFill>
                  <a:srgbClr val="333399"/>
                </a:solidFill>
                <a:latin typeface="Courier New" panose="02070309020205020404" pitchFamily="49" charset="0"/>
                <a:cs typeface="Courier New" panose="02070309020205020404" pitchFamily="49" charset="0"/>
              </a:rPr>
              <a:t>C</a:t>
            </a:r>
            <a:r>
              <a:rPr lang="en-ZA" altLang="en-US" sz="1800">
                <a:solidFill>
                  <a:srgbClr val="333399"/>
                </a:solidFill>
              </a:rPr>
              <a:t> &amp; </a:t>
            </a:r>
            <a:r>
              <a:rPr lang="en-ZA" altLang="en-US" sz="1800">
                <a:solidFill>
                  <a:srgbClr val="333399"/>
                </a:solidFill>
                <a:latin typeface="Courier New" panose="02070309020205020404" pitchFamily="49" charset="0"/>
                <a:cs typeface="Courier New" panose="02070309020205020404" pitchFamily="49" charset="0"/>
              </a:rPr>
              <a:t>D</a:t>
            </a:r>
            <a:r>
              <a:rPr lang="en-ZA" altLang="en-US" sz="1800">
                <a:solidFill>
                  <a:srgbClr val="333399"/>
                </a:solidFill>
              </a:rPr>
              <a:t> in </a:t>
            </a:r>
            <a:r>
              <a:rPr lang="en-ZA" altLang="en-US" sz="1800">
                <a:solidFill>
                  <a:srgbClr val="333399"/>
                </a:solidFill>
                <a:latin typeface="Courier New" panose="02070309020205020404" pitchFamily="49" charset="0"/>
                <a:cs typeface="Courier New" panose="02070309020205020404" pitchFamily="49" charset="0"/>
              </a:rPr>
              <a:t>Sub2</a:t>
            </a:r>
            <a:r>
              <a:rPr lang="en-ZA" altLang="en-US" sz="1800">
                <a:solidFill>
                  <a:srgbClr val="333399"/>
                </a:solidFill>
              </a:rPr>
              <a:t>, and </a:t>
            </a:r>
            <a:r>
              <a:rPr lang="en-ZA" altLang="en-US" sz="1800">
                <a:solidFill>
                  <a:srgbClr val="333399"/>
                </a:solidFill>
                <a:latin typeface="Courier New" panose="02070309020205020404" pitchFamily="49" charset="0"/>
                <a:cs typeface="Courier New" panose="02070309020205020404" pitchFamily="49" charset="0"/>
              </a:rPr>
              <a:t>A</a:t>
            </a:r>
            <a:r>
              <a:rPr lang="en-ZA" altLang="en-US" sz="1800">
                <a:solidFill>
                  <a:srgbClr val="333399"/>
                </a:solidFill>
              </a:rPr>
              <a:t> &amp; </a:t>
            </a:r>
            <a:r>
              <a:rPr lang="en-ZA" altLang="en-US" sz="1800">
                <a:solidFill>
                  <a:srgbClr val="333399"/>
                </a:solidFill>
                <a:latin typeface="Courier New" panose="02070309020205020404" pitchFamily="49" charset="0"/>
                <a:cs typeface="Courier New" panose="02070309020205020404" pitchFamily="49" charset="0"/>
              </a:rPr>
              <a:t>B</a:t>
            </a:r>
            <a:r>
              <a:rPr lang="en-ZA" altLang="en-US" sz="1800">
                <a:solidFill>
                  <a:srgbClr val="333399"/>
                </a:solidFill>
              </a:rPr>
              <a:t> in </a:t>
            </a:r>
            <a:r>
              <a:rPr lang="en-ZA" altLang="en-US" sz="1800">
                <a:solidFill>
                  <a:srgbClr val="333399"/>
                </a:solidFill>
                <a:latin typeface="Courier New" panose="02070309020205020404" pitchFamily="49" charset="0"/>
                <a:cs typeface="Courier New" panose="02070309020205020404" pitchFamily="49" charset="0"/>
              </a:rPr>
              <a:t>Main</a:t>
            </a:r>
          </a:p>
          <a:p>
            <a:pPr>
              <a:spcBef>
                <a:spcPct val="0"/>
              </a:spcBef>
            </a:pPr>
            <a:endParaRPr lang="en-ZA" altLang="en-US" sz="1800">
              <a:solidFill>
                <a:srgbClr val="333399"/>
              </a:solidFill>
            </a:endParaRPr>
          </a:p>
          <a:p>
            <a:pPr>
              <a:spcBef>
                <a:spcPct val="0"/>
              </a:spcBef>
            </a:pPr>
            <a:r>
              <a:rPr lang="en-ZA" altLang="en-US" sz="1800">
                <a:solidFill>
                  <a:srgbClr val="333399"/>
                </a:solidFill>
              </a:rPr>
              <a:t>Referencing environment for dynamic scoping:</a:t>
            </a:r>
          </a:p>
          <a:p>
            <a:pPr lvl="1">
              <a:spcBef>
                <a:spcPct val="0"/>
              </a:spcBef>
            </a:pPr>
            <a:r>
              <a:rPr lang="en-ZA" altLang="en-US" sz="1800">
                <a:solidFill>
                  <a:srgbClr val="333399"/>
                </a:solidFill>
              </a:rPr>
              <a:t> </a:t>
            </a:r>
            <a:r>
              <a:rPr lang="en-ZA" altLang="en-US" sz="1800">
                <a:solidFill>
                  <a:srgbClr val="333399"/>
                </a:solidFill>
                <a:latin typeface="Courier New" panose="02070309020205020404" pitchFamily="49" charset="0"/>
                <a:cs typeface="Courier New" panose="02070309020205020404" pitchFamily="49" charset="0"/>
              </a:rPr>
              <a:t>(1)</a:t>
            </a:r>
            <a:r>
              <a:rPr lang="en-ZA" altLang="en-US" sz="1800">
                <a:solidFill>
                  <a:srgbClr val="333399"/>
                </a:solidFill>
              </a:rPr>
              <a:t>: </a:t>
            </a:r>
            <a:r>
              <a:rPr lang="en-ZA" altLang="en-US" sz="1800">
                <a:solidFill>
                  <a:srgbClr val="333399"/>
                </a:solidFill>
                <a:latin typeface="Courier New" panose="02070309020205020404" pitchFamily="49" charset="0"/>
                <a:cs typeface="Courier New" panose="02070309020205020404" pitchFamily="49" charset="0"/>
              </a:rPr>
              <a:t>A</a:t>
            </a:r>
            <a:r>
              <a:rPr lang="en-ZA" altLang="en-US" sz="1800">
                <a:solidFill>
                  <a:srgbClr val="333399"/>
                </a:solidFill>
              </a:rPr>
              <a:t> &amp; </a:t>
            </a:r>
            <a:r>
              <a:rPr lang="en-ZA" altLang="en-US" sz="1800">
                <a:solidFill>
                  <a:srgbClr val="333399"/>
                </a:solidFill>
                <a:latin typeface="Courier New" panose="02070309020205020404" pitchFamily="49" charset="0"/>
                <a:cs typeface="Courier New" panose="02070309020205020404" pitchFamily="49" charset="0"/>
              </a:rPr>
              <a:t>B</a:t>
            </a:r>
            <a:r>
              <a:rPr lang="en-ZA" altLang="en-US" sz="1800">
                <a:solidFill>
                  <a:srgbClr val="333399"/>
                </a:solidFill>
              </a:rPr>
              <a:t> in </a:t>
            </a:r>
            <a:r>
              <a:rPr lang="en-ZA" altLang="en-US" sz="1800">
                <a:solidFill>
                  <a:srgbClr val="333399"/>
                </a:solidFill>
                <a:latin typeface="Courier New" panose="02070309020205020404" pitchFamily="49" charset="0"/>
                <a:cs typeface="Courier New" panose="02070309020205020404" pitchFamily="49" charset="0"/>
              </a:rPr>
              <a:t>Main</a:t>
            </a:r>
          </a:p>
          <a:p>
            <a:pPr lvl="1">
              <a:spcBef>
                <a:spcPct val="0"/>
              </a:spcBef>
            </a:pPr>
            <a:r>
              <a:rPr lang="en-ZA" altLang="en-US" sz="1800">
                <a:solidFill>
                  <a:srgbClr val="333399"/>
                </a:solidFill>
              </a:rPr>
              <a:t> </a:t>
            </a:r>
            <a:r>
              <a:rPr lang="en-ZA" altLang="en-US" sz="1800">
                <a:solidFill>
                  <a:srgbClr val="333399"/>
                </a:solidFill>
                <a:latin typeface="Courier New" panose="02070309020205020404" pitchFamily="49" charset="0"/>
                <a:cs typeface="Courier New" panose="02070309020205020404" pitchFamily="49" charset="0"/>
              </a:rPr>
              <a:t>(2)</a:t>
            </a:r>
            <a:r>
              <a:rPr lang="en-ZA" altLang="en-US" sz="1800">
                <a:solidFill>
                  <a:srgbClr val="333399"/>
                </a:solidFill>
              </a:rPr>
              <a:t>: </a:t>
            </a:r>
            <a:r>
              <a:rPr lang="en-ZA" altLang="en-US" sz="1800">
                <a:solidFill>
                  <a:srgbClr val="333399"/>
                </a:solidFill>
                <a:latin typeface="Courier New" panose="02070309020205020404" pitchFamily="49" charset="0"/>
                <a:cs typeface="Courier New" panose="02070309020205020404" pitchFamily="49" charset="0"/>
              </a:rPr>
              <a:t>B</a:t>
            </a:r>
            <a:r>
              <a:rPr lang="en-ZA" altLang="en-US" sz="1800">
                <a:solidFill>
                  <a:srgbClr val="333399"/>
                </a:solidFill>
              </a:rPr>
              <a:t> &amp; </a:t>
            </a:r>
            <a:r>
              <a:rPr lang="en-ZA" altLang="en-US" sz="1800">
                <a:solidFill>
                  <a:srgbClr val="333399"/>
                </a:solidFill>
                <a:latin typeface="Courier New" panose="02070309020205020404" pitchFamily="49" charset="0"/>
                <a:cs typeface="Courier New" panose="02070309020205020404" pitchFamily="49" charset="0"/>
              </a:rPr>
              <a:t>C</a:t>
            </a:r>
            <a:r>
              <a:rPr lang="en-ZA" altLang="en-US" sz="1800">
                <a:solidFill>
                  <a:srgbClr val="333399"/>
                </a:solidFill>
              </a:rPr>
              <a:t> in </a:t>
            </a:r>
            <a:r>
              <a:rPr lang="en-ZA" altLang="en-US" sz="1800">
                <a:solidFill>
                  <a:srgbClr val="333399"/>
                </a:solidFill>
                <a:latin typeface="Courier New" panose="02070309020205020404" pitchFamily="49" charset="0"/>
                <a:cs typeface="Courier New" panose="02070309020205020404" pitchFamily="49" charset="0"/>
              </a:rPr>
              <a:t>Sub1</a:t>
            </a:r>
            <a:r>
              <a:rPr lang="en-ZA" altLang="en-US" sz="1800">
                <a:solidFill>
                  <a:srgbClr val="333399"/>
                </a:solidFill>
              </a:rPr>
              <a:t>, and </a:t>
            </a:r>
            <a:r>
              <a:rPr lang="en-ZA" altLang="en-US" sz="1800">
                <a:solidFill>
                  <a:srgbClr val="333399"/>
                </a:solidFill>
                <a:latin typeface="Courier New" panose="02070309020205020404" pitchFamily="49" charset="0"/>
                <a:cs typeface="Courier New" panose="02070309020205020404" pitchFamily="49" charset="0"/>
              </a:rPr>
              <a:t>A</a:t>
            </a:r>
            <a:r>
              <a:rPr lang="en-ZA" altLang="en-US" sz="1800">
                <a:solidFill>
                  <a:srgbClr val="333399"/>
                </a:solidFill>
              </a:rPr>
              <a:t> in </a:t>
            </a:r>
            <a:r>
              <a:rPr lang="en-ZA" altLang="en-US" sz="1800">
                <a:solidFill>
                  <a:srgbClr val="333399"/>
                </a:solidFill>
                <a:latin typeface="Courier New" panose="02070309020205020404" pitchFamily="49" charset="0"/>
                <a:cs typeface="Courier New" panose="02070309020205020404" pitchFamily="49" charset="0"/>
              </a:rPr>
              <a:t>Main</a:t>
            </a:r>
          </a:p>
          <a:p>
            <a:pPr lvl="1">
              <a:spcBef>
                <a:spcPct val="0"/>
              </a:spcBef>
            </a:pPr>
            <a:r>
              <a:rPr lang="en-ZA" altLang="en-US" sz="1800">
                <a:solidFill>
                  <a:srgbClr val="333399"/>
                </a:solidFill>
              </a:rPr>
              <a:t> </a:t>
            </a:r>
            <a:r>
              <a:rPr lang="en-ZA" altLang="en-US" sz="1800">
                <a:solidFill>
                  <a:srgbClr val="333399"/>
                </a:solidFill>
                <a:latin typeface="Courier New" panose="02070309020205020404" pitchFamily="49" charset="0"/>
                <a:cs typeface="Courier New" panose="02070309020205020404" pitchFamily="49" charset="0"/>
              </a:rPr>
              <a:t>(3)</a:t>
            </a:r>
            <a:r>
              <a:rPr lang="en-ZA" altLang="en-US" sz="1800">
                <a:solidFill>
                  <a:srgbClr val="333399"/>
                </a:solidFill>
              </a:rPr>
              <a:t>: </a:t>
            </a:r>
            <a:r>
              <a:rPr lang="en-ZA" altLang="en-US" sz="1800">
                <a:solidFill>
                  <a:srgbClr val="333399"/>
                </a:solidFill>
                <a:latin typeface="Courier New" panose="02070309020205020404" pitchFamily="49" charset="0"/>
                <a:cs typeface="Courier New" panose="02070309020205020404" pitchFamily="49" charset="0"/>
              </a:rPr>
              <a:t>C</a:t>
            </a:r>
            <a:r>
              <a:rPr lang="en-ZA" altLang="en-US" sz="1800">
                <a:solidFill>
                  <a:srgbClr val="333399"/>
                </a:solidFill>
              </a:rPr>
              <a:t> &amp; </a:t>
            </a:r>
            <a:r>
              <a:rPr lang="en-ZA" altLang="en-US" sz="1800">
                <a:solidFill>
                  <a:srgbClr val="333399"/>
                </a:solidFill>
                <a:latin typeface="Courier New" panose="02070309020205020404" pitchFamily="49" charset="0"/>
                <a:cs typeface="Courier New" panose="02070309020205020404" pitchFamily="49" charset="0"/>
              </a:rPr>
              <a:t>D</a:t>
            </a:r>
            <a:r>
              <a:rPr lang="en-ZA" altLang="en-US" sz="1800">
                <a:solidFill>
                  <a:srgbClr val="333399"/>
                </a:solidFill>
              </a:rPr>
              <a:t> in </a:t>
            </a:r>
            <a:r>
              <a:rPr lang="en-ZA" altLang="en-US" sz="1800">
                <a:solidFill>
                  <a:srgbClr val="333399"/>
                </a:solidFill>
                <a:latin typeface="Courier New" panose="02070309020205020404" pitchFamily="49" charset="0"/>
                <a:cs typeface="Courier New" panose="02070309020205020404" pitchFamily="49" charset="0"/>
              </a:rPr>
              <a:t>Sub2</a:t>
            </a:r>
            <a:r>
              <a:rPr lang="en-ZA" altLang="en-US" sz="1800">
                <a:solidFill>
                  <a:srgbClr val="333399"/>
                </a:solidFill>
              </a:rPr>
              <a:t>, </a:t>
            </a:r>
            <a:r>
              <a:rPr lang="en-ZA" altLang="en-US" sz="1800">
                <a:solidFill>
                  <a:srgbClr val="333399"/>
                </a:solidFill>
                <a:latin typeface="Courier New" panose="02070309020205020404" pitchFamily="49" charset="0"/>
                <a:cs typeface="Courier New" panose="02070309020205020404" pitchFamily="49" charset="0"/>
              </a:rPr>
              <a:t>B</a:t>
            </a:r>
            <a:r>
              <a:rPr lang="en-ZA" altLang="en-US" sz="1800">
                <a:solidFill>
                  <a:srgbClr val="333399"/>
                </a:solidFill>
              </a:rPr>
              <a:t> in </a:t>
            </a:r>
            <a:r>
              <a:rPr lang="en-ZA" altLang="en-US" sz="1800">
                <a:solidFill>
                  <a:srgbClr val="333399"/>
                </a:solidFill>
                <a:latin typeface="Courier New" panose="02070309020205020404" pitchFamily="49" charset="0"/>
                <a:cs typeface="Courier New" panose="02070309020205020404" pitchFamily="49" charset="0"/>
              </a:rPr>
              <a:t>Sub1</a:t>
            </a:r>
            <a:r>
              <a:rPr lang="en-ZA" altLang="en-US" sz="1800">
                <a:solidFill>
                  <a:srgbClr val="333399"/>
                </a:solidFill>
              </a:rPr>
              <a:t>, and </a:t>
            </a:r>
            <a:r>
              <a:rPr lang="en-ZA" altLang="en-US" sz="1800">
                <a:solidFill>
                  <a:srgbClr val="333399"/>
                </a:solidFill>
                <a:latin typeface="Courier New" panose="02070309020205020404" pitchFamily="49" charset="0"/>
                <a:cs typeface="Courier New" panose="02070309020205020404" pitchFamily="49" charset="0"/>
              </a:rPr>
              <a:t>A</a:t>
            </a:r>
            <a:r>
              <a:rPr lang="en-ZA" altLang="en-US" sz="1800">
                <a:solidFill>
                  <a:srgbClr val="333399"/>
                </a:solidFill>
              </a:rPr>
              <a:t> in </a:t>
            </a:r>
            <a:r>
              <a:rPr lang="en-ZA" altLang="en-US" sz="1800">
                <a:solidFill>
                  <a:srgbClr val="333399"/>
                </a:solidFill>
                <a:latin typeface="Courier New" panose="02070309020205020404" pitchFamily="49" charset="0"/>
                <a:cs typeface="Courier New" panose="02070309020205020404" pitchFamily="49" charset="0"/>
              </a:rPr>
              <a:t>Main</a:t>
            </a:r>
            <a:endParaRPr lang="en-GB" altLang="en-US" sz="1800">
              <a:solidFill>
                <a:srgbClr val="333399"/>
              </a:solidFill>
              <a:latin typeface="Courier New" panose="02070309020205020404" pitchFamily="49" charset="0"/>
              <a:cs typeface="Courier New" panose="02070309020205020404" pitchFamily="49" charset="0"/>
            </a:endParaRPr>
          </a:p>
        </p:txBody>
      </p:sp>
      <p:sp>
        <p:nvSpPr>
          <p:cNvPr id="8294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A567FF4C-D1B4-4982-BA8B-8923755C1CB4}" type="slidenum">
              <a:rPr lang="en-US" altLang="en-US" sz="1000" smtClean="0">
                <a:solidFill>
                  <a:schemeClr val="tx1"/>
                </a:solidFill>
                <a:latin typeface="Arial" panose="020B0604020202020204" pitchFamily="34" charset="0"/>
              </a:rPr>
              <a:pPr>
                <a:spcBef>
                  <a:spcPct val="0"/>
                </a:spcBef>
                <a:buFontTx/>
                <a:buNone/>
              </a:pPr>
              <a:t>23</a:t>
            </a:fld>
            <a:endParaRPr lang="en-US" altLang="en-US" sz="1000" smtClean="0">
              <a:solidFill>
                <a:schemeClr val="tx1"/>
              </a:solidFill>
              <a:latin typeface="Arial" panose="020B0604020202020204" pitchFamily="34" charset="0"/>
            </a:endParaRPr>
          </a:p>
        </p:txBody>
      </p:sp>
      <p:sp>
        <p:nvSpPr>
          <p:cNvPr id="7"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85AB2086-0EC5-4BAC-94E2-FF0F242E991C}" type="slidenum">
              <a:rPr lang="en-US" altLang="en-US" sz="1000" smtClean="0">
                <a:solidFill>
                  <a:schemeClr val="tx1"/>
                </a:solidFill>
                <a:latin typeface="Arial" panose="020B0604020202020204" pitchFamily="34" charset="0"/>
              </a:rPr>
              <a:pPr>
                <a:spcBef>
                  <a:spcPct val="0"/>
                </a:spcBef>
                <a:buFontTx/>
                <a:buNone/>
              </a:pPr>
              <a:t>24</a:t>
            </a:fld>
            <a:endParaRPr lang="en-US" altLang="en-US" sz="1000" smtClean="0">
              <a:solidFill>
                <a:schemeClr val="tx1"/>
              </a:solidFill>
              <a:latin typeface="Arial" panose="020B0604020202020204" pitchFamily="34" charset="0"/>
            </a:endParaRPr>
          </a:p>
        </p:txBody>
      </p:sp>
      <p:sp>
        <p:nvSpPr>
          <p:cNvPr id="83971" name="Rectangle 2"/>
          <p:cNvSpPr>
            <a:spLocks noGrp="1" noChangeArrowheads="1"/>
          </p:cNvSpPr>
          <p:nvPr>
            <p:ph type="title"/>
          </p:nvPr>
        </p:nvSpPr>
        <p:spPr/>
        <p:txBody>
          <a:bodyPr/>
          <a:lstStyle/>
          <a:p>
            <a:pPr eaLnBrk="1" hangingPunct="1"/>
            <a:r>
              <a:rPr lang="en-US" altLang="en-US" smtClean="0"/>
              <a:t>Named Constants</a:t>
            </a:r>
          </a:p>
        </p:txBody>
      </p:sp>
      <p:sp>
        <p:nvSpPr>
          <p:cNvPr id="83972" name="Rectangle 3"/>
          <p:cNvSpPr>
            <a:spLocks noGrp="1" noChangeArrowheads="1"/>
          </p:cNvSpPr>
          <p:nvPr>
            <p:ph type="body" idx="1"/>
          </p:nvPr>
        </p:nvSpPr>
        <p:spPr>
          <a:xfrm>
            <a:off x="620110" y="1655380"/>
            <a:ext cx="8153400" cy="4572000"/>
          </a:xfrm>
        </p:spPr>
        <p:txBody>
          <a:bodyPr/>
          <a:lstStyle/>
          <a:p>
            <a:pPr eaLnBrk="1" hangingPunct="1">
              <a:lnSpc>
                <a:spcPct val="80000"/>
              </a:lnSpc>
            </a:pPr>
            <a:r>
              <a:rPr lang="en-US" altLang="en-US" sz="2400" dirty="0" smtClean="0"/>
              <a:t>Definition</a:t>
            </a:r>
          </a:p>
          <a:p>
            <a:pPr lvl="1" eaLnBrk="1" hangingPunct="1">
              <a:lnSpc>
                <a:spcPct val="80000"/>
              </a:lnSpc>
            </a:pPr>
            <a:r>
              <a:rPr lang="en-US" altLang="en-US" sz="2000" dirty="0" smtClean="0"/>
              <a:t>Name bound to a value only once</a:t>
            </a:r>
          </a:p>
          <a:p>
            <a:pPr lvl="1" eaLnBrk="1" hangingPunct="1">
              <a:lnSpc>
                <a:spcPct val="80000"/>
              </a:lnSpc>
            </a:pPr>
            <a:r>
              <a:rPr lang="en-US" altLang="en-US" sz="2000" dirty="0" smtClean="0"/>
              <a:t>Used to parameterize programs</a:t>
            </a:r>
          </a:p>
          <a:p>
            <a:pPr marL="457200" lvl="1" indent="0" eaLnBrk="1" hangingPunct="1">
              <a:lnSpc>
                <a:spcPct val="80000"/>
              </a:lnSpc>
              <a:buNone/>
            </a:pPr>
            <a:endParaRPr lang="en-US" altLang="en-US" sz="500" dirty="0" smtClean="0">
              <a:latin typeface="Courier New" panose="02070309020205020404" pitchFamily="49" charset="0"/>
              <a:cs typeface="Courier New" panose="02070309020205020404" pitchFamily="49" charset="0"/>
            </a:endParaRPr>
          </a:p>
          <a:p>
            <a:pPr marL="457200" lvl="1" indent="0" eaLnBrk="1" hangingPunct="1">
              <a:lnSpc>
                <a:spcPct val="80000"/>
              </a:lnSpc>
              <a:buNone/>
            </a:pPr>
            <a:r>
              <a:rPr lang="en-US" altLang="en-US" sz="1800" dirty="0" smtClean="0">
                <a:latin typeface="Courier New" panose="02070309020205020404" pitchFamily="49" charset="0"/>
                <a:cs typeface="Courier New" panose="02070309020205020404" pitchFamily="49" charset="0"/>
              </a:rPr>
              <a:t>     </a:t>
            </a:r>
            <a:r>
              <a:rPr lang="en-US" altLang="en-US" sz="1800" b="1" dirty="0" err="1" smtClean="0">
                <a:latin typeface="Courier New" panose="02070309020205020404" pitchFamily="49" charset="0"/>
                <a:cs typeface="Courier New" panose="02070309020205020404" pitchFamily="49" charset="0"/>
              </a:rPr>
              <a:t>const</a:t>
            </a:r>
            <a:r>
              <a:rPr lang="en-US" altLang="en-US" sz="1800" b="1" dirty="0" smtClean="0">
                <a:latin typeface="Courier New" panose="02070309020205020404" pitchFamily="49" charset="0"/>
                <a:cs typeface="Courier New" panose="02070309020205020404" pitchFamily="49" charset="0"/>
              </a:rPr>
              <a:t> </a:t>
            </a:r>
            <a:r>
              <a:rPr lang="en-US" altLang="en-US" sz="1800" b="1" dirty="0" err="1" smtClean="0">
                <a:latin typeface="Courier New" panose="02070309020205020404" pitchFamily="49" charset="0"/>
                <a:cs typeface="Courier New" panose="02070309020205020404" pitchFamily="49" charset="0"/>
              </a:rPr>
              <a:t>int</a:t>
            </a:r>
            <a:r>
              <a:rPr lang="en-US" altLang="en-US" sz="1800" dirty="0" smtClean="0">
                <a:latin typeface="Courier New" panose="02070309020205020404" pitchFamily="49" charset="0"/>
                <a:cs typeface="Courier New" panose="02070309020205020404" pitchFamily="49" charset="0"/>
              </a:rPr>
              <a:t> SIZE = 10;</a:t>
            </a:r>
          </a:p>
          <a:p>
            <a:pPr marL="457200" lvl="1" indent="0" eaLnBrk="1" hangingPunct="1">
              <a:lnSpc>
                <a:spcPct val="80000"/>
              </a:lnSpc>
              <a:buNone/>
            </a:pPr>
            <a:r>
              <a:rPr lang="en-US" altLang="en-US" sz="1800" dirty="0" smtClean="0">
                <a:latin typeface="Courier New" panose="02070309020205020404" pitchFamily="49" charset="0"/>
                <a:cs typeface="Courier New" panose="02070309020205020404" pitchFamily="49" charset="0"/>
              </a:rPr>
              <a:t>     </a:t>
            </a:r>
            <a:r>
              <a:rPr lang="en-US" altLang="en-US" sz="1800" b="1" dirty="0" err="1" smtClean="0">
                <a:latin typeface="Courier New" panose="02070309020205020404" pitchFamily="49" charset="0"/>
                <a:cs typeface="Courier New" panose="02070309020205020404" pitchFamily="49" charset="0"/>
              </a:rPr>
              <a:t>int</a:t>
            </a:r>
            <a:r>
              <a:rPr lang="en-US" altLang="en-US" sz="1800" dirty="0" smtClean="0">
                <a:latin typeface="Courier New" panose="02070309020205020404" pitchFamily="49" charset="0"/>
                <a:cs typeface="Courier New" panose="02070309020205020404" pitchFamily="49" charset="0"/>
              </a:rPr>
              <a:t> </a:t>
            </a:r>
            <a:r>
              <a:rPr lang="en-US" altLang="en-US" sz="1800" dirty="0" err="1" smtClean="0">
                <a:latin typeface="Courier New" panose="02070309020205020404" pitchFamily="49" charset="0"/>
                <a:cs typeface="Courier New" panose="02070309020205020404" pitchFamily="49" charset="0"/>
              </a:rPr>
              <a:t>arr</a:t>
            </a:r>
            <a:r>
              <a:rPr lang="en-US" altLang="en-US" sz="1800" dirty="0" smtClean="0">
                <a:latin typeface="Courier New" panose="02070309020205020404" pitchFamily="49" charset="0"/>
                <a:cs typeface="Courier New" panose="02070309020205020404" pitchFamily="49" charset="0"/>
              </a:rPr>
              <a:t>[SIZE];</a:t>
            </a:r>
          </a:p>
          <a:p>
            <a:pPr marL="457200" lvl="1" indent="0" eaLnBrk="1" hangingPunct="1">
              <a:lnSpc>
                <a:spcPct val="80000"/>
              </a:lnSpc>
              <a:buNone/>
            </a:pPr>
            <a:r>
              <a:rPr lang="en-US" altLang="en-US" sz="1800" dirty="0">
                <a:latin typeface="Courier New" panose="02070309020205020404" pitchFamily="49" charset="0"/>
                <a:cs typeface="Courier New" panose="02070309020205020404" pitchFamily="49" charset="0"/>
              </a:rPr>
              <a:t> </a:t>
            </a:r>
            <a:r>
              <a:rPr lang="en-US" altLang="en-US" sz="1800" dirty="0" smtClean="0">
                <a:latin typeface="Courier New" panose="02070309020205020404" pitchFamily="49" charset="0"/>
                <a:cs typeface="Courier New" panose="02070309020205020404" pitchFamily="49" charset="0"/>
              </a:rPr>
              <a:t>    </a:t>
            </a:r>
            <a:r>
              <a:rPr lang="en-US" altLang="en-US" sz="1800" b="1" dirty="0" smtClean="0">
                <a:latin typeface="Courier New" panose="02070309020205020404" pitchFamily="49" charset="0"/>
                <a:cs typeface="Courier New" panose="02070309020205020404" pitchFamily="49" charset="0"/>
              </a:rPr>
              <a:t>for</a:t>
            </a:r>
            <a:r>
              <a:rPr lang="en-US" altLang="en-US" sz="1800" dirty="0" smtClean="0">
                <a:latin typeface="Courier New" panose="02070309020205020404" pitchFamily="49" charset="0"/>
                <a:cs typeface="Courier New" panose="02070309020205020404" pitchFamily="49" charset="0"/>
              </a:rPr>
              <a:t> (</a:t>
            </a:r>
            <a:r>
              <a:rPr lang="en-US" altLang="en-US" sz="1800" b="1" dirty="0" err="1" smtClean="0">
                <a:latin typeface="Courier New" panose="02070309020205020404" pitchFamily="49" charset="0"/>
                <a:cs typeface="Courier New" panose="02070309020205020404" pitchFamily="49" charset="0"/>
              </a:rPr>
              <a:t>int</a:t>
            </a:r>
            <a:r>
              <a:rPr lang="en-US" altLang="en-US" sz="1800" dirty="0" smtClean="0">
                <a:latin typeface="Courier New" panose="02070309020205020404" pitchFamily="49" charset="0"/>
                <a:cs typeface="Courier New" panose="02070309020205020404" pitchFamily="49" charset="0"/>
              </a:rPr>
              <a:t> </a:t>
            </a:r>
            <a:r>
              <a:rPr lang="en-US" altLang="en-US" sz="1800" dirty="0" err="1" smtClean="0">
                <a:latin typeface="Courier New" panose="02070309020205020404" pitchFamily="49" charset="0"/>
                <a:cs typeface="Courier New" panose="02070309020205020404" pitchFamily="49" charset="0"/>
              </a:rPr>
              <a:t>i</a:t>
            </a:r>
            <a:r>
              <a:rPr lang="en-US" altLang="en-US" sz="1800" dirty="0" smtClean="0">
                <a:latin typeface="Courier New" panose="02070309020205020404" pitchFamily="49" charset="0"/>
                <a:cs typeface="Courier New" panose="02070309020205020404" pitchFamily="49" charset="0"/>
              </a:rPr>
              <a:t> = 0; </a:t>
            </a:r>
            <a:r>
              <a:rPr lang="en-US" altLang="en-US" sz="1800" dirty="0" err="1" smtClean="0">
                <a:latin typeface="Courier New" panose="02070309020205020404" pitchFamily="49" charset="0"/>
                <a:cs typeface="Courier New" panose="02070309020205020404" pitchFamily="49" charset="0"/>
              </a:rPr>
              <a:t>i</a:t>
            </a:r>
            <a:r>
              <a:rPr lang="en-US" altLang="en-US" sz="1800" dirty="0" smtClean="0">
                <a:latin typeface="Courier New" panose="02070309020205020404" pitchFamily="49" charset="0"/>
                <a:cs typeface="Courier New" panose="02070309020205020404" pitchFamily="49" charset="0"/>
              </a:rPr>
              <a:t> &lt; SIZE; </a:t>
            </a:r>
            <a:r>
              <a:rPr lang="en-US" altLang="en-US" sz="1800" dirty="0" err="1" smtClean="0">
                <a:latin typeface="Courier New" panose="02070309020205020404" pitchFamily="49" charset="0"/>
                <a:cs typeface="Courier New" panose="02070309020205020404" pitchFamily="49" charset="0"/>
              </a:rPr>
              <a:t>i</a:t>
            </a:r>
            <a:r>
              <a:rPr lang="en-US" altLang="en-US" sz="1800" dirty="0" smtClean="0">
                <a:latin typeface="Courier New" panose="02070309020205020404" pitchFamily="49" charset="0"/>
                <a:cs typeface="Courier New" panose="02070309020205020404" pitchFamily="49" charset="0"/>
              </a:rPr>
              <a:t>++) { ... }</a:t>
            </a:r>
          </a:p>
          <a:p>
            <a:pPr marL="457200" lvl="1" indent="0" eaLnBrk="1" hangingPunct="1">
              <a:lnSpc>
                <a:spcPct val="80000"/>
              </a:lnSpc>
              <a:buNone/>
            </a:pPr>
            <a:endParaRPr lang="en-US" altLang="en-US" sz="1000" dirty="0" smtClean="0">
              <a:latin typeface="Courier New" panose="02070309020205020404" pitchFamily="49" charset="0"/>
              <a:cs typeface="Courier New" panose="02070309020205020404" pitchFamily="49" charset="0"/>
            </a:endParaRPr>
          </a:p>
          <a:p>
            <a:pPr eaLnBrk="1" hangingPunct="1">
              <a:lnSpc>
                <a:spcPct val="80000"/>
              </a:lnSpc>
            </a:pPr>
            <a:r>
              <a:rPr lang="en-US" altLang="en-US" sz="2400" dirty="0" smtClean="0"/>
              <a:t>Advantages</a:t>
            </a:r>
          </a:p>
          <a:p>
            <a:pPr lvl="1" eaLnBrk="1" hangingPunct="1">
              <a:lnSpc>
                <a:spcPct val="80000"/>
              </a:lnSpc>
            </a:pPr>
            <a:r>
              <a:rPr lang="en-US" altLang="en-US" sz="2000" dirty="0" smtClean="0"/>
              <a:t>Readability and reliability</a:t>
            </a:r>
            <a:endParaRPr lang="en-US" altLang="en-US" dirty="0" smtClean="0"/>
          </a:p>
          <a:p>
            <a:pPr eaLnBrk="1" hangingPunct="1">
              <a:lnSpc>
                <a:spcPct val="80000"/>
              </a:lnSpc>
            </a:pPr>
            <a:r>
              <a:rPr lang="en-US" altLang="en-US" sz="2400" dirty="0" smtClean="0"/>
              <a:t>Binding of values to named constants</a:t>
            </a:r>
          </a:p>
          <a:p>
            <a:pPr lvl="1" eaLnBrk="1" hangingPunct="1">
              <a:lnSpc>
                <a:spcPct val="80000"/>
              </a:lnSpc>
            </a:pPr>
            <a:r>
              <a:rPr lang="en-US" altLang="en-US" sz="2000" dirty="0" smtClean="0"/>
              <a:t>Static (manifest constants)</a:t>
            </a:r>
          </a:p>
          <a:p>
            <a:pPr marL="457200" lvl="1" indent="0" eaLnBrk="1" hangingPunct="1">
              <a:lnSpc>
                <a:spcPct val="80000"/>
              </a:lnSpc>
              <a:buNone/>
            </a:pPr>
            <a:r>
              <a:rPr lang="en-US" altLang="en-US" sz="1800" dirty="0" smtClean="0">
                <a:latin typeface="Courier New" panose="02070309020205020404" pitchFamily="49" charset="0"/>
                <a:cs typeface="Courier New" panose="02070309020205020404" pitchFamily="49" charset="0"/>
              </a:rPr>
              <a:t>     </a:t>
            </a:r>
            <a:r>
              <a:rPr lang="en-US" altLang="en-US" sz="1800" b="1" dirty="0" err="1" smtClean="0">
                <a:latin typeface="Courier New" panose="02070309020205020404" pitchFamily="49" charset="0"/>
                <a:cs typeface="Courier New" panose="02070309020205020404" pitchFamily="49" charset="0"/>
              </a:rPr>
              <a:t>const</a:t>
            </a:r>
            <a:r>
              <a:rPr lang="en-US" altLang="en-US" sz="1800" b="1" dirty="0" smtClean="0">
                <a:latin typeface="Courier New" panose="02070309020205020404" pitchFamily="49" charset="0"/>
                <a:cs typeface="Courier New" panose="02070309020205020404" pitchFamily="49" charset="0"/>
              </a:rPr>
              <a:t> </a:t>
            </a:r>
            <a:r>
              <a:rPr lang="en-US" altLang="en-US" sz="1800" b="1" dirty="0" err="1" smtClean="0">
                <a:latin typeface="Courier New" panose="02070309020205020404" pitchFamily="49" charset="0"/>
                <a:cs typeface="Courier New" panose="02070309020205020404" pitchFamily="49" charset="0"/>
              </a:rPr>
              <a:t>int</a:t>
            </a:r>
            <a:r>
              <a:rPr lang="en-US" altLang="en-US" sz="1800" dirty="0" smtClean="0">
                <a:latin typeface="Courier New" panose="02070309020205020404" pitchFamily="49" charset="0"/>
                <a:cs typeface="Courier New" panose="02070309020205020404" pitchFamily="49" charset="0"/>
              </a:rPr>
              <a:t> SIZE = 10 + 5;</a:t>
            </a:r>
          </a:p>
          <a:p>
            <a:pPr marL="457200" lvl="1" indent="0" eaLnBrk="1" hangingPunct="1">
              <a:lnSpc>
                <a:spcPct val="80000"/>
              </a:lnSpc>
              <a:buNone/>
            </a:pPr>
            <a:endParaRPr lang="en-US" altLang="en-US" sz="900" dirty="0" smtClean="0">
              <a:latin typeface="Courier New" panose="02070309020205020404" pitchFamily="49" charset="0"/>
              <a:cs typeface="Courier New" panose="02070309020205020404" pitchFamily="49" charset="0"/>
            </a:endParaRPr>
          </a:p>
          <a:p>
            <a:pPr lvl="1" eaLnBrk="1" hangingPunct="1">
              <a:lnSpc>
                <a:spcPct val="80000"/>
              </a:lnSpc>
            </a:pPr>
            <a:r>
              <a:rPr lang="en-US" altLang="en-US" sz="2000" dirty="0" smtClean="0"/>
              <a:t>Dynamic</a:t>
            </a:r>
          </a:p>
          <a:p>
            <a:pPr marL="457200" lvl="1" indent="0" eaLnBrk="1" hangingPunct="1">
              <a:lnSpc>
                <a:spcPct val="80000"/>
              </a:lnSpc>
              <a:buNone/>
            </a:pPr>
            <a:r>
              <a:rPr lang="en-US" altLang="en-US" sz="1800" b="1" dirty="0">
                <a:latin typeface="Courier New" panose="02070309020205020404" pitchFamily="49" charset="0"/>
                <a:cs typeface="Courier New" panose="02070309020205020404" pitchFamily="49" charset="0"/>
              </a:rPr>
              <a:t> </a:t>
            </a:r>
            <a:r>
              <a:rPr lang="en-US" altLang="en-US" sz="1800" b="1" dirty="0" smtClean="0">
                <a:latin typeface="Courier New" panose="02070309020205020404" pitchFamily="49" charset="0"/>
                <a:cs typeface="Courier New" panose="02070309020205020404" pitchFamily="49" charset="0"/>
              </a:rPr>
              <a:t>    </a:t>
            </a:r>
            <a:r>
              <a:rPr lang="en-US" altLang="en-US" sz="1800" b="1" dirty="0" err="1" smtClean="0">
                <a:latin typeface="Courier New" panose="02070309020205020404" pitchFamily="49" charset="0"/>
                <a:cs typeface="Courier New" panose="02070309020205020404" pitchFamily="49" charset="0"/>
              </a:rPr>
              <a:t>const</a:t>
            </a:r>
            <a:r>
              <a:rPr lang="en-US" altLang="en-US" sz="1800" b="1" dirty="0" smtClean="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int</a:t>
            </a:r>
            <a:r>
              <a:rPr lang="en-US" altLang="en-US" sz="1800" dirty="0">
                <a:latin typeface="Courier New" panose="02070309020205020404" pitchFamily="49" charset="0"/>
                <a:cs typeface="Courier New" panose="02070309020205020404" pitchFamily="49" charset="0"/>
              </a:rPr>
              <a:t> </a:t>
            </a:r>
            <a:r>
              <a:rPr lang="en-US" altLang="en-US" sz="1800" dirty="0" smtClean="0">
                <a:latin typeface="Courier New" panose="02070309020205020404" pitchFamily="49" charset="0"/>
                <a:cs typeface="Courier New" panose="02070309020205020404" pitchFamily="49" charset="0"/>
              </a:rPr>
              <a:t>SIZE;</a:t>
            </a:r>
          </a:p>
          <a:p>
            <a:pPr marL="457200" lvl="1" indent="0" eaLnBrk="1" hangingPunct="1">
              <a:lnSpc>
                <a:spcPct val="80000"/>
              </a:lnSpc>
              <a:buNone/>
            </a:pPr>
            <a:r>
              <a:rPr lang="en-US" altLang="en-US" sz="1800" dirty="0">
                <a:latin typeface="Courier New" panose="02070309020205020404" pitchFamily="49" charset="0"/>
                <a:cs typeface="Courier New" panose="02070309020205020404" pitchFamily="49" charset="0"/>
              </a:rPr>
              <a:t> </a:t>
            </a:r>
            <a:r>
              <a:rPr lang="en-US" altLang="en-US" sz="1800" dirty="0" smtClean="0">
                <a:latin typeface="Courier New" panose="02070309020205020404" pitchFamily="49" charset="0"/>
                <a:cs typeface="Courier New" panose="02070309020205020404" pitchFamily="49" charset="0"/>
              </a:rPr>
              <a:t>    SIZE = a + 1;</a:t>
            </a:r>
            <a:endParaRPr lang="en-US" altLang="en-US" sz="1800" dirty="0" smtClean="0"/>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85AB2086-0EC5-4BAC-94E2-FF0F242E991C}" type="slidenum">
              <a:rPr lang="en-US" altLang="en-US" sz="1000" smtClean="0">
                <a:solidFill>
                  <a:schemeClr val="tx1"/>
                </a:solidFill>
                <a:latin typeface="Arial" panose="020B0604020202020204" pitchFamily="34" charset="0"/>
              </a:rPr>
              <a:pPr>
                <a:spcBef>
                  <a:spcPct val="0"/>
                </a:spcBef>
                <a:buFontTx/>
                <a:buNone/>
              </a:pPr>
              <a:t>25</a:t>
            </a:fld>
            <a:endParaRPr lang="en-US" altLang="en-US" sz="1000" smtClean="0">
              <a:solidFill>
                <a:schemeClr val="tx1"/>
              </a:solidFill>
              <a:latin typeface="Arial" panose="020B0604020202020204" pitchFamily="34" charset="0"/>
            </a:endParaRPr>
          </a:p>
        </p:txBody>
      </p:sp>
      <p:sp>
        <p:nvSpPr>
          <p:cNvPr id="83971" name="Rectangle 2"/>
          <p:cNvSpPr>
            <a:spLocks noGrp="1" noChangeArrowheads="1"/>
          </p:cNvSpPr>
          <p:nvPr>
            <p:ph type="title"/>
          </p:nvPr>
        </p:nvSpPr>
        <p:spPr/>
        <p:txBody>
          <a:bodyPr/>
          <a:lstStyle/>
          <a:p>
            <a:pPr eaLnBrk="1" hangingPunct="1"/>
            <a:r>
              <a:rPr lang="en-US" altLang="en-US" smtClean="0"/>
              <a:t>Named Constants</a:t>
            </a:r>
          </a:p>
        </p:txBody>
      </p:sp>
      <p:sp>
        <p:nvSpPr>
          <p:cNvPr id="83972" name="Rectangle 3"/>
          <p:cNvSpPr>
            <a:spLocks noGrp="1" noChangeArrowheads="1"/>
          </p:cNvSpPr>
          <p:nvPr>
            <p:ph type="body" idx="1"/>
          </p:nvPr>
        </p:nvSpPr>
        <p:spPr>
          <a:xfrm>
            <a:off x="620110" y="1655380"/>
            <a:ext cx="8153400" cy="4572000"/>
          </a:xfrm>
        </p:spPr>
        <p:txBody>
          <a:bodyPr/>
          <a:lstStyle/>
          <a:p>
            <a:pPr eaLnBrk="1" hangingPunct="1">
              <a:lnSpc>
                <a:spcPct val="80000"/>
              </a:lnSpc>
            </a:pPr>
            <a:r>
              <a:rPr lang="en-US" altLang="en-US" sz="2400" dirty="0" smtClean="0"/>
              <a:t>Examples of named constants in languages </a:t>
            </a:r>
          </a:p>
          <a:p>
            <a:pPr lvl="1" eaLnBrk="1" hangingPunct="1">
              <a:lnSpc>
                <a:spcPct val="80000"/>
              </a:lnSpc>
            </a:pPr>
            <a:r>
              <a:rPr lang="en-US" altLang="en-US" sz="2000" dirty="0" smtClean="0"/>
              <a:t>FORTRAN 95</a:t>
            </a:r>
          </a:p>
          <a:p>
            <a:pPr lvl="2" eaLnBrk="1" hangingPunct="1">
              <a:lnSpc>
                <a:spcPct val="80000"/>
              </a:lnSpc>
            </a:pPr>
            <a:r>
              <a:rPr lang="en-US" altLang="en-US" sz="1700" dirty="0" smtClean="0"/>
              <a:t>Constant-valued expressions (static or dynamic?)</a:t>
            </a:r>
          </a:p>
          <a:p>
            <a:pPr lvl="1" eaLnBrk="1" hangingPunct="1">
              <a:lnSpc>
                <a:spcPct val="80000"/>
              </a:lnSpc>
            </a:pPr>
            <a:r>
              <a:rPr lang="en-US" altLang="en-US" sz="2000" dirty="0" smtClean="0"/>
              <a:t>Ada, C++, and Java</a:t>
            </a:r>
          </a:p>
          <a:p>
            <a:pPr lvl="2" eaLnBrk="1" hangingPunct="1">
              <a:lnSpc>
                <a:spcPct val="80000"/>
              </a:lnSpc>
            </a:pPr>
            <a:r>
              <a:rPr lang="en-US" altLang="en-US" sz="1700" dirty="0" smtClean="0"/>
              <a:t>Expressions of any kind (static or dynamic?)</a:t>
            </a:r>
          </a:p>
          <a:p>
            <a:pPr lvl="1" eaLnBrk="1" hangingPunct="1">
              <a:lnSpc>
                <a:spcPct val="80000"/>
              </a:lnSpc>
            </a:pPr>
            <a:r>
              <a:rPr lang="en-US" altLang="en-US" sz="2000" dirty="0" smtClean="0"/>
              <a:t>C# has two kinds</a:t>
            </a:r>
            <a:endParaRPr lang="en-US" altLang="en-US" sz="1800" dirty="0" smtClean="0">
              <a:latin typeface="Courier New" panose="02070309020205020404" pitchFamily="49" charset="0"/>
            </a:endParaRPr>
          </a:p>
          <a:p>
            <a:pPr lvl="2" eaLnBrk="1" hangingPunct="1">
              <a:lnSpc>
                <a:spcPct val="80000"/>
              </a:lnSpc>
            </a:pPr>
            <a:r>
              <a:rPr lang="en-US" altLang="en-US" sz="1700" dirty="0" smtClean="0"/>
              <a:t>Values of </a:t>
            </a:r>
            <a:r>
              <a:rPr lang="en-US" altLang="en-US" sz="1600" dirty="0" err="1" smtClean="0">
                <a:latin typeface="Courier New" panose="02070309020205020404" pitchFamily="49" charset="0"/>
              </a:rPr>
              <a:t>const</a:t>
            </a:r>
            <a:r>
              <a:rPr lang="en-US" altLang="en-US" sz="1700" dirty="0" smtClean="0"/>
              <a:t> named constants bound at compile time</a:t>
            </a:r>
          </a:p>
          <a:p>
            <a:pPr lvl="2" eaLnBrk="1" hangingPunct="1">
              <a:lnSpc>
                <a:spcPct val="80000"/>
              </a:lnSpc>
            </a:pPr>
            <a:r>
              <a:rPr lang="en-US" altLang="en-US" sz="1700" dirty="0" smtClean="0"/>
              <a:t>Values of </a:t>
            </a:r>
            <a:r>
              <a:rPr lang="en-US" altLang="en-US" sz="1600" dirty="0" err="1" smtClean="0">
                <a:latin typeface="Courier New" panose="02070309020205020404" pitchFamily="49" charset="0"/>
              </a:rPr>
              <a:t>readonly</a:t>
            </a:r>
            <a:r>
              <a:rPr lang="en-US" altLang="en-US" sz="1600" dirty="0" smtClean="0"/>
              <a:t> </a:t>
            </a:r>
            <a:r>
              <a:rPr lang="en-US" altLang="en-US" sz="1700" dirty="0" smtClean="0"/>
              <a:t>named constants dynamically bound</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extLst>
      <p:ext uri="{BB962C8B-B14F-4D97-AF65-F5344CB8AC3E}">
        <p14:creationId xmlns:p14="http://schemas.microsoft.com/office/powerpoint/2010/main" val="2542796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003D7D15-C57F-4292-9034-88CD6F2F17FC}" type="slidenum">
              <a:rPr lang="en-US" altLang="en-US" sz="1000" smtClean="0">
                <a:solidFill>
                  <a:schemeClr val="tx1"/>
                </a:solidFill>
                <a:latin typeface="Arial" panose="020B0604020202020204" pitchFamily="34" charset="0"/>
              </a:rPr>
              <a:pPr>
                <a:spcBef>
                  <a:spcPct val="0"/>
                </a:spcBef>
                <a:buFontTx/>
                <a:buNone/>
              </a:pPr>
              <a:t>3</a:t>
            </a:fld>
            <a:endParaRPr lang="en-US" altLang="en-US" sz="1000" smtClean="0">
              <a:solidFill>
                <a:schemeClr val="tx1"/>
              </a:solidFill>
              <a:latin typeface="Arial" panose="020B0604020202020204" pitchFamily="34" charset="0"/>
            </a:endParaRPr>
          </a:p>
        </p:txBody>
      </p:sp>
      <p:sp>
        <p:nvSpPr>
          <p:cNvPr id="50179" name="Rectangle 2"/>
          <p:cNvSpPr>
            <a:spLocks noGrp="1" noChangeArrowheads="1"/>
          </p:cNvSpPr>
          <p:nvPr>
            <p:ph type="title"/>
          </p:nvPr>
        </p:nvSpPr>
        <p:spPr/>
        <p:txBody>
          <a:bodyPr/>
          <a:lstStyle/>
          <a:p>
            <a:pPr eaLnBrk="1" hangingPunct="1"/>
            <a:r>
              <a:rPr lang="en-US" altLang="en-US" smtClean="0"/>
              <a:t>Variable Attributes: Scope</a:t>
            </a:r>
          </a:p>
        </p:txBody>
      </p:sp>
      <p:sp>
        <p:nvSpPr>
          <p:cNvPr id="50180" name="Rectangle 3"/>
          <p:cNvSpPr>
            <a:spLocks noGrp="1" noChangeArrowheads="1"/>
          </p:cNvSpPr>
          <p:nvPr>
            <p:ph type="body" idx="1"/>
          </p:nvPr>
        </p:nvSpPr>
        <p:spPr>
          <a:xfrm>
            <a:off x="620110" y="1600200"/>
            <a:ext cx="8305800" cy="4572000"/>
          </a:xfrm>
        </p:spPr>
        <p:txBody>
          <a:bodyPr/>
          <a:lstStyle/>
          <a:p>
            <a:pPr eaLnBrk="1" hangingPunct="1"/>
            <a:r>
              <a:rPr lang="en-US" altLang="en-US" sz="2400" dirty="0" smtClean="0"/>
              <a:t>The </a:t>
            </a:r>
            <a:r>
              <a:rPr lang="en-US" altLang="en-US" sz="2400" u="sng" dirty="0" smtClean="0"/>
              <a:t>scope</a:t>
            </a:r>
            <a:r>
              <a:rPr lang="en-US" altLang="en-US" sz="2400" dirty="0" smtClean="0"/>
              <a:t> of a variable</a:t>
            </a:r>
          </a:p>
          <a:p>
            <a:pPr lvl="1" eaLnBrk="1" hangingPunct="1"/>
            <a:r>
              <a:rPr lang="en-US" altLang="en-US" sz="2000" dirty="0" smtClean="0"/>
              <a:t>The range of statements over which it is visible</a:t>
            </a:r>
          </a:p>
          <a:p>
            <a:pPr eaLnBrk="1" hangingPunct="1"/>
            <a:r>
              <a:rPr lang="en-US" altLang="en-US" sz="2400" dirty="0" smtClean="0"/>
              <a:t>The </a:t>
            </a:r>
            <a:r>
              <a:rPr lang="en-US" altLang="en-US" sz="2400" u="sng" dirty="0" smtClean="0"/>
              <a:t>local variables</a:t>
            </a:r>
            <a:r>
              <a:rPr lang="en-US" altLang="en-US" sz="2400" dirty="0" smtClean="0"/>
              <a:t> of a program unit</a:t>
            </a:r>
          </a:p>
          <a:p>
            <a:pPr lvl="1" eaLnBrk="1" hangingPunct="1"/>
            <a:r>
              <a:rPr lang="en-US" altLang="en-US" sz="2000" dirty="0" smtClean="0"/>
              <a:t>Variables declared in the unit</a:t>
            </a:r>
          </a:p>
          <a:p>
            <a:pPr eaLnBrk="1" hangingPunct="1"/>
            <a:r>
              <a:rPr lang="en-US" altLang="en-US" sz="2400" dirty="0" smtClean="0"/>
              <a:t>The </a:t>
            </a:r>
            <a:r>
              <a:rPr lang="en-US" altLang="en-US" sz="2400" u="sng" dirty="0" smtClean="0"/>
              <a:t>nonlocal variables</a:t>
            </a:r>
            <a:r>
              <a:rPr lang="en-US" altLang="en-US" sz="2400" dirty="0" smtClean="0"/>
              <a:t> of a program unit</a:t>
            </a:r>
          </a:p>
          <a:p>
            <a:pPr lvl="1" eaLnBrk="1" hangingPunct="1"/>
            <a:r>
              <a:rPr lang="en-US" altLang="en-US" sz="2000" dirty="0" smtClean="0"/>
              <a:t>Variables that are visible but not declared in the unit</a:t>
            </a:r>
          </a:p>
          <a:p>
            <a:pPr eaLnBrk="1" hangingPunct="1"/>
            <a:r>
              <a:rPr lang="en-US" altLang="en-US" sz="2400" u="sng" dirty="0" smtClean="0"/>
              <a:t>Global variables</a:t>
            </a:r>
            <a:endParaRPr lang="en-US" altLang="en-US" sz="2400" dirty="0" smtClean="0"/>
          </a:p>
          <a:p>
            <a:pPr lvl="1" eaLnBrk="1" hangingPunct="1"/>
            <a:r>
              <a:rPr lang="en-US" altLang="en-US" sz="2000" dirty="0" smtClean="0"/>
              <a:t>Special category of nonlocal variables</a:t>
            </a:r>
          </a:p>
          <a:p>
            <a:pPr eaLnBrk="1" hangingPunct="1"/>
            <a:r>
              <a:rPr lang="en-US" altLang="en-US" sz="2400" dirty="0" smtClean="0"/>
              <a:t>Language scope rules</a:t>
            </a:r>
          </a:p>
          <a:p>
            <a:pPr lvl="1" eaLnBrk="1" hangingPunct="1"/>
            <a:r>
              <a:rPr lang="en-US" altLang="en-US" sz="2000" dirty="0" smtClean="0"/>
              <a:t>Define how name references are associated with variables</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003D7D15-C57F-4292-9034-88CD6F2F17FC}" type="slidenum">
              <a:rPr lang="en-US" altLang="en-US" sz="1000" smtClean="0">
                <a:solidFill>
                  <a:schemeClr val="tx1"/>
                </a:solidFill>
                <a:latin typeface="Arial" panose="020B0604020202020204" pitchFamily="34" charset="0"/>
              </a:rPr>
              <a:pPr>
                <a:spcBef>
                  <a:spcPct val="0"/>
                </a:spcBef>
                <a:buFontTx/>
                <a:buNone/>
              </a:pPr>
              <a:t>4</a:t>
            </a:fld>
            <a:endParaRPr lang="en-US" altLang="en-US" sz="1000" smtClean="0">
              <a:solidFill>
                <a:schemeClr val="tx1"/>
              </a:solidFill>
              <a:latin typeface="Arial" panose="020B0604020202020204" pitchFamily="34" charset="0"/>
            </a:endParaRPr>
          </a:p>
        </p:txBody>
      </p:sp>
      <p:sp>
        <p:nvSpPr>
          <p:cNvPr id="50179" name="Rectangle 2"/>
          <p:cNvSpPr>
            <a:spLocks noGrp="1" noChangeArrowheads="1"/>
          </p:cNvSpPr>
          <p:nvPr>
            <p:ph type="title"/>
          </p:nvPr>
        </p:nvSpPr>
        <p:spPr/>
        <p:txBody>
          <a:bodyPr/>
          <a:lstStyle/>
          <a:p>
            <a:pPr eaLnBrk="1" hangingPunct="1"/>
            <a:r>
              <a:rPr lang="en-US" altLang="en-US" smtClean="0"/>
              <a:t>Variable Attributes: Scope</a:t>
            </a:r>
          </a:p>
        </p:txBody>
      </p:sp>
      <p:sp>
        <p:nvSpPr>
          <p:cNvPr id="50180" name="Rectangle 3"/>
          <p:cNvSpPr>
            <a:spLocks noGrp="1" noChangeArrowheads="1"/>
          </p:cNvSpPr>
          <p:nvPr>
            <p:ph type="body" idx="1"/>
          </p:nvPr>
        </p:nvSpPr>
        <p:spPr>
          <a:xfrm>
            <a:off x="620110" y="1600200"/>
            <a:ext cx="8305800" cy="4572000"/>
          </a:xfrm>
        </p:spPr>
        <p:txBody>
          <a:bodyPr/>
          <a:lstStyle/>
          <a:p>
            <a:pPr eaLnBrk="1" hangingPunct="1"/>
            <a:r>
              <a:rPr lang="en-US" altLang="en-US" sz="2400" dirty="0" smtClean="0"/>
              <a:t>Two approaches to scoping rules</a:t>
            </a:r>
          </a:p>
          <a:p>
            <a:pPr lvl="1" eaLnBrk="1" hangingPunct="1"/>
            <a:r>
              <a:rPr lang="en-US" altLang="en-US" sz="2000" dirty="0" smtClean="0"/>
              <a:t>Static scope</a:t>
            </a:r>
          </a:p>
          <a:p>
            <a:pPr lvl="1" eaLnBrk="1" hangingPunct="1"/>
            <a:r>
              <a:rPr lang="en-US" altLang="en-US" sz="2000" dirty="0" smtClean="0"/>
              <a:t>Dynamic scope</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extLst>
      <p:ext uri="{BB962C8B-B14F-4D97-AF65-F5344CB8AC3E}">
        <p14:creationId xmlns:p14="http://schemas.microsoft.com/office/powerpoint/2010/main" val="1444045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917644F3-A54D-4DA1-82B4-6B540345B769}" type="slidenum">
              <a:rPr lang="en-US" altLang="en-US" sz="1000" smtClean="0">
                <a:solidFill>
                  <a:schemeClr val="tx1"/>
                </a:solidFill>
                <a:latin typeface="Arial" panose="020B0604020202020204" pitchFamily="34" charset="0"/>
              </a:rPr>
              <a:pPr>
                <a:spcBef>
                  <a:spcPct val="0"/>
                </a:spcBef>
                <a:buFontTx/>
                <a:buNone/>
              </a:pPr>
              <a:t>5</a:t>
            </a:fld>
            <a:endParaRPr lang="en-US" altLang="en-US" sz="1000" smtClean="0">
              <a:solidFill>
                <a:schemeClr val="tx1"/>
              </a:solidFill>
              <a:latin typeface="Arial" panose="020B0604020202020204" pitchFamily="34" charset="0"/>
            </a:endParaRPr>
          </a:p>
        </p:txBody>
      </p:sp>
      <p:sp>
        <p:nvSpPr>
          <p:cNvPr id="52227" name="Rectangle 2"/>
          <p:cNvSpPr>
            <a:spLocks noGrp="1" noChangeArrowheads="1"/>
          </p:cNvSpPr>
          <p:nvPr>
            <p:ph type="title"/>
          </p:nvPr>
        </p:nvSpPr>
        <p:spPr/>
        <p:txBody>
          <a:bodyPr/>
          <a:lstStyle/>
          <a:p>
            <a:pPr eaLnBrk="1" hangingPunct="1"/>
            <a:r>
              <a:rPr lang="en-US" altLang="en-US" smtClean="0"/>
              <a:t>Static Scope</a:t>
            </a:r>
          </a:p>
        </p:txBody>
      </p:sp>
      <p:sp>
        <p:nvSpPr>
          <p:cNvPr id="52228" name="Rectangle 3"/>
          <p:cNvSpPr>
            <a:spLocks noGrp="1" noChangeArrowheads="1"/>
          </p:cNvSpPr>
          <p:nvPr>
            <p:ph type="body" idx="1"/>
          </p:nvPr>
        </p:nvSpPr>
        <p:spPr>
          <a:xfrm>
            <a:off x="620110" y="1634360"/>
            <a:ext cx="8153400" cy="4572000"/>
          </a:xfrm>
        </p:spPr>
        <p:txBody>
          <a:bodyPr/>
          <a:lstStyle/>
          <a:p>
            <a:pPr eaLnBrk="1" hangingPunct="1">
              <a:lnSpc>
                <a:spcPct val="90000"/>
              </a:lnSpc>
            </a:pPr>
            <a:r>
              <a:rPr lang="en-US" altLang="en-US" sz="2400" dirty="0" smtClean="0"/>
              <a:t>Based on program text</a:t>
            </a:r>
          </a:p>
          <a:p>
            <a:pPr eaLnBrk="1" hangingPunct="1">
              <a:lnSpc>
                <a:spcPct val="90000"/>
              </a:lnSpc>
            </a:pPr>
            <a:r>
              <a:rPr lang="en-US" altLang="en-US" sz="2400" dirty="0" smtClean="0"/>
              <a:t>To connect a name reference to a variable</a:t>
            </a:r>
          </a:p>
          <a:p>
            <a:pPr lvl="1" eaLnBrk="1" hangingPunct="1">
              <a:lnSpc>
                <a:spcPct val="90000"/>
              </a:lnSpc>
            </a:pPr>
            <a:r>
              <a:rPr lang="en-US" altLang="en-US" sz="2000" dirty="0" smtClean="0"/>
              <a:t>The compiler (and </a:t>
            </a:r>
            <a:r>
              <a:rPr lang="en-US" altLang="en-US" sz="2000" dirty="0"/>
              <a:t>a</a:t>
            </a:r>
            <a:r>
              <a:rPr lang="en-US" altLang="en-US" sz="2000" dirty="0" smtClean="0"/>
              <a:t> reader) must find the declaration</a:t>
            </a:r>
          </a:p>
          <a:p>
            <a:pPr eaLnBrk="1" hangingPunct="1">
              <a:lnSpc>
                <a:spcPct val="90000"/>
              </a:lnSpc>
            </a:pPr>
            <a:r>
              <a:rPr lang="en-US" altLang="en-US" sz="2400" dirty="0" smtClean="0"/>
              <a:t>Search process</a:t>
            </a:r>
          </a:p>
          <a:p>
            <a:pPr lvl="1" eaLnBrk="1" hangingPunct="1">
              <a:lnSpc>
                <a:spcPct val="90000"/>
              </a:lnSpc>
            </a:pPr>
            <a:r>
              <a:rPr lang="en-US" altLang="en-US" sz="2000" dirty="0" smtClean="0"/>
              <a:t>Search declarations, starting in local program unit</a:t>
            </a:r>
          </a:p>
          <a:p>
            <a:pPr lvl="1" eaLnBrk="1" hangingPunct="1">
              <a:lnSpc>
                <a:spcPct val="90000"/>
              </a:lnSpc>
            </a:pPr>
            <a:r>
              <a:rPr lang="en-US" altLang="en-US" sz="2000" dirty="0" smtClean="0"/>
              <a:t>Continue search in increasingly larger enclosing scopes</a:t>
            </a:r>
          </a:p>
          <a:p>
            <a:pPr lvl="1" eaLnBrk="1" hangingPunct="1">
              <a:lnSpc>
                <a:spcPct val="90000"/>
              </a:lnSpc>
            </a:pPr>
            <a:r>
              <a:rPr lang="en-US" altLang="en-US" sz="2000" dirty="0" smtClean="0"/>
              <a:t>Stop when a declaration is found for the given name</a:t>
            </a:r>
          </a:p>
          <a:p>
            <a:pPr marL="457200" lvl="1" indent="0" eaLnBrk="1" hangingPunct="1">
              <a:lnSpc>
                <a:spcPct val="90000"/>
              </a:lnSpc>
              <a:buNone/>
            </a:pPr>
            <a:endParaRPr lang="en-US" altLang="en-US" sz="400" dirty="0"/>
          </a:p>
          <a:p>
            <a:pPr marL="457200" lvl="1" indent="0" eaLnBrk="1" hangingPunct="1">
              <a:lnSpc>
                <a:spcPct val="90000"/>
              </a:lnSpc>
              <a:buNone/>
            </a:pPr>
            <a:r>
              <a:rPr lang="en-US" altLang="en-US" sz="1600" dirty="0" smtClean="0">
                <a:latin typeface="Courier New" panose="02070309020205020404" pitchFamily="49" charset="0"/>
                <a:cs typeface="Courier New" panose="02070309020205020404" pitchFamily="49" charset="0"/>
              </a:rPr>
              <a:t>     </a:t>
            </a:r>
            <a:r>
              <a:rPr lang="en-US" altLang="en-US" sz="1600" b="1" dirty="0" smtClean="0">
                <a:latin typeface="Courier New" panose="02070309020205020404" pitchFamily="49" charset="0"/>
                <a:cs typeface="Courier New" panose="02070309020205020404" pitchFamily="49" charset="0"/>
              </a:rPr>
              <a:t>void</a:t>
            </a:r>
            <a:r>
              <a:rPr lang="en-US" altLang="en-US" sz="1600" dirty="0" smtClean="0">
                <a:latin typeface="Courier New" panose="02070309020205020404" pitchFamily="49" charset="0"/>
                <a:cs typeface="Courier New" panose="02070309020205020404" pitchFamily="49" charset="0"/>
              </a:rPr>
              <a:t> f() {</a:t>
            </a:r>
          </a:p>
          <a:p>
            <a:pPr marL="457200" lvl="1" indent="0" eaLnBrk="1" hangingPunct="1">
              <a:lnSpc>
                <a:spcPct val="90000"/>
              </a:lnSpc>
              <a:buNone/>
            </a:pPr>
            <a:r>
              <a:rPr lang="en-US" altLang="en-US" sz="1600" dirty="0">
                <a:latin typeface="Courier New" panose="02070309020205020404" pitchFamily="49" charset="0"/>
                <a:cs typeface="Courier New" panose="02070309020205020404" pitchFamily="49" charset="0"/>
              </a:rPr>
              <a:t> </a:t>
            </a:r>
            <a:r>
              <a:rPr lang="en-US" altLang="en-US" sz="1600" dirty="0" smtClean="0">
                <a:latin typeface="Courier New" panose="02070309020205020404" pitchFamily="49" charset="0"/>
                <a:cs typeface="Courier New" panose="02070309020205020404" pitchFamily="49" charset="0"/>
              </a:rPr>
              <a:t>       </a:t>
            </a:r>
            <a:r>
              <a:rPr lang="en-US" altLang="en-US" sz="1600" b="1" dirty="0" err="1" smtClean="0">
                <a:latin typeface="Courier New" panose="02070309020205020404" pitchFamily="49" charset="0"/>
                <a:cs typeface="Courier New" panose="02070309020205020404" pitchFamily="49" charset="0"/>
              </a:rPr>
              <a:t>int</a:t>
            </a: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i</a:t>
            </a:r>
            <a:r>
              <a:rPr lang="en-US" altLang="en-US" sz="1600" dirty="0" smtClean="0">
                <a:latin typeface="Courier New" panose="02070309020205020404" pitchFamily="49" charset="0"/>
                <a:cs typeface="Courier New" panose="02070309020205020404" pitchFamily="49" charset="0"/>
              </a:rPr>
              <a:t> = 10;</a:t>
            </a:r>
          </a:p>
          <a:p>
            <a:pPr marL="457200" lvl="1" indent="0" eaLnBrk="1" hangingPunct="1">
              <a:lnSpc>
                <a:spcPct val="90000"/>
              </a:lnSpc>
              <a:buNone/>
            </a:pPr>
            <a:endParaRPr lang="en-US" altLang="en-US" sz="500" dirty="0" smtClean="0">
              <a:latin typeface="Courier New" panose="02070309020205020404" pitchFamily="49" charset="0"/>
              <a:cs typeface="Courier New" panose="02070309020205020404" pitchFamily="49" charset="0"/>
            </a:endParaRPr>
          </a:p>
          <a:p>
            <a:pPr marL="457200" lvl="1" indent="0" eaLnBrk="1" hangingPunct="1">
              <a:lnSpc>
                <a:spcPct val="90000"/>
              </a:lnSpc>
              <a:buNone/>
            </a:pPr>
            <a:r>
              <a:rPr lang="en-US" altLang="en-US" sz="1600" dirty="0" smtClean="0">
                <a:latin typeface="Courier New" panose="02070309020205020404" pitchFamily="49" charset="0"/>
                <a:cs typeface="Courier New" panose="02070309020205020404" pitchFamily="49" charset="0"/>
              </a:rPr>
              <a:t>        </a:t>
            </a:r>
            <a:r>
              <a:rPr lang="en-US" altLang="en-US" sz="1600" b="1" dirty="0" smtClean="0">
                <a:latin typeface="Courier New" panose="02070309020205020404" pitchFamily="49" charset="0"/>
                <a:cs typeface="Courier New" panose="02070309020205020404" pitchFamily="49" charset="0"/>
              </a:rPr>
              <a:t>for</a:t>
            </a:r>
            <a:r>
              <a:rPr lang="en-US" altLang="en-US" sz="1600" dirty="0" smtClean="0">
                <a:latin typeface="Courier New" panose="02070309020205020404" pitchFamily="49" charset="0"/>
                <a:cs typeface="Courier New" panose="02070309020205020404" pitchFamily="49" charset="0"/>
              </a:rPr>
              <a:t> (...) {</a:t>
            </a:r>
          </a:p>
          <a:p>
            <a:pPr marL="457200" lvl="1" indent="0" eaLnBrk="1" hangingPunct="1">
              <a:lnSpc>
                <a:spcPct val="90000"/>
              </a:lnSpc>
              <a:buNone/>
            </a:pPr>
            <a:r>
              <a:rPr lang="en-US" altLang="en-US" sz="1600" dirty="0">
                <a:latin typeface="Courier New" panose="02070309020205020404" pitchFamily="49" charset="0"/>
                <a:cs typeface="Courier New" panose="02070309020205020404" pitchFamily="49" charset="0"/>
              </a:rPr>
              <a:t> </a:t>
            </a:r>
            <a:r>
              <a:rPr lang="en-US" altLang="en-US" sz="1600" dirty="0" smtClean="0">
                <a:latin typeface="Courier New" panose="02070309020205020404" pitchFamily="49" charset="0"/>
                <a:cs typeface="Courier New" panose="02070309020205020404" pitchFamily="49" charset="0"/>
              </a:rPr>
              <a:t>          </a:t>
            </a:r>
            <a:r>
              <a:rPr lang="en-US" altLang="en-US" sz="1600" b="1" dirty="0" smtClean="0">
                <a:latin typeface="Courier New" panose="02070309020205020404" pitchFamily="49" charset="0"/>
                <a:cs typeface="Courier New" panose="02070309020205020404" pitchFamily="49" charset="0"/>
              </a:rPr>
              <a:t>if</a:t>
            </a:r>
            <a:r>
              <a:rPr lang="en-US" altLang="en-US" sz="1600" dirty="0" smtClean="0">
                <a:latin typeface="Courier New" panose="02070309020205020404" pitchFamily="49" charset="0"/>
                <a:cs typeface="Courier New" panose="02070309020205020404" pitchFamily="49" charset="0"/>
              </a:rPr>
              <a:t> (...) {</a:t>
            </a:r>
          </a:p>
          <a:p>
            <a:pPr marL="457200" lvl="1" indent="0" eaLnBrk="1" hangingPunct="1">
              <a:lnSpc>
                <a:spcPct val="90000"/>
              </a:lnSpc>
              <a:buNone/>
            </a:pPr>
            <a:r>
              <a:rPr lang="en-US" altLang="en-US" sz="1600" dirty="0">
                <a:latin typeface="Courier New" panose="02070309020205020404" pitchFamily="49" charset="0"/>
                <a:cs typeface="Courier New" panose="02070309020205020404" pitchFamily="49" charset="0"/>
              </a:rPr>
              <a:t> </a:t>
            </a: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i</a:t>
            </a:r>
            <a:r>
              <a:rPr lang="en-US" altLang="en-US" sz="1600" dirty="0" smtClean="0">
                <a:latin typeface="Courier New" panose="02070309020205020404" pitchFamily="49" charset="0"/>
                <a:cs typeface="Courier New" panose="02070309020205020404" pitchFamily="49" charset="0"/>
              </a:rPr>
              <a:t>++;</a:t>
            </a:r>
          </a:p>
          <a:p>
            <a:pPr marL="457200" lvl="1" indent="0" eaLnBrk="1" hangingPunct="1">
              <a:lnSpc>
                <a:spcPct val="90000"/>
              </a:lnSpc>
              <a:buNone/>
            </a:pPr>
            <a:r>
              <a:rPr lang="en-US" altLang="en-US" sz="1600" dirty="0">
                <a:latin typeface="Courier New" panose="02070309020205020404" pitchFamily="49" charset="0"/>
                <a:cs typeface="Courier New" panose="02070309020205020404" pitchFamily="49" charset="0"/>
              </a:rPr>
              <a:t> </a:t>
            </a:r>
            <a:r>
              <a:rPr lang="en-US" altLang="en-US" sz="1600" dirty="0" smtClean="0">
                <a:latin typeface="Courier New" panose="02070309020205020404" pitchFamily="49" charset="0"/>
                <a:cs typeface="Courier New" panose="02070309020205020404" pitchFamily="49" charset="0"/>
              </a:rPr>
              <a:t>          }</a:t>
            </a:r>
          </a:p>
          <a:p>
            <a:pPr marL="457200" lvl="1" indent="0" eaLnBrk="1" hangingPunct="1">
              <a:lnSpc>
                <a:spcPct val="90000"/>
              </a:lnSpc>
              <a:buNone/>
            </a:pPr>
            <a:r>
              <a:rPr lang="en-US" altLang="en-US" sz="1600" dirty="0">
                <a:latin typeface="Courier New" panose="02070309020205020404" pitchFamily="49" charset="0"/>
                <a:cs typeface="Courier New" panose="02070309020205020404" pitchFamily="49" charset="0"/>
              </a:rPr>
              <a:t> </a:t>
            </a:r>
            <a:r>
              <a:rPr lang="en-US" altLang="en-US" sz="1600" dirty="0" smtClean="0">
                <a:latin typeface="Courier New" panose="02070309020205020404" pitchFamily="49" charset="0"/>
                <a:cs typeface="Courier New" panose="02070309020205020404" pitchFamily="49" charset="0"/>
              </a:rPr>
              <a:t>       }</a:t>
            </a:r>
            <a:endParaRPr lang="en-US" altLang="en-US" sz="1600" dirty="0">
              <a:latin typeface="Courier New" panose="02070309020205020404" pitchFamily="49" charset="0"/>
              <a:cs typeface="Courier New" panose="02070309020205020404" pitchFamily="49" charset="0"/>
            </a:endParaRPr>
          </a:p>
          <a:p>
            <a:pPr marL="457200" lvl="1" indent="0" eaLnBrk="1" hangingPunct="1">
              <a:lnSpc>
                <a:spcPct val="90000"/>
              </a:lnSpc>
              <a:buNone/>
            </a:pPr>
            <a:r>
              <a:rPr lang="en-US" altLang="en-US" sz="1600" dirty="0" smtClean="0">
                <a:latin typeface="Courier New" panose="02070309020205020404" pitchFamily="49" charset="0"/>
                <a:cs typeface="Courier New" panose="02070309020205020404" pitchFamily="49" charset="0"/>
              </a:rPr>
              <a:t>     }</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917644F3-A54D-4DA1-82B4-6B540345B769}" type="slidenum">
              <a:rPr lang="en-US" altLang="en-US" sz="1000" smtClean="0">
                <a:solidFill>
                  <a:schemeClr val="tx1"/>
                </a:solidFill>
                <a:latin typeface="Arial" panose="020B0604020202020204" pitchFamily="34" charset="0"/>
              </a:rPr>
              <a:pPr>
                <a:spcBef>
                  <a:spcPct val="0"/>
                </a:spcBef>
                <a:buFontTx/>
                <a:buNone/>
              </a:pPr>
              <a:t>6</a:t>
            </a:fld>
            <a:endParaRPr lang="en-US" altLang="en-US" sz="1000" smtClean="0">
              <a:solidFill>
                <a:schemeClr val="tx1"/>
              </a:solidFill>
              <a:latin typeface="Arial" panose="020B0604020202020204" pitchFamily="34" charset="0"/>
            </a:endParaRPr>
          </a:p>
        </p:txBody>
      </p:sp>
      <p:sp>
        <p:nvSpPr>
          <p:cNvPr id="52227" name="Rectangle 2"/>
          <p:cNvSpPr>
            <a:spLocks noGrp="1" noChangeArrowheads="1"/>
          </p:cNvSpPr>
          <p:nvPr>
            <p:ph type="title"/>
          </p:nvPr>
        </p:nvSpPr>
        <p:spPr/>
        <p:txBody>
          <a:bodyPr/>
          <a:lstStyle/>
          <a:p>
            <a:pPr eaLnBrk="1" hangingPunct="1"/>
            <a:r>
              <a:rPr lang="en-US" altLang="en-US" smtClean="0"/>
              <a:t>Static Scope</a:t>
            </a:r>
          </a:p>
        </p:txBody>
      </p:sp>
      <p:sp>
        <p:nvSpPr>
          <p:cNvPr id="52228" name="Rectangle 3"/>
          <p:cNvSpPr>
            <a:spLocks noGrp="1" noChangeArrowheads="1"/>
          </p:cNvSpPr>
          <p:nvPr>
            <p:ph type="body" idx="1"/>
          </p:nvPr>
        </p:nvSpPr>
        <p:spPr>
          <a:xfrm>
            <a:off x="620110" y="1634360"/>
            <a:ext cx="8153400" cy="4572000"/>
          </a:xfrm>
        </p:spPr>
        <p:txBody>
          <a:bodyPr/>
          <a:lstStyle/>
          <a:p>
            <a:pPr eaLnBrk="1" hangingPunct="1">
              <a:lnSpc>
                <a:spcPct val="90000"/>
              </a:lnSpc>
            </a:pPr>
            <a:r>
              <a:rPr lang="en-US" altLang="en-US" sz="2400" dirty="0" smtClean="0"/>
              <a:t>Enclosing static scopes are called </a:t>
            </a:r>
            <a:r>
              <a:rPr lang="en-US" altLang="en-US" sz="2400" u="sng" dirty="0" smtClean="0"/>
              <a:t>static ancestors</a:t>
            </a:r>
          </a:p>
          <a:p>
            <a:pPr lvl="1" eaLnBrk="1" hangingPunct="1">
              <a:lnSpc>
                <a:spcPct val="90000"/>
              </a:lnSpc>
            </a:pPr>
            <a:r>
              <a:rPr lang="en-US" altLang="en-US" sz="2000" dirty="0" smtClean="0"/>
              <a:t>Nearest static ancestor is called a </a:t>
            </a:r>
            <a:r>
              <a:rPr lang="en-US" altLang="en-US" sz="2000" u="sng" dirty="0" smtClean="0"/>
              <a:t>static parent</a:t>
            </a:r>
            <a:endParaRPr lang="en-US" altLang="en-US" sz="2000" i="1" dirty="0" smtClean="0">
              <a:solidFill>
                <a:schemeClr val="tx2"/>
              </a:solidFill>
            </a:endParaRPr>
          </a:p>
          <a:p>
            <a:pPr marL="457200" lvl="1" indent="0" eaLnBrk="1" hangingPunct="1">
              <a:lnSpc>
                <a:spcPct val="90000"/>
              </a:lnSpc>
              <a:buNone/>
            </a:pPr>
            <a:endParaRPr lang="en-US" altLang="en-US" sz="1000" dirty="0"/>
          </a:p>
          <a:p>
            <a:pPr marL="457200" lvl="1" indent="0" eaLnBrk="1" hangingPunct="1">
              <a:lnSpc>
                <a:spcPct val="90000"/>
              </a:lnSpc>
              <a:buNone/>
            </a:pPr>
            <a:r>
              <a:rPr lang="en-US" altLang="en-US" sz="1600" dirty="0" smtClean="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void</a:t>
            </a:r>
            <a:r>
              <a:rPr lang="en-US" altLang="en-US" sz="1600" dirty="0">
                <a:latin typeface="Courier New" panose="02070309020205020404" pitchFamily="49" charset="0"/>
                <a:cs typeface="Courier New" panose="02070309020205020404" pitchFamily="49" charset="0"/>
              </a:rPr>
              <a:t> f() {</a:t>
            </a:r>
          </a:p>
          <a:p>
            <a:pPr marL="457200" lvl="1" indent="0" eaLnBrk="1" hangingPunct="1">
              <a:lnSpc>
                <a:spcPct val="90000"/>
              </a:lnSpc>
              <a:buNone/>
            </a:pPr>
            <a:r>
              <a:rPr lang="en-US" altLang="en-US" sz="1600" dirty="0" smtClean="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int</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10;</a:t>
            </a:r>
          </a:p>
          <a:p>
            <a:pPr marL="457200" lvl="1" indent="0" eaLnBrk="1" hangingPunct="1">
              <a:lnSpc>
                <a:spcPct val="90000"/>
              </a:lnSpc>
              <a:buNone/>
            </a:pPr>
            <a:endParaRPr lang="en-US" altLang="en-US" sz="500" dirty="0">
              <a:latin typeface="Courier New" panose="02070309020205020404" pitchFamily="49" charset="0"/>
              <a:cs typeface="Courier New" panose="02070309020205020404" pitchFamily="49" charset="0"/>
            </a:endParaRPr>
          </a:p>
          <a:p>
            <a:pPr marL="457200" lvl="1" indent="0" eaLnBrk="1" hangingPunct="1">
              <a:lnSpc>
                <a:spcPct val="90000"/>
              </a:lnSpc>
              <a:buNone/>
            </a:pPr>
            <a:r>
              <a:rPr lang="en-US" altLang="en-US" sz="1600" dirty="0" smtClean="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for</a:t>
            </a:r>
            <a:r>
              <a:rPr lang="en-US" altLang="en-US" sz="1600" dirty="0">
                <a:latin typeface="Courier New" panose="02070309020205020404" pitchFamily="49" charset="0"/>
                <a:cs typeface="Courier New" panose="02070309020205020404" pitchFamily="49" charset="0"/>
              </a:rPr>
              <a:t> (...) {</a:t>
            </a:r>
          </a:p>
          <a:p>
            <a:pPr marL="457200" lvl="1" indent="0" eaLnBrk="1" hangingPunct="1">
              <a:lnSpc>
                <a:spcPct val="90000"/>
              </a:lnSpc>
              <a:buNone/>
            </a:pPr>
            <a:r>
              <a:rPr lang="en-US" altLang="en-US" sz="1600" dirty="0" smtClean="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if</a:t>
            </a:r>
            <a:r>
              <a:rPr lang="en-US" altLang="en-US" sz="1600" dirty="0">
                <a:latin typeface="Courier New" panose="02070309020205020404" pitchFamily="49" charset="0"/>
                <a:cs typeface="Courier New" panose="02070309020205020404" pitchFamily="49" charset="0"/>
              </a:rPr>
              <a:t> (...) {</a:t>
            </a:r>
          </a:p>
          <a:p>
            <a:pPr marL="457200" lvl="1" indent="0" eaLnBrk="1" hangingPunct="1">
              <a:lnSpc>
                <a:spcPct val="90000"/>
              </a:lnSpc>
              <a:buNone/>
            </a:pPr>
            <a:r>
              <a:rPr lang="en-US" altLang="en-US" sz="1600" dirty="0" smtClean="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a:t>
            </a:r>
          </a:p>
          <a:p>
            <a:pPr marL="457200" lvl="1" indent="0" eaLnBrk="1" hangingPunct="1">
              <a:lnSpc>
                <a:spcPct val="90000"/>
              </a:lnSpc>
              <a:buNone/>
            </a:pPr>
            <a:r>
              <a:rPr lang="en-US" altLang="en-US" sz="1600" dirty="0" smtClean="0">
                <a:latin typeface="Courier New" panose="02070309020205020404" pitchFamily="49" charset="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a:t>
            </a:r>
          </a:p>
          <a:p>
            <a:pPr marL="457200" lvl="1" indent="0" eaLnBrk="1" hangingPunct="1">
              <a:lnSpc>
                <a:spcPct val="90000"/>
              </a:lnSpc>
              <a:buNone/>
            </a:pPr>
            <a:r>
              <a:rPr lang="en-US" altLang="en-US" sz="1600" dirty="0" smtClean="0">
                <a:latin typeface="Courier New" panose="02070309020205020404" pitchFamily="49" charset="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a:t>
            </a:r>
          </a:p>
          <a:p>
            <a:pPr marL="457200" lvl="1" indent="0" eaLnBrk="1" hangingPunct="1">
              <a:lnSpc>
                <a:spcPct val="90000"/>
              </a:lnSpc>
              <a:buNone/>
            </a:pPr>
            <a:r>
              <a:rPr lang="en-US" altLang="en-US" sz="1600" dirty="0" smtClean="0">
                <a:latin typeface="Courier New" panose="02070309020205020404" pitchFamily="49" charset="0"/>
                <a:cs typeface="Courier New" panose="02070309020205020404" pitchFamily="49" charset="0"/>
              </a:rPr>
              <a:t>   }</a:t>
            </a:r>
          </a:p>
          <a:p>
            <a:pPr marL="457200" lvl="1" indent="0" eaLnBrk="1" hangingPunct="1">
              <a:lnSpc>
                <a:spcPct val="90000"/>
              </a:lnSpc>
              <a:buNone/>
            </a:pPr>
            <a:endParaRPr lang="en-US" altLang="en-US" sz="1000" dirty="0">
              <a:latin typeface="Courier New" panose="02070309020205020404" pitchFamily="49" charset="0"/>
              <a:cs typeface="Courier New" panose="02070309020205020404" pitchFamily="49" charset="0"/>
            </a:endParaRPr>
          </a:p>
          <a:p>
            <a:pPr eaLnBrk="1" hangingPunct="1">
              <a:lnSpc>
                <a:spcPct val="90000"/>
              </a:lnSpc>
            </a:pPr>
            <a:r>
              <a:rPr lang="en-US" altLang="en-US" sz="2400" dirty="0" smtClean="0"/>
              <a:t>Some languages allow nested subprogram definitions, which create nested static scopes</a:t>
            </a:r>
          </a:p>
          <a:p>
            <a:pPr lvl="1" eaLnBrk="1" hangingPunct="1">
              <a:lnSpc>
                <a:spcPct val="90000"/>
              </a:lnSpc>
            </a:pPr>
            <a:r>
              <a:rPr lang="en-US" altLang="en-US" sz="2000" dirty="0" smtClean="0"/>
              <a:t>For example: Ada, JavaScript, Common LISP, Scheme, Fortran 2003, F#, and Python</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extLst>
      <p:ext uri="{BB962C8B-B14F-4D97-AF65-F5344CB8AC3E}">
        <p14:creationId xmlns:p14="http://schemas.microsoft.com/office/powerpoint/2010/main" val="3566641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43852BA5-0B6D-4F65-A292-46D960CE0A62}" type="slidenum">
              <a:rPr lang="en-US" altLang="en-US" sz="1000" smtClean="0">
                <a:solidFill>
                  <a:schemeClr val="tx1"/>
                </a:solidFill>
                <a:latin typeface="Arial" panose="020B0604020202020204" pitchFamily="34" charset="0"/>
              </a:rPr>
              <a:pPr>
                <a:spcBef>
                  <a:spcPct val="0"/>
                </a:spcBef>
                <a:buFontTx/>
                <a:buNone/>
              </a:pPr>
              <a:t>7</a:t>
            </a:fld>
            <a:endParaRPr lang="en-US" altLang="en-US" sz="1000" smtClean="0">
              <a:solidFill>
                <a:schemeClr val="tx1"/>
              </a:solidFill>
              <a:latin typeface="Arial" panose="020B0604020202020204" pitchFamily="34" charset="0"/>
            </a:endParaRPr>
          </a:p>
        </p:txBody>
      </p:sp>
      <p:sp>
        <p:nvSpPr>
          <p:cNvPr id="54275" name="Rectangle 2"/>
          <p:cNvSpPr>
            <a:spLocks noGrp="1" noChangeArrowheads="1"/>
          </p:cNvSpPr>
          <p:nvPr>
            <p:ph type="title"/>
          </p:nvPr>
        </p:nvSpPr>
        <p:spPr/>
        <p:txBody>
          <a:bodyPr/>
          <a:lstStyle/>
          <a:p>
            <a:pPr eaLnBrk="1" hangingPunct="1"/>
            <a:r>
              <a:rPr lang="en-US" altLang="en-US" dirty="0" smtClean="0"/>
              <a:t>Static Scope</a:t>
            </a:r>
          </a:p>
        </p:txBody>
      </p:sp>
      <p:sp>
        <p:nvSpPr>
          <p:cNvPr id="54276" name="Rectangle 3"/>
          <p:cNvSpPr>
            <a:spLocks noGrp="1" noChangeArrowheads="1"/>
          </p:cNvSpPr>
          <p:nvPr>
            <p:ph type="body" idx="1"/>
          </p:nvPr>
        </p:nvSpPr>
        <p:spPr>
          <a:xfrm>
            <a:off x="620110" y="1600200"/>
            <a:ext cx="8153400" cy="4572000"/>
          </a:xfrm>
        </p:spPr>
        <p:txBody>
          <a:bodyPr/>
          <a:lstStyle/>
          <a:p>
            <a:pPr eaLnBrk="1" hangingPunct="1"/>
            <a:r>
              <a:rPr lang="en-US" altLang="en-US" sz="2400" dirty="0" smtClean="0"/>
              <a:t>If a variable in a “closer” scope has the same name as a variable in a static ancestor</a:t>
            </a:r>
          </a:p>
          <a:p>
            <a:pPr lvl="1" eaLnBrk="1" hangingPunct="1"/>
            <a:r>
              <a:rPr lang="en-US" altLang="en-US" sz="2000" dirty="0" smtClean="0"/>
              <a:t>The variable in the static ancestor is “hidden”</a:t>
            </a:r>
          </a:p>
          <a:p>
            <a:pPr marL="457200" lvl="1" indent="0" eaLnBrk="1" hangingPunct="1">
              <a:lnSpc>
                <a:spcPct val="90000"/>
              </a:lnSpc>
              <a:buNone/>
            </a:pPr>
            <a:endParaRPr lang="en-US" altLang="en-US" sz="1000" dirty="0"/>
          </a:p>
          <a:p>
            <a:pPr marL="457200" lvl="1" indent="0" eaLnBrk="1" hangingPunct="1">
              <a:lnSpc>
                <a:spcPct val="90000"/>
              </a:lnSpc>
              <a:buNone/>
            </a:pPr>
            <a:r>
              <a:rPr lang="en-US" altLang="en-US" sz="1600"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void</a:t>
            </a:r>
            <a:r>
              <a:rPr lang="en-US" altLang="en-US" sz="1600" dirty="0">
                <a:latin typeface="Courier New" panose="02070309020205020404" pitchFamily="49" charset="0"/>
                <a:cs typeface="Courier New" panose="02070309020205020404" pitchFamily="49" charset="0"/>
              </a:rPr>
              <a:t> f() {</a:t>
            </a:r>
          </a:p>
          <a:p>
            <a:pPr marL="457200" lvl="1" indent="0" eaLnBrk="1" hangingPunct="1">
              <a:lnSpc>
                <a:spcPct val="90000"/>
              </a:lnSpc>
              <a:buNone/>
            </a:pPr>
            <a:r>
              <a:rPr lang="en-US" altLang="en-US" sz="1600"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int</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a:t>
            </a:r>
            <a:r>
              <a:rPr lang="en-US" altLang="en-US" sz="1600" dirty="0">
                <a:latin typeface="Courier New" panose="02070309020205020404" pitchFamily="49" charset="0"/>
                <a:cs typeface="Courier New" panose="02070309020205020404" pitchFamily="49" charset="0"/>
              </a:rPr>
              <a:t> = 10;</a:t>
            </a:r>
          </a:p>
          <a:p>
            <a:pPr marL="457200" lvl="1" indent="0" eaLnBrk="1" hangingPunct="1">
              <a:lnSpc>
                <a:spcPct val="90000"/>
              </a:lnSpc>
              <a:buNone/>
            </a:pPr>
            <a:endParaRPr lang="en-US" altLang="en-US" sz="500" dirty="0">
              <a:latin typeface="Courier New" panose="02070309020205020404" pitchFamily="49" charset="0"/>
              <a:cs typeface="Courier New" panose="02070309020205020404" pitchFamily="49" charset="0"/>
            </a:endParaRPr>
          </a:p>
          <a:p>
            <a:pPr marL="457200" lvl="1" indent="0" eaLnBrk="1" hangingPunct="1">
              <a:lnSpc>
                <a:spcPct val="90000"/>
              </a:lnSpc>
              <a:buNone/>
            </a:pPr>
            <a:r>
              <a:rPr lang="en-US" altLang="en-US" sz="1600"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for</a:t>
            </a:r>
            <a:r>
              <a:rPr lang="en-US" altLang="en-US" sz="1600" dirty="0">
                <a:latin typeface="Courier New" panose="02070309020205020404" pitchFamily="49" charset="0"/>
                <a:cs typeface="Courier New" panose="02070309020205020404" pitchFamily="49" charset="0"/>
              </a:rPr>
              <a:t> (...) {</a:t>
            </a:r>
          </a:p>
          <a:p>
            <a:pPr marL="457200" lvl="1" indent="0" eaLnBrk="1" hangingPunct="1">
              <a:lnSpc>
                <a:spcPct val="90000"/>
              </a:lnSpc>
              <a:buNone/>
            </a:pPr>
            <a:r>
              <a:rPr lang="en-US" altLang="en-US" sz="1600" dirty="0">
                <a:latin typeface="Courier New" panose="02070309020205020404" pitchFamily="49" charset="0"/>
                <a:cs typeface="Courier New" panose="02070309020205020404" pitchFamily="49" charset="0"/>
              </a:rPr>
              <a:t>         </a:t>
            </a:r>
            <a:r>
              <a:rPr lang="en-US" altLang="en-US" sz="1600" b="1" dirty="0" err="1" smtClean="0">
                <a:latin typeface="Courier New" panose="02070309020205020404" pitchFamily="49" charset="0"/>
                <a:cs typeface="Courier New" panose="02070309020205020404" pitchFamily="49" charset="0"/>
              </a:rPr>
              <a:t>int</a:t>
            </a: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i</a:t>
            </a:r>
            <a:r>
              <a:rPr lang="en-US" altLang="en-US" sz="1600" dirty="0" smtClean="0">
                <a:latin typeface="Courier New" panose="02070309020205020404" pitchFamily="49" charset="0"/>
                <a:cs typeface="Courier New" panose="02070309020205020404" pitchFamily="49" charset="0"/>
              </a:rPr>
              <a:t> = 20;</a:t>
            </a:r>
          </a:p>
          <a:p>
            <a:pPr marL="457200" lvl="1" indent="0" eaLnBrk="1" hangingPunct="1">
              <a:lnSpc>
                <a:spcPct val="90000"/>
              </a:lnSpc>
              <a:buNone/>
            </a:pPr>
            <a:r>
              <a:rPr lang="en-US" altLang="en-US" sz="1600" dirty="0" smtClean="0">
                <a:latin typeface="Courier New" panose="02070309020205020404" pitchFamily="49" charset="0"/>
                <a:cs typeface="Courier New" panose="02070309020205020404" pitchFamily="49" charset="0"/>
              </a:rPr>
              <a:t>      }</a:t>
            </a:r>
          </a:p>
          <a:p>
            <a:pPr marL="457200" lvl="1" indent="0" eaLnBrk="1" hangingPunct="1">
              <a:lnSpc>
                <a:spcPct val="90000"/>
              </a:lnSpc>
              <a:buNone/>
            </a:pPr>
            <a:r>
              <a:rPr lang="en-US" altLang="en-US" sz="1600" dirty="0" smtClean="0">
                <a:latin typeface="Courier New" panose="02070309020205020404" pitchFamily="49" charset="0"/>
                <a:cs typeface="Courier New" panose="02070309020205020404" pitchFamily="49" charset="0"/>
              </a:rPr>
              <a:t>   </a:t>
            </a:r>
            <a:r>
              <a:rPr lang="en-US" altLang="en-US" sz="1600" dirty="0">
                <a:latin typeface="Courier New" panose="02070309020205020404" pitchFamily="49" charset="0"/>
                <a:cs typeface="Courier New" panose="02070309020205020404" pitchFamily="49" charset="0"/>
              </a:rPr>
              <a:t>}</a:t>
            </a:r>
          </a:p>
          <a:p>
            <a:pPr marL="457200" lvl="1" indent="0" eaLnBrk="1" hangingPunct="1">
              <a:lnSpc>
                <a:spcPct val="90000"/>
              </a:lnSpc>
              <a:buNone/>
            </a:pPr>
            <a:endParaRPr lang="en-US" altLang="en-US" sz="1000" dirty="0">
              <a:latin typeface="Courier New" panose="02070309020205020404" pitchFamily="49" charset="0"/>
              <a:cs typeface="Courier New" panose="02070309020205020404" pitchFamily="49" charset="0"/>
            </a:endParaRPr>
          </a:p>
          <a:p>
            <a:pPr eaLnBrk="1" hangingPunct="1"/>
            <a:r>
              <a:rPr lang="en-US" altLang="en-US" sz="2400" dirty="0" smtClean="0"/>
              <a:t>Ada allows access to “hidden” variables</a:t>
            </a:r>
          </a:p>
          <a:p>
            <a:pPr lvl="1" eaLnBrk="1" hangingPunct="1"/>
            <a:r>
              <a:rPr lang="en-US" altLang="en-US" sz="2000" dirty="0" smtClean="0"/>
              <a:t>For example, </a:t>
            </a:r>
            <a:r>
              <a:rPr lang="en-US" altLang="en-US" sz="2000" b="1" dirty="0" err="1" smtClean="0">
                <a:latin typeface="Courier New" panose="02070309020205020404" pitchFamily="49" charset="0"/>
              </a:rPr>
              <a:t>unitName.variableName</a:t>
            </a:r>
            <a:endParaRPr lang="en-US" altLang="en-US" sz="2000" dirty="0" smtClean="0">
              <a:latin typeface="Courier New" panose="02070309020205020404" pitchFamily="49" charset="0"/>
            </a:endParaRPr>
          </a:p>
          <a:p>
            <a:pPr lvl="1" eaLnBrk="1" hangingPunct="1"/>
            <a:r>
              <a:rPr lang="en-US" altLang="en-US" sz="2000" dirty="0" smtClean="0">
                <a:latin typeface="+mj-lt"/>
              </a:rPr>
              <a:t>In the example above, this would be like referencing </a:t>
            </a:r>
            <a:r>
              <a:rPr lang="en-US" altLang="en-US" sz="2000" dirty="0" err="1" smtClean="0">
                <a:latin typeface="Courier New" panose="02070309020205020404" pitchFamily="49" charset="0"/>
                <a:cs typeface="Courier New" panose="02070309020205020404" pitchFamily="49" charset="0"/>
              </a:rPr>
              <a:t>f.i</a:t>
            </a:r>
            <a:endParaRPr lang="en-US" altLang="en-US" sz="2000" dirty="0" smtClean="0">
              <a:latin typeface="Courier New" panose="02070309020205020404" pitchFamily="49" charset="0"/>
              <a:cs typeface="Courier New" panose="02070309020205020404" pitchFamily="49" charset="0"/>
            </a:endParaRP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3BCCA270-81B1-4ADB-96B6-7B7A1BAE83E6}" type="slidenum">
              <a:rPr lang="en-US" altLang="en-US" sz="1000" smtClean="0">
                <a:solidFill>
                  <a:schemeClr val="tx1"/>
                </a:solidFill>
                <a:latin typeface="Arial" panose="020B0604020202020204" pitchFamily="34" charset="0"/>
              </a:rPr>
              <a:pPr>
                <a:spcBef>
                  <a:spcPct val="0"/>
                </a:spcBef>
                <a:buFontTx/>
                <a:buNone/>
              </a:pPr>
              <a:t>8</a:t>
            </a:fld>
            <a:endParaRPr lang="en-US" altLang="en-US" sz="1000" smtClean="0">
              <a:solidFill>
                <a:schemeClr val="tx1"/>
              </a:solidFill>
              <a:latin typeface="Arial" panose="020B0604020202020204" pitchFamily="34" charset="0"/>
            </a:endParaRPr>
          </a:p>
        </p:txBody>
      </p:sp>
      <p:sp>
        <p:nvSpPr>
          <p:cNvPr id="56323" name="Rectangle 2"/>
          <p:cNvSpPr>
            <a:spLocks noGrp="1" noChangeArrowheads="1"/>
          </p:cNvSpPr>
          <p:nvPr>
            <p:ph type="title"/>
          </p:nvPr>
        </p:nvSpPr>
        <p:spPr/>
        <p:txBody>
          <a:bodyPr/>
          <a:lstStyle/>
          <a:p>
            <a:pPr eaLnBrk="1" hangingPunct="1"/>
            <a:r>
              <a:rPr lang="en-US" altLang="en-US" dirty="0" smtClean="0"/>
              <a:t>Blocks</a:t>
            </a:r>
          </a:p>
        </p:txBody>
      </p:sp>
      <p:sp>
        <p:nvSpPr>
          <p:cNvPr id="56324" name="Rectangle 3"/>
          <p:cNvSpPr>
            <a:spLocks noGrp="1" noChangeArrowheads="1"/>
          </p:cNvSpPr>
          <p:nvPr>
            <p:ph type="body" idx="1"/>
          </p:nvPr>
        </p:nvSpPr>
        <p:spPr>
          <a:xfrm>
            <a:off x="622902" y="1600200"/>
            <a:ext cx="8358188" cy="4724400"/>
          </a:xfrm>
        </p:spPr>
        <p:txBody>
          <a:bodyPr/>
          <a:lstStyle/>
          <a:p>
            <a:pPr eaLnBrk="1" hangingPunct="1"/>
            <a:r>
              <a:rPr lang="en-US" altLang="en-US" sz="2400" dirty="0" smtClean="0"/>
              <a:t>Method to create static scopes inside program units</a:t>
            </a:r>
          </a:p>
          <a:p>
            <a:pPr eaLnBrk="1" hangingPunct="1"/>
            <a:r>
              <a:rPr lang="en-US" altLang="en-US" sz="2400" dirty="0" smtClean="0"/>
              <a:t>From ALGOL 60</a:t>
            </a:r>
          </a:p>
          <a:p>
            <a:pPr eaLnBrk="1" hangingPunct="1"/>
            <a:r>
              <a:rPr lang="en-US" altLang="en-US" sz="2400" dirty="0" smtClean="0"/>
              <a:t>Example in C</a:t>
            </a:r>
            <a:endParaRPr lang="en-US" altLang="en-US" sz="2000" dirty="0" smtClean="0"/>
          </a:p>
          <a:p>
            <a:pPr eaLnBrk="1" hangingPunct="1">
              <a:buFontTx/>
              <a:buNone/>
            </a:pPr>
            <a:endParaRPr lang="en-US" altLang="en-US" sz="800" dirty="0" smtClean="0">
              <a:latin typeface="Courier New" panose="02070309020205020404" pitchFamily="49" charset="0"/>
              <a:cs typeface="Courier New" panose="02070309020205020404" pitchFamily="49" charset="0"/>
            </a:endParaRPr>
          </a:p>
          <a:p>
            <a:pPr eaLnBrk="1" hangingPunct="1">
              <a:buFontTx/>
              <a:buNone/>
            </a:pPr>
            <a:r>
              <a:rPr lang="en-US" altLang="en-US" sz="1800" dirty="0" smtClean="0">
                <a:solidFill>
                  <a:srgbClr val="666699"/>
                </a:solidFill>
                <a:latin typeface="Courier New" panose="02070309020205020404" pitchFamily="49" charset="0"/>
                <a:cs typeface="Courier New" panose="02070309020205020404" pitchFamily="49" charset="0"/>
              </a:rPr>
              <a:t> 		</a:t>
            </a:r>
            <a:r>
              <a:rPr lang="en-US" altLang="en-US" sz="1800" b="1" dirty="0" smtClean="0">
                <a:solidFill>
                  <a:srgbClr val="666699"/>
                </a:solidFill>
                <a:latin typeface="Courier New" panose="02070309020205020404" pitchFamily="49" charset="0"/>
                <a:cs typeface="Courier New" panose="02070309020205020404" pitchFamily="49" charset="0"/>
              </a:rPr>
              <a:t>void</a:t>
            </a:r>
            <a:r>
              <a:rPr lang="en-US" altLang="en-US" sz="1800" dirty="0" smtClean="0">
                <a:solidFill>
                  <a:srgbClr val="666699"/>
                </a:solidFill>
                <a:latin typeface="Courier New" panose="02070309020205020404" pitchFamily="49" charset="0"/>
                <a:cs typeface="Courier New" panose="02070309020205020404" pitchFamily="49" charset="0"/>
              </a:rPr>
              <a:t> sub() {</a:t>
            </a:r>
          </a:p>
          <a:p>
            <a:pPr eaLnBrk="1" hangingPunct="1">
              <a:buFontTx/>
              <a:buNone/>
            </a:pPr>
            <a:r>
              <a:rPr lang="en-US" altLang="en-US" sz="1800" dirty="0" smtClean="0">
                <a:solidFill>
                  <a:srgbClr val="666699"/>
                </a:solidFill>
                <a:latin typeface="Courier New" panose="02070309020205020404" pitchFamily="49" charset="0"/>
              </a:rPr>
              <a:t>  		    </a:t>
            </a:r>
            <a:r>
              <a:rPr lang="en-US" altLang="en-US" sz="1800" b="1" dirty="0" err="1" smtClean="0">
                <a:solidFill>
                  <a:srgbClr val="666699"/>
                </a:solidFill>
                <a:latin typeface="Courier New" panose="02070309020205020404" pitchFamily="49" charset="0"/>
              </a:rPr>
              <a:t>int</a:t>
            </a:r>
            <a:r>
              <a:rPr lang="en-US" altLang="en-US" sz="1800" dirty="0" smtClean="0">
                <a:solidFill>
                  <a:srgbClr val="666699"/>
                </a:solidFill>
                <a:latin typeface="Courier New" panose="02070309020205020404" pitchFamily="49" charset="0"/>
              </a:rPr>
              <a:t> count;</a:t>
            </a:r>
          </a:p>
          <a:p>
            <a:pPr eaLnBrk="1" hangingPunct="1">
              <a:buFontTx/>
              <a:buNone/>
            </a:pPr>
            <a:r>
              <a:rPr lang="en-US" altLang="en-US" sz="1800" dirty="0" smtClean="0">
                <a:solidFill>
                  <a:srgbClr val="666699"/>
                </a:solidFill>
                <a:latin typeface="Courier New" panose="02070309020205020404" pitchFamily="49" charset="0"/>
              </a:rPr>
              <a:t>		    </a:t>
            </a:r>
            <a:r>
              <a:rPr lang="en-US" altLang="en-US" sz="1800" b="1" dirty="0" smtClean="0">
                <a:solidFill>
                  <a:srgbClr val="666699"/>
                </a:solidFill>
                <a:latin typeface="Courier New" panose="02070309020205020404" pitchFamily="49" charset="0"/>
              </a:rPr>
              <a:t>while</a:t>
            </a:r>
            <a:r>
              <a:rPr lang="en-US" altLang="en-US" sz="1800" dirty="0" smtClean="0">
                <a:solidFill>
                  <a:srgbClr val="666699"/>
                </a:solidFill>
                <a:latin typeface="Courier New" panose="02070309020205020404" pitchFamily="49" charset="0"/>
              </a:rPr>
              <a:t> (...) {</a:t>
            </a:r>
          </a:p>
          <a:p>
            <a:pPr eaLnBrk="1" hangingPunct="1">
              <a:buFontTx/>
              <a:buNone/>
            </a:pPr>
            <a:r>
              <a:rPr lang="en-US" altLang="en-US" sz="1800" dirty="0" smtClean="0">
                <a:solidFill>
                  <a:srgbClr val="666699"/>
                </a:solidFill>
                <a:latin typeface="Courier New" panose="02070309020205020404" pitchFamily="49" charset="0"/>
              </a:rPr>
              <a:t>		</a:t>
            </a:r>
            <a:r>
              <a:rPr lang="en-US" altLang="en-US" sz="1800" dirty="0">
                <a:solidFill>
                  <a:srgbClr val="666699"/>
                </a:solidFill>
                <a:latin typeface="Courier New" panose="02070309020205020404" pitchFamily="49" charset="0"/>
              </a:rPr>
              <a:t> </a:t>
            </a:r>
            <a:r>
              <a:rPr lang="en-US" altLang="en-US" sz="1800" dirty="0" smtClean="0">
                <a:solidFill>
                  <a:srgbClr val="666699"/>
                </a:solidFill>
                <a:latin typeface="Courier New" panose="02070309020205020404" pitchFamily="49" charset="0"/>
              </a:rPr>
              <a:t>       </a:t>
            </a:r>
            <a:r>
              <a:rPr lang="en-US" altLang="en-US" sz="1800" b="1" dirty="0" err="1" smtClean="0">
                <a:solidFill>
                  <a:srgbClr val="666699"/>
                </a:solidFill>
                <a:latin typeface="Courier New" panose="02070309020205020404" pitchFamily="49" charset="0"/>
              </a:rPr>
              <a:t>int</a:t>
            </a:r>
            <a:r>
              <a:rPr lang="en-US" altLang="en-US" sz="1800" dirty="0" smtClean="0">
                <a:solidFill>
                  <a:srgbClr val="666699"/>
                </a:solidFill>
                <a:latin typeface="Courier New" panose="02070309020205020404" pitchFamily="49" charset="0"/>
              </a:rPr>
              <a:t> count;</a:t>
            </a:r>
          </a:p>
          <a:p>
            <a:pPr eaLnBrk="1" hangingPunct="1">
              <a:buFontTx/>
              <a:buNone/>
            </a:pPr>
            <a:r>
              <a:rPr lang="en-US" altLang="en-US" sz="1800" dirty="0" smtClean="0">
                <a:solidFill>
                  <a:srgbClr val="666699"/>
                </a:solidFill>
                <a:latin typeface="Courier New" panose="02070309020205020404" pitchFamily="49" charset="0"/>
              </a:rPr>
              <a:t>		</a:t>
            </a:r>
            <a:r>
              <a:rPr lang="en-US" altLang="en-US" sz="1800" dirty="0">
                <a:solidFill>
                  <a:srgbClr val="666699"/>
                </a:solidFill>
                <a:latin typeface="Courier New" panose="02070309020205020404" pitchFamily="49" charset="0"/>
              </a:rPr>
              <a:t> </a:t>
            </a:r>
            <a:r>
              <a:rPr lang="en-US" altLang="en-US" sz="1800" dirty="0" smtClean="0">
                <a:solidFill>
                  <a:srgbClr val="666699"/>
                </a:solidFill>
                <a:latin typeface="Courier New" panose="02070309020205020404" pitchFamily="49" charset="0"/>
              </a:rPr>
              <a:t>       count++;</a:t>
            </a:r>
          </a:p>
          <a:p>
            <a:pPr eaLnBrk="1" hangingPunct="1">
              <a:spcBef>
                <a:spcPct val="0"/>
              </a:spcBef>
              <a:buFontTx/>
              <a:buNone/>
            </a:pPr>
            <a:r>
              <a:rPr lang="en-US" altLang="en-US" sz="1800" dirty="0" smtClean="0">
                <a:solidFill>
                  <a:srgbClr val="666699"/>
                </a:solidFill>
                <a:latin typeface="Courier New" panose="02070309020205020404" pitchFamily="49" charset="0"/>
              </a:rPr>
              <a:t>		    }</a:t>
            </a:r>
          </a:p>
          <a:p>
            <a:pPr eaLnBrk="1" hangingPunct="1">
              <a:spcBef>
                <a:spcPct val="0"/>
              </a:spcBef>
              <a:buFontTx/>
              <a:buNone/>
            </a:pPr>
            <a:r>
              <a:rPr lang="en-US" altLang="en-US" sz="1800" dirty="0" smtClean="0">
                <a:solidFill>
                  <a:srgbClr val="666699"/>
                </a:solidFill>
                <a:latin typeface="Courier New" panose="02070309020205020404" pitchFamily="49" charset="0"/>
              </a:rPr>
              <a:t>		}</a:t>
            </a:r>
          </a:p>
          <a:p>
            <a:pPr eaLnBrk="1" hangingPunct="1">
              <a:spcBef>
                <a:spcPct val="0"/>
              </a:spcBef>
              <a:buFontTx/>
              <a:buNone/>
            </a:pPr>
            <a:endParaRPr lang="en-US" altLang="en-US" sz="800" dirty="0" smtClean="0">
              <a:latin typeface="Courier New" panose="02070309020205020404" pitchFamily="49" charset="0"/>
            </a:endParaRPr>
          </a:p>
          <a:p>
            <a:pPr eaLnBrk="1" hangingPunct="1"/>
            <a:r>
              <a:rPr lang="en-US" altLang="en-US" sz="2400" dirty="0" smtClean="0"/>
              <a:t>Variable hiding in blocks is legal in C and C++</a:t>
            </a:r>
          </a:p>
          <a:p>
            <a:pPr eaLnBrk="1" hangingPunct="1"/>
            <a:r>
              <a:rPr lang="en-US" altLang="en-US" sz="2400" dirty="0" smtClean="0"/>
              <a:t>Java &amp; C#: No variable hiding in blocks (error-prone)</a:t>
            </a: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dirty="0" smtClean="0"/>
              <a:t>The </a:t>
            </a:r>
            <a:r>
              <a:rPr lang="en-US" altLang="en-US" b="1" dirty="0" smtClean="0">
                <a:latin typeface="Courier New" panose="02070309020205020404" pitchFamily="49" charset="0"/>
                <a:cs typeface="Courier New" panose="02070309020205020404" pitchFamily="49" charset="0"/>
              </a:rPr>
              <a:t>let</a:t>
            </a:r>
            <a:r>
              <a:rPr lang="en-US" altLang="en-US" dirty="0" smtClean="0"/>
              <a:t> Construct</a:t>
            </a:r>
          </a:p>
        </p:txBody>
      </p:sp>
      <p:sp>
        <p:nvSpPr>
          <p:cNvPr id="58371" name="Content Placeholder 2"/>
          <p:cNvSpPr>
            <a:spLocks noGrp="1"/>
          </p:cNvSpPr>
          <p:nvPr>
            <p:ph idx="1"/>
          </p:nvPr>
        </p:nvSpPr>
        <p:spPr>
          <a:xfrm>
            <a:off x="620110" y="1600200"/>
            <a:ext cx="8153400" cy="4572000"/>
          </a:xfrm>
        </p:spPr>
        <p:txBody>
          <a:bodyPr/>
          <a:lstStyle/>
          <a:p>
            <a:r>
              <a:rPr lang="en-US" altLang="en-US" sz="2400" dirty="0" smtClean="0"/>
              <a:t>Most functional languages</a:t>
            </a:r>
            <a:endParaRPr lang="en-US" altLang="en-US" dirty="0" smtClean="0"/>
          </a:p>
          <a:p>
            <a:pPr lvl="1"/>
            <a:r>
              <a:rPr lang="en-US" altLang="en-US" sz="2000" dirty="0" smtClean="0"/>
              <a:t>Include some form of </a:t>
            </a:r>
            <a:r>
              <a:rPr lang="en-US" altLang="en-US" sz="2000" b="1" dirty="0" smtClean="0">
                <a:latin typeface="Courier New" panose="02070309020205020404" pitchFamily="49" charset="0"/>
                <a:cs typeface="Courier New" panose="02070309020205020404" pitchFamily="49" charset="0"/>
              </a:rPr>
              <a:t>let</a:t>
            </a:r>
            <a:r>
              <a:rPr lang="en-US" altLang="en-US" sz="2000" dirty="0" smtClean="0"/>
              <a:t> construct</a:t>
            </a:r>
          </a:p>
          <a:p>
            <a:r>
              <a:rPr lang="en-US" altLang="en-US" sz="2400" dirty="0" smtClean="0"/>
              <a:t>A </a:t>
            </a:r>
            <a:r>
              <a:rPr lang="en-US" altLang="en-US" sz="2400" b="1" dirty="0" smtClean="0">
                <a:latin typeface="Courier New" panose="02070309020205020404" pitchFamily="49" charset="0"/>
                <a:cs typeface="Courier New" panose="02070309020205020404" pitchFamily="49" charset="0"/>
              </a:rPr>
              <a:t>let</a:t>
            </a:r>
            <a:r>
              <a:rPr lang="en-US" altLang="en-US" sz="2400" dirty="0" smtClean="0"/>
              <a:t> construct has two parts</a:t>
            </a:r>
            <a:endParaRPr lang="en-US" altLang="en-US" dirty="0" smtClean="0"/>
          </a:p>
          <a:p>
            <a:pPr lvl="1"/>
            <a:r>
              <a:rPr lang="en-US" altLang="en-US" sz="2000" dirty="0" smtClean="0"/>
              <a:t>The first part binds names to values</a:t>
            </a:r>
          </a:p>
          <a:p>
            <a:pPr lvl="1"/>
            <a:r>
              <a:rPr lang="en-US" altLang="en-US" sz="2000" dirty="0" smtClean="0"/>
              <a:t>The second part uses the names defined in the first part</a:t>
            </a:r>
          </a:p>
          <a:p>
            <a:r>
              <a:rPr lang="en-US" altLang="en-US" sz="2400" dirty="0" smtClean="0"/>
              <a:t>A </a:t>
            </a:r>
            <a:r>
              <a:rPr lang="en-US" altLang="en-US" sz="2400" b="1" dirty="0" smtClean="0">
                <a:latin typeface="Courier New" panose="02070309020205020404" pitchFamily="49" charset="0"/>
                <a:cs typeface="Courier New" panose="02070309020205020404" pitchFamily="49" charset="0"/>
              </a:rPr>
              <a:t>let</a:t>
            </a:r>
            <a:r>
              <a:rPr lang="en-US" altLang="en-US" sz="2400" dirty="0" smtClean="0"/>
              <a:t> in Scheme</a:t>
            </a:r>
            <a:endParaRPr lang="en-US" altLang="en-US" dirty="0" smtClean="0"/>
          </a:p>
          <a:p>
            <a:pPr>
              <a:buFontTx/>
              <a:buNone/>
            </a:pPr>
            <a:endParaRPr lang="en-US" altLang="en-US" sz="500" dirty="0" smtClean="0">
              <a:latin typeface="Courier New" panose="02070309020205020404" pitchFamily="49" charset="0"/>
              <a:cs typeface="Courier New" panose="02070309020205020404" pitchFamily="49" charset="0"/>
            </a:endParaRPr>
          </a:p>
          <a:p>
            <a:pPr>
              <a:buFontTx/>
              <a:buNone/>
            </a:pPr>
            <a:r>
              <a:rPr lang="en-US" altLang="en-US" sz="1750" dirty="0" smtClean="0">
                <a:solidFill>
                  <a:srgbClr val="666699"/>
                </a:solidFill>
                <a:latin typeface="Courier New" panose="02070309020205020404" pitchFamily="49" charset="0"/>
                <a:cs typeface="Courier New" panose="02070309020205020404" pitchFamily="49" charset="0"/>
              </a:rPr>
              <a:t>		(let</a:t>
            </a:r>
          </a:p>
          <a:p>
            <a:pPr>
              <a:buFontTx/>
              <a:buNone/>
            </a:pPr>
            <a:r>
              <a:rPr lang="en-US" altLang="en-US" sz="1750" dirty="0" smtClean="0">
                <a:solidFill>
                  <a:srgbClr val="666699"/>
                </a:solidFill>
                <a:latin typeface="Courier New" panose="02070309020205020404" pitchFamily="49" charset="0"/>
                <a:cs typeface="Courier New" panose="02070309020205020404" pitchFamily="49" charset="0"/>
              </a:rPr>
              <a:t>		  (</a:t>
            </a:r>
          </a:p>
          <a:p>
            <a:pPr>
              <a:buFontTx/>
              <a:buNone/>
            </a:pPr>
            <a:r>
              <a:rPr lang="en-US" altLang="en-US" sz="1750" dirty="0" smtClean="0">
                <a:solidFill>
                  <a:srgbClr val="666699"/>
                </a:solidFill>
                <a:latin typeface="Courier New" panose="02070309020205020404" pitchFamily="49" charset="0"/>
                <a:cs typeface="Courier New" panose="02070309020205020404" pitchFamily="49" charset="0"/>
              </a:rPr>
              <a:t>		    (top (+ a b))</a:t>
            </a:r>
          </a:p>
          <a:p>
            <a:pPr>
              <a:buFontTx/>
              <a:buNone/>
            </a:pPr>
            <a:r>
              <a:rPr lang="en-US" altLang="en-US" sz="1750" dirty="0" smtClean="0">
                <a:solidFill>
                  <a:srgbClr val="666699"/>
                </a:solidFill>
                <a:latin typeface="Courier New" panose="02070309020205020404" pitchFamily="49" charset="0"/>
                <a:cs typeface="Courier New" panose="02070309020205020404" pitchFamily="49" charset="0"/>
              </a:rPr>
              <a:t>		    (bottom (- c d))</a:t>
            </a:r>
          </a:p>
          <a:p>
            <a:pPr>
              <a:buFontTx/>
              <a:buNone/>
            </a:pPr>
            <a:r>
              <a:rPr lang="en-US" altLang="en-US" sz="1750" dirty="0" smtClean="0">
                <a:solidFill>
                  <a:srgbClr val="666699"/>
                </a:solidFill>
                <a:latin typeface="Courier New" panose="02070309020205020404" pitchFamily="49" charset="0"/>
                <a:cs typeface="Courier New" panose="02070309020205020404" pitchFamily="49" charset="0"/>
              </a:rPr>
              <a:t>		  )</a:t>
            </a:r>
          </a:p>
          <a:p>
            <a:pPr>
              <a:buFontTx/>
              <a:buNone/>
            </a:pPr>
            <a:r>
              <a:rPr lang="en-US" altLang="en-US" sz="1750" dirty="0" smtClean="0">
                <a:solidFill>
                  <a:srgbClr val="666699"/>
                </a:solidFill>
                <a:latin typeface="Courier New" panose="02070309020205020404" pitchFamily="49" charset="0"/>
                <a:cs typeface="Courier New" panose="02070309020205020404" pitchFamily="49" charset="0"/>
              </a:rPr>
              <a:t>		  (/ top bottom)</a:t>
            </a:r>
          </a:p>
          <a:p>
            <a:pPr>
              <a:buFontTx/>
              <a:buNone/>
            </a:pPr>
            <a:r>
              <a:rPr lang="en-US" altLang="en-US" sz="1750" dirty="0" smtClean="0">
                <a:solidFill>
                  <a:srgbClr val="666699"/>
                </a:solidFill>
                <a:latin typeface="Courier New" panose="02070309020205020404" pitchFamily="49" charset="0"/>
                <a:cs typeface="Courier New" panose="02070309020205020404" pitchFamily="49" charset="0"/>
              </a:rPr>
              <a:t>		)</a:t>
            </a:r>
          </a:p>
        </p:txBody>
      </p:sp>
      <p:sp>
        <p:nvSpPr>
          <p:cNvPr id="5837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5638058D-E556-45F7-BF58-0D64A473A5A3}" type="slidenum">
              <a:rPr lang="en-US" altLang="en-US" sz="1000" smtClean="0">
                <a:solidFill>
                  <a:schemeClr val="tx1"/>
                </a:solidFill>
                <a:latin typeface="Arial" panose="020B0604020202020204" pitchFamily="34" charset="0"/>
              </a:rPr>
              <a:pPr>
                <a:spcBef>
                  <a:spcPct val="0"/>
                </a:spcBef>
                <a:buFontTx/>
                <a:buNone/>
              </a:pPr>
              <a:t>9</a:t>
            </a:fld>
            <a:endParaRPr lang="en-US" altLang="en-US" sz="1000" smtClean="0">
              <a:solidFill>
                <a:schemeClr val="tx1"/>
              </a:solidFill>
              <a:latin typeface="Arial" panose="020B0604020202020204" pitchFamily="34" charset="0"/>
            </a:endParaRPr>
          </a:p>
        </p:txBody>
      </p:sp>
      <p:sp>
        <p:nvSpPr>
          <p:cNvPr id="6" name="Footer Placeholder 3"/>
          <p:cNvSpPr>
            <a:spLocks noGrp="1"/>
          </p:cNvSpPr>
          <p:nvPr>
            <p:ph type="ftr" sz="quarter" idx="10"/>
          </p:nvPr>
        </p:nvSpPr>
        <p:spPr/>
        <p:txBody>
          <a:bodyPr/>
          <a:lstStyle/>
          <a:p>
            <a:pPr>
              <a:defRPr/>
            </a:pPr>
            <a:r>
              <a:rPr lang="en-US" altLang="en-US" dirty="0"/>
              <a:t>Copyright © </a:t>
            </a:r>
            <a:r>
              <a:rPr lang="en-US" altLang="en-US" dirty="0" smtClean="0"/>
              <a:t>2023 </a:t>
            </a:r>
            <a:r>
              <a:rPr lang="en-US" altLang="en-US" dirty="0"/>
              <a:t>Pearson Education, Ltd.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ebesta">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sebesta2</Template>
  <TotalTime>5193</TotalTime>
  <Words>2729</Words>
  <Application>Microsoft Office PowerPoint</Application>
  <PresentationFormat>On-screen Show (4:3)</PresentationFormat>
  <Paragraphs>489</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Courier New</vt:lpstr>
      <vt:lpstr>Helvetica</vt:lpstr>
      <vt:lpstr>Lucida Sans Unicode</vt:lpstr>
      <vt:lpstr>Times</vt:lpstr>
      <vt:lpstr>1_sebesta</vt:lpstr>
      <vt:lpstr>Chapter 5 Part 2</vt:lpstr>
      <vt:lpstr>Chapter 5 Topics</vt:lpstr>
      <vt:lpstr>Variable Attributes: Scope</vt:lpstr>
      <vt:lpstr>Variable Attributes: Scope</vt:lpstr>
      <vt:lpstr>Static Scope</vt:lpstr>
      <vt:lpstr>Static Scope</vt:lpstr>
      <vt:lpstr>Static Scope</vt:lpstr>
      <vt:lpstr>Blocks</vt:lpstr>
      <vt:lpstr>The let Construct</vt:lpstr>
      <vt:lpstr>The let Construct</vt:lpstr>
      <vt:lpstr>The let Construct</vt:lpstr>
      <vt:lpstr>Declaration Order</vt:lpstr>
      <vt:lpstr>Declaration Order</vt:lpstr>
      <vt:lpstr>Global Scope</vt:lpstr>
      <vt:lpstr>Global Scope</vt:lpstr>
      <vt:lpstr>Global Scope</vt:lpstr>
      <vt:lpstr>Evaluation of Static Scoping</vt:lpstr>
      <vt:lpstr>Dynamic Scope</vt:lpstr>
      <vt:lpstr>Scope Example</vt:lpstr>
      <vt:lpstr>Evaluation of Dynamic Scoping</vt:lpstr>
      <vt:lpstr>Scope and Lifetime</vt:lpstr>
      <vt:lpstr>Referencing Environments</vt:lpstr>
      <vt:lpstr>Referencing Environments Example</vt:lpstr>
      <vt:lpstr>Named Constants</vt:lpstr>
      <vt:lpstr>Named Constants</vt:lpstr>
    </vt:vector>
  </TitlesOfParts>
  <Company>Pearson Education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Willem S. van Heerden</cp:lastModifiedBy>
  <cp:revision>342</cp:revision>
  <dcterms:created xsi:type="dcterms:W3CDTF">2003-08-01T12:29:19Z</dcterms:created>
  <dcterms:modified xsi:type="dcterms:W3CDTF">2024-04-23T00:00:38Z</dcterms:modified>
</cp:coreProperties>
</file>