
<file path=[Content_Types].xml><?xml version="1.0" encoding="utf-8"?>
<Types xmlns="http://schemas.openxmlformats.org/package/2006/content-types">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52" r:id="rId1"/>
  </p:sldMasterIdLst>
  <p:notesMasterIdLst>
    <p:notesMasterId r:id="rId32"/>
  </p:notesMasterIdLst>
  <p:sldIdLst>
    <p:sldId id="384" r:id="rId2"/>
    <p:sldId id="412" r:id="rId3"/>
    <p:sldId id="411" r:id="rId4"/>
    <p:sldId id="386" r:id="rId5"/>
    <p:sldId id="387" r:id="rId6"/>
    <p:sldId id="388" r:id="rId7"/>
    <p:sldId id="389" r:id="rId8"/>
    <p:sldId id="390" r:id="rId9"/>
    <p:sldId id="391" r:id="rId10"/>
    <p:sldId id="392" r:id="rId11"/>
    <p:sldId id="393" r:id="rId12"/>
    <p:sldId id="267" r:id="rId13"/>
    <p:sldId id="394" r:id="rId14"/>
    <p:sldId id="413" r:id="rId15"/>
    <p:sldId id="395" r:id="rId16"/>
    <p:sldId id="396" r:id="rId17"/>
    <p:sldId id="397" r:id="rId18"/>
    <p:sldId id="398" r:id="rId19"/>
    <p:sldId id="399" r:id="rId20"/>
    <p:sldId id="402" r:id="rId21"/>
    <p:sldId id="414" r:id="rId22"/>
    <p:sldId id="403" r:id="rId23"/>
    <p:sldId id="404" r:id="rId24"/>
    <p:sldId id="415" r:id="rId25"/>
    <p:sldId id="405" r:id="rId26"/>
    <p:sldId id="406" r:id="rId27"/>
    <p:sldId id="407" r:id="rId28"/>
    <p:sldId id="408" r:id="rId29"/>
    <p:sldId id="409" r:id="rId30"/>
    <p:sldId id="410" r:id="rId31"/>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1pPr>
    <a:lvl2pPr marL="457200" algn="l" rtl="0" eaLnBrk="0" fontAlgn="base" hangingPunct="0">
      <a:spcBef>
        <a:spcPct val="0"/>
      </a:spcBef>
      <a:spcAft>
        <a:spcPct val="0"/>
      </a:spcAft>
      <a:defRPr sz="2400" kern="12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2pPr>
    <a:lvl3pPr marL="914400" algn="l" rtl="0" eaLnBrk="0" fontAlgn="base" hangingPunct="0">
      <a:spcBef>
        <a:spcPct val="0"/>
      </a:spcBef>
      <a:spcAft>
        <a:spcPct val="0"/>
      </a:spcAft>
      <a:defRPr sz="2400" kern="12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3pPr>
    <a:lvl4pPr marL="1371600" algn="l" rtl="0" eaLnBrk="0" fontAlgn="base" hangingPunct="0">
      <a:spcBef>
        <a:spcPct val="0"/>
      </a:spcBef>
      <a:spcAft>
        <a:spcPct val="0"/>
      </a:spcAft>
      <a:defRPr sz="2400" kern="12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4pPr>
    <a:lvl5pPr marL="1828800" algn="l" rtl="0" eaLnBrk="0" fontAlgn="base" hangingPunct="0">
      <a:spcBef>
        <a:spcPct val="0"/>
      </a:spcBef>
      <a:spcAft>
        <a:spcPct val="0"/>
      </a:spcAft>
      <a:defRPr sz="2400" kern="12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5pPr>
    <a:lvl6pPr marL="2286000" algn="l" defTabSz="914400" rtl="0" eaLnBrk="1" latinLnBrk="0" hangingPunct="1">
      <a:defRPr sz="2400" kern="12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6pPr>
    <a:lvl7pPr marL="2743200" algn="l" defTabSz="914400" rtl="0" eaLnBrk="1" latinLnBrk="0" hangingPunct="1">
      <a:defRPr sz="2400" kern="12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7pPr>
    <a:lvl8pPr marL="3200400" algn="l" defTabSz="914400" rtl="0" eaLnBrk="1" latinLnBrk="0" hangingPunct="1">
      <a:defRPr sz="2400" kern="12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8pPr>
    <a:lvl9pPr marL="3657600" algn="l" defTabSz="914400" rtl="0" eaLnBrk="1" latinLnBrk="0" hangingPunct="1">
      <a:defRPr sz="2400" kern="12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6699"/>
    <a:srgbClr val="CC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7743" autoAdjust="0"/>
    <p:restoredTop sz="86788" autoAdjust="0"/>
  </p:normalViewPr>
  <p:slideViewPr>
    <p:cSldViewPr>
      <p:cViewPr varScale="1">
        <p:scale>
          <a:sx n="74" d="100"/>
          <a:sy n="74" d="100"/>
        </p:scale>
        <p:origin x="1085"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270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ea typeface="+mn-ea"/>
                <a:cs typeface="+mn-cs"/>
              </a:defRPr>
            </a:lvl1pPr>
          </a:lstStyle>
          <a:p>
            <a:pPr>
              <a:defRPr/>
            </a:pPr>
            <a:endParaRPr lang="en-US"/>
          </a:p>
        </p:txBody>
      </p:sp>
      <p:sp>
        <p:nvSpPr>
          <p:cNvPr id="4099"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ea typeface="+mn-ea"/>
                <a:cs typeface="+mn-cs"/>
              </a:defRPr>
            </a:lvl1pPr>
          </a:lstStyle>
          <a:p>
            <a:pPr>
              <a:defRPr/>
            </a:pPr>
            <a:endParaRPr lang="en-US"/>
          </a:p>
        </p:txBody>
      </p:sp>
      <p:sp>
        <p:nvSpPr>
          <p:cNvPr id="30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01"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4102"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ea typeface="+mn-ea"/>
                <a:cs typeface="+mn-cs"/>
              </a:defRPr>
            </a:lvl1pPr>
          </a:lstStyle>
          <a:p>
            <a:pPr>
              <a:defRPr/>
            </a:pPr>
            <a:endParaRPr lang="en-US"/>
          </a:p>
        </p:txBody>
      </p:sp>
      <p:sp>
        <p:nvSpPr>
          <p:cNvPr id="4103"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ea typeface="Lucida Sans Unicode" panose="020B0602030504020204" pitchFamily="34" charset="0"/>
                <a:cs typeface="Lucida Sans Unicode" panose="020B0602030504020204" pitchFamily="34" charset="0"/>
              </a:defRPr>
            </a:lvl1pPr>
          </a:lstStyle>
          <a:p>
            <a:pPr>
              <a:defRPr/>
            </a:pPr>
            <a:fld id="{C13607B7-F5DE-41A0-AAC7-F585AED426A3}" type="slidenum">
              <a:rPr lang="en-US" altLang="en-US"/>
              <a:pPr>
                <a:defRPr/>
              </a:pPr>
              <a:t>‹#›</a:t>
            </a:fld>
            <a:endParaRPr lang="en-US" altLang="en-US"/>
          </a:p>
        </p:txBody>
      </p:sp>
    </p:spTree>
    <p:extLst>
      <p:ext uri="{BB962C8B-B14F-4D97-AF65-F5344CB8AC3E}">
        <p14:creationId xmlns:p14="http://schemas.microsoft.com/office/powerpoint/2010/main" val="276401393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1pPr>
            <a:lvl2pPr marL="742950" indent="-28575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2pPr>
            <a:lvl3pPr marL="11430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3pPr>
            <a:lvl4pPr marL="16002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4pPr>
            <a:lvl5pPr marL="20574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9pPr>
          </a:lstStyle>
          <a:p>
            <a:fld id="{77EC7970-8251-4C5B-B33F-12B0A99119FE}" type="slidenum">
              <a:rPr lang="en-US" altLang="en-US" sz="1200" smtClean="0"/>
              <a:pPr/>
              <a:t>1</a:t>
            </a:fld>
            <a:endParaRPr lang="en-US" altLang="en-US" sz="1200" smtClean="0"/>
          </a:p>
        </p:txBody>
      </p:sp>
      <p:sp>
        <p:nvSpPr>
          <p:cNvPr id="5123" name="Rectangle 2"/>
          <p:cNvSpPr>
            <a:spLocks noGrp="1" noRot="1" noChangeAspect="1" noChangeArrowheads="1" noTextEdit="1"/>
          </p:cNvSpPr>
          <p:nvPr>
            <p:ph type="sldImg"/>
          </p:nvPr>
        </p:nvSpPr>
        <p:spPr>
          <a:ln/>
        </p:spPr>
      </p:sp>
      <p:sp>
        <p:nvSpPr>
          <p:cNvPr id="51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MX" altLang="en-US" smtClean="0"/>
          </a:p>
        </p:txBody>
      </p:sp>
    </p:spTree>
    <p:extLst>
      <p:ext uri="{BB962C8B-B14F-4D97-AF65-F5344CB8AC3E}">
        <p14:creationId xmlns:p14="http://schemas.microsoft.com/office/powerpoint/2010/main" val="5258113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1pPr>
            <a:lvl2pPr marL="742950" indent="-285750" defTabSz="990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2pPr>
            <a:lvl3pPr marL="1143000" indent="-228600" defTabSz="990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3pPr>
            <a:lvl4pPr marL="1600200" indent="-228600" defTabSz="990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4pPr>
            <a:lvl5pPr marL="2057400" indent="-228600" defTabSz="990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5pPr>
            <a:lvl6pPr marL="2514600" indent="-228600" defTabSz="990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6pPr>
            <a:lvl7pPr marL="2971800" indent="-228600" defTabSz="990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7pPr>
            <a:lvl8pPr marL="3429000" indent="-228600" defTabSz="990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8pPr>
            <a:lvl9pPr marL="3886200" indent="-228600" defTabSz="990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9pPr>
          </a:lstStyle>
          <a:p>
            <a:fld id="{D6641484-8A36-4F7C-BC89-299BED7F4198}" type="slidenum">
              <a:rPr lang="en-US" altLang="en-US" sz="1300" smtClean="0"/>
              <a:pPr/>
              <a:t>11</a:t>
            </a:fld>
            <a:endParaRPr lang="en-US" altLang="en-US" sz="1300" smtClean="0"/>
          </a:p>
        </p:txBody>
      </p:sp>
      <p:sp>
        <p:nvSpPr>
          <p:cNvPr id="24579" name="Rectangle 2"/>
          <p:cNvSpPr>
            <a:spLocks noGrp="1" noRot="1" noChangeAspect="1" noChangeArrowheads="1" noTextEdit="1"/>
          </p:cNvSpPr>
          <p:nvPr>
            <p:ph type="sldImg"/>
          </p:nvPr>
        </p:nvSpPr>
        <p:spPr>
          <a:xfrm>
            <a:off x="992188" y="768350"/>
            <a:ext cx="5114925" cy="3836988"/>
          </a:xfrm>
          <a:ln/>
        </p:spPr>
      </p:sp>
      <p:sp>
        <p:nvSpPr>
          <p:cNvPr id="245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MX" altLang="en-US" smtClean="0"/>
          </a:p>
        </p:txBody>
      </p:sp>
    </p:spTree>
    <p:extLst>
      <p:ext uri="{BB962C8B-B14F-4D97-AF65-F5344CB8AC3E}">
        <p14:creationId xmlns:p14="http://schemas.microsoft.com/office/powerpoint/2010/main" val="25333291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1pPr>
            <a:lvl2pPr marL="742950" indent="-28575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2pPr>
            <a:lvl3pPr marL="11430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3pPr>
            <a:lvl4pPr marL="16002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4pPr>
            <a:lvl5pPr marL="20574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9pPr>
          </a:lstStyle>
          <a:p>
            <a:fld id="{1A77D986-9E2F-414B-B9A2-9B84157ED5A5}" type="slidenum">
              <a:rPr lang="en-US" altLang="en-US" sz="1200" smtClean="0"/>
              <a:pPr/>
              <a:t>12</a:t>
            </a:fld>
            <a:endParaRPr lang="en-US" altLang="en-US" sz="1200" smtClean="0"/>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ZA" altLang="en-US" noProof="0" dirty="0" smtClean="0"/>
              <a:t>There are various approaches to supporting pattern matching. The most</a:t>
            </a:r>
            <a:r>
              <a:rPr lang="en-ZA" altLang="en-US" baseline="0" noProof="0" dirty="0" smtClean="0"/>
              <a:t> common approach in modern programming languages is the use of regular expressions.</a:t>
            </a:r>
            <a:endParaRPr lang="en-ZA" altLang="en-US" noProof="0" dirty="0" smtClean="0"/>
          </a:p>
        </p:txBody>
      </p:sp>
    </p:spTree>
    <p:extLst>
      <p:ext uri="{BB962C8B-B14F-4D97-AF65-F5344CB8AC3E}">
        <p14:creationId xmlns:p14="http://schemas.microsoft.com/office/powerpoint/2010/main" val="19207683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1pPr>
            <a:lvl2pPr marL="742950" indent="-285750" defTabSz="990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2pPr>
            <a:lvl3pPr marL="1143000" indent="-228600" defTabSz="990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3pPr>
            <a:lvl4pPr marL="1600200" indent="-228600" defTabSz="990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4pPr>
            <a:lvl5pPr marL="2057400" indent="-228600" defTabSz="990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5pPr>
            <a:lvl6pPr marL="2514600" indent="-228600" defTabSz="990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6pPr>
            <a:lvl7pPr marL="2971800" indent="-228600" defTabSz="990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7pPr>
            <a:lvl8pPr marL="3429000" indent="-228600" defTabSz="990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8pPr>
            <a:lvl9pPr marL="3886200" indent="-228600" defTabSz="990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9pPr>
          </a:lstStyle>
          <a:p>
            <a:fld id="{0D24D7EE-AFDF-4C5F-BBA5-7C03010232ED}" type="slidenum">
              <a:rPr lang="en-US" altLang="en-US" sz="1300" smtClean="0"/>
              <a:pPr/>
              <a:t>13</a:t>
            </a:fld>
            <a:endParaRPr lang="en-US" altLang="en-US" sz="1300" smtClean="0"/>
          </a:p>
        </p:txBody>
      </p:sp>
      <p:sp>
        <p:nvSpPr>
          <p:cNvPr id="28675" name="Rectangle 2"/>
          <p:cNvSpPr>
            <a:spLocks noGrp="1" noRot="1" noChangeAspect="1" noChangeArrowheads="1" noTextEdit="1"/>
          </p:cNvSpPr>
          <p:nvPr>
            <p:ph type="sldImg"/>
          </p:nvPr>
        </p:nvSpPr>
        <p:spPr>
          <a:xfrm>
            <a:off x="992188" y="768350"/>
            <a:ext cx="5114925" cy="3836988"/>
          </a:xfrm>
          <a:ln/>
        </p:spPr>
      </p:sp>
      <p:sp>
        <p:nvSpPr>
          <p:cNvPr id="286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ZA" altLang="en-US" dirty="0" smtClean="0"/>
              <a:t>Java String objects are immutable. This means that string manipulation creates a new String object, and discards the old string for garbage collection. This is very expensive in</a:t>
            </a:r>
            <a:r>
              <a:rPr lang="en-ZA" altLang="en-US" baseline="0" dirty="0" smtClean="0"/>
              <a:t> terms of performance.</a:t>
            </a:r>
          </a:p>
          <a:p>
            <a:pPr eaLnBrk="1" hangingPunct="1"/>
            <a:endParaRPr lang="en-ZA" altLang="en-US" baseline="0" dirty="0" smtClean="0"/>
          </a:p>
          <a:p>
            <a:pPr eaLnBrk="1" hangingPunct="1"/>
            <a:r>
              <a:rPr lang="en-ZA" altLang="en-US" baseline="0" dirty="0" err="1" smtClean="0"/>
              <a:t>StringBuffer</a:t>
            </a:r>
            <a:r>
              <a:rPr lang="en-ZA" altLang="en-US" baseline="0" dirty="0" smtClean="0"/>
              <a:t> objects are mutable. This means that string manipulations modify the existing </a:t>
            </a:r>
            <a:r>
              <a:rPr lang="en-ZA" altLang="en-US" baseline="0" dirty="0" err="1" smtClean="0"/>
              <a:t>StringBuffer</a:t>
            </a:r>
            <a:r>
              <a:rPr lang="en-ZA" altLang="en-US" baseline="0" dirty="0" smtClean="0"/>
              <a:t> object, improving runtime performance.</a:t>
            </a:r>
          </a:p>
          <a:p>
            <a:pPr eaLnBrk="1" hangingPunct="1"/>
            <a:endParaRPr lang="en-ZA" altLang="en-US" baseline="0" dirty="0" smtClean="0"/>
          </a:p>
          <a:p>
            <a:pPr eaLnBrk="1" hangingPunct="1"/>
            <a:r>
              <a:rPr lang="en-ZA" altLang="en-US" baseline="0" dirty="0" smtClean="0"/>
              <a:t>There is also a </a:t>
            </a:r>
            <a:r>
              <a:rPr lang="en-ZA" altLang="en-US" baseline="0" dirty="0" err="1" smtClean="0"/>
              <a:t>StringBuilder</a:t>
            </a:r>
            <a:r>
              <a:rPr lang="en-ZA" altLang="en-US" baseline="0" dirty="0" smtClean="0"/>
              <a:t> class, which is similar to the </a:t>
            </a:r>
            <a:r>
              <a:rPr lang="en-ZA" altLang="en-US" baseline="0" dirty="0" err="1" smtClean="0"/>
              <a:t>StringBuffer</a:t>
            </a:r>
            <a:r>
              <a:rPr lang="en-ZA" altLang="en-US" baseline="0" dirty="0" smtClean="0"/>
              <a:t> class. </a:t>
            </a:r>
            <a:r>
              <a:rPr lang="en-ZA" altLang="en-US" baseline="0" dirty="0" err="1" smtClean="0"/>
              <a:t>StringBuilder</a:t>
            </a:r>
            <a:r>
              <a:rPr lang="en-ZA" altLang="en-US" baseline="0" dirty="0" smtClean="0"/>
              <a:t> objects are not thread safe, while </a:t>
            </a:r>
            <a:r>
              <a:rPr lang="en-ZA" altLang="en-US" baseline="0" dirty="0" err="1" smtClean="0"/>
              <a:t>StringBuffer</a:t>
            </a:r>
            <a:r>
              <a:rPr lang="en-ZA" altLang="en-US" baseline="0" dirty="0" smtClean="0"/>
              <a:t> objects are. This makes </a:t>
            </a:r>
            <a:r>
              <a:rPr lang="en-ZA" altLang="en-US" baseline="0" dirty="0" err="1" smtClean="0"/>
              <a:t>StringBuilder</a:t>
            </a:r>
            <a:r>
              <a:rPr lang="en-ZA" altLang="en-US" baseline="0" dirty="0" smtClean="0"/>
              <a:t> objects more efficient than </a:t>
            </a:r>
            <a:r>
              <a:rPr lang="en-ZA" altLang="en-US" baseline="0" dirty="0" err="1" smtClean="0"/>
              <a:t>StringBuffer</a:t>
            </a:r>
            <a:r>
              <a:rPr lang="en-ZA" altLang="en-US" baseline="0" dirty="0" smtClean="0"/>
              <a:t> objects.</a:t>
            </a:r>
            <a:endParaRPr lang="en-ZA" altLang="en-US" dirty="0" smtClean="0"/>
          </a:p>
        </p:txBody>
      </p:sp>
    </p:spTree>
    <p:extLst>
      <p:ext uri="{BB962C8B-B14F-4D97-AF65-F5344CB8AC3E}">
        <p14:creationId xmlns:p14="http://schemas.microsoft.com/office/powerpoint/2010/main" val="194579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1pPr>
            <a:lvl2pPr marL="742950" indent="-285750" defTabSz="990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2pPr>
            <a:lvl3pPr marL="1143000" indent="-228600" defTabSz="990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3pPr>
            <a:lvl4pPr marL="1600200" indent="-228600" defTabSz="990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4pPr>
            <a:lvl5pPr marL="2057400" indent="-228600" defTabSz="990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5pPr>
            <a:lvl6pPr marL="2514600" indent="-228600" defTabSz="990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6pPr>
            <a:lvl7pPr marL="2971800" indent="-228600" defTabSz="990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7pPr>
            <a:lvl8pPr marL="3429000" indent="-228600" defTabSz="990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8pPr>
            <a:lvl9pPr marL="3886200" indent="-228600" defTabSz="990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9pPr>
          </a:lstStyle>
          <a:p>
            <a:fld id="{0D24D7EE-AFDF-4C5F-BBA5-7C03010232ED}" type="slidenum">
              <a:rPr lang="en-US" altLang="en-US" sz="1300" smtClean="0"/>
              <a:pPr/>
              <a:t>14</a:t>
            </a:fld>
            <a:endParaRPr lang="en-US" altLang="en-US" sz="1300" smtClean="0"/>
          </a:p>
        </p:txBody>
      </p:sp>
      <p:sp>
        <p:nvSpPr>
          <p:cNvPr id="28675" name="Rectangle 2"/>
          <p:cNvSpPr>
            <a:spLocks noGrp="1" noRot="1" noChangeAspect="1" noChangeArrowheads="1" noTextEdit="1"/>
          </p:cNvSpPr>
          <p:nvPr>
            <p:ph type="sldImg"/>
          </p:nvPr>
        </p:nvSpPr>
        <p:spPr>
          <a:xfrm>
            <a:off x="992188" y="768350"/>
            <a:ext cx="5114925" cy="3836988"/>
          </a:xfrm>
          <a:ln/>
        </p:spPr>
      </p:sp>
      <p:sp>
        <p:nvSpPr>
          <p:cNvPr id="286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ZA" altLang="en-US" dirty="0" smtClean="0"/>
              <a:t>SNOBOL4 pattern matching is achieved through patterns, which are different to regular expressions (used for pattern matching in most modern programming languages).</a:t>
            </a:r>
          </a:p>
        </p:txBody>
      </p:sp>
    </p:spTree>
    <p:extLst>
      <p:ext uri="{BB962C8B-B14F-4D97-AF65-F5344CB8AC3E}">
        <p14:creationId xmlns:p14="http://schemas.microsoft.com/office/powerpoint/2010/main" val="30505980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1pPr>
            <a:lvl2pPr marL="742950" indent="-285750" defTabSz="990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2pPr>
            <a:lvl3pPr marL="1143000" indent="-228600" defTabSz="990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3pPr>
            <a:lvl4pPr marL="1600200" indent="-228600" defTabSz="990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4pPr>
            <a:lvl5pPr marL="2057400" indent="-228600" defTabSz="990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5pPr>
            <a:lvl6pPr marL="2514600" indent="-228600" defTabSz="990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6pPr>
            <a:lvl7pPr marL="2971800" indent="-228600" defTabSz="990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7pPr>
            <a:lvl8pPr marL="3429000" indent="-228600" defTabSz="990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8pPr>
            <a:lvl9pPr marL="3886200" indent="-228600" defTabSz="990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9pPr>
          </a:lstStyle>
          <a:p>
            <a:fld id="{5A75CFA8-0551-4629-A861-B6A9448F1CEE}" type="slidenum">
              <a:rPr lang="en-US" altLang="en-US" sz="1300" smtClean="0"/>
              <a:pPr/>
              <a:t>15</a:t>
            </a:fld>
            <a:endParaRPr lang="en-US" altLang="en-US" sz="1300" smtClean="0"/>
          </a:p>
        </p:txBody>
      </p:sp>
      <p:sp>
        <p:nvSpPr>
          <p:cNvPr id="30723" name="Rectangle 2"/>
          <p:cNvSpPr>
            <a:spLocks noGrp="1" noRot="1" noChangeAspect="1" noChangeArrowheads="1" noTextEdit="1"/>
          </p:cNvSpPr>
          <p:nvPr>
            <p:ph type="sldImg"/>
          </p:nvPr>
        </p:nvSpPr>
        <p:spPr>
          <a:xfrm>
            <a:off x="992188" y="768350"/>
            <a:ext cx="5114925" cy="3836988"/>
          </a:xfrm>
          <a:ln/>
        </p:spPr>
      </p:sp>
      <p:sp>
        <p:nvSpPr>
          <p:cNvPr id="307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MX" altLang="en-US" smtClean="0"/>
          </a:p>
        </p:txBody>
      </p:sp>
    </p:spTree>
    <p:extLst>
      <p:ext uri="{BB962C8B-B14F-4D97-AF65-F5344CB8AC3E}">
        <p14:creationId xmlns:p14="http://schemas.microsoft.com/office/powerpoint/2010/main" val="22532654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1pPr>
            <a:lvl2pPr marL="742950" indent="-285750" defTabSz="990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2pPr>
            <a:lvl3pPr marL="1143000" indent="-228600" defTabSz="990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3pPr>
            <a:lvl4pPr marL="1600200" indent="-228600" defTabSz="990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4pPr>
            <a:lvl5pPr marL="2057400" indent="-228600" defTabSz="990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5pPr>
            <a:lvl6pPr marL="2514600" indent="-228600" defTabSz="990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6pPr>
            <a:lvl7pPr marL="2971800" indent="-228600" defTabSz="990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7pPr>
            <a:lvl8pPr marL="3429000" indent="-228600" defTabSz="990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8pPr>
            <a:lvl9pPr marL="3886200" indent="-228600" defTabSz="990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9pPr>
          </a:lstStyle>
          <a:p>
            <a:fld id="{4E222D72-65B2-4CAC-966B-15404077C759}" type="slidenum">
              <a:rPr lang="en-US" altLang="en-US" sz="1300" smtClean="0"/>
              <a:pPr/>
              <a:t>16</a:t>
            </a:fld>
            <a:endParaRPr lang="en-US" altLang="en-US" sz="1300" smtClean="0"/>
          </a:p>
        </p:txBody>
      </p:sp>
      <p:sp>
        <p:nvSpPr>
          <p:cNvPr id="32771" name="Rectangle 2"/>
          <p:cNvSpPr>
            <a:spLocks noGrp="1" noRot="1" noChangeAspect="1" noChangeArrowheads="1" noTextEdit="1"/>
          </p:cNvSpPr>
          <p:nvPr>
            <p:ph type="sldImg"/>
          </p:nvPr>
        </p:nvSpPr>
        <p:spPr>
          <a:xfrm>
            <a:off x="992188" y="768350"/>
            <a:ext cx="5114925" cy="3836988"/>
          </a:xfrm>
          <a:ln/>
        </p:spPr>
      </p:sp>
      <p:sp>
        <p:nvSpPr>
          <p:cNvPr id="327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MX" altLang="en-US" smtClean="0"/>
          </a:p>
        </p:txBody>
      </p:sp>
    </p:spTree>
    <p:extLst>
      <p:ext uri="{BB962C8B-B14F-4D97-AF65-F5344CB8AC3E}">
        <p14:creationId xmlns:p14="http://schemas.microsoft.com/office/powerpoint/2010/main" val="132278321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1pPr>
            <a:lvl2pPr marL="742950" indent="-285750" defTabSz="990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2pPr>
            <a:lvl3pPr marL="1143000" indent="-228600" defTabSz="990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3pPr>
            <a:lvl4pPr marL="1600200" indent="-228600" defTabSz="990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4pPr>
            <a:lvl5pPr marL="2057400" indent="-228600" defTabSz="990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5pPr>
            <a:lvl6pPr marL="2514600" indent="-228600" defTabSz="990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6pPr>
            <a:lvl7pPr marL="2971800" indent="-228600" defTabSz="990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7pPr>
            <a:lvl8pPr marL="3429000" indent="-228600" defTabSz="990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8pPr>
            <a:lvl9pPr marL="3886200" indent="-228600" defTabSz="990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9pPr>
          </a:lstStyle>
          <a:p>
            <a:fld id="{B634E90F-2A04-4B30-A990-748DB5BBE491}" type="slidenum">
              <a:rPr lang="en-US" altLang="en-US" sz="1300" smtClean="0"/>
              <a:pPr/>
              <a:t>17</a:t>
            </a:fld>
            <a:endParaRPr lang="en-US" altLang="en-US" sz="1300" smtClean="0"/>
          </a:p>
        </p:txBody>
      </p:sp>
      <p:sp>
        <p:nvSpPr>
          <p:cNvPr id="34819" name="Rectangle 2"/>
          <p:cNvSpPr>
            <a:spLocks noGrp="1" noRot="1" noChangeAspect="1" noChangeArrowheads="1" noTextEdit="1"/>
          </p:cNvSpPr>
          <p:nvPr>
            <p:ph type="sldImg"/>
          </p:nvPr>
        </p:nvSpPr>
        <p:spPr>
          <a:xfrm>
            <a:off x="992188" y="768350"/>
            <a:ext cx="5114925" cy="3836988"/>
          </a:xfrm>
          <a:ln/>
        </p:spPr>
      </p:sp>
      <p:sp>
        <p:nvSpPr>
          <p:cNvPr id="348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MX" altLang="en-US" smtClean="0"/>
          </a:p>
        </p:txBody>
      </p:sp>
    </p:spTree>
    <p:extLst>
      <p:ext uri="{BB962C8B-B14F-4D97-AF65-F5344CB8AC3E}">
        <p14:creationId xmlns:p14="http://schemas.microsoft.com/office/powerpoint/2010/main" val="2882147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1pPr>
            <a:lvl2pPr marL="742950" indent="-285750" defTabSz="990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2pPr>
            <a:lvl3pPr marL="1143000" indent="-228600" defTabSz="990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3pPr>
            <a:lvl4pPr marL="1600200" indent="-228600" defTabSz="990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4pPr>
            <a:lvl5pPr marL="2057400" indent="-228600" defTabSz="990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5pPr>
            <a:lvl6pPr marL="2514600" indent="-228600" defTabSz="990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6pPr>
            <a:lvl7pPr marL="2971800" indent="-228600" defTabSz="990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7pPr>
            <a:lvl8pPr marL="3429000" indent="-228600" defTabSz="990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8pPr>
            <a:lvl9pPr marL="3886200" indent="-228600" defTabSz="990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9pPr>
          </a:lstStyle>
          <a:p>
            <a:fld id="{4E085546-03FA-4E81-82BC-19FAAA2A2E41}" type="slidenum">
              <a:rPr lang="en-US" altLang="en-US" sz="1300" smtClean="0"/>
              <a:pPr/>
              <a:t>18</a:t>
            </a:fld>
            <a:endParaRPr lang="en-US" altLang="en-US" sz="1300" smtClean="0"/>
          </a:p>
        </p:txBody>
      </p:sp>
      <p:sp>
        <p:nvSpPr>
          <p:cNvPr id="36867" name="Rectangle 2"/>
          <p:cNvSpPr>
            <a:spLocks noGrp="1" noRot="1" noChangeAspect="1" noChangeArrowheads="1" noTextEdit="1"/>
          </p:cNvSpPr>
          <p:nvPr>
            <p:ph type="sldImg"/>
          </p:nvPr>
        </p:nvSpPr>
        <p:spPr>
          <a:xfrm>
            <a:off x="992188" y="768350"/>
            <a:ext cx="5114925" cy="3836988"/>
          </a:xfrm>
          <a:ln/>
        </p:spPr>
      </p:sp>
      <p:sp>
        <p:nvSpPr>
          <p:cNvPr id="368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ZA" altLang="en-US" noProof="0" dirty="0" smtClean="0"/>
              <a:t>For the first design issue, if enumeration constants can appear in multiple type definitions, the following is legal:</a:t>
            </a:r>
          </a:p>
          <a:p>
            <a:pPr eaLnBrk="1" hangingPunct="1"/>
            <a:endParaRPr lang="en-ZA" altLang="en-US" noProof="0" dirty="0" smtClean="0"/>
          </a:p>
          <a:p>
            <a:pPr eaLnBrk="1" hangingPunct="1"/>
            <a:r>
              <a:rPr lang="en-ZA" altLang="en-US" noProof="0" dirty="0" err="1" smtClean="0"/>
              <a:t>enum</a:t>
            </a:r>
            <a:r>
              <a:rPr lang="en-ZA" altLang="en-US" noProof="0" dirty="0" smtClean="0"/>
              <a:t> day {mon, </a:t>
            </a:r>
            <a:r>
              <a:rPr lang="en-ZA" altLang="en-US" noProof="0" dirty="0" err="1" smtClean="0"/>
              <a:t>tue</a:t>
            </a:r>
            <a:r>
              <a:rPr lang="en-ZA" altLang="en-US" noProof="0" dirty="0" smtClean="0"/>
              <a:t>, wed, </a:t>
            </a:r>
            <a:r>
              <a:rPr lang="en-ZA" altLang="en-US" noProof="0" dirty="0" err="1" smtClean="0"/>
              <a:t>thu</a:t>
            </a:r>
            <a:r>
              <a:rPr lang="en-ZA" altLang="en-US" noProof="0" dirty="0" smtClean="0"/>
              <a:t>, </a:t>
            </a:r>
            <a:r>
              <a:rPr lang="en-ZA" altLang="en-US" noProof="0" dirty="0" err="1" smtClean="0"/>
              <a:t>fri</a:t>
            </a:r>
            <a:r>
              <a:rPr lang="en-ZA" altLang="en-US" noProof="0" dirty="0" smtClean="0"/>
              <a:t>, sat, sun};</a:t>
            </a:r>
          </a:p>
          <a:p>
            <a:pPr eaLnBrk="1" hangingPunct="1"/>
            <a:r>
              <a:rPr lang="en-ZA" altLang="en-US" noProof="0" dirty="0" err="1" smtClean="0"/>
              <a:t>enum</a:t>
            </a:r>
            <a:r>
              <a:rPr lang="en-ZA" altLang="en-US" baseline="0" noProof="0" dirty="0" smtClean="0"/>
              <a:t> </a:t>
            </a:r>
            <a:r>
              <a:rPr lang="en-ZA" altLang="en-US" baseline="0" noProof="0" dirty="0" err="1" smtClean="0"/>
              <a:t>weekendDay</a:t>
            </a:r>
            <a:r>
              <a:rPr lang="en-ZA" altLang="en-US" baseline="0" noProof="0" dirty="0" smtClean="0"/>
              <a:t> {</a:t>
            </a:r>
            <a:r>
              <a:rPr lang="en-ZA" altLang="en-US" noProof="0" dirty="0" smtClean="0"/>
              <a:t>sat, sun</a:t>
            </a:r>
            <a:r>
              <a:rPr lang="en-ZA" altLang="en-US" baseline="0" noProof="0" dirty="0" smtClean="0"/>
              <a:t>};</a:t>
            </a:r>
          </a:p>
          <a:p>
            <a:pPr eaLnBrk="1" hangingPunct="1"/>
            <a:endParaRPr lang="en-ZA" altLang="en-US" baseline="0" noProof="0" dirty="0" smtClean="0"/>
          </a:p>
          <a:p>
            <a:pPr eaLnBrk="1" hangingPunct="1"/>
            <a:r>
              <a:rPr lang="en-ZA" altLang="en-US" baseline="0" noProof="0" dirty="0" smtClean="0"/>
              <a:t>The issue that arises when type checking would occur for the following subprogram and call:</a:t>
            </a:r>
          </a:p>
          <a:p>
            <a:pPr eaLnBrk="1" hangingPunct="1"/>
            <a:endParaRPr lang="en-ZA" altLang="en-US" baseline="0" noProof="0" dirty="0" smtClean="0"/>
          </a:p>
          <a:p>
            <a:pPr eaLnBrk="1" hangingPunct="1"/>
            <a:r>
              <a:rPr lang="en-ZA" altLang="en-US" baseline="0" noProof="0" dirty="0" smtClean="0"/>
              <a:t>void </a:t>
            </a:r>
            <a:r>
              <a:rPr lang="en-ZA" altLang="en-US" baseline="0" noProof="0" dirty="0" err="1" smtClean="0"/>
              <a:t>doSomething</a:t>
            </a:r>
            <a:r>
              <a:rPr lang="en-ZA" altLang="en-US" baseline="0" noProof="0" dirty="0" smtClean="0"/>
              <a:t>(</a:t>
            </a:r>
            <a:r>
              <a:rPr lang="en-ZA" altLang="en-US" baseline="0" noProof="0" dirty="0" err="1" smtClean="0"/>
              <a:t>weekendDay</a:t>
            </a:r>
            <a:r>
              <a:rPr lang="en-ZA" altLang="en-US" baseline="0" noProof="0" dirty="0" smtClean="0"/>
              <a:t> w) { … }</a:t>
            </a:r>
          </a:p>
          <a:p>
            <a:pPr eaLnBrk="1" hangingPunct="1"/>
            <a:r>
              <a:rPr lang="en-ZA" altLang="en-US" baseline="0" noProof="0" dirty="0" err="1" smtClean="0"/>
              <a:t>doSomething</a:t>
            </a:r>
            <a:r>
              <a:rPr lang="en-ZA" altLang="en-US" baseline="0" noProof="0" dirty="0" smtClean="0"/>
              <a:t>(sat);</a:t>
            </a:r>
          </a:p>
          <a:p>
            <a:pPr eaLnBrk="1" hangingPunct="1"/>
            <a:endParaRPr lang="en-ZA" altLang="en-US" baseline="0" noProof="0" dirty="0" smtClean="0"/>
          </a:p>
          <a:p>
            <a:pPr eaLnBrk="1" hangingPunct="1"/>
            <a:r>
              <a:rPr lang="en-ZA" altLang="en-US" baseline="0" noProof="0" dirty="0" smtClean="0"/>
              <a:t>How does the compiler confirm that the mon value passed by the caller is a </a:t>
            </a:r>
            <a:r>
              <a:rPr lang="en-ZA" altLang="en-US" baseline="0" noProof="0" dirty="0" err="1" smtClean="0"/>
              <a:t>weekendDay</a:t>
            </a:r>
            <a:r>
              <a:rPr lang="en-ZA" altLang="en-US" baseline="0" noProof="0" dirty="0" smtClean="0"/>
              <a:t> or a day? If the compiler or interpreter only has the enumeration constant to go on, it can’t tell. Can you explain why this problem is especially bad in this example? Can you suggest a way in which a compiler or interpreter could address this problem while still allowing the same constant to appear in multiple enumerations?</a:t>
            </a:r>
          </a:p>
          <a:p>
            <a:pPr eaLnBrk="1" hangingPunct="1"/>
            <a:endParaRPr lang="en-ZA" altLang="en-US" baseline="0" noProof="0" dirty="0" smtClean="0"/>
          </a:p>
          <a:p>
            <a:pPr eaLnBrk="1" hangingPunct="1"/>
            <a:r>
              <a:rPr lang="en-ZA" altLang="en-US" noProof="0" dirty="0" smtClean="0"/>
              <a:t>For the second design issue, a coercion is an automatic type conversion. If enumerations are coerced to integers, the following would be legal:</a:t>
            </a:r>
          </a:p>
          <a:p>
            <a:pPr eaLnBrk="1" hangingPunct="1"/>
            <a:endParaRPr lang="en-ZA" altLang="en-US" noProof="0" dirty="0" smtClean="0"/>
          </a:p>
          <a:p>
            <a:pPr eaLnBrk="1" hangingPunct="1"/>
            <a:r>
              <a:rPr lang="en-ZA" altLang="en-US" noProof="0" dirty="0" smtClean="0"/>
              <a:t>day </a:t>
            </a:r>
            <a:r>
              <a:rPr lang="en-ZA" altLang="en-US" noProof="0" dirty="0" err="1" smtClean="0"/>
              <a:t>firstDay</a:t>
            </a:r>
            <a:r>
              <a:rPr lang="en-ZA" altLang="en-US" noProof="0" dirty="0" smtClean="0"/>
              <a:t> = </a:t>
            </a:r>
            <a:r>
              <a:rPr lang="en-ZA" altLang="en-US" noProof="0" dirty="0" err="1" smtClean="0"/>
              <a:t>tue</a:t>
            </a:r>
            <a:r>
              <a:rPr lang="en-ZA" altLang="en-US" noProof="0" dirty="0" smtClean="0"/>
              <a:t>;</a:t>
            </a:r>
          </a:p>
          <a:p>
            <a:pPr eaLnBrk="1" hangingPunct="1"/>
            <a:r>
              <a:rPr lang="en-ZA" altLang="en-US" noProof="0" dirty="0" smtClean="0"/>
              <a:t>day </a:t>
            </a:r>
            <a:r>
              <a:rPr lang="en-ZA" altLang="en-US" noProof="0" dirty="0" err="1" smtClean="0"/>
              <a:t>secondDay</a:t>
            </a:r>
            <a:r>
              <a:rPr lang="en-ZA" altLang="en-US" noProof="0" dirty="0" smtClean="0"/>
              <a:t> = wed;</a:t>
            </a:r>
          </a:p>
          <a:p>
            <a:pPr eaLnBrk="1" hangingPunct="1"/>
            <a:r>
              <a:rPr lang="en-ZA" altLang="en-US" noProof="0" dirty="0" err="1" smtClean="0"/>
              <a:t>int</a:t>
            </a:r>
            <a:r>
              <a:rPr lang="en-ZA" altLang="en-US" noProof="0" dirty="0" smtClean="0"/>
              <a:t> result</a:t>
            </a:r>
            <a:r>
              <a:rPr lang="en-ZA" altLang="en-US" baseline="0" noProof="0" dirty="0" smtClean="0"/>
              <a:t> = </a:t>
            </a:r>
            <a:r>
              <a:rPr lang="en-ZA" altLang="en-US" baseline="0" noProof="0" dirty="0" err="1" smtClean="0"/>
              <a:t>firstDay</a:t>
            </a:r>
            <a:r>
              <a:rPr lang="en-ZA" altLang="en-US" baseline="0" noProof="0" dirty="0" smtClean="0"/>
              <a:t> + </a:t>
            </a:r>
            <a:r>
              <a:rPr lang="en-ZA" altLang="en-US" baseline="0" noProof="0" dirty="0" err="1" smtClean="0"/>
              <a:t>secondDay</a:t>
            </a:r>
            <a:r>
              <a:rPr lang="en-ZA" altLang="en-US" baseline="0" noProof="0" dirty="0" smtClean="0"/>
              <a:t>;</a:t>
            </a:r>
          </a:p>
          <a:p>
            <a:pPr eaLnBrk="1" hangingPunct="1"/>
            <a:endParaRPr lang="en-ZA" altLang="en-US" baseline="0" noProof="0" dirty="0" smtClean="0"/>
          </a:p>
          <a:p>
            <a:pPr eaLnBrk="1" hangingPunct="1"/>
            <a:r>
              <a:rPr lang="en-ZA" altLang="en-US" baseline="0" noProof="0" dirty="0" smtClean="0"/>
              <a:t>In this case </a:t>
            </a:r>
            <a:r>
              <a:rPr lang="en-ZA" altLang="en-US" baseline="0" noProof="0" dirty="0" err="1" smtClean="0"/>
              <a:t>firstDay</a:t>
            </a:r>
            <a:r>
              <a:rPr lang="en-ZA" altLang="en-US" baseline="0" noProof="0" dirty="0" smtClean="0"/>
              <a:t> is coerced to the integer value 1, and </a:t>
            </a:r>
            <a:r>
              <a:rPr lang="en-ZA" altLang="en-US" baseline="0" noProof="0" dirty="0" err="1" smtClean="0"/>
              <a:t>secondDay</a:t>
            </a:r>
            <a:r>
              <a:rPr lang="en-ZA" altLang="en-US" baseline="0" noProof="0" dirty="0" smtClean="0"/>
              <a:t> is coerced to the integer value 2. The result of the addition is then 3. Does this make sense? Probably not, because adding days of the week doesn’t make sense (and operations like multiplications and divisions make even less sense).</a:t>
            </a:r>
          </a:p>
          <a:p>
            <a:pPr eaLnBrk="1" hangingPunct="1"/>
            <a:endParaRPr lang="en-ZA" altLang="en-US" baseline="0" noProof="0" dirty="0" smtClean="0"/>
          </a:p>
          <a:p>
            <a:pPr eaLnBrk="1" hangingPunct="1"/>
            <a:r>
              <a:rPr lang="en-ZA" altLang="en-US" baseline="0" noProof="0" dirty="0" smtClean="0"/>
              <a:t>For the third design issue, consider the following:</a:t>
            </a:r>
          </a:p>
          <a:p>
            <a:pPr eaLnBrk="1" hangingPunct="1"/>
            <a:endParaRPr lang="en-ZA" altLang="en-US" baseline="0" noProof="0" dirty="0" smtClean="0"/>
          </a:p>
          <a:p>
            <a:pPr eaLnBrk="1" hangingPunct="1"/>
            <a:r>
              <a:rPr lang="en-ZA" altLang="en-US" noProof="0" dirty="0" smtClean="0"/>
              <a:t>day </a:t>
            </a:r>
            <a:r>
              <a:rPr lang="en-ZA" altLang="en-US" noProof="0" dirty="0" err="1" smtClean="0"/>
              <a:t>thirdDay</a:t>
            </a:r>
            <a:r>
              <a:rPr lang="en-ZA" altLang="en-US" noProof="0" dirty="0" smtClean="0"/>
              <a:t> = 2;</a:t>
            </a:r>
          </a:p>
          <a:p>
            <a:pPr eaLnBrk="1" hangingPunct="1"/>
            <a:endParaRPr lang="en-ZA" altLang="en-US" noProof="0" dirty="0" smtClean="0"/>
          </a:p>
          <a:p>
            <a:pPr eaLnBrk="1" hangingPunct="1"/>
            <a:r>
              <a:rPr lang="en-ZA" altLang="en-US" noProof="0" dirty="0" smtClean="0"/>
              <a:t>If other types are coerced to the enumeration type day, then this assignment would be legal</a:t>
            </a:r>
            <a:r>
              <a:rPr lang="en-ZA" altLang="en-US" baseline="0" noProof="0" dirty="0" smtClean="0"/>
              <a:t> and would result in </a:t>
            </a:r>
            <a:r>
              <a:rPr lang="en-ZA" altLang="en-US" baseline="0" noProof="0" dirty="0" err="1" smtClean="0"/>
              <a:t>thirdDay</a:t>
            </a:r>
            <a:r>
              <a:rPr lang="en-ZA" altLang="en-US" baseline="0" noProof="0" dirty="0" smtClean="0"/>
              <a:t> having a value of wed. This might make sense for this assignment, but can you think of a situation in which a problem could arise?</a:t>
            </a:r>
            <a:endParaRPr lang="en-ZA" altLang="en-US" noProof="0" dirty="0" smtClean="0"/>
          </a:p>
        </p:txBody>
      </p:sp>
    </p:spTree>
    <p:extLst>
      <p:ext uri="{BB962C8B-B14F-4D97-AF65-F5344CB8AC3E}">
        <p14:creationId xmlns:p14="http://schemas.microsoft.com/office/powerpoint/2010/main" val="269538987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1pPr>
            <a:lvl2pPr marL="742950" indent="-285750" defTabSz="990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2pPr>
            <a:lvl3pPr marL="1143000" indent="-228600" defTabSz="990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3pPr>
            <a:lvl4pPr marL="1600200" indent="-228600" defTabSz="990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4pPr>
            <a:lvl5pPr marL="2057400" indent="-228600" defTabSz="990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5pPr>
            <a:lvl6pPr marL="2514600" indent="-228600" defTabSz="990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6pPr>
            <a:lvl7pPr marL="2971800" indent="-228600" defTabSz="990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7pPr>
            <a:lvl8pPr marL="3429000" indent="-228600" defTabSz="990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8pPr>
            <a:lvl9pPr marL="3886200" indent="-228600" defTabSz="990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9pPr>
          </a:lstStyle>
          <a:p>
            <a:fld id="{5170C9F8-ECD9-483B-AD67-C3571AF9AFF1}" type="slidenum">
              <a:rPr lang="en-US" altLang="en-US" sz="1300" smtClean="0"/>
              <a:pPr/>
              <a:t>19</a:t>
            </a:fld>
            <a:endParaRPr lang="en-US" altLang="en-US" sz="1300" smtClean="0"/>
          </a:p>
        </p:txBody>
      </p:sp>
      <p:sp>
        <p:nvSpPr>
          <p:cNvPr id="38915" name="Rectangle 2"/>
          <p:cNvSpPr>
            <a:spLocks noGrp="1" noRot="1" noChangeAspect="1" noChangeArrowheads="1" noTextEdit="1"/>
          </p:cNvSpPr>
          <p:nvPr>
            <p:ph type="sldImg"/>
          </p:nvPr>
        </p:nvSpPr>
        <p:spPr>
          <a:xfrm>
            <a:off x="992188" y="768350"/>
            <a:ext cx="5114925" cy="3836988"/>
          </a:xfrm>
          <a:ln/>
        </p:spPr>
      </p:sp>
      <p:sp>
        <p:nvSpPr>
          <p:cNvPr id="389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ZA" altLang="en-US" dirty="0" smtClean="0"/>
              <a:t>In Java enumeration types are classes:</a:t>
            </a:r>
          </a:p>
          <a:p>
            <a:pPr eaLnBrk="1" hangingPunct="1"/>
            <a:endParaRPr lang="es-MX" altLang="en-US" dirty="0" smtClean="0"/>
          </a:p>
          <a:p>
            <a:pPr eaLnBrk="1" hangingPunct="1"/>
            <a:r>
              <a:rPr lang="en-ZA" altLang="en-US" dirty="0" smtClean="0"/>
              <a:t>public </a:t>
            </a:r>
            <a:r>
              <a:rPr lang="en-ZA" altLang="en-US" dirty="0" err="1" smtClean="0"/>
              <a:t>enum</a:t>
            </a:r>
            <a:r>
              <a:rPr lang="en-ZA" altLang="en-US" dirty="0" smtClean="0"/>
              <a:t> Day {</a:t>
            </a:r>
          </a:p>
          <a:p>
            <a:pPr eaLnBrk="1" hangingPunct="1"/>
            <a:r>
              <a:rPr lang="en-ZA" altLang="en-US" dirty="0" smtClean="0"/>
              <a:t>   SUNDAY, MONDAY, TUESDAY, WEDNESDAY, THURSDAY, FRIDAY, SATURDAY</a:t>
            </a:r>
          </a:p>
          <a:p>
            <a:pPr eaLnBrk="1" hangingPunct="1"/>
            <a:r>
              <a:rPr lang="en-ZA" altLang="en-US" dirty="0" smtClean="0"/>
              <a:t>}</a:t>
            </a:r>
          </a:p>
          <a:p>
            <a:pPr eaLnBrk="1" hangingPunct="1"/>
            <a:endParaRPr lang="en-ZA" altLang="en-US" dirty="0" smtClean="0"/>
          </a:p>
          <a:p>
            <a:pPr eaLnBrk="1" hangingPunct="1"/>
            <a:r>
              <a:rPr lang="en-ZA" altLang="en-US" dirty="0" smtClean="0"/>
              <a:t>Java enumeration types can be converted to integers explicitly:</a:t>
            </a:r>
          </a:p>
          <a:p>
            <a:pPr eaLnBrk="1" hangingPunct="1"/>
            <a:endParaRPr lang="en-ZA" altLang="en-US" dirty="0" smtClean="0"/>
          </a:p>
          <a:p>
            <a:pPr eaLnBrk="1" hangingPunct="1"/>
            <a:r>
              <a:rPr lang="en-ZA" altLang="en-US" dirty="0" smtClean="0"/>
              <a:t>Day </a:t>
            </a:r>
            <a:r>
              <a:rPr lang="en-ZA" altLang="en-US" dirty="0" err="1" smtClean="0"/>
              <a:t>myDay</a:t>
            </a:r>
            <a:r>
              <a:rPr lang="en-ZA" altLang="en-US" dirty="0" smtClean="0"/>
              <a:t> = </a:t>
            </a:r>
            <a:r>
              <a:rPr lang="en-ZA" altLang="en-US" dirty="0" err="1" smtClean="0"/>
              <a:t>Day.MONDAY</a:t>
            </a:r>
            <a:r>
              <a:rPr lang="en-ZA" altLang="en-US" dirty="0" smtClean="0"/>
              <a:t>;</a:t>
            </a:r>
          </a:p>
          <a:p>
            <a:pPr eaLnBrk="1" hangingPunct="1"/>
            <a:r>
              <a:rPr lang="en-ZA" altLang="en-US" dirty="0" err="1" smtClean="0"/>
              <a:t>int</a:t>
            </a:r>
            <a:r>
              <a:rPr lang="en-ZA" altLang="en-US" dirty="0" smtClean="0"/>
              <a:t> </a:t>
            </a:r>
            <a:r>
              <a:rPr lang="en-ZA" altLang="en-US" dirty="0" err="1" smtClean="0"/>
              <a:t>dayID</a:t>
            </a:r>
            <a:r>
              <a:rPr lang="en-ZA" altLang="en-US" dirty="0" smtClean="0"/>
              <a:t> = </a:t>
            </a:r>
            <a:r>
              <a:rPr lang="en-ZA" altLang="en-US" dirty="0" err="1" smtClean="0"/>
              <a:t>myDay.getValue</a:t>
            </a:r>
            <a:r>
              <a:rPr lang="en-ZA" altLang="en-US" dirty="0" smtClean="0"/>
              <a:t>();</a:t>
            </a:r>
          </a:p>
          <a:p>
            <a:pPr eaLnBrk="1" hangingPunct="1"/>
            <a:endParaRPr lang="en-ZA" altLang="en-US" dirty="0" smtClean="0"/>
          </a:p>
          <a:p>
            <a:pPr eaLnBrk="1" hangingPunct="1"/>
            <a:r>
              <a:rPr lang="en-ZA" altLang="en-US" dirty="0" smtClean="0"/>
              <a:t>Java enumerations can also be created explicitly using integers:</a:t>
            </a:r>
          </a:p>
          <a:p>
            <a:pPr eaLnBrk="1" hangingPunct="1"/>
            <a:endParaRPr lang="en-ZA" altLang="en-US" dirty="0" smtClean="0"/>
          </a:p>
          <a:p>
            <a:pPr eaLnBrk="1" hangingPunct="1"/>
            <a:r>
              <a:rPr lang="en-ZA" altLang="en-US" dirty="0" smtClean="0"/>
              <a:t>Day </a:t>
            </a:r>
            <a:r>
              <a:rPr lang="en-ZA" altLang="en-US" dirty="0" err="1" smtClean="0"/>
              <a:t>anotherDay</a:t>
            </a:r>
            <a:r>
              <a:rPr lang="en-ZA" altLang="en-US" dirty="0" smtClean="0"/>
              <a:t> = </a:t>
            </a:r>
            <a:r>
              <a:rPr lang="en-ZA" altLang="en-US" dirty="0" err="1" smtClean="0"/>
              <a:t>Day.valueOf</a:t>
            </a:r>
            <a:r>
              <a:rPr lang="en-ZA" altLang="en-US" dirty="0" smtClean="0"/>
              <a:t>(2);</a:t>
            </a:r>
          </a:p>
        </p:txBody>
      </p:sp>
    </p:spTree>
    <p:extLst>
      <p:ext uri="{BB962C8B-B14F-4D97-AF65-F5344CB8AC3E}">
        <p14:creationId xmlns:p14="http://schemas.microsoft.com/office/powerpoint/2010/main" val="225495354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1pPr>
            <a:lvl2pPr marL="742950" indent="-285750" defTabSz="990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2pPr>
            <a:lvl3pPr marL="1143000" indent="-228600" defTabSz="990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3pPr>
            <a:lvl4pPr marL="1600200" indent="-228600" defTabSz="990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4pPr>
            <a:lvl5pPr marL="2057400" indent="-228600" defTabSz="990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5pPr>
            <a:lvl6pPr marL="2514600" indent="-228600" defTabSz="990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6pPr>
            <a:lvl7pPr marL="2971800" indent="-228600" defTabSz="990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7pPr>
            <a:lvl8pPr marL="3429000" indent="-228600" defTabSz="990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8pPr>
            <a:lvl9pPr marL="3886200" indent="-228600" defTabSz="990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9pPr>
          </a:lstStyle>
          <a:p>
            <a:fld id="{B4DAFE8F-70FC-4C1D-84BF-B94E694B354F}" type="slidenum">
              <a:rPr lang="en-US" altLang="en-US" sz="1300" smtClean="0"/>
              <a:pPr/>
              <a:t>20</a:t>
            </a:fld>
            <a:endParaRPr lang="en-US" altLang="en-US" sz="1300" smtClean="0"/>
          </a:p>
        </p:txBody>
      </p:sp>
      <p:sp>
        <p:nvSpPr>
          <p:cNvPr id="40963" name="Rectangle 2"/>
          <p:cNvSpPr>
            <a:spLocks noGrp="1" noRot="1" noChangeAspect="1" noChangeArrowheads="1" noTextEdit="1"/>
          </p:cNvSpPr>
          <p:nvPr>
            <p:ph type="sldImg"/>
          </p:nvPr>
        </p:nvSpPr>
        <p:spPr>
          <a:xfrm>
            <a:off x="992188" y="768350"/>
            <a:ext cx="5114925" cy="3836988"/>
          </a:xfrm>
          <a:ln/>
        </p:spPr>
      </p:sp>
      <p:sp>
        <p:nvSpPr>
          <p:cNvPr id="409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MX" altLang="en-US" smtClean="0"/>
          </a:p>
        </p:txBody>
      </p:sp>
    </p:spTree>
    <p:extLst>
      <p:ext uri="{BB962C8B-B14F-4D97-AF65-F5344CB8AC3E}">
        <p14:creationId xmlns:p14="http://schemas.microsoft.com/office/powerpoint/2010/main" val="5310957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1pPr>
            <a:lvl2pPr marL="742950" indent="-285750" defTabSz="990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2pPr>
            <a:lvl3pPr marL="1143000" indent="-228600" defTabSz="990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3pPr>
            <a:lvl4pPr marL="1600200" indent="-228600" defTabSz="990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4pPr>
            <a:lvl5pPr marL="2057400" indent="-228600" defTabSz="990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5pPr>
            <a:lvl6pPr marL="2514600" indent="-228600" defTabSz="990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6pPr>
            <a:lvl7pPr marL="2971800" indent="-228600" defTabSz="990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7pPr>
            <a:lvl8pPr marL="3429000" indent="-228600" defTabSz="990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8pPr>
            <a:lvl9pPr marL="3886200" indent="-228600" defTabSz="990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9pPr>
          </a:lstStyle>
          <a:p>
            <a:fld id="{DBAAD222-3EBB-4F22-BF4F-9638230909E2}" type="slidenum">
              <a:rPr lang="en-US" altLang="en-US" sz="1300" smtClean="0"/>
              <a:pPr/>
              <a:t>2</a:t>
            </a:fld>
            <a:endParaRPr lang="en-US" altLang="en-US" sz="1300" smtClean="0"/>
          </a:p>
        </p:txBody>
      </p:sp>
      <p:sp>
        <p:nvSpPr>
          <p:cNvPr id="11267" name="Rectangle 2"/>
          <p:cNvSpPr>
            <a:spLocks noGrp="1" noRot="1" noChangeAspect="1" noChangeArrowheads="1" noTextEdit="1"/>
          </p:cNvSpPr>
          <p:nvPr>
            <p:ph type="sldImg"/>
          </p:nvPr>
        </p:nvSpPr>
        <p:spPr>
          <a:xfrm>
            <a:off x="992188" y="768350"/>
            <a:ext cx="5114925" cy="3836988"/>
          </a:xfrm>
          <a:ln/>
        </p:spPr>
      </p:sp>
      <p:sp>
        <p:nvSpPr>
          <p:cNvPr id="112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MX" altLang="en-US" smtClean="0"/>
          </a:p>
        </p:txBody>
      </p:sp>
    </p:spTree>
    <p:extLst>
      <p:ext uri="{BB962C8B-B14F-4D97-AF65-F5344CB8AC3E}">
        <p14:creationId xmlns:p14="http://schemas.microsoft.com/office/powerpoint/2010/main" val="256591648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1pPr>
            <a:lvl2pPr marL="742950" indent="-285750" defTabSz="990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2pPr>
            <a:lvl3pPr marL="1143000" indent="-228600" defTabSz="990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3pPr>
            <a:lvl4pPr marL="1600200" indent="-228600" defTabSz="990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4pPr>
            <a:lvl5pPr marL="2057400" indent="-228600" defTabSz="990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5pPr>
            <a:lvl6pPr marL="2514600" indent="-228600" defTabSz="990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6pPr>
            <a:lvl7pPr marL="2971800" indent="-228600" defTabSz="990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7pPr>
            <a:lvl8pPr marL="3429000" indent="-228600" defTabSz="990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8pPr>
            <a:lvl9pPr marL="3886200" indent="-228600" defTabSz="990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9pPr>
          </a:lstStyle>
          <a:p>
            <a:fld id="{B4DAFE8F-70FC-4C1D-84BF-B94E694B354F}" type="slidenum">
              <a:rPr lang="en-US" altLang="en-US" sz="1300" smtClean="0"/>
              <a:pPr/>
              <a:t>21</a:t>
            </a:fld>
            <a:endParaRPr lang="en-US" altLang="en-US" sz="1300" smtClean="0"/>
          </a:p>
        </p:txBody>
      </p:sp>
      <p:sp>
        <p:nvSpPr>
          <p:cNvPr id="40963" name="Rectangle 2"/>
          <p:cNvSpPr>
            <a:spLocks noGrp="1" noRot="1" noChangeAspect="1" noChangeArrowheads="1" noTextEdit="1"/>
          </p:cNvSpPr>
          <p:nvPr>
            <p:ph type="sldImg"/>
          </p:nvPr>
        </p:nvSpPr>
        <p:spPr>
          <a:xfrm>
            <a:off x="992188" y="768350"/>
            <a:ext cx="5114925" cy="3836988"/>
          </a:xfrm>
          <a:ln/>
        </p:spPr>
      </p:sp>
      <p:sp>
        <p:nvSpPr>
          <p:cNvPr id="409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MX" altLang="en-US" smtClean="0"/>
          </a:p>
        </p:txBody>
      </p:sp>
    </p:spTree>
    <p:extLst>
      <p:ext uri="{BB962C8B-B14F-4D97-AF65-F5344CB8AC3E}">
        <p14:creationId xmlns:p14="http://schemas.microsoft.com/office/powerpoint/2010/main" val="175236061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1pPr>
            <a:lvl2pPr marL="742950" indent="-285750" defTabSz="990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2pPr>
            <a:lvl3pPr marL="1143000" indent="-228600" defTabSz="990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3pPr>
            <a:lvl4pPr marL="1600200" indent="-228600" defTabSz="990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4pPr>
            <a:lvl5pPr marL="2057400" indent="-228600" defTabSz="990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5pPr>
            <a:lvl6pPr marL="2514600" indent="-228600" defTabSz="990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6pPr>
            <a:lvl7pPr marL="2971800" indent="-228600" defTabSz="990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7pPr>
            <a:lvl8pPr marL="3429000" indent="-228600" defTabSz="990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8pPr>
            <a:lvl9pPr marL="3886200" indent="-228600" defTabSz="990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9pPr>
          </a:lstStyle>
          <a:p>
            <a:fld id="{053B2919-B145-48EF-B323-D7E3BC98961A}" type="slidenum">
              <a:rPr lang="en-US" altLang="en-US" sz="1300" smtClean="0"/>
              <a:pPr/>
              <a:t>22</a:t>
            </a:fld>
            <a:endParaRPr lang="en-US" altLang="en-US" sz="1300" smtClean="0"/>
          </a:p>
        </p:txBody>
      </p:sp>
      <p:sp>
        <p:nvSpPr>
          <p:cNvPr id="45059" name="Rectangle 2"/>
          <p:cNvSpPr>
            <a:spLocks noGrp="1" noRot="1" noChangeAspect="1" noChangeArrowheads="1" noTextEdit="1"/>
          </p:cNvSpPr>
          <p:nvPr>
            <p:ph type="sldImg"/>
          </p:nvPr>
        </p:nvSpPr>
        <p:spPr>
          <a:xfrm>
            <a:off x="992188" y="768350"/>
            <a:ext cx="5114925" cy="3836988"/>
          </a:xfrm>
          <a:ln/>
        </p:spPr>
      </p:sp>
      <p:sp>
        <p:nvSpPr>
          <p:cNvPr id="450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MX" altLang="en-US" smtClean="0"/>
          </a:p>
        </p:txBody>
      </p:sp>
    </p:spTree>
    <p:extLst>
      <p:ext uri="{BB962C8B-B14F-4D97-AF65-F5344CB8AC3E}">
        <p14:creationId xmlns:p14="http://schemas.microsoft.com/office/powerpoint/2010/main" val="223968776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1pPr>
            <a:lvl2pPr marL="742950" indent="-285750" defTabSz="990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2pPr>
            <a:lvl3pPr marL="1143000" indent="-228600" defTabSz="990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3pPr>
            <a:lvl4pPr marL="1600200" indent="-228600" defTabSz="990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4pPr>
            <a:lvl5pPr marL="2057400" indent="-228600" defTabSz="990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5pPr>
            <a:lvl6pPr marL="2514600" indent="-228600" defTabSz="990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6pPr>
            <a:lvl7pPr marL="2971800" indent="-228600" defTabSz="990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7pPr>
            <a:lvl8pPr marL="3429000" indent="-228600" defTabSz="990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8pPr>
            <a:lvl9pPr marL="3886200" indent="-228600" defTabSz="990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9pPr>
          </a:lstStyle>
          <a:p>
            <a:fld id="{0B01AFCA-62BA-4369-BECE-3C3F7162E168}" type="slidenum">
              <a:rPr lang="en-US" altLang="en-US" sz="1300" smtClean="0"/>
              <a:pPr/>
              <a:t>23</a:t>
            </a:fld>
            <a:endParaRPr lang="en-US" altLang="en-US" sz="1300" smtClean="0"/>
          </a:p>
        </p:txBody>
      </p:sp>
      <p:sp>
        <p:nvSpPr>
          <p:cNvPr id="47107" name="Rectangle 2"/>
          <p:cNvSpPr>
            <a:spLocks noGrp="1" noRot="1" noChangeAspect="1" noChangeArrowheads="1" noTextEdit="1"/>
          </p:cNvSpPr>
          <p:nvPr>
            <p:ph type="sldImg"/>
          </p:nvPr>
        </p:nvSpPr>
        <p:spPr>
          <a:xfrm>
            <a:off x="992188" y="768350"/>
            <a:ext cx="5114925" cy="3836988"/>
          </a:xfrm>
          <a:ln/>
        </p:spPr>
      </p:sp>
      <p:sp>
        <p:nvSpPr>
          <p:cNvPr id="471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ZA" altLang="en-US" dirty="0" smtClean="0"/>
              <a:t>C (and C++) only accepts integer subscripts. However, you can use types that are equivalent to integers as well (such as enumeration constants or characters). In the case of characters, you would typically get a warning because some language implementations have signed and unsigned characters, so you may inadvertently get a negative subscript by mistake. Float and double values are usually not allowed as subscripts unless you cast them to integers.</a:t>
            </a:r>
          </a:p>
        </p:txBody>
      </p:sp>
    </p:spTree>
    <p:extLst>
      <p:ext uri="{BB962C8B-B14F-4D97-AF65-F5344CB8AC3E}">
        <p14:creationId xmlns:p14="http://schemas.microsoft.com/office/powerpoint/2010/main" val="83951512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1pPr>
            <a:lvl2pPr marL="742950" indent="-285750" defTabSz="990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2pPr>
            <a:lvl3pPr marL="1143000" indent="-228600" defTabSz="990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3pPr>
            <a:lvl4pPr marL="1600200" indent="-228600" defTabSz="990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4pPr>
            <a:lvl5pPr marL="2057400" indent="-228600" defTabSz="990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5pPr>
            <a:lvl6pPr marL="2514600" indent="-228600" defTabSz="990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6pPr>
            <a:lvl7pPr marL="2971800" indent="-228600" defTabSz="990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7pPr>
            <a:lvl8pPr marL="3429000" indent="-228600" defTabSz="990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8pPr>
            <a:lvl9pPr marL="3886200" indent="-228600" defTabSz="990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9pPr>
          </a:lstStyle>
          <a:p>
            <a:fld id="{0B01AFCA-62BA-4369-BECE-3C3F7162E168}" type="slidenum">
              <a:rPr lang="en-US" altLang="en-US" sz="1300" smtClean="0"/>
              <a:pPr/>
              <a:t>24</a:t>
            </a:fld>
            <a:endParaRPr lang="en-US" altLang="en-US" sz="1300" smtClean="0"/>
          </a:p>
        </p:txBody>
      </p:sp>
      <p:sp>
        <p:nvSpPr>
          <p:cNvPr id="47107" name="Rectangle 2"/>
          <p:cNvSpPr>
            <a:spLocks noGrp="1" noRot="1" noChangeAspect="1" noChangeArrowheads="1" noTextEdit="1"/>
          </p:cNvSpPr>
          <p:nvPr>
            <p:ph type="sldImg"/>
          </p:nvPr>
        </p:nvSpPr>
        <p:spPr>
          <a:xfrm>
            <a:off x="992188" y="768350"/>
            <a:ext cx="5114925" cy="3836988"/>
          </a:xfrm>
          <a:ln/>
        </p:spPr>
      </p:sp>
      <p:sp>
        <p:nvSpPr>
          <p:cNvPr id="471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ZA" altLang="en-US" dirty="0" smtClean="0"/>
          </a:p>
        </p:txBody>
      </p:sp>
    </p:spTree>
    <p:extLst>
      <p:ext uri="{BB962C8B-B14F-4D97-AF65-F5344CB8AC3E}">
        <p14:creationId xmlns:p14="http://schemas.microsoft.com/office/powerpoint/2010/main" val="244711909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1pPr>
            <a:lvl2pPr marL="742950" indent="-285750" defTabSz="990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2pPr>
            <a:lvl3pPr marL="1143000" indent="-228600" defTabSz="990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3pPr>
            <a:lvl4pPr marL="1600200" indent="-228600" defTabSz="990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4pPr>
            <a:lvl5pPr marL="2057400" indent="-228600" defTabSz="990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5pPr>
            <a:lvl6pPr marL="2514600" indent="-228600" defTabSz="990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6pPr>
            <a:lvl7pPr marL="2971800" indent="-228600" defTabSz="990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7pPr>
            <a:lvl8pPr marL="3429000" indent="-228600" defTabSz="990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8pPr>
            <a:lvl9pPr marL="3886200" indent="-228600" defTabSz="990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9pPr>
          </a:lstStyle>
          <a:p>
            <a:fld id="{B0F9E734-20D1-45A2-A394-47A5F50F3294}" type="slidenum">
              <a:rPr lang="en-US" altLang="en-US" sz="1300" smtClean="0"/>
              <a:pPr/>
              <a:t>25</a:t>
            </a:fld>
            <a:endParaRPr lang="en-US" altLang="en-US" sz="1300" smtClean="0"/>
          </a:p>
        </p:txBody>
      </p:sp>
      <p:sp>
        <p:nvSpPr>
          <p:cNvPr id="49155" name="Rectangle 2"/>
          <p:cNvSpPr>
            <a:spLocks noGrp="1" noRot="1" noChangeAspect="1" noChangeArrowheads="1" noTextEdit="1"/>
          </p:cNvSpPr>
          <p:nvPr>
            <p:ph type="sldImg"/>
          </p:nvPr>
        </p:nvSpPr>
        <p:spPr>
          <a:xfrm>
            <a:off x="992188" y="768350"/>
            <a:ext cx="5114925" cy="3836988"/>
          </a:xfrm>
          <a:ln/>
        </p:spPr>
      </p:sp>
      <p:sp>
        <p:nvSpPr>
          <p:cNvPr id="491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MX" altLang="en-US" smtClean="0"/>
          </a:p>
        </p:txBody>
      </p:sp>
    </p:spTree>
    <p:extLst>
      <p:ext uri="{BB962C8B-B14F-4D97-AF65-F5344CB8AC3E}">
        <p14:creationId xmlns:p14="http://schemas.microsoft.com/office/powerpoint/2010/main" val="152069180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1pPr>
            <a:lvl2pPr marL="742950" indent="-285750" defTabSz="990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2pPr>
            <a:lvl3pPr marL="1143000" indent="-228600" defTabSz="990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3pPr>
            <a:lvl4pPr marL="1600200" indent="-228600" defTabSz="990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4pPr>
            <a:lvl5pPr marL="2057400" indent="-228600" defTabSz="990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5pPr>
            <a:lvl6pPr marL="2514600" indent="-228600" defTabSz="990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6pPr>
            <a:lvl7pPr marL="2971800" indent="-228600" defTabSz="990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7pPr>
            <a:lvl8pPr marL="3429000" indent="-228600" defTabSz="990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8pPr>
            <a:lvl9pPr marL="3886200" indent="-228600" defTabSz="990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9pPr>
          </a:lstStyle>
          <a:p>
            <a:fld id="{D3ADC307-1204-45FF-B20B-6E41D26724E2}" type="slidenum">
              <a:rPr lang="en-US" altLang="en-US" sz="1300" smtClean="0"/>
              <a:pPr/>
              <a:t>26</a:t>
            </a:fld>
            <a:endParaRPr lang="en-US" altLang="en-US" sz="1300" smtClean="0"/>
          </a:p>
        </p:txBody>
      </p:sp>
      <p:sp>
        <p:nvSpPr>
          <p:cNvPr id="51203" name="Rectangle 2"/>
          <p:cNvSpPr>
            <a:spLocks noGrp="1" noRot="1" noChangeAspect="1" noChangeArrowheads="1" noTextEdit="1"/>
          </p:cNvSpPr>
          <p:nvPr>
            <p:ph type="sldImg"/>
          </p:nvPr>
        </p:nvSpPr>
        <p:spPr>
          <a:xfrm>
            <a:off x="992188" y="768350"/>
            <a:ext cx="5114925" cy="3836988"/>
          </a:xfrm>
          <a:ln/>
        </p:spPr>
      </p:sp>
      <p:sp>
        <p:nvSpPr>
          <p:cNvPr id="512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MX" altLang="en-US" smtClean="0"/>
          </a:p>
        </p:txBody>
      </p:sp>
    </p:spTree>
    <p:extLst>
      <p:ext uri="{BB962C8B-B14F-4D97-AF65-F5344CB8AC3E}">
        <p14:creationId xmlns:p14="http://schemas.microsoft.com/office/powerpoint/2010/main" val="342443441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1pPr>
            <a:lvl2pPr marL="742950" indent="-285750" defTabSz="990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2pPr>
            <a:lvl3pPr marL="1143000" indent="-228600" defTabSz="990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3pPr>
            <a:lvl4pPr marL="1600200" indent="-228600" defTabSz="990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4pPr>
            <a:lvl5pPr marL="2057400" indent="-228600" defTabSz="990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5pPr>
            <a:lvl6pPr marL="2514600" indent="-228600" defTabSz="990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6pPr>
            <a:lvl7pPr marL="2971800" indent="-228600" defTabSz="990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7pPr>
            <a:lvl8pPr marL="3429000" indent="-228600" defTabSz="990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8pPr>
            <a:lvl9pPr marL="3886200" indent="-228600" defTabSz="990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9pPr>
          </a:lstStyle>
          <a:p>
            <a:fld id="{A1783810-D3E6-47D9-A5B3-DC693BFB7BF7}" type="slidenum">
              <a:rPr lang="en-US" altLang="en-US" sz="1300" smtClean="0"/>
              <a:pPr/>
              <a:t>27</a:t>
            </a:fld>
            <a:endParaRPr lang="en-US" altLang="en-US" sz="1300" smtClean="0"/>
          </a:p>
        </p:txBody>
      </p:sp>
      <p:sp>
        <p:nvSpPr>
          <p:cNvPr id="53251" name="Rectangle 2"/>
          <p:cNvSpPr>
            <a:spLocks noGrp="1" noRot="1" noChangeAspect="1" noChangeArrowheads="1" noTextEdit="1"/>
          </p:cNvSpPr>
          <p:nvPr>
            <p:ph type="sldImg"/>
          </p:nvPr>
        </p:nvSpPr>
        <p:spPr>
          <a:xfrm>
            <a:off x="992188" y="768350"/>
            <a:ext cx="5114925" cy="3836988"/>
          </a:xfrm>
          <a:ln/>
        </p:spPr>
      </p:sp>
      <p:sp>
        <p:nvSpPr>
          <p:cNvPr id="532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MX" altLang="en-US" smtClean="0"/>
          </a:p>
        </p:txBody>
      </p:sp>
    </p:spTree>
    <p:extLst>
      <p:ext uri="{BB962C8B-B14F-4D97-AF65-F5344CB8AC3E}">
        <p14:creationId xmlns:p14="http://schemas.microsoft.com/office/powerpoint/2010/main" val="151203203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1pPr>
            <a:lvl2pPr marL="742950" indent="-285750" defTabSz="990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2pPr>
            <a:lvl3pPr marL="1143000" indent="-228600" defTabSz="990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3pPr>
            <a:lvl4pPr marL="1600200" indent="-228600" defTabSz="990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4pPr>
            <a:lvl5pPr marL="2057400" indent="-228600" defTabSz="990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5pPr>
            <a:lvl6pPr marL="2514600" indent="-228600" defTabSz="990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6pPr>
            <a:lvl7pPr marL="2971800" indent="-228600" defTabSz="990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7pPr>
            <a:lvl8pPr marL="3429000" indent="-228600" defTabSz="990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8pPr>
            <a:lvl9pPr marL="3886200" indent="-228600" defTabSz="990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9pPr>
          </a:lstStyle>
          <a:p>
            <a:fld id="{BD020188-1045-47B9-8C86-29465EF1596E}" type="slidenum">
              <a:rPr lang="en-US" altLang="en-US" sz="1300" smtClean="0"/>
              <a:pPr/>
              <a:t>28</a:t>
            </a:fld>
            <a:endParaRPr lang="en-US" altLang="en-US" sz="1300" smtClean="0"/>
          </a:p>
        </p:txBody>
      </p:sp>
      <p:sp>
        <p:nvSpPr>
          <p:cNvPr id="55299" name="Rectangle 2"/>
          <p:cNvSpPr>
            <a:spLocks noGrp="1" noRot="1" noChangeAspect="1" noChangeArrowheads="1" noTextEdit="1"/>
          </p:cNvSpPr>
          <p:nvPr>
            <p:ph type="sldImg"/>
          </p:nvPr>
        </p:nvSpPr>
        <p:spPr>
          <a:xfrm>
            <a:off x="992188" y="768350"/>
            <a:ext cx="5114925" cy="3836988"/>
          </a:xfrm>
          <a:ln/>
        </p:spPr>
      </p:sp>
      <p:sp>
        <p:nvSpPr>
          <p:cNvPr id="553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MX" altLang="en-US" smtClean="0"/>
          </a:p>
        </p:txBody>
      </p:sp>
    </p:spTree>
    <p:extLst>
      <p:ext uri="{BB962C8B-B14F-4D97-AF65-F5344CB8AC3E}">
        <p14:creationId xmlns:p14="http://schemas.microsoft.com/office/powerpoint/2010/main" val="76489275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1pPr>
            <a:lvl2pPr marL="742950" indent="-285750" defTabSz="990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2pPr>
            <a:lvl3pPr marL="1143000" indent="-228600" defTabSz="990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3pPr>
            <a:lvl4pPr marL="1600200" indent="-228600" defTabSz="990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4pPr>
            <a:lvl5pPr marL="2057400" indent="-228600" defTabSz="990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5pPr>
            <a:lvl6pPr marL="2514600" indent="-228600" defTabSz="990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6pPr>
            <a:lvl7pPr marL="2971800" indent="-228600" defTabSz="990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7pPr>
            <a:lvl8pPr marL="3429000" indent="-228600" defTabSz="990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8pPr>
            <a:lvl9pPr marL="3886200" indent="-228600" defTabSz="990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9pPr>
          </a:lstStyle>
          <a:p>
            <a:fld id="{18D45844-3144-4B64-8809-E9D8529D4445}" type="slidenum">
              <a:rPr lang="en-US" altLang="en-US" sz="1300" smtClean="0"/>
              <a:pPr/>
              <a:t>29</a:t>
            </a:fld>
            <a:endParaRPr lang="en-US" altLang="en-US" sz="1300" smtClean="0"/>
          </a:p>
        </p:txBody>
      </p:sp>
      <p:sp>
        <p:nvSpPr>
          <p:cNvPr id="57347" name="Rectangle 2"/>
          <p:cNvSpPr>
            <a:spLocks noGrp="1" noRot="1" noChangeAspect="1" noChangeArrowheads="1" noTextEdit="1"/>
          </p:cNvSpPr>
          <p:nvPr>
            <p:ph type="sldImg"/>
          </p:nvPr>
        </p:nvSpPr>
        <p:spPr>
          <a:xfrm>
            <a:off x="992188" y="768350"/>
            <a:ext cx="5114925" cy="3836988"/>
          </a:xfrm>
          <a:ln/>
        </p:spPr>
      </p:sp>
      <p:sp>
        <p:nvSpPr>
          <p:cNvPr id="573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MX" altLang="en-US" smtClean="0"/>
          </a:p>
        </p:txBody>
      </p:sp>
    </p:spTree>
    <p:extLst>
      <p:ext uri="{BB962C8B-B14F-4D97-AF65-F5344CB8AC3E}">
        <p14:creationId xmlns:p14="http://schemas.microsoft.com/office/powerpoint/2010/main" val="291072887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smtClean="0"/>
              <a:t>In the Ada example, List is the name of the array. It stores integers, and its subscripts run from 1 </a:t>
            </a:r>
            <a:r>
              <a:rPr lang="en-ZA" smtClean="0"/>
              <a:t>to 5.</a:t>
            </a:r>
            <a:endParaRPr lang="en-ZA" dirty="0"/>
          </a:p>
        </p:txBody>
      </p:sp>
      <p:sp>
        <p:nvSpPr>
          <p:cNvPr id="4" name="Slide Number Placeholder 3"/>
          <p:cNvSpPr>
            <a:spLocks noGrp="1"/>
          </p:cNvSpPr>
          <p:nvPr>
            <p:ph type="sldNum" sz="quarter" idx="10"/>
          </p:nvPr>
        </p:nvSpPr>
        <p:spPr/>
        <p:txBody>
          <a:bodyPr/>
          <a:lstStyle/>
          <a:p>
            <a:pPr>
              <a:defRPr/>
            </a:pPr>
            <a:fld id="{C13607B7-F5DE-41A0-AAC7-F585AED426A3}" type="slidenum">
              <a:rPr lang="en-US" altLang="en-US" smtClean="0"/>
              <a:pPr>
                <a:defRPr/>
              </a:pPr>
              <a:t>30</a:t>
            </a:fld>
            <a:endParaRPr lang="en-US" altLang="en-US"/>
          </a:p>
        </p:txBody>
      </p:sp>
    </p:spTree>
    <p:extLst>
      <p:ext uri="{BB962C8B-B14F-4D97-AF65-F5344CB8AC3E}">
        <p14:creationId xmlns:p14="http://schemas.microsoft.com/office/powerpoint/2010/main" val="14594162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1pPr>
            <a:lvl2pPr marL="742950" indent="-285750" defTabSz="990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2pPr>
            <a:lvl3pPr marL="1143000" indent="-228600" defTabSz="990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3pPr>
            <a:lvl4pPr marL="1600200" indent="-228600" defTabSz="990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4pPr>
            <a:lvl5pPr marL="2057400" indent="-228600" defTabSz="990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5pPr>
            <a:lvl6pPr marL="2514600" indent="-228600" defTabSz="990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6pPr>
            <a:lvl7pPr marL="2971800" indent="-228600" defTabSz="990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7pPr>
            <a:lvl8pPr marL="3429000" indent="-228600" defTabSz="990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8pPr>
            <a:lvl9pPr marL="3886200" indent="-228600" defTabSz="990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9pPr>
          </a:lstStyle>
          <a:p>
            <a:fld id="{DBAAD222-3EBB-4F22-BF4F-9638230909E2}" type="slidenum">
              <a:rPr lang="en-US" altLang="en-US" sz="1300" smtClean="0"/>
              <a:pPr/>
              <a:t>3</a:t>
            </a:fld>
            <a:endParaRPr lang="en-US" altLang="en-US" sz="1300" smtClean="0"/>
          </a:p>
        </p:txBody>
      </p:sp>
      <p:sp>
        <p:nvSpPr>
          <p:cNvPr id="11267" name="Rectangle 2"/>
          <p:cNvSpPr>
            <a:spLocks noGrp="1" noRot="1" noChangeAspect="1" noChangeArrowheads="1" noTextEdit="1"/>
          </p:cNvSpPr>
          <p:nvPr>
            <p:ph type="sldImg"/>
          </p:nvPr>
        </p:nvSpPr>
        <p:spPr>
          <a:xfrm>
            <a:off x="992188" y="768350"/>
            <a:ext cx="5114925" cy="3836988"/>
          </a:xfrm>
          <a:ln/>
        </p:spPr>
      </p:sp>
      <p:sp>
        <p:nvSpPr>
          <p:cNvPr id="112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MX" altLang="en-US" smtClean="0"/>
          </a:p>
        </p:txBody>
      </p:sp>
    </p:spTree>
    <p:extLst>
      <p:ext uri="{BB962C8B-B14F-4D97-AF65-F5344CB8AC3E}">
        <p14:creationId xmlns:p14="http://schemas.microsoft.com/office/powerpoint/2010/main" val="28800494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1pPr>
            <a:lvl2pPr marL="742950" indent="-285750" defTabSz="990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2pPr>
            <a:lvl3pPr marL="1143000" indent="-228600" defTabSz="990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3pPr>
            <a:lvl4pPr marL="1600200" indent="-228600" defTabSz="990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4pPr>
            <a:lvl5pPr marL="2057400" indent="-228600" defTabSz="990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5pPr>
            <a:lvl6pPr marL="2514600" indent="-228600" defTabSz="990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6pPr>
            <a:lvl7pPr marL="2971800" indent="-228600" defTabSz="990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7pPr>
            <a:lvl8pPr marL="3429000" indent="-228600" defTabSz="990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8pPr>
            <a:lvl9pPr marL="3886200" indent="-228600" defTabSz="990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9pPr>
          </a:lstStyle>
          <a:p>
            <a:fld id="{DBAAD222-3EBB-4F22-BF4F-9638230909E2}" type="slidenum">
              <a:rPr lang="en-US" altLang="en-US" sz="1300" smtClean="0"/>
              <a:pPr/>
              <a:t>4</a:t>
            </a:fld>
            <a:endParaRPr lang="en-US" altLang="en-US" sz="1300" smtClean="0"/>
          </a:p>
        </p:txBody>
      </p:sp>
      <p:sp>
        <p:nvSpPr>
          <p:cNvPr id="11267" name="Rectangle 2"/>
          <p:cNvSpPr>
            <a:spLocks noGrp="1" noRot="1" noChangeAspect="1" noChangeArrowheads="1" noTextEdit="1"/>
          </p:cNvSpPr>
          <p:nvPr>
            <p:ph type="sldImg"/>
          </p:nvPr>
        </p:nvSpPr>
        <p:spPr>
          <a:xfrm>
            <a:off x="992188" y="768350"/>
            <a:ext cx="5114925" cy="3836988"/>
          </a:xfrm>
          <a:ln/>
        </p:spPr>
      </p:sp>
      <p:sp>
        <p:nvSpPr>
          <p:cNvPr id="112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MX" altLang="en-US" smtClean="0"/>
          </a:p>
        </p:txBody>
      </p:sp>
    </p:spTree>
    <p:extLst>
      <p:ext uri="{BB962C8B-B14F-4D97-AF65-F5344CB8AC3E}">
        <p14:creationId xmlns:p14="http://schemas.microsoft.com/office/powerpoint/2010/main" val="28765292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1pPr>
            <a:lvl2pPr marL="742950" indent="-285750" defTabSz="990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2pPr>
            <a:lvl3pPr marL="1143000" indent="-228600" defTabSz="990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3pPr>
            <a:lvl4pPr marL="1600200" indent="-228600" defTabSz="990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4pPr>
            <a:lvl5pPr marL="2057400" indent="-228600" defTabSz="990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5pPr>
            <a:lvl6pPr marL="2514600" indent="-228600" defTabSz="990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6pPr>
            <a:lvl7pPr marL="2971800" indent="-228600" defTabSz="990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7pPr>
            <a:lvl8pPr marL="3429000" indent="-228600" defTabSz="990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8pPr>
            <a:lvl9pPr marL="3886200" indent="-228600" defTabSz="990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9pPr>
          </a:lstStyle>
          <a:p>
            <a:fld id="{2E4CDFE0-0C0A-4BB6-94B0-F1D2DDECE0F9}" type="slidenum">
              <a:rPr lang="en-US" altLang="en-US" sz="1300" smtClean="0"/>
              <a:pPr/>
              <a:t>5</a:t>
            </a:fld>
            <a:endParaRPr lang="en-US" altLang="en-US" sz="1300" smtClean="0"/>
          </a:p>
        </p:txBody>
      </p:sp>
      <p:sp>
        <p:nvSpPr>
          <p:cNvPr id="13315" name="Rectangle 2"/>
          <p:cNvSpPr>
            <a:spLocks noGrp="1" noRot="1" noChangeAspect="1" noChangeArrowheads="1" noTextEdit="1"/>
          </p:cNvSpPr>
          <p:nvPr>
            <p:ph type="sldImg"/>
          </p:nvPr>
        </p:nvSpPr>
        <p:spPr>
          <a:xfrm>
            <a:off x="992188" y="768350"/>
            <a:ext cx="5114925" cy="3836988"/>
          </a:xfrm>
          <a:ln/>
        </p:spPr>
      </p:sp>
      <p:sp>
        <p:nvSpPr>
          <p:cNvPr id="133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MX" altLang="en-US" smtClean="0"/>
          </a:p>
        </p:txBody>
      </p:sp>
    </p:spTree>
    <p:extLst>
      <p:ext uri="{BB962C8B-B14F-4D97-AF65-F5344CB8AC3E}">
        <p14:creationId xmlns:p14="http://schemas.microsoft.com/office/powerpoint/2010/main" val="29765164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1pPr>
            <a:lvl2pPr marL="742950" indent="-285750" defTabSz="990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2pPr>
            <a:lvl3pPr marL="1143000" indent="-228600" defTabSz="990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3pPr>
            <a:lvl4pPr marL="1600200" indent="-228600" defTabSz="990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4pPr>
            <a:lvl5pPr marL="2057400" indent="-228600" defTabSz="990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5pPr>
            <a:lvl6pPr marL="2514600" indent="-228600" defTabSz="990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6pPr>
            <a:lvl7pPr marL="2971800" indent="-228600" defTabSz="990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7pPr>
            <a:lvl8pPr marL="3429000" indent="-228600" defTabSz="990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8pPr>
            <a:lvl9pPr marL="3886200" indent="-228600" defTabSz="990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9pPr>
          </a:lstStyle>
          <a:p>
            <a:fld id="{D07D5BB3-4068-4DB0-A787-74FEF1F50DB1}" type="slidenum">
              <a:rPr lang="en-US" altLang="en-US" sz="1300" smtClean="0"/>
              <a:pPr/>
              <a:t>6</a:t>
            </a:fld>
            <a:endParaRPr lang="en-US" altLang="en-US" sz="1300" smtClean="0"/>
          </a:p>
        </p:txBody>
      </p:sp>
      <p:sp>
        <p:nvSpPr>
          <p:cNvPr id="15363" name="Rectangle 2"/>
          <p:cNvSpPr>
            <a:spLocks noGrp="1" noRot="1" noChangeAspect="1" noChangeArrowheads="1" noTextEdit="1"/>
          </p:cNvSpPr>
          <p:nvPr>
            <p:ph type="sldImg"/>
          </p:nvPr>
        </p:nvSpPr>
        <p:spPr>
          <a:xfrm>
            <a:off x="992188" y="768350"/>
            <a:ext cx="5114925" cy="3836988"/>
          </a:xfrm>
          <a:ln/>
        </p:spPr>
      </p:sp>
      <p:sp>
        <p:nvSpPr>
          <p:cNvPr id="153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MX" altLang="en-US" smtClean="0"/>
          </a:p>
        </p:txBody>
      </p:sp>
    </p:spTree>
    <p:extLst>
      <p:ext uri="{BB962C8B-B14F-4D97-AF65-F5344CB8AC3E}">
        <p14:creationId xmlns:p14="http://schemas.microsoft.com/office/powerpoint/2010/main" val="41479352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1pPr>
            <a:lvl2pPr marL="742950" indent="-285750" defTabSz="990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2pPr>
            <a:lvl3pPr marL="1143000" indent="-228600" defTabSz="990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3pPr>
            <a:lvl4pPr marL="1600200" indent="-228600" defTabSz="990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4pPr>
            <a:lvl5pPr marL="2057400" indent="-228600" defTabSz="990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5pPr>
            <a:lvl6pPr marL="2514600" indent="-228600" defTabSz="990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6pPr>
            <a:lvl7pPr marL="2971800" indent="-228600" defTabSz="990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7pPr>
            <a:lvl8pPr marL="3429000" indent="-228600" defTabSz="990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8pPr>
            <a:lvl9pPr marL="3886200" indent="-228600" defTabSz="990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9pPr>
          </a:lstStyle>
          <a:p>
            <a:fld id="{2421A1F7-56E6-4D21-97C2-15EAF79DE84F}" type="slidenum">
              <a:rPr lang="en-US" altLang="en-US" sz="1300" smtClean="0"/>
              <a:pPr/>
              <a:t>8</a:t>
            </a:fld>
            <a:endParaRPr lang="en-US" altLang="en-US" sz="1300" smtClean="0"/>
          </a:p>
        </p:txBody>
      </p:sp>
      <p:sp>
        <p:nvSpPr>
          <p:cNvPr id="18435" name="Rectangle 2"/>
          <p:cNvSpPr>
            <a:spLocks noGrp="1" noRot="1" noChangeAspect="1" noChangeArrowheads="1" noTextEdit="1"/>
          </p:cNvSpPr>
          <p:nvPr>
            <p:ph type="sldImg"/>
          </p:nvPr>
        </p:nvSpPr>
        <p:spPr>
          <a:xfrm>
            <a:off x="992188" y="768350"/>
            <a:ext cx="5114925" cy="3836988"/>
          </a:xfrm>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MX" altLang="en-US" smtClean="0"/>
          </a:p>
        </p:txBody>
      </p:sp>
    </p:spTree>
    <p:extLst>
      <p:ext uri="{BB962C8B-B14F-4D97-AF65-F5344CB8AC3E}">
        <p14:creationId xmlns:p14="http://schemas.microsoft.com/office/powerpoint/2010/main" val="28936472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1pPr>
            <a:lvl2pPr marL="742950" indent="-285750" defTabSz="990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2pPr>
            <a:lvl3pPr marL="1143000" indent="-228600" defTabSz="990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3pPr>
            <a:lvl4pPr marL="1600200" indent="-228600" defTabSz="990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4pPr>
            <a:lvl5pPr marL="2057400" indent="-228600" defTabSz="990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5pPr>
            <a:lvl6pPr marL="2514600" indent="-228600" defTabSz="990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6pPr>
            <a:lvl7pPr marL="2971800" indent="-228600" defTabSz="990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7pPr>
            <a:lvl8pPr marL="3429000" indent="-228600" defTabSz="990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8pPr>
            <a:lvl9pPr marL="3886200" indent="-228600" defTabSz="990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9pPr>
          </a:lstStyle>
          <a:p>
            <a:fld id="{93300354-EBBD-4167-8F08-CA9A09E6AAE9}" type="slidenum">
              <a:rPr lang="en-US" altLang="en-US" sz="1300" smtClean="0"/>
              <a:pPr/>
              <a:t>9</a:t>
            </a:fld>
            <a:endParaRPr lang="en-US" altLang="en-US" sz="1300" smtClean="0"/>
          </a:p>
        </p:txBody>
      </p:sp>
      <p:sp>
        <p:nvSpPr>
          <p:cNvPr id="20483" name="Rectangle 2"/>
          <p:cNvSpPr>
            <a:spLocks noGrp="1" noRot="1" noChangeAspect="1" noChangeArrowheads="1" noTextEdit="1"/>
          </p:cNvSpPr>
          <p:nvPr>
            <p:ph type="sldImg"/>
          </p:nvPr>
        </p:nvSpPr>
        <p:spPr>
          <a:xfrm>
            <a:off x="992188" y="768350"/>
            <a:ext cx="5114925" cy="3836988"/>
          </a:xfrm>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MX" altLang="en-US" smtClean="0"/>
          </a:p>
        </p:txBody>
      </p:sp>
    </p:spTree>
    <p:extLst>
      <p:ext uri="{BB962C8B-B14F-4D97-AF65-F5344CB8AC3E}">
        <p14:creationId xmlns:p14="http://schemas.microsoft.com/office/powerpoint/2010/main" val="12969160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1pPr>
            <a:lvl2pPr marL="742950" indent="-285750" defTabSz="990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2pPr>
            <a:lvl3pPr marL="1143000" indent="-228600" defTabSz="990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3pPr>
            <a:lvl4pPr marL="1600200" indent="-228600" defTabSz="990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4pPr>
            <a:lvl5pPr marL="2057400" indent="-228600" defTabSz="990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5pPr>
            <a:lvl6pPr marL="2514600" indent="-228600" defTabSz="990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6pPr>
            <a:lvl7pPr marL="2971800" indent="-228600" defTabSz="990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7pPr>
            <a:lvl8pPr marL="3429000" indent="-228600" defTabSz="990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8pPr>
            <a:lvl9pPr marL="3886200" indent="-228600" defTabSz="990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9pPr>
          </a:lstStyle>
          <a:p>
            <a:fld id="{942EA240-0E7A-41C4-A46A-087A7EAF08CC}" type="slidenum">
              <a:rPr lang="en-US" altLang="en-US" sz="1300" smtClean="0"/>
              <a:pPr/>
              <a:t>10</a:t>
            </a:fld>
            <a:endParaRPr lang="en-US" altLang="en-US" sz="1300" smtClean="0"/>
          </a:p>
        </p:txBody>
      </p:sp>
      <p:sp>
        <p:nvSpPr>
          <p:cNvPr id="22531" name="Rectangle 2"/>
          <p:cNvSpPr>
            <a:spLocks noGrp="1" noRot="1" noChangeAspect="1" noChangeArrowheads="1" noTextEdit="1"/>
          </p:cNvSpPr>
          <p:nvPr>
            <p:ph type="sldImg"/>
          </p:nvPr>
        </p:nvSpPr>
        <p:spPr>
          <a:xfrm>
            <a:off x="992188" y="768350"/>
            <a:ext cx="5114925" cy="3836988"/>
          </a:xfrm>
          <a:ln/>
        </p:spPr>
      </p:sp>
      <p:sp>
        <p:nvSpPr>
          <p:cNvPr id="225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ZA" altLang="en-US" noProof="0" dirty="0" smtClean="0"/>
              <a:t>UCS stands for Universal Coded Character Set. UCS-2 uses 2 bytes to represent each character, and UCS-4 uses 4 bytes per character. UCS has largely been replaced by an updated specification called UTF (Unicode Transformation Format), with UTF-16 using 2 bytes</a:t>
            </a:r>
            <a:r>
              <a:rPr lang="en-ZA" altLang="en-US" baseline="0" noProof="0" dirty="0" smtClean="0"/>
              <a:t> per character, and UTF-32 using 4 bytes.</a:t>
            </a:r>
            <a:endParaRPr lang="en-ZA" altLang="en-US" noProof="0" dirty="0" smtClean="0"/>
          </a:p>
        </p:txBody>
      </p:sp>
    </p:spTree>
    <p:extLst>
      <p:ext uri="{BB962C8B-B14F-4D97-AF65-F5344CB8AC3E}">
        <p14:creationId xmlns:p14="http://schemas.microsoft.com/office/powerpoint/2010/main" val="236177441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Text Box 4"/>
          <p:cNvSpPr txBox="1">
            <a:spLocks noChangeArrowheads="1"/>
          </p:cNvSpPr>
          <p:nvPr/>
        </p:nvSpPr>
        <p:spPr bwMode="auto">
          <a:xfrm>
            <a:off x="7448550" y="6583363"/>
            <a:ext cx="18415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1pPr>
            <a:lvl2pPr marL="742950" indent="-28575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2pPr>
            <a:lvl3pPr marL="11430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3pPr>
            <a:lvl4pPr marL="16002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4pPr>
            <a:lvl5pPr marL="20574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9pPr>
          </a:lstStyle>
          <a:p>
            <a:pPr algn="r">
              <a:defRPr/>
            </a:pPr>
            <a:endParaRPr lang="en-US" altLang="en-US" sz="1200" smtClean="0">
              <a:latin typeface="Courier" pitchFamily="49" charset="0"/>
            </a:endParaRPr>
          </a:p>
        </p:txBody>
      </p:sp>
      <p:sp>
        <p:nvSpPr>
          <p:cNvPr id="120834" name="Rectangle 2"/>
          <p:cNvSpPr>
            <a:spLocks noGrp="1" noChangeArrowheads="1"/>
          </p:cNvSpPr>
          <p:nvPr>
            <p:ph type="ctrTitle"/>
          </p:nvPr>
        </p:nvSpPr>
        <p:spPr>
          <a:xfrm>
            <a:off x="381000" y="1371600"/>
            <a:ext cx="3657600" cy="1143000"/>
          </a:xfrm>
        </p:spPr>
        <p:txBody>
          <a:bodyPr/>
          <a:lstStyle>
            <a:lvl1pPr>
              <a:defRPr b="1">
                <a:solidFill>
                  <a:schemeClr val="accent2"/>
                </a:solidFill>
              </a:defRPr>
            </a:lvl1pPr>
          </a:lstStyle>
          <a:p>
            <a:r>
              <a:rPr lang="en-US"/>
              <a:t>Click to edit Master title style</a:t>
            </a:r>
          </a:p>
        </p:txBody>
      </p:sp>
      <p:sp>
        <p:nvSpPr>
          <p:cNvPr id="120835" name="Rectangle 3"/>
          <p:cNvSpPr>
            <a:spLocks noGrp="1" noChangeArrowheads="1"/>
          </p:cNvSpPr>
          <p:nvPr>
            <p:ph type="subTitle" idx="1"/>
          </p:nvPr>
        </p:nvSpPr>
        <p:spPr>
          <a:xfrm>
            <a:off x="381000" y="3276600"/>
            <a:ext cx="3657600" cy="1752600"/>
          </a:xfrm>
        </p:spPr>
        <p:txBody>
          <a:bodyPr/>
          <a:lstStyle>
            <a:lvl1pPr marL="0" indent="0">
              <a:buFontTx/>
              <a:buNone/>
              <a:defRPr>
                <a:solidFill>
                  <a:srgbClr val="CC3300"/>
                </a:solidFill>
              </a:defRPr>
            </a:lvl1pPr>
          </a:lstStyle>
          <a:p>
            <a:r>
              <a:rPr lang="en-US"/>
              <a:t>Click to edit Master subtitle style</a:t>
            </a:r>
          </a:p>
        </p:txBody>
      </p:sp>
      <p:pic>
        <p:nvPicPr>
          <p:cNvPr id="6" name="Picture 8" descr="Front Cover: Concepts of Programming Languages, Global Edition, by Robert W Sebesta&#10;"/>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343400" y="0"/>
            <a:ext cx="4800600" cy="60769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27617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ftr" sz="quarter" idx="10"/>
          </p:nvPr>
        </p:nvSpPr>
        <p:spPr>
          <a:ln/>
        </p:spPr>
        <p:txBody>
          <a:bodyPr/>
          <a:lstStyle>
            <a:lvl1pPr>
              <a:defRPr/>
            </a:lvl1pPr>
          </a:lstStyle>
          <a:p>
            <a:pPr>
              <a:defRPr/>
            </a:pPr>
            <a:r>
              <a:rPr lang="en-US"/>
              <a:t>Copyright © 2017 Addison-Wesley. All rights reserved.</a:t>
            </a:r>
          </a:p>
        </p:txBody>
      </p:sp>
      <p:sp>
        <p:nvSpPr>
          <p:cNvPr id="5" name="Rectangle 5"/>
          <p:cNvSpPr>
            <a:spLocks noGrp="1" noChangeArrowheads="1"/>
          </p:cNvSpPr>
          <p:nvPr>
            <p:ph type="sldNum" sz="quarter" idx="11"/>
          </p:nvPr>
        </p:nvSpPr>
        <p:spPr>
          <a:ln/>
        </p:spPr>
        <p:txBody>
          <a:bodyPr/>
          <a:lstStyle>
            <a:lvl1pPr>
              <a:defRPr/>
            </a:lvl1pPr>
          </a:lstStyle>
          <a:p>
            <a:pPr>
              <a:defRPr/>
            </a:pPr>
            <a:r>
              <a:rPr lang="en-US" altLang="en-US"/>
              <a:t>1-</a:t>
            </a:r>
            <a:fld id="{D371D2EE-36B0-47D0-8EC6-2F0879030174}" type="slidenum">
              <a:rPr lang="en-US" altLang="en-US"/>
              <a:pPr>
                <a:defRPr/>
              </a:pPr>
              <a:t>‹#›</a:t>
            </a:fld>
            <a:endParaRPr lang="en-US" altLang="en-US"/>
          </a:p>
        </p:txBody>
      </p:sp>
    </p:spTree>
    <p:extLst>
      <p:ext uri="{BB962C8B-B14F-4D97-AF65-F5344CB8AC3E}">
        <p14:creationId xmlns:p14="http://schemas.microsoft.com/office/powerpoint/2010/main" val="11999241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24650" y="381000"/>
            <a:ext cx="2038350" cy="57912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381000"/>
            <a:ext cx="5962650" cy="5791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ftr" sz="quarter" idx="10"/>
          </p:nvPr>
        </p:nvSpPr>
        <p:spPr>
          <a:ln/>
        </p:spPr>
        <p:txBody>
          <a:bodyPr/>
          <a:lstStyle>
            <a:lvl1pPr>
              <a:defRPr/>
            </a:lvl1pPr>
          </a:lstStyle>
          <a:p>
            <a:pPr>
              <a:defRPr/>
            </a:pPr>
            <a:r>
              <a:rPr lang="en-US"/>
              <a:t>Copyright © 2017 Addison-Wesley. All rights reserved.</a:t>
            </a:r>
          </a:p>
        </p:txBody>
      </p:sp>
      <p:sp>
        <p:nvSpPr>
          <p:cNvPr id="5" name="Rectangle 5"/>
          <p:cNvSpPr>
            <a:spLocks noGrp="1" noChangeArrowheads="1"/>
          </p:cNvSpPr>
          <p:nvPr>
            <p:ph type="sldNum" sz="quarter" idx="11"/>
          </p:nvPr>
        </p:nvSpPr>
        <p:spPr>
          <a:ln/>
        </p:spPr>
        <p:txBody>
          <a:bodyPr/>
          <a:lstStyle>
            <a:lvl1pPr>
              <a:defRPr/>
            </a:lvl1pPr>
          </a:lstStyle>
          <a:p>
            <a:pPr>
              <a:defRPr/>
            </a:pPr>
            <a:r>
              <a:rPr lang="en-US" altLang="en-US"/>
              <a:t>1-</a:t>
            </a:r>
            <a:fld id="{3FC11C87-959C-4BB7-BEE1-0FAF688CA295}" type="slidenum">
              <a:rPr lang="en-US" altLang="en-US"/>
              <a:pPr>
                <a:defRPr/>
              </a:pPr>
              <a:t>‹#›</a:t>
            </a:fld>
            <a:endParaRPr lang="en-US" altLang="en-US"/>
          </a:p>
        </p:txBody>
      </p:sp>
    </p:spTree>
    <p:extLst>
      <p:ext uri="{BB962C8B-B14F-4D97-AF65-F5344CB8AC3E}">
        <p14:creationId xmlns:p14="http://schemas.microsoft.com/office/powerpoint/2010/main" val="31115750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4"/>
          <p:cNvSpPr>
            <a:spLocks noGrp="1" noChangeArrowheads="1"/>
          </p:cNvSpPr>
          <p:nvPr>
            <p:ph type="ftr" sz="quarter" idx="10"/>
          </p:nvPr>
        </p:nvSpPr>
        <p:spPr>
          <a:ln/>
        </p:spPr>
        <p:txBody>
          <a:bodyPr/>
          <a:lstStyle>
            <a:lvl1pPr>
              <a:defRPr/>
            </a:lvl1pPr>
          </a:lstStyle>
          <a:p>
            <a:pPr>
              <a:defRPr/>
            </a:pPr>
            <a:r>
              <a:rPr lang="en-US"/>
              <a:t>Copyright © 2017 Addison-Wesley. All rights reserved.</a:t>
            </a:r>
          </a:p>
        </p:txBody>
      </p:sp>
      <p:sp>
        <p:nvSpPr>
          <p:cNvPr id="5" name="Rectangle 5"/>
          <p:cNvSpPr>
            <a:spLocks noGrp="1" noChangeArrowheads="1"/>
          </p:cNvSpPr>
          <p:nvPr>
            <p:ph type="sldNum" sz="quarter" idx="11"/>
          </p:nvPr>
        </p:nvSpPr>
        <p:spPr>
          <a:ln/>
        </p:spPr>
        <p:txBody>
          <a:bodyPr/>
          <a:lstStyle>
            <a:lvl1pPr>
              <a:defRPr/>
            </a:lvl1pPr>
          </a:lstStyle>
          <a:p>
            <a:pPr>
              <a:defRPr/>
            </a:pPr>
            <a:r>
              <a:rPr lang="en-US" altLang="en-US"/>
              <a:t>1-</a:t>
            </a:r>
            <a:fld id="{758206BA-BBBB-45AB-B6AF-30BC5A379056}" type="slidenum">
              <a:rPr lang="en-US" altLang="en-US"/>
              <a:pPr>
                <a:defRPr/>
              </a:pPr>
              <a:t>‹#›</a:t>
            </a:fld>
            <a:endParaRPr lang="en-US" altLang="en-US"/>
          </a:p>
        </p:txBody>
      </p:sp>
    </p:spTree>
    <p:extLst>
      <p:ext uri="{BB962C8B-B14F-4D97-AF65-F5344CB8AC3E}">
        <p14:creationId xmlns:p14="http://schemas.microsoft.com/office/powerpoint/2010/main" val="9207617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ftr" sz="quarter" idx="10"/>
          </p:nvPr>
        </p:nvSpPr>
        <p:spPr>
          <a:ln/>
        </p:spPr>
        <p:txBody>
          <a:bodyPr/>
          <a:lstStyle>
            <a:lvl1pPr>
              <a:defRPr/>
            </a:lvl1pPr>
          </a:lstStyle>
          <a:p>
            <a:pPr>
              <a:defRPr/>
            </a:pPr>
            <a:r>
              <a:rPr lang="en-US"/>
              <a:t>Copyright © 2017 Addison-Wesley. All rights reserved.</a:t>
            </a:r>
          </a:p>
        </p:txBody>
      </p:sp>
      <p:sp>
        <p:nvSpPr>
          <p:cNvPr id="5" name="Rectangle 5"/>
          <p:cNvSpPr>
            <a:spLocks noGrp="1" noChangeArrowheads="1"/>
          </p:cNvSpPr>
          <p:nvPr>
            <p:ph type="sldNum" sz="quarter" idx="11"/>
          </p:nvPr>
        </p:nvSpPr>
        <p:spPr>
          <a:ln/>
        </p:spPr>
        <p:txBody>
          <a:bodyPr/>
          <a:lstStyle>
            <a:lvl1pPr>
              <a:defRPr/>
            </a:lvl1pPr>
          </a:lstStyle>
          <a:p>
            <a:pPr>
              <a:defRPr/>
            </a:pPr>
            <a:r>
              <a:rPr lang="en-US" altLang="en-US"/>
              <a:t>1-</a:t>
            </a:r>
            <a:fld id="{EB733DF0-028F-4B11-99BE-EA5D7C13C8BE}" type="slidenum">
              <a:rPr lang="en-US" altLang="en-US"/>
              <a:pPr>
                <a:defRPr/>
              </a:pPr>
              <a:t>‹#›</a:t>
            </a:fld>
            <a:endParaRPr lang="en-US" altLang="en-US"/>
          </a:p>
        </p:txBody>
      </p:sp>
    </p:spTree>
    <p:extLst>
      <p:ext uri="{BB962C8B-B14F-4D97-AF65-F5344CB8AC3E}">
        <p14:creationId xmlns:p14="http://schemas.microsoft.com/office/powerpoint/2010/main" val="20408199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0"/>
            <a:ext cx="40005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62500" y="1600200"/>
            <a:ext cx="40005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ftr" sz="quarter" idx="10"/>
          </p:nvPr>
        </p:nvSpPr>
        <p:spPr>
          <a:ln/>
        </p:spPr>
        <p:txBody>
          <a:bodyPr/>
          <a:lstStyle>
            <a:lvl1pPr>
              <a:defRPr/>
            </a:lvl1pPr>
          </a:lstStyle>
          <a:p>
            <a:pPr>
              <a:defRPr/>
            </a:pPr>
            <a:r>
              <a:rPr lang="en-US"/>
              <a:t>Copyright © 2017 Addison-Wesley. All rights reserved.</a:t>
            </a:r>
          </a:p>
        </p:txBody>
      </p:sp>
      <p:sp>
        <p:nvSpPr>
          <p:cNvPr id="6" name="Rectangle 5"/>
          <p:cNvSpPr>
            <a:spLocks noGrp="1" noChangeArrowheads="1"/>
          </p:cNvSpPr>
          <p:nvPr>
            <p:ph type="sldNum" sz="quarter" idx="11"/>
          </p:nvPr>
        </p:nvSpPr>
        <p:spPr>
          <a:ln/>
        </p:spPr>
        <p:txBody>
          <a:bodyPr/>
          <a:lstStyle>
            <a:lvl1pPr>
              <a:defRPr/>
            </a:lvl1pPr>
          </a:lstStyle>
          <a:p>
            <a:pPr>
              <a:defRPr/>
            </a:pPr>
            <a:r>
              <a:rPr lang="en-US" altLang="en-US"/>
              <a:t>1-</a:t>
            </a:r>
            <a:fld id="{B4F1E652-B30B-42A2-B801-2B45049CB5B1}" type="slidenum">
              <a:rPr lang="en-US" altLang="en-US"/>
              <a:pPr>
                <a:defRPr/>
              </a:pPr>
              <a:t>‹#›</a:t>
            </a:fld>
            <a:endParaRPr lang="en-US" altLang="en-US"/>
          </a:p>
        </p:txBody>
      </p:sp>
    </p:spTree>
    <p:extLst>
      <p:ext uri="{BB962C8B-B14F-4D97-AF65-F5344CB8AC3E}">
        <p14:creationId xmlns:p14="http://schemas.microsoft.com/office/powerpoint/2010/main" val="33381351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ftr" sz="quarter" idx="10"/>
          </p:nvPr>
        </p:nvSpPr>
        <p:spPr>
          <a:ln/>
        </p:spPr>
        <p:txBody>
          <a:bodyPr/>
          <a:lstStyle>
            <a:lvl1pPr>
              <a:defRPr/>
            </a:lvl1pPr>
          </a:lstStyle>
          <a:p>
            <a:pPr>
              <a:defRPr/>
            </a:pPr>
            <a:r>
              <a:rPr lang="en-US"/>
              <a:t>Copyright © 2017 Addison-Wesley. All rights reserved.</a:t>
            </a:r>
          </a:p>
        </p:txBody>
      </p:sp>
      <p:sp>
        <p:nvSpPr>
          <p:cNvPr id="8" name="Rectangle 5"/>
          <p:cNvSpPr>
            <a:spLocks noGrp="1" noChangeArrowheads="1"/>
          </p:cNvSpPr>
          <p:nvPr>
            <p:ph type="sldNum" sz="quarter" idx="11"/>
          </p:nvPr>
        </p:nvSpPr>
        <p:spPr>
          <a:ln/>
        </p:spPr>
        <p:txBody>
          <a:bodyPr/>
          <a:lstStyle>
            <a:lvl1pPr>
              <a:defRPr/>
            </a:lvl1pPr>
          </a:lstStyle>
          <a:p>
            <a:pPr>
              <a:defRPr/>
            </a:pPr>
            <a:r>
              <a:rPr lang="en-US" altLang="en-US"/>
              <a:t>1-</a:t>
            </a:r>
            <a:fld id="{2D4CE6CE-EC61-443F-BDCB-FD9B2540C249}" type="slidenum">
              <a:rPr lang="en-US" altLang="en-US"/>
              <a:pPr>
                <a:defRPr/>
              </a:pPr>
              <a:t>‹#›</a:t>
            </a:fld>
            <a:endParaRPr lang="en-US" altLang="en-US"/>
          </a:p>
        </p:txBody>
      </p:sp>
    </p:spTree>
    <p:extLst>
      <p:ext uri="{BB962C8B-B14F-4D97-AF65-F5344CB8AC3E}">
        <p14:creationId xmlns:p14="http://schemas.microsoft.com/office/powerpoint/2010/main" val="35920514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ftr" sz="quarter" idx="10"/>
          </p:nvPr>
        </p:nvSpPr>
        <p:spPr>
          <a:ln/>
        </p:spPr>
        <p:txBody>
          <a:bodyPr/>
          <a:lstStyle>
            <a:lvl1pPr>
              <a:defRPr/>
            </a:lvl1pPr>
          </a:lstStyle>
          <a:p>
            <a:pPr>
              <a:defRPr/>
            </a:pPr>
            <a:r>
              <a:rPr lang="en-US"/>
              <a:t>Copyright © 2017 Addison-Wesley. All rights reserved.</a:t>
            </a:r>
          </a:p>
        </p:txBody>
      </p:sp>
      <p:sp>
        <p:nvSpPr>
          <p:cNvPr id="4" name="Rectangle 5"/>
          <p:cNvSpPr>
            <a:spLocks noGrp="1" noChangeArrowheads="1"/>
          </p:cNvSpPr>
          <p:nvPr>
            <p:ph type="sldNum" sz="quarter" idx="11"/>
          </p:nvPr>
        </p:nvSpPr>
        <p:spPr>
          <a:ln/>
        </p:spPr>
        <p:txBody>
          <a:bodyPr/>
          <a:lstStyle>
            <a:lvl1pPr>
              <a:defRPr/>
            </a:lvl1pPr>
          </a:lstStyle>
          <a:p>
            <a:pPr>
              <a:defRPr/>
            </a:pPr>
            <a:r>
              <a:rPr lang="en-US" altLang="en-US"/>
              <a:t>1-</a:t>
            </a:r>
            <a:fld id="{6EF7C87E-07FD-4F0F-BE61-AB3BCCDF931C}" type="slidenum">
              <a:rPr lang="en-US" altLang="en-US"/>
              <a:pPr>
                <a:defRPr/>
              </a:pPr>
              <a:t>‹#›</a:t>
            </a:fld>
            <a:endParaRPr lang="en-US" altLang="en-US"/>
          </a:p>
        </p:txBody>
      </p:sp>
    </p:spTree>
    <p:extLst>
      <p:ext uri="{BB962C8B-B14F-4D97-AF65-F5344CB8AC3E}">
        <p14:creationId xmlns:p14="http://schemas.microsoft.com/office/powerpoint/2010/main" val="29547094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ftr" sz="quarter" idx="10"/>
          </p:nvPr>
        </p:nvSpPr>
        <p:spPr>
          <a:ln/>
        </p:spPr>
        <p:txBody>
          <a:bodyPr/>
          <a:lstStyle>
            <a:lvl1pPr>
              <a:defRPr/>
            </a:lvl1pPr>
          </a:lstStyle>
          <a:p>
            <a:pPr>
              <a:defRPr/>
            </a:pPr>
            <a:r>
              <a:rPr lang="en-US"/>
              <a:t>Copyright © 2017 Addison-Wesley. All rights reserved.</a:t>
            </a:r>
          </a:p>
        </p:txBody>
      </p:sp>
      <p:sp>
        <p:nvSpPr>
          <p:cNvPr id="3" name="Rectangle 5"/>
          <p:cNvSpPr>
            <a:spLocks noGrp="1" noChangeArrowheads="1"/>
          </p:cNvSpPr>
          <p:nvPr>
            <p:ph type="sldNum" sz="quarter" idx="11"/>
          </p:nvPr>
        </p:nvSpPr>
        <p:spPr>
          <a:ln/>
        </p:spPr>
        <p:txBody>
          <a:bodyPr/>
          <a:lstStyle>
            <a:lvl1pPr>
              <a:defRPr/>
            </a:lvl1pPr>
          </a:lstStyle>
          <a:p>
            <a:pPr>
              <a:defRPr/>
            </a:pPr>
            <a:r>
              <a:rPr lang="en-US" altLang="en-US"/>
              <a:t>1-</a:t>
            </a:r>
            <a:fld id="{7F5C674A-681B-47D1-B2FC-CC6BB9FB64C7}" type="slidenum">
              <a:rPr lang="en-US" altLang="en-US"/>
              <a:pPr>
                <a:defRPr/>
              </a:pPr>
              <a:t>‹#›</a:t>
            </a:fld>
            <a:endParaRPr lang="en-US" altLang="en-US"/>
          </a:p>
        </p:txBody>
      </p:sp>
    </p:spTree>
    <p:extLst>
      <p:ext uri="{BB962C8B-B14F-4D97-AF65-F5344CB8AC3E}">
        <p14:creationId xmlns:p14="http://schemas.microsoft.com/office/powerpoint/2010/main" val="20317303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ftr" sz="quarter" idx="10"/>
          </p:nvPr>
        </p:nvSpPr>
        <p:spPr>
          <a:ln/>
        </p:spPr>
        <p:txBody>
          <a:bodyPr/>
          <a:lstStyle>
            <a:lvl1pPr>
              <a:defRPr/>
            </a:lvl1pPr>
          </a:lstStyle>
          <a:p>
            <a:pPr>
              <a:defRPr/>
            </a:pPr>
            <a:r>
              <a:rPr lang="en-US"/>
              <a:t>Copyright © 2017 Addison-Wesley. All rights reserved.</a:t>
            </a:r>
          </a:p>
        </p:txBody>
      </p:sp>
      <p:sp>
        <p:nvSpPr>
          <p:cNvPr id="6" name="Rectangle 5"/>
          <p:cNvSpPr>
            <a:spLocks noGrp="1" noChangeArrowheads="1"/>
          </p:cNvSpPr>
          <p:nvPr>
            <p:ph type="sldNum" sz="quarter" idx="11"/>
          </p:nvPr>
        </p:nvSpPr>
        <p:spPr>
          <a:ln/>
        </p:spPr>
        <p:txBody>
          <a:bodyPr/>
          <a:lstStyle>
            <a:lvl1pPr>
              <a:defRPr/>
            </a:lvl1pPr>
          </a:lstStyle>
          <a:p>
            <a:pPr>
              <a:defRPr/>
            </a:pPr>
            <a:r>
              <a:rPr lang="en-US" altLang="en-US"/>
              <a:t>1-</a:t>
            </a:r>
            <a:fld id="{F5E95C22-65E3-4A0A-83C0-1D85248CC2DC}" type="slidenum">
              <a:rPr lang="en-US" altLang="en-US"/>
              <a:pPr>
                <a:defRPr/>
              </a:pPr>
              <a:t>‹#›</a:t>
            </a:fld>
            <a:endParaRPr lang="en-US" altLang="en-US"/>
          </a:p>
        </p:txBody>
      </p:sp>
    </p:spTree>
    <p:extLst>
      <p:ext uri="{BB962C8B-B14F-4D97-AF65-F5344CB8AC3E}">
        <p14:creationId xmlns:p14="http://schemas.microsoft.com/office/powerpoint/2010/main" val="39291532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ftr" sz="quarter" idx="10"/>
          </p:nvPr>
        </p:nvSpPr>
        <p:spPr>
          <a:ln/>
        </p:spPr>
        <p:txBody>
          <a:bodyPr/>
          <a:lstStyle>
            <a:lvl1pPr>
              <a:defRPr/>
            </a:lvl1pPr>
          </a:lstStyle>
          <a:p>
            <a:pPr>
              <a:defRPr/>
            </a:pPr>
            <a:r>
              <a:rPr lang="en-US"/>
              <a:t>Copyright © 2017 Addison-Wesley. All rights reserved.</a:t>
            </a:r>
          </a:p>
        </p:txBody>
      </p:sp>
      <p:sp>
        <p:nvSpPr>
          <p:cNvPr id="6" name="Rectangle 5"/>
          <p:cNvSpPr>
            <a:spLocks noGrp="1" noChangeArrowheads="1"/>
          </p:cNvSpPr>
          <p:nvPr>
            <p:ph type="sldNum" sz="quarter" idx="11"/>
          </p:nvPr>
        </p:nvSpPr>
        <p:spPr>
          <a:ln/>
        </p:spPr>
        <p:txBody>
          <a:bodyPr/>
          <a:lstStyle>
            <a:lvl1pPr>
              <a:defRPr/>
            </a:lvl1pPr>
          </a:lstStyle>
          <a:p>
            <a:pPr>
              <a:defRPr/>
            </a:pPr>
            <a:r>
              <a:rPr lang="en-US" altLang="en-US"/>
              <a:t>1-</a:t>
            </a:r>
            <a:fld id="{C6665124-C59B-456C-A150-3C84BFDFE30D}" type="slidenum">
              <a:rPr lang="en-US" altLang="en-US"/>
              <a:pPr>
                <a:defRPr/>
              </a:pPr>
              <a:t>‹#›</a:t>
            </a:fld>
            <a:endParaRPr lang="en-US" altLang="en-US"/>
          </a:p>
        </p:txBody>
      </p:sp>
    </p:spTree>
    <p:extLst>
      <p:ext uri="{BB962C8B-B14F-4D97-AF65-F5344CB8AC3E}">
        <p14:creationId xmlns:p14="http://schemas.microsoft.com/office/powerpoint/2010/main" val="3265623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09600" y="381000"/>
            <a:ext cx="8153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title style</a:t>
            </a:r>
          </a:p>
        </p:txBody>
      </p:sp>
      <p:sp>
        <p:nvSpPr>
          <p:cNvPr id="1027" name="Rectangle 3"/>
          <p:cNvSpPr>
            <a:spLocks noGrp="1" noChangeArrowheads="1"/>
          </p:cNvSpPr>
          <p:nvPr>
            <p:ph type="body" idx="1"/>
          </p:nvPr>
        </p:nvSpPr>
        <p:spPr bwMode="auto">
          <a:xfrm>
            <a:off x="609600" y="1600200"/>
            <a:ext cx="81534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19812" name="Rectangle 4"/>
          <p:cNvSpPr>
            <a:spLocks noGrp="1" noChangeArrowheads="1"/>
          </p:cNvSpPr>
          <p:nvPr>
            <p:ph type="ftr" sz="quarter" idx="3"/>
          </p:nvPr>
        </p:nvSpPr>
        <p:spPr bwMode="auto">
          <a:xfrm>
            <a:off x="685800" y="6248400"/>
            <a:ext cx="4191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000">
                <a:latin typeface="Arial" charset="0"/>
                <a:ea typeface="+mn-ea"/>
                <a:cs typeface="+mn-cs"/>
              </a:defRPr>
            </a:lvl1pPr>
          </a:lstStyle>
          <a:p>
            <a:pPr>
              <a:defRPr/>
            </a:pPr>
            <a:r>
              <a:rPr lang="en-US"/>
              <a:t>Copyright © 2017 Addison-Wesley. All rights reserved.</a:t>
            </a:r>
          </a:p>
        </p:txBody>
      </p:sp>
      <p:sp>
        <p:nvSpPr>
          <p:cNvPr id="119813" name="Rectangle 5"/>
          <p:cNvSpPr>
            <a:spLocks noGrp="1" noChangeArrowheads="1"/>
          </p:cNvSpPr>
          <p:nvPr>
            <p:ph type="sldNum" sz="quarter" idx="4"/>
          </p:nvPr>
        </p:nvSpPr>
        <p:spPr bwMode="auto">
          <a:xfrm>
            <a:off x="6934200" y="62484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000">
                <a:latin typeface="Arial" panose="020B0604020202020204" pitchFamily="34" charset="0"/>
                <a:ea typeface="+mn-ea"/>
                <a:cs typeface="+mn-cs"/>
              </a:defRPr>
            </a:lvl1pPr>
          </a:lstStyle>
          <a:p>
            <a:pPr>
              <a:defRPr/>
            </a:pPr>
            <a:r>
              <a:rPr lang="en-US" altLang="en-US"/>
              <a:t>1-</a:t>
            </a:r>
            <a:fld id="{127924CD-7928-4C5D-AF84-7BD40A7ADE3D}" type="slidenum">
              <a:rPr lang="en-US" altLang="en-US"/>
              <a:pPr>
                <a:defRPr/>
              </a:pPr>
              <a:t>‹#›</a:t>
            </a:fld>
            <a:endParaRPr lang="en-US" altLang="en-US"/>
          </a:p>
        </p:txBody>
      </p:sp>
      <p:sp>
        <p:nvSpPr>
          <p:cNvPr id="1030" name="Line 6"/>
          <p:cNvSpPr>
            <a:spLocks noChangeShapeType="1"/>
          </p:cNvSpPr>
          <p:nvPr/>
        </p:nvSpPr>
        <p:spPr bwMode="auto">
          <a:xfrm>
            <a:off x="609600" y="1524000"/>
            <a:ext cx="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ZA"/>
          </a:p>
        </p:txBody>
      </p:sp>
      <p:sp>
        <p:nvSpPr>
          <p:cNvPr id="1031" name="Line 7"/>
          <p:cNvSpPr>
            <a:spLocks noChangeShapeType="1"/>
          </p:cNvSpPr>
          <p:nvPr/>
        </p:nvSpPr>
        <p:spPr bwMode="auto">
          <a:xfrm>
            <a:off x="609600" y="1219200"/>
            <a:ext cx="8153400" cy="0"/>
          </a:xfrm>
          <a:prstGeom prst="line">
            <a:avLst/>
          </a:prstGeom>
          <a:noFill/>
          <a:ln w="57150">
            <a:solidFill>
              <a:srgbClr val="CC3300"/>
            </a:solidFill>
            <a:round/>
            <a:headEnd/>
            <a:tailEnd/>
          </a:ln>
          <a:extLst>
            <a:ext uri="{909E8E84-426E-40DD-AFC4-6F175D3DCCD1}">
              <a14:hiddenFill xmlns:a14="http://schemas.microsoft.com/office/drawing/2010/main">
                <a:noFill/>
              </a14:hiddenFill>
            </a:ext>
          </a:extLst>
        </p:spPr>
        <p:txBody>
          <a:bodyPr/>
          <a:lstStyle/>
          <a:p>
            <a:endParaRPr lang="en-ZA"/>
          </a:p>
        </p:txBody>
      </p:sp>
    </p:spTree>
  </p:cSld>
  <p:clrMap bg1="lt1" tx1="dk1" bg2="lt2" tx2="dk2" accent1="accent1" accent2="accent2" accent3="accent3" accent4="accent4" accent5="accent5" accent6="accent6" hlink="hlink" folHlink="folHlink"/>
  <p:sldLayoutIdLst>
    <p:sldLayoutId id="2147483939" r:id="rId1"/>
    <p:sldLayoutId id="2147483929" r:id="rId2"/>
    <p:sldLayoutId id="2147483930" r:id="rId3"/>
    <p:sldLayoutId id="2147483931" r:id="rId4"/>
    <p:sldLayoutId id="2147483932" r:id="rId5"/>
    <p:sldLayoutId id="2147483933" r:id="rId6"/>
    <p:sldLayoutId id="2147483934" r:id="rId7"/>
    <p:sldLayoutId id="2147483935" r:id="rId8"/>
    <p:sldLayoutId id="2147483936" r:id="rId9"/>
    <p:sldLayoutId id="2147483937" r:id="rId10"/>
    <p:sldLayoutId id="2147483938" r:id="rId11"/>
  </p:sldLayoutIdLst>
  <p:hf hdr="0" dt="0"/>
  <p:txStyles>
    <p:titleStyle>
      <a:lvl1pPr algn="l" rtl="0" eaLnBrk="0" fontAlgn="base" hangingPunct="0">
        <a:spcBef>
          <a:spcPct val="0"/>
        </a:spcBef>
        <a:spcAft>
          <a:spcPct val="0"/>
        </a:spcAft>
        <a:defRPr sz="3600">
          <a:solidFill>
            <a:srgbClr val="666699"/>
          </a:solidFill>
          <a:latin typeface="+mj-lt"/>
          <a:ea typeface="+mj-ea"/>
          <a:cs typeface="+mj-cs"/>
        </a:defRPr>
      </a:lvl1pPr>
      <a:lvl2pPr algn="l" rtl="0" eaLnBrk="0" fontAlgn="base" hangingPunct="0">
        <a:spcBef>
          <a:spcPct val="0"/>
        </a:spcBef>
        <a:spcAft>
          <a:spcPct val="0"/>
        </a:spcAft>
        <a:defRPr sz="3600">
          <a:solidFill>
            <a:srgbClr val="666699"/>
          </a:solidFill>
          <a:latin typeface="Lucida Sans Unicode" pitchFamily="34" charset="0"/>
          <a:ea typeface="Lucida Sans Unicode" pitchFamily="34" charset="0"/>
          <a:cs typeface="Lucida Sans Unicode" pitchFamily="34" charset="0"/>
        </a:defRPr>
      </a:lvl2pPr>
      <a:lvl3pPr algn="l" rtl="0" eaLnBrk="0" fontAlgn="base" hangingPunct="0">
        <a:spcBef>
          <a:spcPct val="0"/>
        </a:spcBef>
        <a:spcAft>
          <a:spcPct val="0"/>
        </a:spcAft>
        <a:defRPr sz="3600">
          <a:solidFill>
            <a:srgbClr val="666699"/>
          </a:solidFill>
          <a:latin typeface="Lucida Sans Unicode" pitchFamily="34" charset="0"/>
          <a:ea typeface="Lucida Sans Unicode" pitchFamily="34" charset="0"/>
          <a:cs typeface="Lucida Sans Unicode" pitchFamily="34" charset="0"/>
        </a:defRPr>
      </a:lvl3pPr>
      <a:lvl4pPr algn="l" rtl="0" eaLnBrk="0" fontAlgn="base" hangingPunct="0">
        <a:spcBef>
          <a:spcPct val="0"/>
        </a:spcBef>
        <a:spcAft>
          <a:spcPct val="0"/>
        </a:spcAft>
        <a:defRPr sz="3600">
          <a:solidFill>
            <a:srgbClr val="666699"/>
          </a:solidFill>
          <a:latin typeface="Lucida Sans Unicode" pitchFamily="34" charset="0"/>
          <a:ea typeface="Lucida Sans Unicode" pitchFamily="34" charset="0"/>
          <a:cs typeface="Lucida Sans Unicode" pitchFamily="34" charset="0"/>
        </a:defRPr>
      </a:lvl4pPr>
      <a:lvl5pPr algn="l" rtl="0" eaLnBrk="0" fontAlgn="base" hangingPunct="0">
        <a:spcBef>
          <a:spcPct val="0"/>
        </a:spcBef>
        <a:spcAft>
          <a:spcPct val="0"/>
        </a:spcAft>
        <a:defRPr sz="3600">
          <a:solidFill>
            <a:srgbClr val="666699"/>
          </a:solidFill>
          <a:latin typeface="Lucida Sans Unicode" pitchFamily="34" charset="0"/>
          <a:ea typeface="Lucida Sans Unicode" pitchFamily="34" charset="0"/>
          <a:cs typeface="Lucida Sans Unicode" pitchFamily="34" charset="0"/>
        </a:defRPr>
      </a:lvl5pPr>
      <a:lvl6pPr marL="457200" algn="l" rtl="0" fontAlgn="base">
        <a:spcBef>
          <a:spcPct val="0"/>
        </a:spcBef>
        <a:spcAft>
          <a:spcPct val="0"/>
        </a:spcAft>
        <a:defRPr sz="3600">
          <a:solidFill>
            <a:srgbClr val="666699"/>
          </a:solidFill>
          <a:latin typeface="Lucida Sans Unicode" pitchFamily="34" charset="0"/>
          <a:ea typeface="Lucida Sans Unicode" pitchFamily="34" charset="0"/>
          <a:cs typeface="Lucida Sans Unicode" pitchFamily="34" charset="0"/>
        </a:defRPr>
      </a:lvl6pPr>
      <a:lvl7pPr marL="914400" algn="l" rtl="0" fontAlgn="base">
        <a:spcBef>
          <a:spcPct val="0"/>
        </a:spcBef>
        <a:spcAft>
          <a:spcPct val="0"/>
        </a:spcAft>
        <a:defRPr sz="3600">
          <a:solidFill>
            <a:srgbClr val="666699"/>
          </a:solidFill>
          <a:latin typeface="Lucida Sans Unicode" pitchFamily="34" charset="0"/>
          <a:ea typeface="Lucida Sans Unicode" pitchFamily="34" charset="0"/>
          <a:cs typeface="Lucida Sans Unicode" pitchFamily="34" charset="0"/>
        </a:defRPr>
      </a:lvl7pPr>
      <a:lvl8pPr marL="1371600" algn="l" rtl="0" fontAlgn="base">
        <a:spcBef>
          <a:spcPct val="0"/>
        </a:spcBef>
        <a:spcAft>
          <a:spcPct val="0"/>
        </a:spcAft>
        <a:defRPr sz="3600">
          <a:solidFill>
            <a:srgbClr val="666699"/>
          </a:solidFill>
          <a:latin typeface="Lucida Sans Unicode" pitchFamily="34" charset="0"/>
          <a:ea typeface="Lucida Sans Unicode" pitchFamily="34" charset="0"/>
          <a:cs typeface="Lucida Sans Unicode" pitchFamily="34" charset="0"/>
        </a:defRPr>
      </a:lvl8pPr>
      <a:lvl9pPr marL="1828800" algn="l" rtl="0" fontAlgn="base">
        <a:spcBef>
          <a:spcPct val="0"/>
        </a:spcBef>
        <a:spcAft>
          <a:spcPct val="0"/>
        </a:spcAft>
        <a:defRPr sz="3600">
          <a:solidFill>
            <a:srgbClr val="666699"/>
          </a:solidFill>
          <a:latin typeface="Lucida Sans Unicode" pitchFamily="34" charset="0"/>
          <a:ea typeface="Lucida Sans Unicode" pitchFamily="34" charset="0"/>
          <a:cs typeface="Lucida Sans Unicode" pitchFamily="34" charset="0"/>
        </a:defRPr>
      </a:lvl9pPr>
    </p:titleStyle>
    <p:bodyStyle>
      <a:lvl1pPr marL="342900" indent="-342900" algn="l" rtl="0" eaLnBrk="0" fontAlgn="base" hangingPunct="0">
        <a:spcBef>
          <a:spcPct val="20000"/>
        </a:spcBef>
        <a:spcAft>
          <a:spcPct val="0"/>
        </a:spcAft>
        <a:buChar char="•"/>
        <a:defRPr sz="2800">
          <a:solidFill>
            <a:schemeClr val="accent2"/>
          </a:solidFill>
          <a:latin typeface="+mn-lt"/>
          <a:ea typeface="+mn-ea"/>
          <a:cs typeface="+mn-cs"/>
        </a:defRPr>
      </a:lvl1pPr>
      <a:lvl2pPr marL="742950" indent="-285750" algn="l" rtl="0" eaLnBrk="0" fontAlgn="base" hangingPunct="0">
        <a:spcBef>
          <a:spcPct val="20000"/>
        </a:spcBef>
        <a:spcAft>
          <a:spcPct val="0"/>
        </a:spcAft>
        <a:buChar char="–"/>
        <a:defRPr sz="2400">
          <a:solidFill>
            <a:schemeClr val="accent2"/>
          </a:solidFill>
          <a:latin typeface="+mn-lt"/>
          <a:ea typeface="+mn-ea"/>
          <a:cs typeface="+mn-cs"/>
        </a:defRPr>
      </a:lvl2pPr>
      <a:lvl3pPr marL="1143000" indent="-228600" algn="l" rtl="0" eaLnBrk="0" fontAlgn="base" hangingPunct="0">
        <a:spcBef>
          <a:spcPct val="20000"/>
        </a:spcBef>
        <a:spcAft>
          <a:spcPct val="0"/>
        </a:spcAft>
        <a:buChar char="•"/>
        <a:defRPr sz="2100">
          <a:solidFill>
            <a:srgbClr val="666699"/>
          </a:solidFill>
          <a:latin typeface="+mn-lt"/>
          <a:ea typeface="+mn-ea"/>
          <a:cs typeface="+mn-cs"/>
        </a:defRPr>
      </a:lvl3pPr>
      <a:lvl4pPr marL="1600200" indent="-228600" algn="l" rtl="0" eaLnBrk="0" fontAlgn="base" hangingPunct="0">
        <a:spcBef>
          <a:spcPct val="20000"/>
        </a:spcBef>
        <a:spcAft>
          <a:spcPct val="0"/>
        </a:spcAft>
        <a:buChar char="–"/>
        <a:defRPr sz="2000">
          <a:solidFill>
            <a:schemeClr val="accent2"/>
          </a:solidFill>
          <a:latin typeface="+mn-lt"/>
          <a:ea typeface="+mn-ea"/>
          <a:cs typeface="+mn-cs"/>
        </a:defRPr>
      </a:lvl4pPr>
      <a:lvl5pPr marL="2057400" indent="-228600" algn="l" rtl="0" eaLnBrk="0" fontAlgn="base" hangingPunct="0">
        <a:spcBef>
          <a:spcPct val="20000"/>
        </a:spcBef>
        <a:spcAft>
          <a:spcPct val="0"/>
        </a:spcAft>
        <a:buChar char="»"/>
        <a:defRPr sz="2000">
          <a:solidFill>
            <a:srgbClr val="666699"/>
          </a:solidFill>
          <a:latin typeface="+mn-lt"/>
          <a:ea typeface="+mn-ea"/>
          <a:cs typeface="+mn-cs"/>
        </a:defRPr>
      </a:lvl5pPr>
      <a:lvl6pPr marL="2514600" indent="-228600" algn="l" rtl="0" fontAlgn="base">
        <a:spcBef>
          <a:spcPct val="20000"/>
        </a:spcBef>
        <a:spcAft>
          <a:spcPct val="0"/>
        </a:spcAft>
        <a:buChar char="»"/>
        <a:defRPr>
          <a:solidFill>
            <a:srgbClr val="666699"/>
          </a:solidFill>
          <a:latin typeface="+mn-lt"/>
          <a:ea typeface="+mn-ea"/>
          <a:cs typeface="+mn-cs"/>
        </a:defRPr>
      </a:lvl6pPr>
      <a:lvl7pPr marL="2971800" indent="-228600" algn="l" rtl="0" fontAlgn="base">
        <a:spcBef>
          <a:spcPct val="20000"/>
        </a:spcBef>
        <a:spcAft>
          <a:spcPct val="0"/>
        </a:spcAft>
        <a:buChar char="»"/>
        <a:defRPr>
          <a:solidFill>
            <a:srgbClr val="666699"/>
          </a:solidFill>
          <a:latin typeface="+mn-lt"/>
          <a:ea typeface="+mn-ea"/>
          <a:cs typeface="+mn-cs"/>
        </a:defRPr>
      </a:lvl7pPr>
      <a:lvl8pPr marL="3429000" indent="-228600" algn="l" rtl="0" fontAlgn="base">
        <a:spcBef>
          <a:spcPct val="20000"/>
        </a:spcBef>
        <a:spcAft>
          <a:spcPct val="0"/>
        </a:spcAft>
        <a:buChar char="»"/>
        <a:defRPr>
          <a:solidFill>
            <a:srgbClr val="666699"/>
          </a:solidFill>
          <a:latin typeface="+mn-lt"/>
          <a:ea typeface="+mn-ea"/>
          <a:cs typeface="+mn-cs"/>
        </a:defRPr>
      </a:lvl8pPr>
      <a:lvl9pPr marL="3886200" indent="-228600" algn="l" rtl="0" fontAlgn="base">
        <a:spcBef>
          <a:spcPct val="20000"/>
        </a:spcBef>
        <a:spcAft>
          <a:spcPct val="0"/>
        </a:spcAft>
        <a:buChar char="»"/>
        <a:defRPr>
          <a:solidFill>
            <a:srgbClr val="666699"/>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4"/>
          <p:cNvSpPr>
            <a:spLocks noGrp="1" noChangeArrowheads="1"/>
          </p:cNvSpPr>
          <p:nvPr>
            <p:ph type="ctrTitle"/>
          </p:nvPr>
        </p:nvSpPr>
        <p:spPr/>
        <p:txBody>
          <a:bodyPr/>
          <a:lstStyle/>
          <a:p>
            <a:pPr eaLnBrk="1" hangingPunct="1"/>
            <a:r>
              <a:rPr lang="en-US" altLang="en-US" dirty="0" smtClean="0"/>
              <a:t>Chapter 6</a:t>
            </a:r>
            <a:br>
              <a:rPr lang="en-US" altLang="en-US" dirty="0" smtClean="0"/>
            </a:br>
            <a:r>
              <a:rPr lang="en-US" altLang="en-US" sz="2800" dirty="0" smtClean="0"/>
              <a:t>Part 1</a:t>
            </a:r>
            <a:endParaRPr lang="en-US" altLang="en-US" dirty="0" smtClean="0"/>
          </a:p>
        </p:txBody>
      </p:sp>
      <p:sp>
        <p:nvSpPr>
          <p:cNvPr id="4099" name="Rectangle 5"/>
          <p:cNvSpPr>
            <a:spLocks noGrp="1" noChangeArrowheads="1"/>
          </p:cNvSpPr>
          <p:nvPr>
            <p:ph type="subTitle" idx="1"/>
          </p:nvPr>
        </p:nvSpPr>
        <p:spPr/>
        <p:txBody>
          <a:bodyPr/>
          <a:lstStyle/>
          <a:p>
            <a:pPr eaLnBrk="1" hangingPunct="1"/>
            <a:r>
              <a:rPr lang="en-US" altLang="en-US" smtClean="0"/>
              <a:t>Data Types</a:t>
            </a:r>
          </a:p>
          <a:p>
            <a:pPr eaLnBrk="1" hangingPunct="1"/>
            <a:endParaRPr lang="en-US" altLang="en-US" smtClean="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1pPr>
            <a:lvl2pPr marL="742950" indent="-285750">
              <a:spcBef>
                <a:spcPct val="20000"/>
              </a:spcBef>
              <a:buChar char="–"/>
              <a:defRPr sz="24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2pPr>
            <a:lvl3pPr marL="1143000" indent="-228600">
              <a:spcBef>
                <a:spcPct val="20000"/>
              </a:spcBef>
              <a:buChar char="•"/>
              <a:defRPr sz="21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3pPr>
            <a:lvl4pPr marL="1600200" indent="-228600">
              <a:spcBef>
                <a:spcPct val="20000"/>
              </a:spcBef>
              <a:buChar char="–"/>
              <a:defRPr sz="20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4pPr>
            <a:lvl5pPr marL="2057400" indent="-228600">
              <a:spcBef>
                <a:spcPct val="20000"/>
              </a:spcBef>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5pPr>
            <a:lvl6pPr marL="25146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6pPr>
            <a:lvl7pPr marL="29718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7pPr>
            <a:lvl8pPr marL="34290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8pPr>
            <a:lvl9pPr marL="38862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9pPr>
          </a:lstStyle>
          <a:p>
            <a:pPr>
              <a:spcBef>
                <a:spcPct val="0"/>
              </a:spcBef>
              <a:buFontTx/>
              <a:buNone/>
            </a:pPr>
            <a:r>
              <a:rPr lang="en-US" altLang="en-US" sz="1000" dirty="0" smtClean="0">
                <a:solidFill>
                  <a:schemeClr val="tx1"/>
                </a:solidFill>
                <a:latin typeface="Arial" panose="020B0604020202020204" pitchFamily="34" charset="0"/>
              </a:rPr>
              <a:t>Copyright © </a:t>
            </a:r>
            <a:r>
              <a:rPr lang="en-US" altLang="en-US" sz="1000" dirty="0" smtClean="0">
                <a:solidFill>
                  <a:schemeClr val="tx1"/>
                </a:solidFill>
                <a:latin typeface="Arial" panose="020B0604020202020204" pitchFamily="34" charset="0"/>
              </a:rPr>
              <a:t>2023 </a:t>
            </a:r>
            <a:r>
              <a:rPr lang="en-US" altLang="en-US" sz="1000" dirty="0" smtClean="0">
                <a:solidFill>
                  <a:schemeClr val="tx1"/>
                </a:solidFill>
                <a:latin typeface="Arial" panose="020B0604020202020204" pitchFamily="34" charset="0"/>
              </a:rPr>
              <a:t>Addison-Wesley. All rights reserved.</a:t>
            </a:r>
          </a:p>
        </p:txBody>
      </p:sp>
      <p:sp>
        <p:nvSpPr>
          <p:cNvPr id="21507"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1pPr>
            <a:lvl2pPr marL="742950" indent="-285750">
              <a:spcBef>
                <a:spcPct val="20000"/>
              </a:spcBef>
              <a:buChar char="–"/>
              <a:defRPr sz="24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2pPr>
            <a:lvl3pPr marL="1143000" indent="-228600">
              <a:spcBef>
                <a:spcPct val="20000"/>
              </a:spcBef>
              <a:buChar char="•"/>
              <a:defRPr sz="21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3pPr>
            <a:lvl4pPr marL="1600200" indent="-228600">
              <a:spcBef>
                <a:spcPct val="20000"/>
              </a:spcBef>
              <a:buChar char="–"/>
              <a:defRPr sz="20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4pPr>
            <a:lvl5pPr marL="2057400" indent="-228600">
              <a:spcBef>
                <a:spcPct val="20000"/>
              </a:spcBef>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5pPr>
            <a:lvl6pPr marL="25146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6pPr>
            <a:lvl7pPr marL="29718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7pPr>
            <a:lvl8pPr marL="34290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8pPr>
            <a:lvl9pPr marL="38862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9pPr>
          </a:lstStyle>
          <a:p>
            <a:pPr>
              <a:spcBef>
                <a:spcPct val="0"/>
              </a:spcBef>
              <a:buFontTx/>
              <a:buNone/>
            </a:pPr>
            <a:r>
              <a:rPr lang="en-US" altLang="en-US" sz="1000" smtClean="0">
                <a:solidFill>
                  <a:schemeClr val="tx1"/>
                </a:solidFill>
                <a:latin typeface="Arial" panose="020B0604020202020204" pitchFamily="34" charset="0"/>
              </a:rPr>
              <a:t>1-</a:t>
            </a:r>
            <a:fld id="{3B63B245-4A21-409B-9B40-9CC9E4AD2EAD}" type="slidenum">
              <a:rPr lang="en-US" altLang="en-US" sz="1000" smtClean="0">
                <a:solidFill>
                  <a:schemeClr val="tx1"/>
                </a:solidFill>
                <a:latin typeface="Arial" panose="020B0604020202020204" pitchFamily="34" charset="0"/>
              </a:rPr>
              <a:pPr>
                <a:spcBef>
                  <a:spcPct val="0"/>
                </a:spcBef>
                <a:buFontTx/>
                <a:buNone/>
              </a:pPr>
              <a:t>10</a:t>
            </a:fld>
            <a:endParaRPr lang="en-US" altLang="en-US" sz="1000" smtClean="0">
              <a:solidFill>
                <a:schemeClr val="tx1"/>
              </a:solidFill>
              <a:latin typeface="Arial" panose="020B0604020202020204" pitchFamily="34" charset="0"/>
            </a:endParaRPr>
          </a:p>
        </p:txBody>
      </p:sp>
      <p:sp>
        <p:nvSpPr>
          <p:cNvPr id="21508" name="Rectangle 2"/>
          <p:cNvSpPr>
            <a:spLocks noGrp="1" noChangeArrowheads="1"/>
          </p:cNvSpPr>
          <p:nvPr>
            <p:ph type="title"/>
          </p:nvPr>
        </p:nvSpPr>
        <p:spPr/>
        <p:txBody>
          <a:bodyPr/>
          <a:lstStyle/>
          <a:p>
            <a:pPr eaLnBrk="1" hangingPunct="1"/>
            <a:r>
              <a:rPr lang="en-US" altLang="en-US" smtClean="0"/>
              <a:t>Primitive Data Types: Character</a:t>
            </a:r>
          </a:p>
        </p:txBody>
      </p:sp>
      <p:sp>
        <p:nvSpPr>
          <p:cNvPr id="21509" name="Rectangle 3"/>
          <p:cNvSpPr>
            <a:spLocks noGrp="1" noChangeArrowheads="1"/>
          </p:cNvSpPr>
          <p:nvPr>
            <p:ph type="body" idx="1"/>
          </p:nvPr>
        </p:nvSpPr>
        <p:spPr/>
        <p:txBody>
          <a:bodyPr/>
          <a:lstStyle/>
          <a:p>
            <a:pPr eaLnBrk="1" hangingPunct="1"/>
            <a:r>
              <a:rPr lang="en-US" altLang="en-US" sz="2400" dirty="0" smtClean="0"/>
              <a:t>Stored as numeric </a:t>
            </a:r>
            <a:r>
              <a:rPr lang="en-US" altLang="en-US" sz="2400" dirty="0" err="1" smtClean="0"/>
              <a:t>codings</a:t>
            </a:r>
            <a:endParaRPr lang="en-US" altLang="en-US" sz="2400" dirty="0" smtClean="0"/>
          </a:p>
          <a:p>
            <a:pPr eaLnBrk="1" hangingPunct="1"/>
            <a:r>
              <a:rPr lang="en-US" altLang="en-US" sz="2400" dirty="0" smtClean="0"/>
              <a:t>Most commonly used coding: ASCII</a:t>
            </a:r>
          </a:p>
          <a:p>
            <a:pPr eaLnBrk="1" hangingPunct="1"/>
            <a:r>
              <a:rPr lang="en-US" altLang="en-US" sz="2400" dirty="0" smtClean="0"/>
              <a:t>Alternative, 16-bit coding: Unicode (UCS-2)</a:t>
            </a:r>
          </a:p>
          <a:p>
            <a:pPr lvl="1" eaLnBrk="1" hangingPunct="1"/>
            <a:r>
              <a:rPr lang="en-US" altLang="en-US" sz="2000" dirty="0" smtClean="0"/>
              <a:t>Characters from most natural languages</a:t>
            </a:r>
          </a:p>
          <a:p>
            <a:pPr lvl="1" eaLnBrk="1" hangingPunct="1"/>
            <a:r>
              <a:rPr lang="en-US" altLang="en-US" sz="2000" dirty="0" smtClean="0"/>
              <a:t>Originally used in Java</a:t>
            </a:r>
          </a:p>
          <a:p>
            <a:pPr lvl="1" eaLnBrk="1" hangingPunct="1"/>
            <a:r>
              <a:rPr lang="en-US" altLang="en-US" sz="2000" dirty="0" smtClean="0"/>
              <a:t>Now supported by many languages</a:t>
            </a:r>
            <a:endParaRPr lang="en-US" altLang="en-US" sz="2000" dirty="0" smtClean="0"/>
          </a:p>
          <a:p>
            <a:pPr eaLnBrk="1" hangingPunct="1"/>
            <a:r>
              <a:rPr lang="en-US" altLang="en-US" sz="2400" dirty="0" smtClean="0"/>
              <a:t>32-bit Unicode (UCS-4)</a:t>
            </a:r>
          </a:p>
          <a:p>
            <a:pPr lvl="1" eaLnBrk="1" hangingPunct="1"/>
            <a:r>
              <a:rPr lang="en-US" altLang="en-US" sz="2000" dirty="0" smtClean="0"/>
              <a:t>Supported by Fortran (starting with 2003)</a:t>
            </a:r>
          </a:p>
          <a:p>
            <a:pPr lvl="1" eaLnBrk="1" hangingPunct="1"/>
            <a:r>
              <a:rPr lang="en-US" altLang="en-US" sz="2000" dirty="0" smtClean="0"/>
              <a:t>The newer UTF-32 standard is used in Java and C#</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1pPr>
            <a:lvl2pPr marL="742950" indent="-285750">
              <a:spcBef>
                <a:spcPct val="20000"/>
              </a:spcBef>
              <a:buChar char="–"/>
              <a:defRPr sz="24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2pPr>
            <a:lvl3pPr marL="1143000" indent="-228600">
              <a:spcBef>
                <a:spcPct val="20000"/>
              </a:spcBef>
              <a:buChar char="•"/>
              <a:defRPr sz="21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3pPr>
            <a:lvl4pPr marL="1600200" indent="-228600">
              <a:spcBef>
                <a:spcPct val="20000"/>
              </a:spcBef>
              <a:buChar char="–"/>
              <a:defRPr sz="20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4pPr>
            <a:lvl5pPr marL="2057400" indent="-228600">
              <a:spcBef>
                <a:spcPct val="20000"/>
              </a:spcBef>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5pPr>
            <a:lvl6pPr marL="25146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6pPr>
            <a:lvl7pPr marL="29718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7pPr>
            <a:lvl8pPr marL="34290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8pPr>
            <a:lvl9pPr marL="38862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9pPr>
          </a:lstStyle>
          <a:p>
            <a:pPr>
              <a:spcBef>
                <a:spcPct val="0"/>
              </a:spcBef>
              <a:buFontTx/>
              <a:buNone/>
            </a:pPr>
            <a:r>
              <a:rPr lang="en-US" altLang="en-US" sz="1000" dirty="0" smtClean="0">
                <a:solidFill>
                  <a:schemeClr val="tx1"/>
                </a:solidFill>
                <a:latin typeface="Arial" panose="020B0604020202020204" pitchFamily="34" charset="0"/>
              </a:rPr>
              <a:t>Copyright © </a:t>
            </a:r>
            <a:r>
              <a:rPr lang="en-US" altLang="en-US" sz="1000" dirty="0" smtClean="0">
                <a:solidFill>
                  <a:schemeClr val="tx1"/>
                </a:solidFill>
                <a:latin typeface="Arial" panose="020B0604020202020204" pitchFamily="34" charset="0"/>
              </a:rPr>
              <a:t>2023 </a:t>
            </a:r>
            <a:r>
              <a:rPr lang="en-US" altLang="en-US" sz="1000" dirty="0" smtClean="0">
                <a:solidFill>
                  <a:schemeClr val="tx1"/>
                </a:solidFill>
                <a:latin typeface="Arial" panose="020B0604020202020204" pitchFamily="34" charset="0"/>
              </a:rPr>
              <a:t>Addison-Wesley. All rights reserved.</a:t>
            </a:r>
          </a:p>
        </p:txBody>
      </p:sp>
      <p:sp>
        <p:nvSpPr>
          <p:cNvPr id="23555"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1pPr>
            <a:lvl2pPr marL="742950" indent="-285750">
              <a:spcBef>
                <a:spcPct val="20000"/>
              </a:spcBef>
              <a:buChar char="–"/>
              <a:defRPr sz="24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2pPr>
            <a:lvl3pPr marL="1143000" indent="-228600">
              <a:spcBef>
                <a:spcPct val="20000"/>
              </a:spcBef>
              <a:buChar char="•"/>
              <a:defRPr sz="21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3pPr>
            <a:lvl4pPr marL="1600200" indent="-228600">
              <a:spcBef>
                <a:spcPct val="20000"/>
              </a:spcBef>
              <a:buChar char="–"/>
              <a:defRPr sz="20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4pPr>
            <a:lvl5pPr marL="2057400" indent="-228600">
              <a:spcBef>
                <a:spcPct val="20000"/>
              </a:spcBef>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5pPr>
            <a:lvl6pPr marL="25146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6pPr>
            <a:lvl7pPr marL="29718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7pPr>
            <a:lvl8pPr marL="34290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8pPr>
            <a:lvl9pPr marL="38862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9pPr>
          </a:lstStyle>
          <a:p>
            <a:pPr>
              <a:spcBef>
                <a:spcPct val="0"/>
              </a:spcBef>
              <a:buFontTx/>
              <a:buNone/>
            </a:pPr>
            <a:r>
              <a:rPr lang="en-US" altLang="en-US" sz="1000" smtClean="0">
                <a:solidFill>
                  <a:schemeClr val="tx1"/>
                </a:solidFill>
                <a:latin typeface="Arial" panose="020B0604020202020204" pitchFamily="34" charset="0"/>
              </a:rPr>
              <a:t>1-</a:t>
            </a:r>
            <a:fld id="{D88AFB98-F38C-4F8B-A172-52CC9DDC5F55}" type="slidenum">
              <a:rPr lang="en-US" altLang="en-US" sz="1000" smtClean="0">
                <a:solidFill>
                  <a:schemeClr val="tx1"/>
                </a:solidFill>
                <a:latin typeface="Arial" panose="020B0604020202020204" pitchFamily="34" charset="0"/>
              </a:rPr>
              <a:pPr>
                <a:spcBef>
                  <a:spcPct val="0"/>
                </a:spcBef>
                <a:buFontTx/>
                <a:buNone/>
              </a:pPr>
              <a:t>11</a:t>
            </a:fld>
            <a:endParaRPr lang="en-US" altLang="en-US" sz="1000" smtClean="0">
              <a:solidFill>
                <a:schemeClr val="tx1"/>
              </a:solidFill>
              <a:latin typeface="Arial" panose="020B0604020202020204" pitchFamily="34" charset="0"/>
            </a:endParaRPr>
          </a:p>
        </p:txBody>
      </p:sp>
      <p:sp>
        <p:nvSpPr>
          <p:cNvPr id="23556" name="Rectangle 2"/>
          <p:cNvSpPr>
            <a:spLocks noGrp="1" noChangeArrowheads="1"/>
          </p:cNvSpPr>
          <p:nvPr>
            <p:ph type="title"/>
          </p:nvPr>
        </p:nvSpPr>
        <p:spPr/>
        <p:txBody>
          <a:bodyPr/>
          <a:lstStyle/>
          <a:p>
            <a:pPr eaLnBrk="1" hangingPunct="1"/>
            <a:r>
              <a:rPr lang="en-US" altLang="en-US" smtClean="0"/>
              <a:t>Character String Types </a:t>
            </a:r>
          </a:p>
        </p:txBody>
      </p:sp>
      <p:sp>
        <p:nvSpPr>
          <p:cNvPr id="23557" name="Rectangle 3"/>
          <p:cNvSpPr>
            <a:spLocks noGrp="1" noChangeArrowheads="1"/>
          </p:cNvSpPr>
          <p:nvPr>
            <p:ph type="body" idx="1"/>
          </p:nvPr>
        </p:nvSpPr>
        <p:spPr/>
        <p:txBody>
          <a:bodyPr/>
          <a:lstStyle/>
          <a:p>
            <a:pPr eaLnBrk="1" hangingPunct="1"/>
            <a:r>
              <a:rPr lang="en-US" altLang="en-US" sz="2400" dirty="0" smtClean="0"/>
              <a:t>Values are sequences of characters</a:t>
            </a:r>
          </a:p>
          <a:p>
            <a:pPr eaLnBrk="1" hangingPunct="1"/>
            <a:r>
              <a:rPr lang="en-US" altLang="en-US" sz="2400" dirty="0" smtClean="0"/>
              <a:t>Design issues</a:t>
            </a:r>
          </a:p>
          <a:p>
            <a:pPr lvl="1" eaLnBrk="1" hangingPunct="1"/>
            <a:r>
              <a:rPr lang="en-US" altLang="en-US" sz="2000" dirty="0" smtClean="0"/>
              <a:t>A primitive type or just a special kind of array?</a:t>
            </a:r>
          </a:p>
          <a:p>
            <a:pPr lvl="1" eaLnBrk="1" hangingPunct="1"/>
            <a:r>
              <a:rPr lang="en-US" altLang="en-US" sz="2000" dirty="0" smtClean="0"/>
              <a:t>Should the string length be static or dynamic?</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1pPr>
            <a:lvl2pPr marL="742950" indent="-285750">
              <a:spcBef>
                <a:spcPct val="20000"/>
              </a:spcBef>
              <a:buChar char="–"/>
              <a:defRPr sz="24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2pPr>
            <a:lvl3pPr marL="1143000" indent="-228600">
              <a:spcBef>
                <a:spcPct val="20000"/>
              </a:spcBef>
              <a:buChar char="•"/>
              <a:defRPr sz="21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3pPr>
            <a:lvl4pPr marL="1600200" indent="-228600">
              <a:spcBef>
                <a:spcPct val="20000"/>
              </a:spcBef>
              <a:buChar char="–"/>
              <a:defRPr sz="20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4pPr>
            <a:lvl5pPr marL="2057400" indent="-228600">
              <a:spcBef>
                <a:spcPct val="20000"/>
              </a:spcBef>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5pPr>
            <a:lvl6pPr marL="25146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6pPr>
            <a:lvl7pPr marL="29718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7pPr>
            <a:lvl8pPr marL="34290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8pPr>
            <a:lvl9pPr marL="38862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9pPr>
          </a:lstStyle>
          <a:p>
            <a:pPr>
              <a:spcBef>
                <a:spcPct val="0"/>
              </a:spcBef>
              <a:buFontTx/>
              <a:buNone/>
            </a:pPr>
            <a:r>
              <a:rPr lang="en-US" altLang="en-US" sz="1000" dirty="0" smtClean="0">
                <a:solidFill>
                  <a:schemeClr val="tx1"/>
                </a:solidFill>
                <a:latin typeface="Arial" panose="020B0604020202020204" pitchFamily="34" charset="0"/>
              </a:rPr>
              <a:t>Copyright © </a:t>
            </a:r>
            <a:r>
              <a:rPr lang="en-US" altLang="en-US" sz="1000" dirty="0" smtClean="0">
                <a:solidFill>
                  <a:schemeClr val="tx1"/>
                </a:solidFill>
                <a:latin typeface="Arial" panose="020B0604020202020204" pitchFamily="34" charset="0"/>
              </a:rPr>
              <a:t>2023 </a:t>
            </a:r>
            <a:r>
              <a:rPr lang="en-US" altLang="en-US" sz="1000" dirty="0" smtClean="0">
                <a:solidFill>
                  <a:schemeClr val="tx1"/>
                </a:solidFill>
                <a:latin typeface="Arial" panose="020B0604020202020204" pitchFamily="34" charset="0"/>
              </a:rPr>
              <a:t>Addison-Wesley. All rights reserved.</a:t>
            </a:r>
          </a:p>
        </p:txBody>
      </p:sp>
      <p:sp>
        <p:nvSpPr>
          <p:cNvPr id="25603"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1pPr>
            <a:lvl2pPr marL="742950" indent="-285750">
              <a:spcBef>
                <a:spcPct val="20000"/>
              </a:spcBef>
              <a:buChar char="–"/>
              <a:defRPr sz="24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2pPr>
            <a:lvl3pPr marL="1143000" indent="-228600">
              <a:spcBef>
                <a:spcPct val="20000"/>
              </a:spcBef>
              <a:buChar char="•"/>
              <a:defRPr sz="21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3pPr>
            <a:lvl4pPr marL="1600200" indent="-228600">
              <a:spcBef>
                <a:spcPct val="20000"/>
              </a:spcBef>
              <a:buChar char="–"/>
              <a:defRPr sz="20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4pPr>
            <a:lvl5pPr marL="2057400" indent="-228600">
              <a:spcBef>
                <a:spcPct val="20000"/>
              </a:spcBef>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5pPr>
            <a:lvl6pPr marL="25146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6pPr>
            <a:lvl7pPr marL="29718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7pPr>
            <a:lvl8pPr marL="34290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8pPr>
            <a:lvl9pPr marL="38862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9pPr>
          </a:lstStyle>
          <a:p>
            <a:pPr>
              <a:spcBef>
                <a:spcPct val="0"/>
              </a:spcBef>
              <a:buFontTx/>
              <a:buNone/>
            </a:pPr>
            <a:r>
              <a:rPr lang="en-US" altLang="en-US" sz="1000" smtClean="0">
                <a:solidFill>
                  <a:schemeClr val="tx1"/>
                </a:solidFill>
                <a:latin typeface="Arial" panose="020B0604020202020204" pitchFamily="34" charset="0"/>
              </a:rPr>
              <a:t>1-</a:t>
            </a:r>
            <a:fld id="{2B00B09D-CA2B-4E4D-8423-A110E0E5B7B1}" type="slidenum">
              <a:rPr lang="en-US" altLang="en-US" sz="1000" smtClean="0">
                <a:solidFill>
                  <a:schemeClr val="tx1"/>
                </a:solidFill>
                <a:latin typeface="Arial" panose="020B0604020202020204" pitchFamily="34" charset="0"/>
              </a:rPr>
              <a:pPr>
                <a:spcBef>
                  <a:spcPct val="0"/>
                </a:spcBef>
                <a:buFontTx/>
                <a:buNone/>
              </a:pPr>
              <a:t>12</a:t>
            </a:fld>
            <a:endParaRPr lang="en-US" altLang="en-US" sz="1000" smtClean="0">
              <a:solidFill>
                <a:schemeClr val="tx1"/>
              </a:solidFill>
              <a:latin typeface="Arial" panose="020B0604020202020204" pitchFamily="34" charset="0"/>
            </a:endParaRPr>
          </a:p>
        </p:txBody>
      </p:sp>
      <p:sp>
        <p:nvSpPr>
          <p:cNvPr id="25604" name="Rectangle 2"/>
          <p:cNvSpPr>
            <a:spLocks noGrp="1" noChangeArrowheads="1"/>
          </p:cNvSpPr>
          <p:nvPr>
            <p:ph type="title"/>
          </p:nvPr>
        </p:nvSpPr>
        <p:spPr/>
        <p:txBody>
          <a:bodyPr/>
          <a:lstStyle/>
          <a:p>
            <a:pPr eaLnBrk="1" hangingPunct="1"/>
            <a:r>
              <a:rPr lang="en-US" altLang="en-US" smtClean="0"/>
              <a:t>Character String Type Operations</a:t>
            </a:r>
          </a:p>
        </p:txBody>
      </p:sp>
      <p:sp>
        <p:nvSpPr>
          <p:cNvPr id="25605" name="Rectangle 3"/>
          <p:cNvSpPr>
            <a:spLocks noGrp="1" noChangeArrowheads="1"/>
          </p:cNvSpPr>
          <p:nvPr>
            <p:ph type="body" idx="1"/>
          </p:nvPr>
        </p:nvSpPr>
        <p:spPr/>
        <p:txBody>
          <a:bodyPr/>
          <a:lstStyle/>
          <a:p>
            <a:pPr eaLnBrk="1" hangingPunct="1"/>
            <a:r>
              <a:rPr lang="en-US" altLang="en-US" sz="2400" dirty="0" smtClean="0"/>
              <a:t>Typical operations</a:t>
            </a:r>
          </a:p>
          <a:p>
            <a:pPr lvl="1" eaLnBrk="1" hangingPunct="1"/>
            <a:r>
              <a:rPr lang="en-US" altLang="en-US" sz="2000" dirty="0" smtClean="0"/>
              <a:t>Assignment and copying</a:t>
            </a:r>
          </a:p>
          <a:p>
            <a:pPr lvl="1" eaLnBrk="1" hangingPunct="1"/>
            <a:r>
              <a:rPr lang="en-US" altLang="en-US" sz="2000" dirty="0" smtClean="0"/>
              <a:t>Comparison (=, &gt;, etc.)  </a:t>
            </a:r>
          </a:p>
          <a:p>
            <a:pPr lvl="1" eaLnBrk="1" hangingPunct="1"/>
            <a:r>
              <a:rPr lang="en-US" altLang="en-US" sz="2000" dirty="0" smtClean="0"/>
              <a:t>Catenation</a:t>
            </a:r>
          </a:p>
          <a:p>
            <a:pPr lvl="1" eaLnBrk="1" hangingPunct="1"/>
            <a:r>
              <a:rPr lang="en-US" altLang="en-US" sz="2000" dirty="0" smtClean="0"/>
              <a:t>Substring reference</a:t>
            </a:r>
          </a:p>
          <a:p>
            <a:pPr lvl="1" eaLnBrk="1" hangingPunct="1"/>
            <a:r>
              <a:rPr lang="en-US" altLang="en-US" sz="2000" dirty="0" smtClean="0"/>
              <a:t>Pattern matching</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1pPr>
            <a:lvl2pPr marL="742950" indent="-285750">
              <a:spcBef>
                <a:spcPct val="20000"/>
              </a:spcBef>
              <a:buChar char="–"/>
              <a:defRPr sz="24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2pPr>
            <a:lvl3pPr marL="1143000" indent="-228600">
              <a:spcBef>
                <a:spcPct val="20000"/>
              </a:spcBef>
              <a:buChar char="•"/>
              <a:defRPr sz="21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3pPr>
            <a:lvl4pPr marL="1600200" indent="-228600">
              <a:spcBef>
                <a:spcPct val="20000"/>
              </a:spcBef>
              <a:buChar char="–"/>
              <a:defRPr sz="20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4pPr>
            <a:lvl5pPr marL="2057400" indent="-228600">
              <a:spcBef>
                <a:spcPct val="20000"/>
              </a:spcBef>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5pPr>
            <a:lvl6pPr marL="25146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6pPr>
            <a:lvl7pPr marL="29718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7pPr>
            <a:lvl8pPr marL="34290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8pPr>
            <a:lvl9pPr marL="38862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9pPr>
          </a:lstStyle>
          <a:p>
            <a:pPr>
              <a:spcBef>
                <a:spcPct val="0"/>
              </a:spcBef>
              <a:buFontTx/>
              <a:buNone/>
            </a:pPr>
            <a:r>
              <a:rPr lang="en-US" altLang="en-US" sz="1000" dirty="0" smtClean="0">
                <a:solidFill>
                  <a:schemeClr val="tx1"/>
                </a:solidFill>
                <a:latin typeface="Arial" panose="020B0604020202020204" pitchFamily="34" charset="0"/>
              </a:rPr>
              <a:t>Copyright © </a:t>
            </a:r>
            <a:r>
              <a:rPr lang="en-US" altLang="en-US" sz="1000" dirty="0" smtClean="0">
                <a:solidFill>
                  <a:schemeClr val="tx1"/>
                </a:solidFill>
                <a:latin typeface="Arial" panose="020B0604020202020204" pitchFamily="34" charset="0"/>
              </a:rPr>
              <a:t>2023 </a:t>
            </a:r>
            <a:r>
              <a:rPr lang="en-US" altLang="en-US" sz="1000" dirty="0" smtClean="0">
                <a:solidFill>
                  <a:schemeClr val="tx1"/>
                </a:solidFill>
                <a:latin typeface="Arial" panose="020B0604020202020204" pitchFamily="34" charset="0"/>
              </a:rPr>
              <a:t>Addison-Wesley. All rights reserved.</a:t>
            </a:r>
          </a:p>
        </p:txBody>
      </p:sp>
      <p:sp>
        <p:nvSpPr>
          <p:cNvPr id="27651"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1pPr>
            <a:lvl2pPr marL="742950" indent="-285750">
              <a:spcBef>
                <a:spcPct val="20000"/>
              </a:spcBef>
              <a:buChar char="–"/>
              <a:defRPr sz="24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2pPr>
            <a:lvl3pPr marL="1143000" indent="-228600">
              <a:spcBef>
                <a:spcPct val="20000"/>
              </a:spcBef>
              <a:buChar char="•"/>
              <a:defRPr sz="21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3pPr>
            <a:lvl4pPr marL="1600200" indent="-228600">
              <a:spcBef>
                <a:spcPct val="20000"/>
              </a:spcBef>
              <a:buChar char="–"/>
              <a:defRPr sz="20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4pPr>
            <a:lvl5pPr marL="2057400" indent="-228600">
              <a:spcBef>
                <a:spcPct val="20000"/>
              </a:spcBef>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5pPr>
            <a:lvl6pPr marL="25146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6pPr>
            <a:lvl7pPr marL="29718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7pPr>
            <a:lvl8pPr marL="34290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8pPr>
            <a:lvl9pPr marL="38862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9pPr>
          </a:lstStyle>
          <a:p>
            <a:pPr>
              <a:spcBef>
                <a:spcPct val="0"/>
              </a:spcBef>
              <a:buFontTx/>
              <a:buNone/>
            </a:pPr>
            <a:r>
              <a:rPr lang="en-US" altLang="en-US" sz="1000" smtClean="0">
                <a:solidFill>
                  <a:schemeClr val="tx1"/>
                </a:solidFill>
                <a:latin typeface="Arial" panose="020B0604020202020204" pitchFamily="34" charset="0"/>
              </a:rPr>
              <a:t>1-</a:t>
            </a:r>
            <a:fld id="{FC5F1D2C-30FB-4F4A-B70A-85807E9C1E6B}" type="slidenum">
              <a:rPr lang="en-US" altLang="en-US" sz="1000" smtClean="0">
                <a:solidFill>
                  <a:schemeClr val="tx1"/>
                </a:solidFill>
                <a:latin typeface="Arial" panose="020B0604020202020204" pitchFamily="34" charset="0"/>
              </a:rPr>
              <a:pPr>
                <a:spcBef>
                  <a:spcPct val="0"/>
                </a:spcBef>
                <a:buFontTx/>
                <a:buNone/>
              </a:pPr>
              <a:t>13</a:t>
            </a:fld>
            <a:endParaRPr lang="en-US" altLang="en-US" sz="1000" smtClean="0">
              <a:solidFill>
                <a:schemeClr val="tx1"/>
              </a:solidFill>
              <a:latin typeface="Arial" panose="020B0604020202020204" pitchFamily="34" charset="0"/>
            </a:endParaRPr>
          </a:p>
        </p:txBody>
      </p:sp>
      <p:sp>
        <p:nvSpPr>
          <p:cNvPr id="27652" name="Rectangle 2"/>
          <p:cNvSpPr>
            <a:spLocks noGrp="1" noChangeArrowheads="1"/>
          </p:cNvSpPr>
          <p:nvPr>
            <p:ph type="title"/>
          </p:nvPr>
        </p:nvSpPr>
        <p:spPr>
          <a:xfrm>
            <a:off x="609600" y="381000"/>
            <a:ext cx="8153400" cy="1143000"/>
          </a:xfrm>
        </p:spPr>
        <p:txBody>
          <a:bodyPr/>
          <a:lstStyle/>
          <a:p>
            <a:pPr eaLnBrk="1" hangingPunct="1"/>
            <a:r>
              <a:rPr lang="en-US" altLang="en-US" dirty="0" smtClean="0"/>
              <a:t>Character String Type By Language</a:t>
            </a:r>
          </a:p>
        </p:txBody>
      </p:sp>
      <p:sp>
        <p:nvSpPr>
          <p:cNvPr id="27653" name="Rectangle 3"/>
          <p:cNvSpPr>
            <a:spLocks noGrp="1" noChangeArrowheads="1"/>
          </p:cNvSpPr>
          <p:nvPr>
            <p:ph type="body" idx="1"/>
          </p:nvPr>
        </p:nvSpPr>
        <p:spPr>
          <a:xfrm>
            <a:off x="609600" y="1600200"/>
            <a:ext cx="8153400" cy="4572000"/>
          </a:xfrm>
        </p:spPr>
        <p:txBody>
          <a:bodyPr/>
          <a:lstStyle/>
          <a:p>
            <a:pPr eaLnBrk="1" hangingPunct="1"/>
            <a:r>
              <a:rPr lang="en-US" altLang="en-US" sz="2400" dirty="0" smtClean="0"/>
              <a:t>C and C++</a:t>
            </a:r>
          </a:p>
          <a:p>
            <a:pPr lvl="1" eaLnBrk="1" hangingPunct="1"/>
            <a:r>
              <a:rPr lang="en-US" altLang="en-US" sz="2000" dirty="0" smtClean="0"/>
              <a:t>No primitive strings are directly supported</a:t>
            </a:r>
          </a:p>
          <a:p>
            <a:pPr lvl="1" eaLnBrk="1" hangingPunct="1"/>
            <a:r>
              <a:rPr lang="en-US" altLang="en-US" sz="2000" dirty="0" smtClean="0"/>
              <a:t>Use </a:t>
            </a:r>
            <a:r>
              <a:rPr lang="en-US" altLang="en-US" sz="2000" b="1" dirty="0" smtClean="0">
                <a:latin typeface="Courier New" panose="02070309020205020404" pitchFamily="49" charset="0"/>
              </a:rPr>
              <a:t>char</a:t>
            </a:r>
            <a:r>
              <a:rPr lang="en-US" altLang="en-US" sz="2000" dirty="0" smtClean="0"/>
              <a:t> arrays and operations in a library of functions</a:t>
            </a:r>
          </a:p>
          <a:p>
            <a:pPr eaLnBrk="1" hangingPunct="1"/>
            <a:r>
              <a:rPr lang="en-US" altLang="en-US" sz="2400" dirty="0" smtClean="0"/>
              <a:t>Fortran and Python</a:t>
            </a:r>
          </a:p>
          <a:p>
            <a:pPr lvl="1" eaLnBrk="1" hangingPunct="1"/>
            <a:r>
              <a:rPr lang="en-US" altLang="en-US" sz="2000" dirty="0" smtClean="0"/>
              <a:t>Primitive type with assignment and several operations</a:t>
            </a:r>
          </a:p>
          <a:p>
            <a:pPr eaLnBrk="1" hangingPunct="1"/>
            <a:r>
              <a:rPr lang="en-US" altLang="en-US" sz="2400" dirty="0" smtClean="0"/>
              <a:t>Java</a:t>
            </a:r>
          </a:p>
          <a:p>
            <a:pPr lvl="1" eaLnBrk="1" hangingPunct="1"/>
            <a:r>
              <a:rPr lang="en-US" altLang="en-US" sz="2000" dirty="0" smtClean="0"/>
              <a:t>Primitive type via the </a:t>
            </a:r>
            <a:r>
              <a:rPr lang="en-US" altLang="en-US" sz="2000" dirty="0" smtClean="0">
                <a:latin typeface="Courier New" panose="02070309020205020404" pitchFamily="49" charset="0"/>
                <a:cs typeface="Courier New" panose="02070309020205020404" pitchFamily="49" charset="0"/>
              </a:rPr>
              <a:t>String</a:t>
            </a:r>
            <a:r>
              <a:rPr lang="en-US" altLang="en-US" sz="2000" dirty="0" smtClean="0"/>
              <a:t> class</a:t>
            </a:r>
          </a:p>
          <a:p>
            <a:pPr lvl="1" eaLnBrk="1" hangingPunct="1"/>
            <a:r>
              <a:rPr lang="en-US" altLang="en-US" sz="2000" dirty="0" smtClean="0"/>
              <a:t>The </a:t>
            </a:r>
            <a:r>
              <a:rPr lang="en-US" altLang="en-US" sz="2000" dirty="0" err="1" smtClean="0">
                <a:latin typeface="Courier New" panose="02070309020205020404" pitchFamily="49" charset="0"/>
                <a:cs typeface="Courier New" panose="02070309020205020404" pitchFamily="49" charset="0"/>
              </a:rPr>
              <a:t>StringBuffer</a:t>
            </a:r>
            <a:r>
              <a:rPr lang="en-US" altLang="en-US" sz="2000" dirty="0" smtClean="0"/>
              <a:t> class is similar to a character array</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1pPr>
            <a:lvl2pPr marL="742950" indent="-285750">
              <a:spcBef>
                <a:spcPct val="20000"/>
              </a:spcBef>
              <a:buChar char="–"/>
              <a:defRPr sz="24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2pPr>
            <a:lvl3pPr marL="1143000" indent="-228600">
              <a:spcBef>
                <a:spcPct val="20000"/>
              </a:spcBef>
              <a:buChar char="•"/>
              <a:defRPr sz="21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3pPr>
            <a:lvl4pPr marL="1600200" indent="-228600">
              <a:spcBef>
                <a:spcPct val="20000"/>
              </a:spcBef>
              <a:buChar char="–"/>
              <a:defRPr sz="20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4pPr>
            <a:lvl5pPr marL="2057400" indent="-228600">
              <a:spcBef>
                <a:spcPct val="20000"/>
              </a:spcBef>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5pPr>
            <a:lvl6pPr marL="25146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6pPr>
            <a:lvl7pPr marL="29718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7pPr>
            <a:lvl8pPr marL="34290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8pPr>
            <a:lvl9pPr marL="38862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9pPr>
          </a:lstStyle>
          <a:p>
            <a:pPr>
              <a:spcBef>
                <a:spcPct val="0"/>
              </a:spcBef>
              <a:buFontTx/>
              <a:buNone/>
            </a:pPr>
            <a:r>
              <a:rPr lang="en-US" altLang="en-US" sz="1000" dirty="0" smtClean="0">
                <a:solidFill>
                  <a:schemeClr val="tx1"/>
                </a:solidFill>
                <a:latin typeface="Arial" panose="020B0604020202020204" pitchFamily="34" charset="0"/>
              </a:rPr>
              <a:t>Copyright © </a:t>
            </a:r>
            <a:r>
              <a:rPr lang="en-US" altLang="en-US" sz="1000" dirty="0" smtClean="0">
                <a:solidFill>
                  <a:schemeClr val="tx1"/>
                </a:solidFill>
                <a:latin typeface="Arial" panose="020B0604020202020204" pitchFamily="34" charset="0"/>
              </a:rPr>
              <a:t>2023 </a:t>
            </a:r>
            <a:r>
              <a:rPr lang="en-US" altLang="en-US" sz="1000" dirty="0" smtClean="0">
                <a:solidFill>
                  <a:schemeClr val="tx1"/>
                </a:solidFill>
                <a:latin typeface="Arial" panose="020B0604020202020204" pitchFamily="34" charset="0"/>
              </a:rPr>
              <a:t>Addison-Wesley. All rights reserved.</a:t>
            </a:r>
          </a:p>
        </p:txBody>
      </p:sp>
      <p:sp>
        <p:nvSpPr>
          <p:cNvPr id="27651"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1pPr>
            <a:lvl2pPr marL="742950" indent="-285750">
              <a:spcBef>
                <a:spcPct val="20000"/>
              </a:spcBef>
              <a:buChar char="–"/>
              <a:defRPr sz="24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2pPr>
            <a:lvl3pPr marL="1143000" indent="-228600">
              <a:spcBef>
                <a:spcPct val="20000"/>
              </a:spcBef>
              <a:buChar char="•"/>
              <a:defRPr sz="21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3pPr>
            <a:lvl4pPr marL="1600200" indent="-228600">
              <a:spcBef>
                <a:spcPct val="20000"/>
              </a:spcBef>
              <a:buChar char="–"/>
              <a:defRPr sz="20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4pPr>
            <a:lvl5pPr marL="2057400" indent="-228600">
              <a:spcBef>
                <a:spcPct val="20000"/>
              </a:spcBef>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5pPr>
            <a:lvl6pPr marL="25146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6pPr>
            <a:lvl7pPr marL="29718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7pPr>
            <a:lvl8pPr marL="34290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8pPr>
            <a:lvl9pPr marL="38862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9pPr>
          </a:lstStyle>
          <a:p>
            <a:pPr>
              <a:spcBef>
                <a:spcPct val="0"/>
              </a:spcBef>
              <a:buFontTx/>
              <a:buNone/>
            </a:pPr>
            <a:r>
              <a:rPr lang="en-US" altLang="en-US" sz="1000" smtClean="0">
                <a:solidFill>
                  <a:schemeClr val="tx1"/>
                </a:solidFill>
                <a:latin typeface="Arial" panose="020B0604020202020204" pitchFamily="34" charset="0"/>
              </a:rPr>
              <a:t>1-</a:t>
            </a:r>
            <a:fld id="{FC5F1D2C-30FB-4F4A-B70A-85807E9C1E6B}" type="slidenum">
              <a:rPr lang="en-US" altLang="en-US" sz="1000" smtClean="0">
                <a:solidFill>
                  <a:schemeClr val="tx1"/>
                </a:solidFill>
                <a:latin typeface="Arial" panose="020B0604020202020204" pitchFamily="34" charset="0"/>
              </a:rPr>
              <a:pPr>
                <a:spcBef>
                  <a:spcPct val="0"/>
                </a:spcBef>
                <a:buFontTx/>
                <a:buNone/>
              </a:pPr>
              <a:t>14</a:t>
            </a:fld>
            <a:endParaRPr lang="en-US" altLang="en-US" sz="1000" smtClean="0">
              <a:solidFill>
                <a:schemeClr val="tx1"/>
              </a:solidFill>
              <a:latin typeface="Arial" panose="020B0604020202020204" pitchFamily="34" charset="0"/>
            </a:endParaRPr>
          </a:p>
        </p:txBody>
      </p:sp>
      <p:sp>
        <p:nvSpPr>
          <p:cNvPr id="27652" name="Rectangle 2"/>
          <p:cNvSpPr>
            <a:spLocks noGrp="1" noChangeArrowheads="1"/>
          </p:cNvSpPr>
          <p:nvPr>
            <p:ph type="title"/>
          </p:nvPr>
        </p:nvSpPr>
        <p:spPr>
          <a:xfrm>
            <a:off x="609600" y="381000"/>
            <a:ext cx="8153400" cy="1143000"/>
          </a:xfrm>
        </p:spPr>
        <p:txBody>
          <a:bodyPr/>
          <a:lstStyle/>
          <a:p>
            <a:pPr eaLnBrk="1" hangingPunct="1"/>
            <a:r>
              <a:rPr lang="en-US" altLang="en-US" dirty="0" smtClean="0"/>
              <a:t>Character String Type By Language</a:t>
            </a:r>
          </a:p>
        </p:txBody>
      </p:sp>
      <p:sp>
        <p:nvSpPr>
          <p:cNvPr id="27653" name="Rectangle 3"/>
          <p:cNvSpPr>
            <a:spLocks noGrp="1" noChangeArrowheads="1"/>
          </p:cNvSpPr>
          <p:nvPr>
            <p:ph type="body" idx="1"/>
          </p:nvPr>
        </p:nvSpPr>
        <p:spPr>
          <a:xfrm>
            <a:off x="609600" y="1600200"/>
            <a:ext cx="8153400" cy="4572000"/>
          </a:xfrm>
        </p:spPr>
        <p:txBody>
          <a:bodyPr/>
          <a:lstStyle/>
          <a:p>
            <a:pPr eaLnBrk="1" hangingPunct="1"/>
            <a:r>
              <a:rPr lang="en-US" altLang="en-US" sz="2400" dirty="0" smtClean="0"/>
              <a:t>SNOBOL4</a:t>
            </a:r>
          </a:p>
          <a:p>
            <a:pPr lvl="1" eaLnBrk="1" hangingPunct="1"/>
            <a:r>
              <a:rPr lang="en-US" altLang="en-US" sz="2000" dirty="0" smtClean="0"/>
              <a:t>A string manipulation language</a:t>
            </a:r>
          </a:p>
          <a:p>
            <a:pPr lvl="1" eaLnBrk="1" hangingPunct="1"/>
            <a:r>
              <a:rPr lang="en-US" altLang="en-US" sz="2000" dirty="0" smtClean="0"/>
              <a:t>Therefore, string type is primitive</a:t>
            </a:r>
          </a:p>
          <a:p>
            <a:pPr lvl="1" eaLnBrk="1" hangingPunct="1"/>
            <a:r>
              <a:rPr lang="en-US" altLang="en-US" sz="2000" dirty="0" smtClean="0"/>
              <a:t>Many operations, including elaborate pattern matching</a:t>
            </a:r>
            <a:endParaRPr lang="en-US" altLang="en-US" dirty="0" smtClean="0"/>
          </a:p>
          <a:p>
            <a:pPr eaLnBrk="1" hangingPunct="1"/>
            <a:r>
              <a:rPr lang="en-US" altLang="en-US" sz="2400" dirty="0" smtClean="0"/>
              <a:t>Perl, JavaScript, Ruby, and PHP</a:t>
            </a:r>
          </a:p>
          <a:p>
            <a:pPr lvl="1" eaLnBrk="1" hangingPunct="1"/>
            <a:r>
              <a:rPr lang="en-US" altLang="en-US" sz="2000" dirty="0" smtClean="0"/>
              <a:t>Built-in pattern matching, using regular expressions</a:t>
            </a:r>
          </a:p>
        </p:txBody>
      </p:sp>
    </p:spTree>
    <p:extLst>
      <p:ext uri="{BB962C8B-B14F-4D97-AF65-F5344CB8AC3E}">
        <p14:creationId xmlns:p14="http://schemas.microsoft.com/office/powerpoint/2010/main" val="23502727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1pPr>
            <a:lvl2pPr marL="742950" indent="-285750">
              <a:spcBef>
                <a:spcPct val="20000"/>
              </a:spcBef>
              <a:buChar char="–"/>
              <a:defRPr sz="24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2pPr>
            <a:lvl3pPr marL="1143000" indent="-228600">
              <a:spcBef>
                <a:spcPct val="20000"/>
              </a:spcBef>
              <a:buChar char="•"/>
              <a:defRPr sz="21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3pPr>
            <a:lvl4pPr marL="1600200" indent="-228600">
              <a:spcBef>
                <a:spcPct val="20000"/>
              </a:spcBef>
              <a:buChar char="–"/>
              <a:defRPr sz="20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4pPr>
            <a:lvl5pPr marL="2057400" indent="-228600">
              <a:spcBef>
                <a:spcPct val="20000"/>
              </a:spcBef>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5pPr>
            <a:lvl6pPr marL="25146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6pPr>
            <a:lvl7pPr marL="29718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7pPr>
            <a:lvl8pPr marL="34290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8pPr>
            <a:lvl9pPr marL="38862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9pPr>
          </a:lstStyle>
          <a:p>
            <a:pPr>
              <a:spcBef>
                <a:spcPct val="0"/>
              </a:spcBef>
              <a:buFontTx/>
              <a:buNone/>
            </a:pPr>
            <a:r>
              <a:rPr lang="en-US" altLang="en-US" sz="1000" dirty="0" smtClean="0">
                <a:solidFill>
                  <a:schemeClr val="tx1"/>
                </a:solidFill>
                <a:latin typeface="Arial" panose="020B0604020202020204" pitchFamily="34" charset="0"/>
              </a:rPr>
              <a:t>Copyright © </a:t>
            </a:r>
            <a:r>
              <a:rPr lang="en-US" altLang="en-US" sz="1000" dirty="0" smtClean="0">
                <a:solidFill>
                  <a:schemeClr val="tx1"/>
                </a:solidFill>
                <a:latin typeface="Arial" panose="020B0604020202020204" pitchFamily="34" charset="0"/>
              </a:rPr>
              <a:t>2023 </a:t>
            </a:r>
            <a:r>
              <a:rPr lang="en-US" altLang="en-US" sz="1000" dirty="0" smtClean="0">
                <a:solidFill>
                  <a:schemeClr val="tx1"/>
                </a:solidFill>
                <a:latin typeface="Arial" panose="020B0604020202020204" pitchFamily="34" charset="0"/>
              </a:rPr>
              <a:t>Addison-Wesley. All rights reserved.</a:t>
            </a:r>
          </a:p>
        </p:txBody>
      </p:sp>
      <p:sp>
        <p:nvSpPr>
          <p:cNvPr id="29699"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1pPr>
            <a:lvl2pPr marL="742950" indent="-285750">
              <a:spcBef>
                <a:spcPct val="20000"/>
              </a:spcBef>
              <a:buChar char="–"/>
              <a:defRPr sz="24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2pPr>
            <a:lvl3pPr marL="1143000" indent="-228600">
              <a:spcBef>
                <a:spcPct val="20000"/>
              </a:spcBef>
              <a:buChar char="•"/>
              <a:defRPr sz="21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3pPr>
            <a:lvl4pPr marL="1600200" indent="-228600">
              <a:spcBef>
                <a:spcPct val="20000"/>
              </a:spcBef>
              <a:buChar char="–"/>
              <a:defRPr sz="20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4pPr>
            <a:lvl5pPr marL="2057400" indent="-228600">
              <a:spcBef>
                <a:spcPct val="20000"/>
              </a:spcBef>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5pPr>
            <a:lvl6pPr marL="25146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6pPr>
            <a:lvl7pPr marL="29718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7pPr>
            <a:lvl8pPr marL="34290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8pPr>
            <a:lvl9pPr marL="38862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9pPr>
          </a:lstStyle>
          <a:p>
            <a:pPr>
              <a:spcBef>
                <a:spcPct val="0"/>
              </a:spcBef>
              <a:buFontTx/>
              <a:buNone/>
            </a:pPr>
            <a:r>
              <a:rPr lang="en-US" altLang="en-US" sz="1000" smtClean="0">
                <a:solidFill>
                  <a:schemeClr val="tx1"/>
                </a:solidFill>
                <a:latin typeface="Arial" panose="020B0604020202020204" pitchFamily="34" charset="0"/>
              </a:rPr>
              <a:t>1-</a:t>
            </a:r>
            <a:fld id="{DA7E8867-12CC-4764-8817-7B5E92A0E461}" type="slidenum">
              <a:rPr lang="en-US" altLang="en-US" sz="1000" smtClean="0">
                <a:solidFill>
                  <a:schemeClr val="tx1"/>
                </a:solidFill>
                <a:latin typeface="Arial" panose="020B0604020202020204" pitchFamily="34" charset="0"/>
              </a:rPr>
              <a:pPr>
                <a:spcBef>
                  <a:spcPct val="0"/>
                </a:spcBef>
                <a:buFontTx/>
                <a:buNone/>
              </a:pPr>
              <a:t>15</a:t>
            </a:fld>
            <a:endParaRPr lang="en-US" altLang="en-US" sz="1000" smtClean="0">
              <a:solidFill>
                <a:schemeClr val="tx1"/>
              </a:solidFill>
              <a:latin typeface="Arial" panose="020B0604020202020204" pitchFamily="34" charset="0"/>
            </a:endParaRPr>
          </a:p>
        </p:txBody>
      </p:sp>
      <p:sp>
        <p:nvSpPr>
          <p:cNvPr id="29700" name="Rectangle 2"/>
          <p:cNvSpPr>
            <a:spLocks noGrp="1" noChangeArrowheads="1"/>
          </p:cNvSpPr>
          <p:nvPr>
            <p:ph type="title"/>
          </p:nvPr>
        </p:nvSpPr>
        <p:spPr/>
        <p:txBody>
          <a:bodyPr/>
          <a:lstStyle/>
          <a:p>
            <a:pPr eaLnBrk="1" hangingPunct="1"/>
            <a:r>
              <a:rPr lang="en-US" altLang="en-US" smtClean="0"/>
              <a:t>Character String Length Options</a:t>
            </a:r>
          </a:p>
        </p:txBody>
      </p:sp>
      <p:sp>
        <p:nvSpPr>
          <p:cNvPr id="29701" name="Rectangle 3"/>
          <p:cNvSpPr>
            <a:spLocks noGrp="1" noChangeArrowheads="1"/>
          </p:cNvSpPr>
          <p:nvPr>
            <p:ph type="body" idx="1"/>
          </p:nvPr>
        </p:nvSpPr>
        <p:spPr/>
        <p:txBody>
          <a:bodyPr/>
          <a:lstStyle/>
          <a:p>
            <a:pPr eaLnBrk="1" hangingPunct="1"/>
            <a:r>
              <a:rPr lang="en-US" altLang="en-US" sz="2400" u="sng" dirty="0" smtClean="0"/>
              <a:t>Static length strings</a:t>
            </a:r>
            <a:endParaRPr lang="en-US" altLang="en-US" sz="2400" dirty="0" smtClean="0"/>
          </a:p>
          <a:p>
            <a:pPr lvl="1" eaLnBrk="1" hangingPunct="1"/>
            <a:r>
              <a:rPr lang="en-US" altLang="en-US" sz="2000" dirty="0" smtClean="0"/>
              <a:t>COBOL, and Java’s </a:t>
            </a:r>
            <a:r>
              <a:rPr lang="en-US" altLang="en-US" sz="2000" dirty="0" smtClean="0">
                <a:latin typeface="Courier New" panose="02070309020205020404" pitchFamily="49" charset="0"/>
                <a:cs typeface="Courier New" panose="02070309020205020404" pitchFamily="49" charset="0"/>
              </a:rPr>
              <a:t>String</a:t>
            </a:r>
            <a:r>
              <a:rPr lang="en-US" altLang="en-US" sz="2000" dirty="0" smtClean="0"/>
              <a:t> class</a:t>
            </a:r>
            <a:endParaRPr lang="en-US" altLang="en-US" sz="2000" b="1" dirty="0" smtClean="0">
              <a:latin typeface="Courier New" panose="02070309020205020404" pitchFamily="49" charset="0"/>
            </a:endParaRPr>
          </a:p>
          <a:p>
            <a:pPr eaLnBrk="1" hangingPunct="1"/>
            <a:r>
              <a:rPr lang="en-US" altLang="en-US" sz="2400" u="sng" dirty="0" smtClean="0"/>
              <a:t>Limited dynamic length strings</a:t>
            </a:r>
            <a:endParaRPr lang="en-US" altLang="en-US" sz="2400" dirty="0" smtClean="0"/>
          </a:p>
          <a:p>
            <a:pPr lvl="1" eaLnBrk="1" hangingPunct="1"/>
            <a:r>
              <a:rPr lang="en-US" altLang="en-US" sz="2000" dirty="0" smtClean="0"/>
              <a:t>C and C++</a:t>
            </a:r>
          </a:p>
          <a:p>
            <a:pPr lvl="1" eaLnBrk="1" hangingPunct="1"/>
            <a:r>
              <a:rPr lang="en-US" altLang="en-US" sz="2000" dirty="0" smtClean="0"/>
              <a:t>Special character used to indicate the end of a string</a:t>
            </a:r>
          </a:p>
          <a:p>
            <a:pPr lvl="1" eaLnBrk="1" hangingPunct="1"/>
            <a:r>
              <a:rPr lang="en-US" altLang="en-US" sz="2000" dirty="0" smtClean="0"/>
              <a:t>Length is not maintained explicitly</a:t>
            </a:r>
          </a:p>
          <a:p>
            <a:pPr eaLnBrk="1" hangingPunct="1"/>
            <a:r>
              <a:rPr lang="en-US" altLang="en-US" sz="2400" u="sng" dirty="0" smtClean="0"/>
              <a:t>Dynamic length strings</a:t>
            </a:r>
            <a:endParaRPr lang="en-US" altLang="en-US" sz="2400" dirty="0" smtClean="0"/>
          </a:p>
          <a:p>
            <a:pPr lvl="1" eaLnBrk="1" hangingPunct="1"/>
            <a:r>
              <a:rPr lang="en-US" altLang="en-US" sz="2000" dirty="0" smtClean="0"/>
              <a:t>Variable length</a:t>
            </a:r>
          </a:p>
          <a:p>
            <a:pPr lvl="1" eaLnBrk="1" hangingPunct="1"/>
            <a:r>
              <a:rPr lang="en-US" altLang="en-US" sz="2000" dirty="0" smtClean="0"/>
              <a:t>No maximum length</a:t>
            </a:r>
          </a:p>
          <a:p>
            <a:pPr lvl="1" eaLnBrk="1" hangingPunct="1"/>
            <a:r>
              <a:rPr lang="en-US" altLang="en-US" sz="2000" dirty="0" smtClean="0"/>
              <a:t>SNOBOL4, Perl, JavaScript</a:t>
            </a:r>
          </a:p>
          <a:p>
            <a:pPr eaLnBrk="1" hangingPunct="1"/>
            <a:r>
              <a:rPr lang="en-US" altLang="en-US" sz="2400" dirty="0" smtClean="0"/>
              <a:t>Ada supports all three string length options</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1pPr>
            <a:lvl2pPr marL="742950" indent="-285750">
              <a:spcBef>
                <a:spcPct val="20000"/>
              </a:spcBef>
              <a:buChar char="–"/>
              <a:defRPr sz="24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2pPr>
            <a:lvl3pPr marL="1143000" indent="-228600">
              <a:spcBef>
                <a:spcPct val="20000"/>
              </a:spcBef>
              <a:buChar char="•"/>
              <a:defRPr sz="21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3pPr>
            <a:lvl4pPr marL="1600200" indent="-228600">
              <a:spcBef>
                <a:spcPct val="20000"/>
              </a:spcBef>
              <a:buChar char="–"/>
              <a:defRPr sz="20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4pPr>
            <a:lvl5pPr marL="2057400" indent="-228600">
              <a:spcBef>
                <a:spcPct val="20000"/>
              </a:spcBef>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5pPr>
            <a:lvl6pPr marL="25146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6pPr>
            <a:lvl7pPr marL="29718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7pPr>
            <a:lvl8pPr marL="34290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8pPr>
            <a:lvl9pPr marL="38862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9pPr>
          </a:lstStyle>
          <a:p>
            <a:pPr>
              <a:spcBef>
                <a:spcPct val="0"/>
              </a:spcBef>
              <a:buFontTx/>
              <a:buNone/>
            </a:pPr>
            <a:r>
              <a:rPr lang="en-US" altLang="en-US" sz="1000" dirty="0" smtClean="0">
                <a:solidFill>
                  <a:schemeClr val="tx1"/>
                </a:solidFill>
                <a:latin typeface="Arial" panose="020B0604020202020204" pitchFamily="34" charset="0"/>
              </a:rPr>
              <a:t>Copyright © </a:t>
            </a:r>
            <a:r>
              <a:rPr lang="en-US" altLang="en-US" sz="1000" dirty="0" smtClean="0">
                <a:solidFill>
                  <a:schemeClr val="tx1"/>
                </a:solidFill>
                <a:latin typeface="Arial" panose="020B0604020202020204" pitchFamily="34" charset="0"/>
              </a:rPr>
              <a:t>2023 </a:t>
            </a:r>
            <a:r>
              <a:rPr lang="en-US" altLang="en-US" sz="1000" dirty="0" smtClean="0">
                <a:solidFill>
                  <a:schemeClr val="tx1"/>
                </a:solidFill>
                <a:latin typeface="Arial" panose="020B0604020202020204" pitchFamily="34" charset="0"/>
              </a:rPr>
              <a:t>Addison-Wesley. All rights reserved.</a:t>
            </a:r>
          </a:p>
        </p:txBody>
      </p:sp>
      <p:sp>
        <p:nvSpPr>
          <p:cNvPr id="31747"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1pPr>
            <a:lvl2pPr marL="742950" indent="-285750">
              <a:spcBef>
                <a:spcPct val="20000"/>
              </a:spcBef>
              <a:buChar char="–"/>
              <a:defRPr sz="24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2pPr>
            <a:lvl3pPr marL="1143000" indent="-228600">
              <a:spcBef>
                <a:spcPct val="20000"/>
              </a:spcBef>
              <a:buChar char="•"/>
              <a:defRPr sz="21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3pPr>
            <a:lvl4pPr marL="1600200" indent="-228600">
              <a:spcBef>
                <a:spcPct val="20000"/>
              </a:spcBef>
              <a:buChar char="–"/>
              <a:defRPr sz="20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4pPr>
            <a:lvl5pPr marL="2057400" indent="-228600">
              <a:spcBef>
                <a:spcPct val="20000"/>
              </a:spcBef>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5pPr>
            <a:lvl6pPr marL="25146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6pPr>
            <a:lvl7pPr marL="29718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7pPr>
            <a:lvl8pPr marL="34290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8pPr>
            <a:lvl9pPr marL="38862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9pPr>
          </a:lstStyle>
          <a:p>
            <a:pPr>
              <a:spcBef>
                <a:spcPct val="0"/>
              </a:spcBef>
              <a:buFontTx/>
              <a:buNone/>
            </a:pPr>
            <a:r>
              <a:rPr lang="en-US" altLang="en-US" sz="1000" smtClean="0">
                <a:solidFill>
                  <a:schemeClr val="tx1"/>
                </a:solidFill>
                <a:latin typeface="Arial" panose="020B0604020202020204" pitchFamily="34" charset="0"/>
              </a:rPr>
              <a:t>1-</a:t>
            </a:r>
            <a:fld id="{9529C47F-9430-4098-B915-6AEA255DFF66}" type="slidenum">
              <a:rPr lang="en-US" altLang="en-US" sz="1000" smtClean="0">
                <a:solidFill>
                  <a:schemeClr val="tx1"/>
                </a:solidFill>
                <a:latin typeface="Arial" panose="020B0604020202020204" pitchFamily="34" charset="0"/>
              </a:rPr>
              <a:pPr>
                <a:spcBef>
                  <a:spcPct val="0"/>
                </a:spcBef>
                <a:buFontTx/>
                <a:buNone/>
              </a:pPr>
              <a:t>16</a:t>
            </a:fld>
            <a:endParaRPr lang="en-US" altLang="en-US" sz="1000" smtClean="0">
              <a:solidFill>
                <a:schemeClr val="tx1"/>
              </a:solidFill>
              <a:latin typeface="Arial" panose="020B0604020202020204" pitchFamily="34" charset="0"/>
            </a:endParaRPr>
          </a:p>
        </p:txBody>
      </p:sp>
      <p:sp>
        <p:nvSpPr>
          <p:cNvPr id="31748" name="Rectangle 2"/>
          <p:cNvSpPr>
            <a:spLocks noGrp="1" noChangeArrowheads="1"/>
          </p:cNvSpPr>
          <p:nvPr>
            <p:ph type="title"/>
          </p:nvPr>
        </p:nvSpPr>
        <p:spPr/>
        <p:txBody>
          <a:bodyPr/>
          <a:lstStyle/>
          <a:p>
            <a:pPr eaLnBrk="1" hangingPunct="1"/>
            <a:r>
              <a:rPr lang="en-US" altLang="en-US" smtClean="0"/>
              <a:t>Character String Type Evaluation</a:t>
            </a:r>
          </a:p>
        </p:txBody>
      </p:sp>
      <p:sp>
        <p:nvSpPr>
          <p:cNvPr id="31749" name="Rectangle 3"/>
          <p:cNvSpPr>
            <a:spLocks noGrp="1" noChangeArrowheads="1"/>
          </p:cNvSpPr>
          <p:nvPr>
            <p:ph type="body" idx="1"/>
          </p:nvPr>
        </p:nvSpPr>
        <p:spPr/>
        <p:txBody>
          <a:bodyPr/>
          <a:lstStyle/>
          <a:p>
            <a:pPr eaLnBrk="1" hangingPunct="1"/>
            <a:r>
              <a:rPr lang="en-US" altLang="en-US" sz="2400" dirty="0" smtClean="0"/>
              <a:t>Aid to </a:t>
            </a:r>
            <a:r>
              <a:rPr lang="en-US" altLang="en-US" sz="2400" dirty="0" err="1" smtClean="0"/>
              <a:t>writability</a:t>
            </a:r>
            <a:endParaRPr lang="en-US" altLang="en-US" sz="2400" dirty="0" smtClean="0"/>
          </a:p>
          <a:p>
            <a:pPr lvl="1" eaLnBrk="1" hangingPunct="1"/>
            <a:r>
              <a:rPr lang="en-US" altLang="en-US" sz="2000" dirty="0" smtClean="0"/>
              <a:t>Why is this? In other words, what is the alternative?</a:t>
            </a:r>
          </a:p>
          <a:p>
            <a:pPr eaLnBrk="1" hangingPunct="1"/>
            <a:r>
              <a:rPr lang="en-US" altLang="en-US" sz="2400" dirty="0" smtClean="0"/>
              <a:t>As a primitive type with static length</a:t>
            </a:r>
          </a:p>
          <a:p>
            <a:pPr lvl="1" eaLnBrk="1" hangingPunct="1"/>
            <a:r>
              <a:rPr lang="en-US" altLang="en-US" sz="2000" dirty="0" smtClean="0"/>
              <a:t>Inexpensive to provide</a:t>
            </a:r>
          </a:p>
          <a:p>
            <a:pPr lvl="1" eaLnBrk="1" hangingPunct="1"/>
            <a:r>
              <a:rPr lang="en-US" altLang="en-US" sz="2000" dirty="0" smtClean="0"/>
              <a:t>Why not have them?</a:t>
            </a:r>
          </a:p>
          <a:p>
            <a:pPr eaLnBrk="1" hangingPunct="1"/>
            <a:r>
              <a:rPr lang="en-US" altLang="en-US" sz="2400" dirty="0" smtClean="0"/>
              <a:t>Dynamic length is nice</a:t>
            </a:r>
          </a:p>
          <a:p>
            <a:pPr lvl="1" eaLnBrk="1" hangingPunct="1"/>
            <a:r>
              <a:rPr lang="en-US" altLang="en-US" sz="2000" dirty="0" smtClean="0"/>
              <a:t>But is it worth the additional cost?</a:t>
            </a:r>
          </a:p>
          <a:p>
            <a:pPr lvl="1" eaLnBrk="1" hangingPunct="1"/>
            <a:r>
              <a:rPr lang="en-US" altLang="en-US" sz="2000" dirty="0" smtClean="0"/>
              <a:t>What cost impact do dynamic length strings have?</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1pPr>
            <a:lvl2pPr marL="742950" indent="-285750">
              <a:spcBef>
                <a:spcPct val="20000"/>
              </a:spcBef>
              <a:buChar char="–"/>
              <a:defRPr sz="24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2pPr>
            <a:lvl3pPr marL="1143000" indent="-228600">
              <a:spcBef>
                <a:spcPct val="20000"/>
              </a:spcBef>
              <a:buChar char="•"/>
              <a:defRPr sz="21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3pPr>
            <a:lvl4pPr marL="1600200" indent="-228600">
              <a:spcBef>
                <a:spcPct val="20000"/>
              </a:spcBef>
              <a:buChar char="–"/>
              <a:defRPr sz="20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4pPr>
            <a:lvl5pPr marL="2057400" indent="-228600">
              <a:spcBef>
                <a:spcPct val="20000"/>
              </a:spcBef>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5pPr>
            <a:lvl6pPr marL="25146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6pPr>
            <a:lvl7pPr marL="29718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7pPr>
            <a:lvl8pPr marL="34290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8pPr>
            <a:lvl9pPr marL="38862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9pPr>
          </a:lstStyle>
          <a:p>
            <a:pPr>
              <a:spcBef>
                <a:spcPct val="0"/>
              </a:spcBef>
              <a:buFontTx/>
              <a:buNone/>
            </a:pPr>
            <a:r>
              <a:rPr lang="en-US" altLang="en-US" sz="1000" dirty="0" smtClean="0">
                <a:solidFill>
                  <a:schemeClr val="tx1"/>
                </a:solidFill>
                <a:latin typeface="Arial" panose="020B0604020202020204" pitchFamily="34" charset="0"/>
              </a:rPr>
              <a:t>Copyright © </a:t>
            </a:r>
            <a:r>
              <a:rPr lang="en-US" altLang="en-US" sz="1000" dirty="0" smtClean="0">
                <a:solidFill>
                  <a:schemeClr val="tx1"/>
                </a:solidFill>
                <a:latin typeface="Arial" panose="020B0604020202020204" pitchFamily="34" charset="0"/>
              </a:rPr>
              <a:t>2023 </a:t>
            </a:r>
            <a:r>
              <a:rPr lang="en-US" altLang="en-US" sz="1000" dirty="0" smtClean="0">
                <a:solidFill>
                  <a:schemeClr val="tx1"/>
                </a:solidFill>
                <a:latin typeface="Arial" panose="020B0604020202020204" pitchFamily="34" charset="0"/>
              </a:rPr>
              <a:t>Addison-Wesley. All rights reserved.</a:t>
            </a:r>
          </a:p>
        </p:txBody>
      </p:sp>
      <p:sp>
        <p:nvSpPr>
          <p:cNvPr id="33795"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1pPr>
            <a:lvl2pPr marL="742950" indent="-285750">
              <a:spcBef>
                <a:spcPct val="20000"/>
              </a:spcBef>
              <a:buChar char="–"/>
              <a:defRPr sz="24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2pPr>
            <a:lvl3pPr marL="1143000" indent="-228600">
              <a:spcBef>
                <a:spcPct val="20000"/>
              </a:spcBef>
              <a:buChar char="•"/>
              <a:defRPr sz="21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3pPr>
            <a:lvl4pPr marL="1600200" indent="-228600">
              <a:spcBef>
                <a:spcPct val="20000"/>
              </a:spcBef>
              <a:buChar char="–"/>
              <a:defRPr sz="20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4pPr>
            <a:lvl5pPr marL="2057400" indent="-228600">
              <a:spcBef>
                <a:spcPct val="20000"/>
              </a:spcBef>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5pPr>
            <a:lvl6pPr marL="25146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6pPr>
            <a:lvl7pPr marL="29718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7pPr>
            <a:lvl8pPr marL="34290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8pPr>
            <a:lvl9pPr marL="38862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9pPr>
          </a:lstStyle>
          <a:p>
            <a:pPr>
              <a:spcBef>
                <a:spcPct val="0"/>
              </a:spcBef>
              <a:buFontTx/>
              <a:buNone/>
            </a:pPr>
            <a:r>
              <a:rPr lang="en-US" altLang="en-US" sz="1000" smtClean="0">
                <a:solidFill>
                  <a:schemeClr val="tx1"/>
                </a:solidFill>
                <a:latin typeface="Arial" panose="020B0604020202020204" pitchFamily="34" charset="0"/>
              </a:rPr>
              <a:t>1-</a:t>
            </a:r>
            <a:fld id="{BAA9EE37-D81F-4187-A661-4AF9FCE2F1D7}" type="slidenum">
              <a:rPr lang="en-US" altLang="en-US" sz="1000" smtClean="0">
                <a:solidFill>
                  <a:schemeClr val="tx1"/>
                </a:solidFill>
                <a:latin typeface="Arial" panose="020B0604020202020204" pitchFamily="34" charset="0"/>
              </a:rPr>
              <a:pPr>
                <a:spcBef>
                  <a:spcPct val="0"/>
                </a:spcBef>
                <a:buFontTx/>
                <a:buNone/>
              </a:pPr>
              <a:t>17</a:t>
            </a:fld>
            <a:endParaRPr lang="en-US" altLang="en-US" sz="1000" smtClean="0">
              <a:solidFill>
                <a:schemeClr val="tx1"/>
              </a:solidFill>
              <a:latin typeface="Arial" panose="020B0604020202020204" pitchFamily="34" charset="0"/>
            </a:endParaRPr>
          </a:p>
        </p:txBody>
      </p:sp>
      <p:sp>
        <p:nvSpPr>
          <p:cNvPr id="33796" name="Rectangle 2"/>
          <p:cNvSpPr>
            <a:spLocks noGrp="1" noChangeArrowheads="1"/>
          </p:cNvSpPr>
          <p:nvPr>
            <p:ph type="title"/>
          </p:nvPr>
        </p:nvSpPr>
        <p:spPr/>
        <p:txBody>
          <a:bodyPr/>
          <a:lstStyle/>
          <a:p>
            <a:pPr eaLnBrk="1" hangingPunct="1"/>
            <a:r>
              <a:rPr lang="en-US" altLang="en-US" smtClean="0"/>
              <a:t>User-Defined Ordinal Types</a:t>
            </a:r>
          </a:p>
        </p:txBody>
      </p:sp>
      <p:sp>
        <p:nvSpPr>
          <p:cNvPr id="33797" name="Rectangle 3"/>
          <p:cNvSpPr>
            <a:spLocks noGrp="1" noChangeArrowheads="1"/>
          </p:cNvSpPr>
          <p:nvPr>
            <p:ph type="body" idx="1"/>
          </p:nvPr>
        </p:nvSpPr>
        <p:spPr/>
        <p:txBody>
          <a:bodyPr/>
          <a:lstStyle/>
          <a:p>
            <a:pPr eaLnBrk="1" hangingPunct="1"/>
            <a:r>
              <a:rPr lang="en-US" altLang="en-US" sz="2400" dirty="0" smtClean="0"/>
              <a:t>Definition of an ordinal type</a:t>
            </a:r>
          </a:p>
          <a:p>
            <a:pPr lvl="1" eaLnBrk="1" hangingPunct="1"/>
            <a:r>
              <a:rPr lang="en-US" altLang="en-US" sz="2000" dirty="0" smtClean="0"/>
              <a:t>A type with possible values that can be easily associated with the set of positive integers</a:t>
            </a:r>
          </a:p>
          <a:p>
            <a:pPr eaLnBrk="1" hangingPunct="1"/>
            <a:r>
              <a:rPr lang="en-US" altLang="en-US" sz="2400" dirty="0" smtClean="0"/>
              <a:t>Examples of primitive ordinal types in Java</a:t>
            </a:r>
          </a:p>
          <a:p>
            <a:pPr lvl="1" eaLnBrk="1" hangingPunct="1"/>
            <a:r>
              <a:rPr lang="en-US" altLang="en-US" sz="2000" dirty="0" err="1" smtClean="0">
                <a:latin typeface="Courier New" panose="02070309020205020404" pitchFamily="49" charset="0"/>
                <a:cs typeface="Courier New" panose="02070309020205020404" pitchFamily="49" charset="0"/>
              </a:rPr>
              <a:t>int</a:t>
            </a:r>
            <a:endParaRPr lang="en-US" altLang="en-US" sz="2000" dirty="0" smtClean="0">
              <a:latin typeface="Courier New" panose="02070309020205020404" pitchFamily="49" charset="0"/>
              <a:cs typeface="Courier New" panose="02070309020205020404" pitchFamily="49" charset="0"/>
            </a:endParaRPr>
          </a:p>
          <a:p>
            <a:pPr lvl="1" eaLnBrk="1" hangingPunct="1"/>
            <a:r>
              <a:rPr lang="en-US" altLang="en-US" sz="2000" dirty="0" smtClean="0">
                <a:latin typeface="Courier New" panose="02070309020205020404" pitchFamily="49" charset="0"/>
                <a:cs typeface="Courier New" panose="02070309020205020404" pitchFamily="49" charset="0"/>
              </a:rPr>
              <a:t>char</a:t>
            </a:r>
          </a:p>
          <a:p>
            <a:pPr lvl="1" eaLnBrk="1" hangingPunct="1"/>
            <a:r>
              <a:rPr lang="en-US" altLang="en-US" sz="2000" dirty="0" err="1" smtClean="0">
                <a:latin typeface="Courier New" panose="02070309020205020404" pitchFamily="49" charset="0"/>
                <a:cs typeface="Courier New" panose="02070309020205020404" pitchFamily="49" charset="0"/>
              </a:rPr>
              <a:t>boolean</a:t>
            </a:r>
            <a:endParaRPr lang="en-US" altLang="en-US" sz="2000" dirty="0" smtClean="0"/>
          </a:p>
          <a:p>
            <a:pPr eaLnBrk="1" hangingPunct="1"/>
            <a:r>
              <a:rPr lang="en-US" altLang="en-US" sz="2400" dirty="0" smtClean="0"/>
              <a:t>Most common user-defined ordinal type</a:t>
            </a:r>
          </a:p>
          <a:p>
            <a:pPr lvl="1" eaLnBrk="1" hangingPunct="1"/>
            <a:r>
              <a:rPr lang="en-US" altLang="en-US" sz="2000" dirty="0" smtClean="0"/>
              <a:t>Enumeration types</a:t>
            </a:r>
            <a:endParaRPr lang="en-US" altLang="en-US" sz="2000" dirty="0" smtClean="0">
              <a:latin typeface="Courier New" panose="02070309020205020404" pitchFamily="49" charset="0"/>
              <a:cs typeface="Courier New" panose="02070309020205020404" pitchFamily="49"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1pPr>
            <a:lvl2pPr marL="742950" indent="-285750">
              <a:spcBef>
                <a:spcPct val="20000"/>
              </a:spcBef>
              <a:buChar char="–"/>
              <a:defRPr sz="24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2pPr>
            <a:lvl3pPr marL="1143000" indent="-228600">
              <a:spcBef>
                <a:spcPct val="20000"/>
              </a:spcBef>
              <a:buChar char="•"/>
              <a:defRPr sz="21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3pPr>
            <a:lvl4pPr marL="1600200" indent="-228600">
              <a:spcBef>
                <a:spcPct val="20000"/>
              </a:spcBef>
              <a:buChar char="–"/>
              <a:defRPr sz="20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4pPr>
            <a:lvl5pPr marL="2057400" indent="-228600">
              <a:spcBef>
                <a:spcPct val="20000"/>
              </a:spcBef>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5pPr>
            <a:lvl6pPr marL="25146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6pPr>
            <a:lvl7pPr marL="29718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7pPr>
            <a:lvl8pPr marL="34290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8pPr>
            <a:lvl9pPr marL="38862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9pPr>
          </a:lstStyle>
          <a:p>
            <a:pPr>
              <a:spcBef>
                <a:spcPct val="0"/>
              </a:spcBef>
              <a:buFontTx/>
              <a:buNone/>
            </a:pPr>
            <a:r>
              <a:rPr lang="en-US" altLang="en-US" sz="1000" dirty="0" smtClean="0">
                <a:solidFill>
                  <a:schemeClr val="tx1"/>
                </a:solidFill>
                <a:latin typeface="Arial" panose="020B0604020202020204" pitchFamily="34" charset="0"/>
              </a:rPr>
              <a:t>Copyright © </a:t>
            </a:r>
            <a:r>
              <a:rPr lang="en-US" altLang="en-US" sz="1000" dirty="0" smtClean="0">
                <a:solidFill>
                  <a:schemeClr val="tx1"/>
                </a:solidFill>
                <a:latin typeface="Arial" panose="020B0604020202020204" pitchFamily="34" charset="0"/>
              </a:rPr>
              <a:t>2023 </a:t>
            </a:r>
            <a:r>
              <a:rPr lang="en-US" altLang="en-US" sz="1000" dirty="0" smtClean="0">
                <a:solidFill>
                  <a:schemeClr val="tx1"/>
                </a:solidFill>
                <a:latin typeface="Arial" panose="020B0604020202020204" pitchFamily="34" charset="0"/>
              </a:rPr>
              <a:t>Addison-Wesley. All rights reserved.</a:t>
            </a:r>
          </a:p>
        </p:txBody>
      </p:sp>
      <p:sp>
        <p:nvSpPr>
          <p:cNvPr id="35843"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1pPr>
            <a:lvl2pPr marL="742950" indent="-285750">
              <a:spcBef>
                <a:spcPct val="20000"/>
              </a:spcBef>
              <a:buChar char="–"/>
              <a:defRPr sz="24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2pPr>
            <a:lvl3pPr marL="1143000" indent="-228600">
              <a:spcBef>
                <a:spcPct val="20000"/>
              </a:spcBef>
              <a:buChar char="•"/>
              <a:defRPr sz="21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3pPr>
            <a:lvl4pPr marL="1600200" indent="-228600">
              <a:spcBef>
                <a:spcPct val="20000"/>
              </a:spcBef>
              <a:buChar char="–"/>
              <a:defRPr sz="20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4pPr>
            <a:lvl5pPr marL="2057400" indent="-228600">
              <a:spcBef>
                <a:spcPct val="20000"/>
              </a:spcBef>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5pPr>
            <a:lvl6pPr marL="25146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6pPr>
            <a:lvl7pPr marL="29718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7pPr>
            <a:lvl8pPr marL="34290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8pPr>
            <a:lvl9pPr marL="38862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9pPr>
          </a:lstStyle>
          <a:p>
            <a:pPr>
              <a:spcBef>
                <a:spcPct val="0"/>
              </a:spcBef>
              <a:buFontTx/>
              <a:buNone/>
            </a:pPr>
            <a:r>
              <a:rPr lang="en-US" altLang="en-US" sz="1000" smtClean="0">
                <a:solidFill>
                  <a:schemeClr val="tx1"/>
                </a:solidFill>
                <a:latin typeface="Arial" panose="020B0604020202020204" pitchFamily="34" charset="0"/>
              </a:rPr>
              <a:t>1-</a:t>
            </a:r>
            <a:fld id="{7D3798DD-A40A-4902-B7A6-99C596EF1CB5}" type="slidenum">
              <a:rPr lang="en-US" altLang="en-US" sz="1000" smtClean="0">
                <a:solidFill>
                  <a:schemeClr val="tx1"/>
                </a:solidFill>
                <a:latin typeface="Arial" panose="020B0604020202020204" pitchFamily="34" charset="0"/>
              </a:rPr>
              <a:pPr>
                <a:spcBef>
                  <a:spcPct val="0"/>
                </a:spcBef>
                <a:buFontTx/>
                <a:buNone/>
              </a:pPr>
              <a:t>18</a:t>
            </a:fld>
            <a:endParaRPr lang="en-US" altLang="en-US" sz="1000" smtClean="0">
              <a:solidFill>
                <a:schemeClr val="tx1"/>
              </a:solidFill>
              <a:latin typeface="Arial" panose="020B0604020202020204" pitchFamily="34" charset="0"/>
            </a:endParaRPr>
          </a:p>
        </p:txBody>
      </p:sp>
      <p:sp>
        <p:nvSpPr>
          <p:cNvPr id="35844" name="Rectangle 2"/>
          <p:cNvSpPr>
            <a:spLocks noGrp="1" noChangeArrowheads="1"/>
          </p:cNvSpPr>
          <p:nvPr>
            <p:ph type="title"/>
          </p:nvPr>
        </p:nvSpPr>
        <p:spPr/>
        <p:txBody>
          <a:bodyPr/>
          <a:lstStyle/>
          <a:p>
            <a:pPr eaLnBrk="1" hangingPunct="1"/>
            <a:r>
              <a:rPr lang="en-US" altLang="en-US" smtClean="0"/>
              <a:t>Enumeration Types</a:t>
            </a:r>
          </a:p>
        </p:txBody>
      </p:sp>
      <p:sp>
        <p:nvSpPr>
          <p:cNvPr id="35845" name="Rectangle 3"/>
          <p:cNvSpPr>
            <a:spLocks noGrp="1" noChangeArrowheads="1"/>
          </p:cNvSpPr>
          <p:nvPr>
            <p:ph type="body" idx="1"/>
          </p:nvPr>
        </p:nvSpPr>
        <p:spPr>
          <a:xfrm>
            <a:off x="609600" y="1600200"/>
            <a:ext cx="8153400" cy="4572000"/>
          </a:xfrm>
        </p:spPr>
        <p:txBody>
          <a:bodyPr/>
          <a:lstStyle/>
          <a:p>
            <a:pPr eaLnBrk="1" hangingPunct="1">
              <a:spcBef>
                <a:spcPts val="576"/>
              </a:spcBef>
            </a:pPr>
            <a:r>
              <a:rPr lang="en-US" altLang="en-US" sz="2400" dirty="0" smtClean="0"/>
              <a:t>All possible values are given in definition</a:t>
            </a:r>
          </a:p>
          <a:p>
            <a:pPr lvl="1" eaLnBrk="1" hangingPunct="1"/>
            <a:r>
              <a:rPr lang="en-US" altLang="en-US" sz="2000" dirty="0" smtClean="0"/>
              <a:t>Values are named constants</a:t>
            </a:r>
          </a:p>
          <a:p>
            <a:pPr eaLnBrk="1" hangingPunct="1"/>
            <a:r>
              <a:rPr lang="en-US" altLang="en-US" sz="2400" dirty="0" smtClean="0"/>
              <a:t>C# example</a:t>
            </a:r>
          </a:p>
          <a:p>
            <a:pPr lvl="1" eaLnBrk="1" hangingPunct="1"/>
            <a:r>
              <a:rPr lang="en-US" altLang="en-US" sz="2000" dirty="0" smtClean="0"/>
              <a:t>In this example, </a:t>
            </a:r>
            <a:r>
              <a:rPr lang="en-US" altLang="en-US" sz="2000" dirty="0" smtClean="0">
                <a:latin typeface="Courier"/>
              </a:rPr>
              <a:t>mon</a:t>
            </a:r>
            <a:r>
              <a:rPr lang="en-US" altLang="en-US" sz="2000" dirty="0" smtClean="0"/>
              <a:t> has a 0 value, </a:t>
            </a:r>
            <a:r>
              <a:rPr lang="en-US" altLang="en-US" sz="2000" dirty="0" err="1" smtClean="0">
                <a:latin typeface="Courier"/>
              </a:rPr>
              <a:t>tue</a:t>
            </a:r>
            <a:r>
              <a:rPr lang="en-US" altLang="en-US" sz="2000" dirty="0" smtClean="0"/>
              <a:t> has a 1 value, etc.</a:t>
            </a:r>
          </a:p>
          <a:p>
            <a:pPr lvl="1" eaLnBrk="1" hangingPunct="1">
              <a:lnSpc>
                <a:spcPct val="90000"/>
              </a:lnSpc>
              <a:buFontTx/>
              <a:buNone/>
            </a:pPr>
            <a:r>
              <a:rPr lang="en-US" altLang="en-US" sz="1800" dirty="0" smtClean="0">
                <a:latin typeface="Courier New" panose="02070309020205020404" pitchFamily="49" charset="0"/>
                <a:cs typeface="Courier New" panose="02070309020205020404" pitchFamily="49" charset="0"/>
              </a:rPr>
              <a:t>	  </a:t>
            </a:r>
            <a:r>
              <a:rPr lang="en-US" altLang="en-US" sz="1800" b="1" dirty="0" err="1" smtClean="0">
                <a:latin typeface="Courier New" panose="02070309020205020404" pitchFamily="49" charset="0"/>
                <a:cs typeface="Courier New" panose="02070309020205020404" pitchFamily="49" charset="0"/>
              </a:rPr>
              <a:t>enum</a:t>
            </a:r>
            <a:r>
              <a:rPr lang="en-US" altLang="en-US" sz="1800" dirty="0" smtClean="0">
                <a:latin typeface="Courier New" panose="02070309020205020404" pitchFamily="49" charset="0"/>
                <a:cs typeface="Courier New" panose="02070309020205020404" pitchFamily="49" charset="0"/>
              </a:rPr>
              <a:t> day {mon, </a:t>
            </a:r>
            <a:r>
              <a:rPr lang="en-US" altLang="en-US" sz="1800" dirty="0" err="1" smtClean="0">
                <a:latin typeface="Courier New" panose="02070309020205020404" pitchFamily="49" charset="0"/>
                <a:cs typeface="Courier New" panose="02070309020205020404" pitchFamily="49" charset="0"/>
              </a:rPr>
              <a:t>tue</a:t>
            </a:r>
            <a:r>
              <a:rPr lang="en-US" altLang="en-US" sz="1800" dirty="0" smtClean="0">
                <a:latin typeface="Courier New" panose="02070309020205020404" pitchFamily="49" charset="0"/>
                <a:cs typeface="Courier New" panose="02070309020205020404" pitchFamily="49" charset="0"/>
              </a:rPr>
              <a:t>, wed, </a:t>
            </a:r>
            <a:r>
              <a:rPr lang="en-US" altLang="en-US" sz="1800" dirty="0" err="1" smtClean="0">
                <a:latin typeface="Courier New" panose="02070309020205020404" pitchFamily="49" charset="0"/>
                <a:cs typeface="Courier New" panose="02070309020205020404" pitchFamily="49" charset="0"/>
              </a:rPr>
              <a:t>thu</a:t>
            </a:r>
            <a:r>
              <a:rPr lang="en-US" altLang="en-US" sz="1800" dirty="0" smtClean="0">
                <a:latin typeface="Courier New" panose="02070309020205020404" pitchFamily="49" charset="0"/>
                <a:cs typeface="Courier New" panose="02070309020205020404" pitchFamily="49" charset="0"/>
              </a:rPr>
              <a:t>, </a:t>
            </a:r>
            <a:r>
              <a:rPr lang="en-US" altLang="en-US" sz="1800" dirty="0" err="1" smtClean="0">
                <a:latin typeface="Courier New" panose="02070309020205020404" pitchFamily="49" charset="0"/>
                <a:cs typeface="Courier New" panose="02070309020205020404" pitchFamily="49" charset="0"/>
              </a:rPr>
              <a:t>fri</a:t>
            </a:r>
            <a:r>
              <a:rPr lang="en-US" altLang="en-US" sz="1800" dirty="0" smtClean="0">
                <a:latin typeface="Courier New" panose="02070309020205020404" pitchFamily="49" charset="0"/>
                <a:cs typeface="Courier New" panose="02070309020205020404" pitchFamily="49" charset="0"/>
              </a:rPr>
              <a:t>, sat, sun};</a:t>
            </a:r>
          </a:p>
          <a:p>
            <a:pPr lvl="1" eaLnBrk="1" hangingPunct="1">
              <a:lnSpc>
                <a:spcPct val="90000"/>
              </a:lnSpc>
              <a:buFontTx/>
              <a:buNone/>
            </a:pPr>
            <a:endParaRPr lang="en-US" altLang="en-US" sz="600" dirty="0" smtClean="0">
              <a:latin typeface="Courier New" panose="02070309020205020404" pitchFamily="49" charset="0"/>
              <a:cs typeface="Courier New" panose="02070309020205020404" pitchFamily="49" charset="0"/>
            </a:endParaRPr>
          </a:p>
          <a:p>
            <a:pPr eaLnBrk="1" hangingPunct="1"/>
            <a:r>
              <a:rPr lang="en-US" altLang="en-US" sz="2400" dirty="0" smtClean="0"/>
              <a:t>Design issues</a:t>
            </a:r>
          </a:p>
          <a:p>
            <a:pPr lvl="1" eaLnBrk="1" hangingPunct="1">
              <a:spcBef>
                <a:spcPts val="280"/>
              </a:spcBef>
            </a:pPr>
            <a:r>
              <a:rPr lang="en-US" altLang="en-US" sz="2000" dirty="0" smtClean="0"/>
              <a:t>Is an enumeration constant allowed to appear in more than one type definition (e.g. another enumeration)?</a:t>
            </a:r>
          </a:p>
          <a:p>
            <a:pPr lvl="2" eaLnBrk="1" hangingPunct="1">
              <a:spcBef>
                <a:spcPts val="280"/>
              </a:spcBef>
            </a:pPr>
            <a:r>
              <a:rPr lang="en-US" altLang="en-US" sz="2000" dirty="0" smtClean="0"/>
              <a:t>If so, how is the type of that constant checked?</a:t>
            </a:r>
          </a:p>
          <a:p>
            <a:pPr lvl="1" eaLnBrk="1" hangingPunct="1"/>
            <a:r>
              <a:rPr lang="en-US" altLang="en-US" sz="2000" dirty="0" smtClean="0"/>
              <a:t>Are enumeration values coerced to integer?</a:t>
            </a:r>
          </a:p>
          <a:p>
            <a:pPr lvl="2" eaLnBrk="1" hangingPunct="1">
              <a:spcBef>
                <a:spcPts val="280"/>
              </a:spcBef>
            </a:pPr>
            <a:r>
              <a:rPr lang="en-US" altLang="en-US" sz="2000" dirty="0" smtClean="0"/>
              <a:t>If so, all integer operations (e.g. </a:t>
            </a:r>
            <a:r>
              <a:rPr lang="en-US" altLang="en-US" sz="2000" dirty="0" smtClean="0">
                <a:latin typeface="Courier New" panose="02070309020205020404" pitchFamily="49" charset="0"/>
                <a:cs typeface="Courier New" panose="02070309020205020404" pitchFamily="49" charset="0"/>
              </a:rPr>
              <a:t>+</a:t>
            </a:r>
            <a:r>
              <a:rPr lang="en-US" altLang="en-US" sz="2000" dirty="0" smtClean="0"/>
              <a:t>, </a:t>
            </a:r>
            <a:r>
              <a:rPr lang="en-US" altLang="en-US" sz="2000" dirty="0" smtClean="0">
                <a:latin typeface="Courier New" panose="02070309020205020404" pitchFamily="49" charset="0"/>
                <a:cs typeface="Courier New" panose="02070309020205020404" pitchFamily="49" charset="0"/>
              </a:rPr>
              <a:t>-</a:t>
            </a:r>
            <a:r>
              <a:rPr lang="en-US" altLang="en-US" sz="2000" dirty="0" smtClean="0"/>
              <a:t>) are valid</a:t>
            </a:r>
          </a:p>
          <a:p>
            <a:pPr lvl="1" eaLnBrk="1" hangingPunct="1"/>
            <a:r>
              <a:rPr lang="en-US" altLang="en-US" sz="2000" dirty="0" smtClean="0"/>
              <a:t>Are other types coerced to an enumeration type?</a:t>
            </a:r>
          </a:p>
          <a:p>
            <a:pPr lvl="2" eaLnBrk="1" hangingPunct="1">
              <a:spcBef>
                <a:spcPts val="280"/>
              </a:spcBef>
            </a:pPr>
            <a:r>
              <a:rPr lang="en-US" altLang="en-US" sz="2000" dirty="0" smtClean="0"/>
              <a:t>If so, one can assign any integer to an enumeration</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extLst mod="1"/>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1pPr>
            <a:lvl2pPr marL="742950" indent="-285750">
              <a:spcBef>
                <a:spcPct val="20000"/>
              </a:spcBef>
              <a:buChar char="–"/>
              <a:defRPr sz="24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2pPr>
            <a:lvl3pPr marL="1143000" indent="-228600">
              <a:spcBef>
                <a:spcPct val="20000"/>
              </a:spcBef>
              <a:buChar char="•"/>
              <a:defRPr sz="21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3pPr>
            <a:lvl4pPr marL="1600200" indent="-228600">
              <a:spcBef>
                <a:spcPct val="20000"/>
              </a:spcBef>
              <a:buChar char="–"/>
              <a:defRPr sz="20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4pPr>
            <a:lvl5pPr marL="2057400" indent="-228600">
              <a:spcBef>
                <a:spcPct val="20000"/>
              </a:spcBef>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5pPr>
            <a:lvl6pPr marL="25146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6pPr>
            <a:lvl7pPr marL="29718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7pPr>
            <a:lvl8pPr marL="34290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8pPr>
            <a:lvl9pPr marL="38862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9pPr>
          </a:lstStyle>
          <a:p>
            <a:pPr>
              <a:spcBef>
                <a:spcPct val="0"/>
              </a:spcBef>
              <a:buFontTx/>
              <a:buNone/>
            </a:pPr>
            <a:r>
              <a:rPr lang="en-US" altLang="en-US" sz="1000" dirty="0" smtClean="0">
                <a:solidFill>
                  <a:schemeClr val="tx1"/>
                </a:solidFill>
                <a:latin typeface="Arial" panose="020B0604020202020204" pitchFamily="34" charset="0"/>
              </a:rPr>
              <a:t>Copyright © </a:t>
            </a:r>
            <a:r>
              <a:rPr lang="en-US" altLang="en-US" sz="1000" dirty="0" smtClean="0">
                <a:solidFill>
                  <a:schemeClr val="tx1"/>
                </a:solidFill>
                <a:latin typeface="Arial" panose="020B0604020202020204" pitchFamily="34" charset="0"/>
              </a:rPr>
              <a:t>2023 </a:t>
            </a:r>
            <a:r>
              <a:rPr lang="en-US" altLang="en-US" sz="1000" dirty="0" smtClean="0">
                <a:solidFill>
                  <a:schemeClr val="tx1"/>
                </a:solidFill>
                <a:latin typeface="Arial" panose="020B0604020202020204" pitchFamily="34" charset="0"/>
              </a:rPr>
              <a:t>Addison-Wesley. All rights reserved.</a:t>
            </a:r>
          </a:p>
        </p:txBody>
      </p:sp>
      <p:sp>
        <p:nvSpPr>
          <p:cNvPr id="37891"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1pPr>
            <a:lvl2pPr marL="742950" indent="-285750">
              <a:spcBef>
                <a:spcPct val="20000"/>
              </a:spcBef>
              <a:buChar char="–"/>
              <a:defRPr sz="24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2pPr>
            <a:lvl3pPr marL="1143000" indent="-228600">
              <a:spcBef>
                <a:spcPct val="20000"/>
              </a:spcBef>
              <a:buChar char="•"/>
              <a:defRPr sz="21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3pPr>
            <a:lvl4pPr marL="1600200" indent="-228600">
              <a:spcBef>
                <a:spcPct val="20000"/>
              </a:spcBef>
              <a:buChar char="–"/>
              <a:defRPr sz="20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4pPr>
            <a:lvl5pPr marL="2057400" indent="-228600">
              <a:spcBef>
                <a:spcPct val="20000"/>
              </a:spcBef>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5pPr>
            <a:lvl6pPr marL="25146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6pPr>
            <a:lvl7pPr marL="29718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7pPr>
            <a:lvl8pPr marL="34290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8pPr>
            <a:lvl9pPr marL="38862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9pPr>
          </a:lstStyle>
          <a:p>
            <a:pPr>
              <a:spcBef>
                <a:spcPct val="0"/>
              </a:spcBef>
              <a:buFontTx/>
              <a:buNone/>
            </a:pPr>
            <a:r>
              <a:rPr lang="en-US" altLang="en-US" sz="1000" smtClean="0">
                <a:solidFill>
                  <a:schemeClr val="tx1"/>
                </a:solidFill>
                <a:latin typeface="Arial" panose="020B0604020202020204" pitchFamily="34" charset="0"/>
              </a:rPr>
              <a:t>1-</a:t>
            </a:r>
            <a:fld id="{4245491E-2F3D-406A-AFF9-5AC789F23A07}" type="slidenum">
              <a:rPr lang="en-US" altLang="en-US" sz="1000" smtClean="0">
                <a:solidFill>
                  <a:schemeClr val="tx1"/>
                </a:solidFill>
                <a:latin typeface="Arial" panose="020B0604020202020204" pitchFamily="34" charset="0"/>
              </a:rPr>
              <a:pPr>
                <a:spcBef>
                  <a:spcPct val="0"/>
                </a:spcBef>
                <a:buFontTx/>
                <a:buNone/>
              </a:pPr>
              <a:t>19</a:t>
            </a:fld>
            <a:endParaRPr lang="en-US" altLang="en-US" sz="1000" smtClean="0">
              <a:solidFill>
                <a:schemeClr val="tx1"/>
              </a:solidFill>
              <a:latin typeface="Arial" panose="020B0604020202020204" pitchFamily="34" charset="0"/>
            </a:endParaRPr>
          </a:p>
        </p:txBody>
      </p:sp>
      <p:sp>
        <p:nvSpPr>
          <p:cNvPr id="37892" name="Rectangle 2"/>
          <p:cNvSpPr>
            <a:spLocks noGrp="1" noChangeArrowheads="1"/>
          </p:cNvSpPr>
          <p:nvPr>
            <p:ph type="title"/>
          </p:nvPr>
        </p:nvSpPr>
        <p:spPr/>
        <p:txBody>
          <a:bodyPr/>
          <a:lstStyle/>
          <a:p>
            <a:pPr eaLnBrk="1" hangingPunct="1"/>
            <a:r>
              <a:rPr lang="en-US" altLang="en-US" dirty="0" smtClean="0"/>
              <a:t>Evaluation of Enumeration Types</a:t>
            </a:r>
          </a:p>
        </p:txBody>
      </p:sp>
      <p:sp>
        <p:nvSpPr>
          <p:cNvPr id="37893" name="Rectangle 3"/>
          <p:cNvSpPr>
            <a:spLocks noGrp="1" noChangeArrowheads="1"/>
          </p:cNvSpPr>
          <p:nvPr>
            <p:ph type="body" idx="1"/>
          </p:nvPr>
        </p:nvSpPr>
        <p:spPr/>
        <p:txBody>
          <a:bodyPr/>
          <a:lstStyle/>
          <a:p>
            <a:pPr eaLnBrk="1" hangingPunct="1"/>
            <a:r>
              <a:rPr lang="en-US" altLang="en-US" sz="2400" dirty="0" smtClean="0"/>
              <a:t>Aid to readability</a:t>
            </a:r>
          </a:p>
          <a:p>
            <a:pPr lvl="1" eaLnBrk="1" hangingPunct="1"/>
            <a:r>
              <a:rPr lang="en-US" altLang="en-US" sz="2000" dirty="0" smtClean="0"/>
              <a:t>For example, no need to code color as a number</a:t>
            </a:r>
          </a:p>
          <a:p>
            <a:pPr eaLnBrk="1" hangingPunct="1"/>
            <a:r>
              <a:rPr lang="en-US" altLang="en-US" sz="2400" dirty="0" smtClean="0"/>
              <a:t>Aid to reliability, so the compiler can check </a:t>
            </a:r>
          </a:p>
          <a:p>
            <a:pPr lvl="1" eaLnBrk="1" hangingPunct="1"/>
            <a:r>
              <a:rPr lang="en-US" altLang="en-US" sz="2000" dirty="0" smtClean="0"/>
              <a:t>Operations (e.g. don’t allow colors to be added) </a:t>
            </a:r>
          </a:p>
          <a:p>
            <a:pPr lvl="1" eaLnBrk="1" hangingPunct="1"/>
            <a:r>
              <a:rPr lang="en-US" altLang="en-US" sz="2000" dirty="0" smtClean="0"/>
              <a:t>Valid range for values assigned to enumeration variables</a:t>
            </a:r>
          </a:p>
          <a:p>
            <a:pPr lvl="1" eaLnBrk="1" hangingPunct="1"/>
            <a:r>
              <a:rPr lang="en-US" altLang="en-US" sz="2000" dirty="0" smtClean="0"/>
              <a:t>Ada, C#, Java 5.0 have better support than C++</a:t>
            </a:r>
          </a:p>
          <a:p>
            <a:pPr lvl="2" eaLnBrk="1" hangingPunct="1"/>
            <a:r>
              <a:rPr lang="en-US" altLang="en-US" sz="2000" dirty="0" smtClean="0"/>
              <a:t>Enumerations are not coerced into integer types</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1pPr>
            <a:lvl2pPr marL="742950" indent="-285750">
              <a:spcBef>
                <a:spcPct val="20000"/>
              </a:spcBef>
              <a:buChar char="–"/>
              <a:defRPr sz="24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2pPr>
            <a:lvl3pPr marL="1143000" indent="-228600">
              <a:spcBef>
                <a:spcPct val="20000"/>
              </a:spcBef>
              <a:buChar char="•"/>
              <a:defRPr sz="21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3pPr>
            <a:lvl4pPr marL="1600200" indent="-228600">
              <a:spcBef>
                <a:spcPct val="20000"/>
              </a:spcBef>
              <a:buChar char="–"/>
              <a:defRPr sz="20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4pPr>
            <a:lvl5pPr marL="2057400" indent="-228600">
              <a:spcBef>
                <a:spcPct val="20000"/>
              </a:spcBef>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5pPr>
            <a:lvl6pPr marL="25146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6pPr>
            <a:lvl7pPr marL="29718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7pPr>
            <a:lvl8pPr marL="34290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8pPr>
            <a:lvl9pPr marL="38862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9pPr>
          </a:lstStyle>
          <a:p>
            <a:pPr>
              <a:spcBef>
                <a:spcPct val="0"/>
              </a:spcBef>
              <a:buFontTx/>
              <a:buNone/>
            </a:pPr>
            <a:r>
              <a:rPr lang="en-US" altLang="en-US" sz="1000" dirty="0" smtClean="0">
                <a:solidFill>
                  <a:schemeClr val="tx1"/>
                </a:solidFill>
                <a:latin typeface="Arial" panose="020B0604020202020204" pitchFamily="34" charset="0"/>
              </a:rPr>
              <a:t>Copyright © </a:t>
            </a:r>
            <a:r>
              <a:rPr lang="en-US" altLang="en-US" sz="1000" dirty="0" smtClean="0">
                <a:solidFill>
                  <a:schemeClr val="tx1"/>
                </a:solidFill>
                <a:latin typeface="Arial" panose="020B0604020202020204" pitchFamily="34" charset="0"/>
              </a:rPr>
              <a:t>2023 </a:t>
            </a:r>
            <a:r>
              <a:rPr lang="en-US" altLang="en-US" sz="1000" dirty="0" smtClean="0">
                <a:solidFill>
                  <a:schemeClr val="tx1"/>
                </a:solidFill>
                <a:latin typeface="Arial" panose="020B0604020202020204" pitchFamily="34" charset="0"/>
              </a:rPr>
              <a:t>Addison-Wesley. All rights reserved.</a:t>
            </a:r>
          </a:p>
        </p:txBody>
      </p:sp>
      <p:sp>
        <p:nvSpPr>
          <p:cNvPr id="10243"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1pPr>
            <a:lvl2pPr marL="742950" indent="-285750">
              <a:spcBef>
                <a:spcPct val="20000"/>
              </a:spcBef>
              <a:buChar char="–"/>
              <a:defRPr sz="24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2pPr>
            <a:lvl3pPr marL="1143000" indent="-228600">
              <a:spcBef>
                <a:spcPct val="20000"/>
              </a:spcBef>
              <a:buChar char="•"/>
              <a:defRPr sz="21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3pPr>
            <a:lvl4pPr marL="1600200" indent="-228600">
              <a:spcBef>
                <a:spcPct val="20000"/>
              </a:spcBef>
              <a:buChar char="–"/>
              <a:defRPr sz="20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4pPr>
            <a:lvl5pPr marL="2057400" indent="-228600">
              <a:spcBef>
                <a:spcPct val="20000"/>
              </a:spcBef>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5pPr>
            <a:lvl6pPr marL="25146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6pPr>
            <a:lvl7pPr marL="29718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7pPr>
            <a:lvl8pPr marL="34290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8pPr>
            <a:lvl9pPr marL="38862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9pPr>
          </a:lstStyle>
          <a:p>
            <a:pPr>
              <a:spcBef>
                <a:spcPct val="0"/>
              </a:spcBef>
              <a:buFontTx/>
              <a:buNone/>
            </a:pPr>
            <a:r>
              <a:rPr lang="en-US" altLang="en-US" sz="1000" smtClean="0">
                <a:solidFill>
                  <a:schemeClr val="tx1"/>
                </a:solidFill>
                <a:latin typeface="Arial" panose="020B0604020202020204" pitchFamily="34" charset="0"/>
              </a:rPr>
              <a:t>1-</a:t>
            </a:r>
            <a:fld id="{66517C16-243F-4595-8454-F472DD369069}" type="slidenum">
              <a:rPr lang="en-US" altLang="en-US" sz="1000" smtClean="0">
                <a:solidFill>
                  <a:schemeClr val="tx1"/>
                </a:solidFill>
                <a:latin typeface="Arial" panose="020B0604020202020204" pitchFamily="34" charset="0"/>
              </a:rPr>
              <a:pPr>
                <a:spcBef>
                  <a:spcPct val="0"/>
                </a:spcBef>
                <a:buFontTx/>
                <a:buNone/>
              </a:pPr>
              <a:t>2</a:t>
            </a:fld>
            <a:endParaRPr lang="en-US" altLang="en-US" sz="1000" smtClean="0">
              <a:solidFill>
                <a:schemeClr val="tx1"/>
              </a:solidFill>
              <a:latin typeface="Arial" panose="020B0604020202020204" pitchFamily="34" charset="0"/>
            </a:endParaRPr>
          </a:p>
        </p:txBody>
      </p:sp>
      <p:sp>
        <p:nvSpPr>
          <p:cNvPr id="10244" name="Rectangle 2"/>
          <p:cNvSpPr>
            <a:spLocks noGrp="1" noChangeArrowheads="1"/>
          </p:cNvSpPr>
          <p:nvPr>
            <p:ph type="title"/>
          </p:nvPr>
        </p:nvSpPr>
        <p:spPr/>
        <p:txBody>
          <a:bodyPr/>
          <a:lstStyle/>
          <a:p>
            <a:pPr eaLnBrk="1" hangingPunct="1"/>
            <a:r>
              <a:rPr lang="en-US" altLang="en-US" dirty="0" smtClean="0"/>
              <a:t>Chapter 6 Topics</a:t>
            </a:r>
          </a:p>
        </p:txBody>
      </p:sp>
      <p:sp>
        <p:nvSpPr>
          <p:cNvPr id="10245" name="Rectangle 3"/>
          <p:cNvSpPr>
            <a:spLocks noGrp="1" noChangeArrowheads="1"/>
          </p:cNvSpPr>
          <p:nvPr>
            <p:ph type="body" idx="1"/>
          </p:nvPr>
        </p:nvSpPr>
        <p:spPr/>
        <p:txBody>
          <a:bodyPr/>
          <a:lstStyle/>
          <a:p>
            <a:pPr eaLnBrk="1" hangingPunct="1"/>
            <a:r>
              <a:rPr lang="en-US" altLang="en-US" sz="2400" dirty="0" smtClean="0"/>
              <a:t>Introduction</a:t>
            </a:r>
          </a:p>
          <a:p>
            <a:pPr eaLnBrk="1" hangingPunct="1"/>
            <a:r>
              <a:rPr lang="en-US" altLang="en-US" sz="2400" dirty="0" smtClean="0"/>
              <a:t>Primitive Data Types</a:t>
            </a:r>
          </a:p>
          <a:p>
            <a:pPr eaLnBrk="1" hangingPunct="1"/>
            <a:r>
              <a:rPr lang="en-US" altLang="en-US" sz="2400" dirty="0" smtClean="0"/>
              <a:t>Character String Types</a:t>
            </a:r>
          </a:p>
          <a:p>
            <a:pPr eaLnBrk="1" hangingPunct="1"/>
            <a:r>
              <a:rPr lang="en-US" altLang="en-US" sz="2400" dirty="0" smtClean="0"/>
              <a:t>User-Defined Ordinal Types</a:t>
            </a:r>
          </a:p>
          <a:p>
            <a:pPr eaLnBrk="1" hangingPunct="1"/>
            <a:r>
              <a:rPr lang="en-US" altLang="en-US" sz="2400" dirty="0" smtClean="0"/>
              <a:t>Array Types</a:t>
            </a:r>
            <a:endParaRPr lang="en-US" altLang="en-US" sz="2000" dirty="0" smtClean="0"/>
          </a:p>
        </p:txBody>
      </p:sp>
    </p:spTree>
    <p:extLst>
      <p:ext uri="{BB962C8B-B14F-4D97-AF65-F5344CB8AC3E}">
        <p14:creationId xmlns:p14="http://schemas.microsoft.com/office/powerpoint/2010/main" val="5325219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Footer Placeholder 3"/>
          <p:cNvSpPr>
            <a:spLocks noGrp="1"/>
          </p:cNvSpPr>
          <p:nvPr>
            <p:ph type="ftr" sz="quarter" idx="10"/>
          </p:nvPr>
        </p:nvSpPr>
        <p:spPr/>
        <p:txBody>
          <a:bodyPr/>
          <a:lstStyle/>
          <a:p>
            <a:pPr>
              <a:defRPr/>
            </a:pPr>
            <a:r>
              <a:rPr lang="en-US" dirty="0"/>
              <a:t>Copyright © </a:t>
            </a:r>
            <a:r>
              <a:rPr lang="en-US" dirty="0" smtClean="0"/>
              <a:t>2023 </a:t>
            </a:r>
            <a:r>
              <a:rPr lang="en-US" dirty="0"/>
              <a:t>Addison-Wesley. All rights reserved.</a:t>
            </a:r>
          </a:p>
        </p:txBody>
      </p:sp>
      <p:sp>
        <p:nvSpPr>
          <p:cNvPr id="39939"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1pPr>
            <a:lvl2pPr marL="742950" indent="-285750">
              <a:spcBef>
                <a:spcPct val="20000"/>
              </a:spcBef>
              <a:buChar char="–"/>
              <a:defRPr sz="24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2pPr>
            <a:lvl3pPr marL="1143000" indent="-228600">
              <a:spcBef>
                <a:spcPct val="20000"/>
              </a:spcBef>
              <a:buChar char="•"/>
              <a:defRPr sz="21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3pPr>
            <a:lvl4pPr marL="1600200" indent="-228600">
              <a:spcBef>
                <a:spcPct val="20000"/>
              </a:spcBef>
              <a:buChar char="–"/>
              <a:defRPr sz="20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4pPr>
            <a:lvl5pPr marL="2057400" indent="-228600">
              <a:spcBef>
                <a:spcPct val="20000"/>
              </a:spcBef>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5pPr>
            <a:lvl6pPr marL="25146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6pPr>
            <a:lvl7pPr marL="29718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7pPr>
            <a:lvl8pPr marL="34290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8pPr>
            <a:lvl9pPr marL="38862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9pPr>
          </a:lstStyle>
          <a:p>
            <a:pPr>
              <a:spcBef>
                <a:spcPct val="0"/>
              </a:spcBef>
              <a:buFontTx/>
              <a:buNone/>
            </a:pPr>
            <a:r>
              <a:rPr lang="en-US" altLang="en-US" sz="1000" smtClean="0">
                <a:solidFill>
                  <a:schemeClr val="tx1"/>
                </a:solidFill>
                <a:latin typeface="Arial" panose="020B0604020202020204" pitchFamily="34" charset="0"/>
              </a:rPr>
              <a:t>1-</a:t>
            </a:r>
            <a:fld id="{85DA4789-F18E-42C2-88ED-A7920F832A95}" type="slidenum">
              <a:rPr lang="en-US" altLang="en-US" sz="1000" smtClean="0">
                <a:solidFill>
                  <a:schemeClr val="tx1"/>
                </a:solidFill>
                <a:latin typeface="Arial" panose="020B0604020202020204" pitchFamily="34" charset="0"/>
              </a:rPr>
              <a:pPr>
                <a:spcBef>
                  <a:spcPct val="0"/>
                </a:spcBef>
                <a:buFontTx/>
                <a:buNone/>
              </a:pPr>
              <a:t>20</a:t>
            </a:fld>
            <a:endParaRPr lang="en-US" altLang="en-US" sz="1000" smtClean="0">
              <a:solidFill>
                <a:schemeClr val="tx1"/>
              </a:solidFill>
              <a:latin typeface="Arial" panose="020B0604020202020204" pitchFamily="34" charset="0"/>
            </a:endParaRPr>
          </a:p>
        </p:txBody>
      </p:sp>
      <p:sp>
        <p:nvSpPr>
          <p:cNvPr id="39940" name="Rectangle 2"/>
          <p:cNvSpPr>
            <a:spLocks noGrp="1" noChangeArrowheads="1"/>
          </p:cNvSpPr>
          <p:nvPr>
            <p:ph type="title"/>
          </p:nvPr>
        </p:nvSpPr>
        <p:spPr/>
        <p:txBody>
          <a:bodyPr/>
          <a:lstStyle/>
          <a:p>
            <a:pPr eaLnBrk="1" hangingPunct="1"/>
            <a:r>
              <a:rPr lang="en-US" altLang="en-US" smtClean="0"/>
              <a:t>Array Types</a:t>
            </a:r>
          </a:p>
        </p:txBody>
      </p:sp>
      <p:sp>
        <p:nvSpPr>
          <p:cNvPr id="39941" name="Rectangle 3"/>
          <p:cNvSpPr>
            <a:spLocks noGrp="1" noChangeArrowheads="1"/>
          </p:cNvSpPr>
          <p:nvPr>
            <p:ph type="body" idx="1"/>
          </p:nvPr>
        </p:nvSpPr>
        <p:spPr/>
        <p:txBody>
          <a:bodyPr/>
          <a:lstStyle/>
          <a:p>
            <a:pPr eaLnBrk="1" hangingPunct="1"/>
            <a:r>
              <a:rPr lang="en-US" altLang="en-US" sz="2400" dirty="0" smtClean="0"/>
              <a:t>An array</a:t>
            </a:r>
          </a:p>
          <a:p>
            <a:pPr lvl="1" eaLnBrk="1" hangingPunct="1"/>
            <a:r>
              <a:rPr lang="en-US" altLang="en-US" sz="2000" dirty="0" smtClean="0"/>
              <a:t>An aggregate of homogeneous data elements</a:t>
            </a:r>
          </a:p>
          <a:p>
            <a:pPr lvl="1" eaLnBrk="1" hangingPunct="1"/>
            <a:r>
              <a:rPr lang="en-US" altLang="en-US" sz="2000" dirty="0" smtClean="0"/>
              <a:t>An individual element is identified by its position, relative to the first element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Footer Placeholder 3"/>
          <p:cNvSpPr>
            <a:spLocks noGrp="1"/>
          </p:cNvSpPr>
          <p:nvPr>
            <p:ph type="ftr" sz="quarter" idx="10"/>
          </p:nvPr>
        </p:nvSpPr>
        <p:spPr/>
        <p:txBody>
          <a:bodyPr/>
          <a:lstStyle/>
          <a:p>
            <a:pPr>
              <a:defRPr/>
            </a:pPr>
            <a:r>
              <a:rPr lang="en-US" dirty="0"/>
              <a:t>Copyright © </a:t>
            </a:r>
            <a:r>
              <a:rPr lang="en-US" dirty="0" smtClean="0"/>
              <a:t>2023 </a:t>
            </a:r>
            <a:r>
              <a:rPr lang="en-US" dirty="0"/>
              <a:t>Addison-Wesley. All rights reserved.</a:t>
            </a:r>
          </a:p>
        </p:txBody>
      </p:sp>
      <p:sp>
        <p:nvSpPr>
          <p:cNvPr id="39939"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1pPr>
            <a:lvl2pPr marL="742950" indent="-285750">
              <a:spcBef>
                <a:spcPct val="20000"/>
              </a:spcBef>
              <a:buChar char="–"/>
              <a:defRPr sz="24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2pPr>
            <a:lvl3pPr marL="1143000" indent="-228600">
              <a:spcBef>
                <a:spcPct val="20000"/>
              </a:spcBef>
              <a:buChar char="•"/>
              <a:defRPr sz="21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3pPr>
            <a:lvl4pPr marL="1600200" indent="-228600">
              <a:spcBef>
                <a:spcPct val="20000"/>
              </a:spcBef>
              <a:buChar char="–"/>
              <a:defRPr sz="20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4pPr>
            <a:lvl5pPr marL="2057400" indent="-228600">
              <a:spcBef>
                <a:spcPct val="20000"/>
              </a:spcBef>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5pPr>
            <a:lvl6pPr marL="25146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6pPr>
            <a:lvl7pPr marL="29718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7pPr>
            <a:lvl8pPr marL="34290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8pPr>
            <a:lvl9pPr marL="38862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9pPr>
          </a:lstStyle>
          <a:p>
            <a:pPr>
              <a:spcBef>
                <a:spcPct val="0"/>
              </a:spcBef>
              <a:buFontTx/>
              <a:buNone/>
            </a:pPr>
            <a:r>
              <a:rPr lang="en-US" altLang="en-US" sz="1000" smtClean="0">
                <a:solidFill>
                  <a:schemeClr val="tx1"/>
                </a:solidFill>
                <a:latin typeface="Arial" panose="020B0604020202020204" pitchFamily="34" charset="0"/>
              </a:rPr>
              <a:t>1-</a:t>
            </a:r>
            <a:fld id="{85DA4789-F18E-42C2-88ED-A7920F832A95}" type="slidenum">
              <a:rPr lang="en-US" altLang="en-US" sz="1000" smtClean="0">
                <a:solidFill>
                  <a:schemeClr val="tx1"/>
                </a:solidFill>
                <a:latin typeface="Arial" panose="020B0604020202020204" pitchFamily="34" charset="0"/>
              </a:rPr>
              <a:pPr>
                <a:spcBef>
                  <a:spcPct val="0"/>
                </a:spcBef>
                <a:buFontTx/>
                <a:buNone/>
              </a:pPr>
              <a:t>21</a:t>
            </a:fld>
            <a:endParaRPr lang="en-US" altLang="en-US" sz="1000" smtClean="0">
              <a:solidFill>
                <a:schemeClr val="tx1"/>
              </a:solidFill>
              <a:latin typeface="Arial" panose="020B0604020202020204" pitchFamily="34" charset="0"/>
            </a:endParaRPr>
          </a:p>
        </p:txBody>
      </p:sp>
      <p:sp>
        <p:nvSpPr>
          <p:cNvPr id="39940" name="Rectangle 2"/>
          <p:cNvSpPr>
            <a:spLocks noGrp="1" noChangeArrowheads="1"/>
          </p:cNvSpPr>
          <p:nvPr>
            <p:ph type="title"/>
          </p:nvPr>
        </p:nvSpPr>
        <p:spPr/>
        <p:txBody>
          <a:bodyPr/>
          <a:lstStyle/>
          <a:p>
            <a:pPr eaLnBrk="1" hangingPunct="1"/>
            <a:r>
              <a:rPr lang="en-US" altLang="en-US" dirty="0" smtClean="0"/>
              <a:t>Array Design Issues</a:t>
            </a:r>
          </a:p>
        </p:txBody>
      </p:sp>
      <p:sp>
        <p:nvSpPr>
          <p:cNvPr id="39941" name="Rectangle 3"/>
          <p:cNvSpPr>
            <a:spLocks noGrp="1" noChangeArrowheads="1"/>
          </p:cNvSpPr>
          <p:nvPr>
            <p:ph type="body" idx="1"/>
          </p:nvPr>
        </p:nvSpPr>
        <p:spPr/>
        <p:txBody>
          <a:bodyPr/>
          <a:lstStyle/>
          <a:p>
            <a:pPr eaLnBrk="1" hangingPunct="1"/>
            <a:r>
              <a:rPr lang="en-US" altLang="en-US" sz="2400" dirty="0" smtClean="0"/>
              <a:t>What types are legal for subscripts?</a:t>
            </a:r>
          </a:p>
          <a:p>
            <a:pPr eaLnBrk="1" hangingPunct="1"/>
            <a:r>
              <a:rPr lang="en-US" altLang="en-US" sz="2400" dirty="0" smtClean="0"/>
              <a:t>Are subscripting expressions in element</a:t>
            </a:r>
            <a:br>
              <a:rPr lang="en-US" altLang="en-US" sz="2400" dirty="0" smtClean="0"/>
            </a:br>
            <a:r>
              <a:rPr lang="en-US" altLang="en-US" sz="2400" dirty="0" smtClean="0"/>
              <a:t>references range checked?</a:t>
            </a:r>
          </a:p>
          <a:p>
            <a:pPr eaLnBrk="1" hangingPunct="1"/>
            <a:r>
              <a:rPr lang="en-US" altLang="en-US" sz="2400" dirty="0" smtClean="0"/>
              <a:t>When are subscript ranges bound?</a:t>
            </a:r>
          </a:p>
          <a:p>
            <a:pPr eaLnBrk="1" hangingPunct="1"/>
            <a:r>
              <a:rPr lang="en-US" altLang="en-US" sz="2400" dirty="0" smtClean="0"/>
              <a:t>When does allocation take place?</a:t>
            </a:r>
          </a:p>
          <a:p>
            <a:pPr eaLnBrk="1" hangingPunct="1"/>
            <a:r>
              <a:rPr lang="en-US" altLang="en-US" sz="2400" dirty="0" smtClean="0"/>
              <a:t>What is the maximum number of subscripts?</a:t>
            </a:r>
          </a:p>
          <a:p>
            <a:pPr eaLnBrk="1" hangingPunct="1"/>
            <a:r>
              <a:rPr lang="en-US" altLang="en-US" sz="2400" dirty="0" smtClean="0"/>
              <a:t>Are ragged and/or rectangular arrays allowed?</a:t>
            </a:r>
          </a:p>
          <a:p>
            <a:pPr eaLnBrk="1" hangingPunct="1"/>
            <a:r>
              <a:rPr lang="en-US" altLang="en-US" sz="2400" dirty="0" smtClean="0"/>
              <a:t>Can array objects be initialized?</a:t>
            </a:r>
          </a:p>
          <a:p>
            <a:pPr eaLnBrk="1" hangingPunct="1"/>
            <a:r>
              <a:rPr lang="en-US" altLang="en-US" sz="2400" dirty="0" smtClean="0"/>
              <a:t>Are any kind of slices supported?</a:t>
            </a:r>
          </a:p>
        </p:txBody>
      </p:sp>
    </p:spTree>
    <p:extLst>
      <p:ext uri="{BB962C8B-B14F-4D97-AF65-F5344CB8AC3E}">
        <p14:creationId xmlns:p14="http://schemas.microsoft.com/office/powerpoint/2010/main" val="41907978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Footer Placeholder 3"/>
          <p:cNvSpPr>
            <a:spLocks noGrp="1"/>
          </p:cNvSpPr>
          <p:nvPr>
            <p:ph type="ftr" sz="quarter" idx="10"/>
          </p:nvPr>
        </p:nvSpPr>
        <p:spPr/>
        <p:txBody>
          <a:bodyPr/>
          <a:lstStyle/>
          <a:p>
            <a:pPr>
              <a:defRPr/>
            </a:pPr>
            <a:r>
              <a:rPr lang="en-US" dirty="0"/>
              <a:t>Copyright © </a:t>
            </a:r>
            <a:r>
              <a:rPr lang="en-US" dirty="0" smtClean="0"/>
              <a:t>2023 </a:t>
            </a:r>
            <a:r>
              <a:rPr lang="en-US" dirty="0"/>
              <a:t>Addison-Wesley. All rights reserved.</a:t>
            </a:r>
          </a:p>
        </p:txBody>
      </p:sp>
      <p:sp>
        <p:nvSpPr>
          <p:cNvPr id="44035"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1pPr>
            <a:lvl2pPr marL="742950" indent="-285750">
              <a:spcBef>
                <a:spcPct val="20000"/>
              </a:spcBef>
              <a:buChar char="–"/>
              <a:defRPr sz="24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2pPr>
            <a:lvl3pPr marL="1143000" indent="-228600">
              <a:spcBef>
                <a:spcPct val="20000"/>
              </a:spcBef>
              <a:buChar char="•"/>
              <a:defRPr sz="21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3pPr>
            <a:lvl4pPr marL="1600200" indent="-228600">
              <a:spcBef>
                <a:spcPct val="20000"/>
              </a:spcBef>
              <a:buChar char="–"/>
              <a:defRPr sz="20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4pPr>
            <a:lvl5pPr marL="2057400" indent="-228600">
              <a:spcBef>
                <a:spcPct val="20000"/>
              </a:spcBef>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5pPr>
            <a:lvl6pPr marL="25146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6pPr>
            <a:lvl7pPr marL="29718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7pPr>
            <a:lvl8pPr marL="34290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8pPr>
            <a:lvl9pPr marL="38862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9pPr>
          </a:lstStyle>
          <a:p>
            <a:pPr>
              <a:spcBef>
                <a:spcPct val="0"/>
              </a:spcBef>
              <a:buFontTx/>
              <a:buNone/>
            </a:pPr>
            <a:r>
              <a:rPr lang="en-US" altLang="en-US" sz="1000" smtClean="0">
                <a:solidFill>
                  <a:schemeClr val="tx1"/>
                </a:solidFill>
                <a:latin typeface="Arial" panose="020B0604020202020204" pitchFamily="34" charset="0"/>
              </a:rPr>
              <a:t>1-</a:t>
            </a:r>
            <a:fld id="{C087BA67-C17D-44F7-AE6D-37C8FA81A987}" type="slidenum">
              <a:rPr lang="en-US" altLang="en-US" sz="1000" smtClean="0">
                <a:solidFill>
                  <a:schemeClr val="tx1"/>
                </a:solidFill>
                <a:latin typeface="Arial" panose="020B0604020202020204" pitchFamily="34" charset="0"/>
              </a:rPr>
              <a:pPr>
                <a:spcBef>
                  <a:spcPct val="0"/>
                </a:spcBef>
                <a:buFontTx/>
                <a:buNone/>
              </a:pPr>
              <a:t>22</a:t>
            </a:fld>
            <a:endParaRPr lang="en-US" altLang="en-US" sz="1000" smtClean="0">
              <a:solidFill>
                <a:schemeClr val="tx1"/>
              </a:solidFill>
              <a:latin typeface="Arial" panose="020B0604020202020204" pitchFamily="34" charset="0"/>
            </a:endParaRPr>
          </a:p>
        </p:txBody>
      </p:sp>
      <p:sp>
        <p:nvSpPr>
          <p:cNvPr id="44036" name="Rectangle 2"/>
          <p:cNvSpPr>
            <a:spLocks noGrp="1" noChangeArrowheads="1"/>
          </p:cNvSpPr>
          <p:nvPr>
            <p:ph type="title"/>
          </p:nvPr>
        </p:nvSpPr>
        <p:spPr/>
        <p:txBody>
          <a:bodyPr/>
          <a:lstStyle/>
          <a:p>
            <a:pPr eaLnBrk="1" hangingPunct="1"/>
            <a:r>
              <a:rPr lang="en-US" altLang="en-US" smtClean="0"/>
              <a:t>Array Indexing</a:t>
            </a:r>
          </a:p>
        </p:txBody>
      </p:sp>
      <p:sp>
        <p:nvSpPr>
          <p:cNvPr id="44037" name="Rectangle 3"/>
          <p:cNvSpPr>
            <a:spLocks noGrp="1" noChangeArrowheads="1"/>
          </p:cNvSpPr>
          <p:nvPr>
            <p:ph type="body" idx="1"/>
          </p:nvPr>
        </p:nvSpPr>
        <p:spPr/>
        <p:txBody>
          <a:bodyPr/>
          <a:lstStyle/>
          <a:p>
            <a:pPr eaLnBrk="1" hangingPunct="1"/>
            <a:r>
              <a:rPr lang="en-US" altLang="en-US" sz="2400" u="sng" dirty="0" smtClean="0"/>
              <a:t>Indexing</a:t>
            </a:r>
            <a:r>
              <a:rPr lang="en-US" altLang="en-US" sz="2400" dirty="0" smtClean="0"/>
              <a:t> (also called subscripting)</a:t>
            </a:r>
          </a:p>
          <a:p>
            <a:pPr lvl="1" eaLnBrk="1" hangingPunct="1"/>
            <a:r>
              <a:rPr lang="en-US" altLang="en-US" sz="2000" dirty="0" smtClean="0"/>
              <a:t>A mapping from indices to elements</a:t>
            </a:r>
          </a:p>
          <a:p>
            <a:pPr eaLnBrk="1" hangingPunct="1">
              <a:buFontTx/>
              <a:buNone/>
            </a:pPr>
            <a:r>
              <a:rPr lang="en-US" altLang="en-US" sz="1800" dirty="0" smtClean="0">
                <a:latin typeface="Courier New" panose="02070309020205020404" pitchFamily="49" charset="0"/>
                <a:cs typeface="Courier New" panose="02070309020205020404" pitchFamily="49" charset="0"/>
              </a:rPr>
              <a:t> 	    </a:t>
            </a:r>
            <a:r>
              <a:rPr lang="en-US" altLang="en-US" sz="1800" dirty="0" err="1" smtClean="0">
                <a:latin typeface="Courier New" panose="02070309020205020404" pitchFamily="49" charset="0"/>
                <a:cs typeface="Courier New" panose="02070309020205020404" pitchFamily="49" charset="0"/>
              </a:rPr>
              <a:t>array_name</a:t>
            </a:r>
            <a:r>
              <a:rPr lang="en-US" altLang="en-US" sz="1800" dirty="0" smtClean="0">
                <a:latin typeface="Courier New" panose="02070309020205020404" pitchFamily="49" charset="0"/>
                <a:cs typeface="Courier New" panose="02070309020205020404" pitchFamily="49" charset="0"/>
              </a:rPr>
              <a:t>(</a:t>
            </a:r>
            <a:r>
              <a:rPr lang="en-US" altLang="en-US" sz="1800" dirty="0" err="1" smtClean="0">
                <a:latin typeface="Courier New" panose="02070309020205020404" pitchFamily="49" charset="0"/>
                <a:cs typeface="Courier New" panose="02070309020205020404" pitchFamily="49" charset="0"/>
              </a:rPr>
              <a:t>index_value_list</a:t>
            </a:r>
            <a:r>
              <a:rPr lang="en-US" altLang="en-US" sz="1800" dirty="0" smtClean="0">
                <a:latin typeface="Courier New" panose="02070309020205020404" pitchFamily="49" charset="0"/>
                <a:cs typeface="Courier New" panose="02070309020205020404" pitchFamily="49" charset="0"/>
              </a:rPr>
              <a:t>) </a:t>
            </a:r>
            <a:r>
              <a:rPr lang="en-US" altLang="en-US" sz="1800" dirty="0" smtClean="0">
                <a:latin typeface="Courier New" panose="02070309020205020404" pitchFamily="49" charset="0"/>
                <a:cs typeface="Courier New" panose="02070309020205020404" pitchFamily="49" charset="0"/>
                <a:sym typeface="Symbol" panose="05050102010706020507" pitchFamily="18" charset="2"/>
              </a:rPr>
              <a:t> </a:t>
            </a:r>
            <a:r>
              <a:rPr lang="en-US" altLang="en-US" sz="1800" dirty="0" smtClean="0">
                <a:latin typeface="Courier New" panose="02070309020205020404" pitchFamily="49" charset="0"/>
                <a:cs typeface="Courier New" panose="02070309020205020404" pitchFamily="49" charset="0"/>
              </a:rPr>
              <a:t>an element</a:t>
            </a:r>
          </a:p>
          <a:p>
            <a:pPr eaLnBrk="1" hangingPunct="1"/>
            <a:r>
              <a:rPr lang="en-US" altLang="en-US" sz="2400" dirty="0" smtClean="0"/>
              <a:t>Index Syntax</a:t>
            </a:r>
          </a:p>
          <a:p>
            <a:pPr lvl="1" eaLnBrk="1" hangingPunct="1"/>
            <a:r>
              <a:rPr lang="en-US" altLang="en-US" sz="2000" dirty="0" smtClean="0"/>
              <a:t>FORTRAN, PL/I, and Ada use parentheses</a:t>
            </a:r>
          </a:p>
          <a:p>
            <a:pPr lvl="2" eaLnBrk="1" hangingPunct="1"/>
            <a:r>
              <a:rPr lang="en-US" altLang="en-US" sz="2000" dirty="0" smtClean="0"/>
              <a:t>Ada uses parentheses for uniformity between array references and function calls (both are </a:t>
            </a:r>
            <a:r>
              <a:rPr lang="en-US" altLang="en-US" sz="2000" u="sng" dirty="0" smtClean="0"/>
              <a:t>mappings</a:t>
            </a:r>
            <a:r>
              <a:rPr lang="en-US" altLang="en-US" sz="2000" dirty="0" smtClean="0"/>
              <a:t>)</a:t>
            </a:r>
            <a:endParaRPr lang="en-US" altLang="en-US" sz="2000" u="sng" dirty="0" smtClean="0"/>
          </a:p>
          <a:p>
            <a:pPr lvl="1" eaLnBrk="1" hangingPunct="1"/>
            <a:r>
              <a:rPr lang="en-US" altLang="en-US" sz="2000" dirty="0" smtClean="0"/>
              <a:t>Most other languages use brackets</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extLst mod="1"/>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Footer Placeholder 3"/>
          <p:cNvSpPr>
            <a:spLocks noGrp="1"/>
          </p:cNvSpPr>
          <p:nvPr>
            <p:ph type="ftr" sz="quarter" idx="10"/>
          </p:nvPr>
        </p:nvSpPr>
        <p:spPr/>
        <p:txBody>
          <a:bodyPr/>
          <a:lstStyle/>
          <a:p>
            <a:pPr>
              <a:defRPr/>
            </a:pPr>
            <a:r>
              <a:rPr lang="en-US" dirty="0"/>
              <a:t>Copyright © </a:t>
            </a:r>
            <a:r>
              <a:rPr lang="en-US" dirty="0" smtClean="0"/>
              <a:t>2023 </a:t>
            </a:r>
            <a:r>
              <a:rPr lang="en-US" dirty="0"/>
              <a:t>Addison-Wesley. All rights reserved.</a:t>
            </a:r>
          </a:p>
        </p:txBody>
      </p:sp>
      <p:sp>
        <p:nvSpPr>
          <p:cNvPr id="46083"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1pPr>
            <a:lvl2pPr marL="742950" indent="-285750">
              <a:spcBef>
                <a:spcPct val="20000"/>
              </a:spcBef>
              <a:buChar char="–"/>
              <a:defRPr sz="24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2pPr>
            <a:lvl3pPr marL="1143000" indent="-228600">
              <a:spcBef>
                <a:spcPct val="20000"/>
              </a:spcBef>
              <a:buChar char="•"/>
              <a:defRPr sz="21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3pPr>
            <a:lvl4pPr marL="1600200" indent="-228600">
              <a:spcBef>
                <a:spcPct val="20000"/>
              </a:spcBef>
              <a:buChar char="–"/>
              <a:defRPr sz="20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4pPr>
            <a:lvl5pPr marL="2057400" indent="-228600">
              <a:spcBef>
                <a:spcPct val="20000"/>
              </a:spcBef>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5pPr>
            <a:lvl6pPr marL="25146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6pPr>
            <a:lvl7pPr marL="29718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7pPr>
            <a:lvl8pPr marL="34290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8pPr>
            <a:lvl9pPr marL="38862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9pPr>
          </a:lstStyle>
          <a:p>
            <a:pPr>
              <a:spcBef>
                <a:spcPct val="0"/>
              </a:spcBef>
              <a:buFontTx/>
              <a:buNone/>
            </a:pPr>
            <a:r>
              <a:rPr lang="en-US" altLang="en-US" sz="1000" smtClean="0">
                <a:solidFill>
                  <a:schemeClr val="tx1"/>
                </a:solidFill>
                <a:latin typeface="Arial" panose="020B0604020202020204" pitchFamily="34" charset="0"/>
              </a:rPr>
              <a:t>1-</a:t>
            </a:r>
            <a:fld id="{05D58AA1-7047-4517-A8FE-9F1CFD03CEBB}" type="slidenum">
              <a:rPr lang="en-US" altLang="en-US" sz="1000" smtClean="0">
                <a:solidFill>
                  <a:schemeClr val="tx1"/>
                </a:solidFill>
                <a:latin typeface="Arial" panose="020B0604020202020204" pitchFamily="34" charset="0"/>
              </a:rPr>
              <a:pPr>
                <a:spcBef>
                  <a:spcPct val="0"/>
                </a:spcBef>
                <a:buFontTx/>
                <a:buNone/>
              </a:pPr>
              <a:t>23</a:t>
            </a:fld>
            <a:endParaRPr lang="en-US" altLang="en-US" sz="1000" smtClean="0">
              <a:solidFill>
                <a:schemeClr val="tx1"/>
              </a:solidFill>
              <a:latin typeface="Arial" panose="020B0604020202020204" pitchFamily="34" charset="0"/>
            </a:endParaRPr>
          </a:p>
        </p:txBody>
      </p:sp>
      <p:sp>
        <p:nvSpPr>
          <p:cNvPr id="46084" name="Rectangle 2"/>
          <p:cNvSpPr>
            <a:spLocks noGrp="1" noChangeArrowheads="1"/>
          </p:cNvSpPr>
          <p:nvPr>
            <p:ph type="title"/>
          </p:nvPr>
        </p:nvSpPr>
        <p:spPr/>
        <p:txBody>
          <a:bodyPr/>
          <a:lstStyle/>
          <a:p>
            <a:pPr eaLnBrk="1" hangingPunct="1"/>
            <a:r>
              <a:rPr lang="en-US" altLang="en-US" dirty="0" smtClean="0"/>
              <a:t>Array Index Types</a:t>
            </a:r>
          </a:p>
        </p:txBody>
      </p:sp>
      <p:sp>
        <p:nvSpPr>
          <p:cNvPr id="46085" name="Rectangle 3"/>
          <p:cNvSpPr>
            <a:spLocks noGrp="1" noChangeArrowheads="1"/>
          </p:cNvSpPr>
          <p:nvPr>
            <p:ph type="body" idx="1"/>
          </p:nvPr>
        </p:nvSpPr>
        <p:spPr/>
        <p:txBody>
          <a:bodyPr/>
          <a:lstStyle/>
          <a:p>
            <a:pPr eaLnBrk="1" hangingPunct="1"/>
            <a:r>
              <a:rPr lang="en-US" altLang="en-US" sz="2400" dirty="0" smtClean="0"/>
              <a:t>In FORTRAN, C, C++, and Java</a:t>
            </a:r>
          </a:p>
          <a:p>
            <a:pPr lvl="1" eaLnBrk="1" hangingPunct="1"/>
            <a:r>
              <a:rPr lang="en-US" altLang="en-US" sz="2000" dirty="0" smtClean="0"/>
              <a:t>Only integer subscripts are allowed</a:t>
            </a:r>
          </a:p>
          <a:p>
            <a:pPr eaLnBrk="1" hangingPunct="1"/>
            <a:r>
              <a:rPr lang="en-US" altLang="en-US" sz="2400" dirty="0" smtClean="0"/>
              <a:t>In Ada</a:t>
            </a:r>
          </a:p>
          <a:p>
            <a:pPr lvl="1" eaLnBrk="1" hangingPunct="1"/>
            <a:r>
              <a:rPr lang="en-US" altLang="en-US" sz="2000" dirty="0" smtClean="0"/>
              <a:t>Any ordinal type can be used as subscripts</a:t>
            </a:r>
          </a:p>
          <a:p>
            <a:pPr lvl="1" eaLnBrk="1" hangingPunct="1"/>
            <a:r>
              <a:rPr lang="en-US" altLang="en-US" sz="2000" dirty="0" smtClean="0"/>
              <a:t>Includes integer, enumeration, Boolean, and character</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Footer Placeholder 3"/>
          <p:cNvSpPr>
            <a:spLocks noGrp="1"/>
          </p:cNvSpPr>
          <p:nvPr>
            <p:ph type="ftr" sz="quarter" idx="10"/>
          </p:nvPr>
        </p:nvSpPr>
        <p:spPr/>
        <p:txBody>
          <a:bodyPr/>
          <a:lstStyle/>
          <a:p>
            <a:pPr>
              <a:defRPr/>
            </a:pPr>
            <a:r>
              <a:rPr lang="en-US" dirty="0"/>
              <a:t>Copyright © </a:t>
            </a:r>
            <a:r>
              <a:rPr lang="en-US" dirty="0" smtClean="0"/>
              <a:t>2023 </a:t>
            </a:r>
            <a:r>
              <a:rPr lang="en-US" dirty="0"/>
              <a:t>Addison-Wesley. All rights reserved.</a:t>
            </a:r>
          </a:p>
        </p:txBody>
      </p:sp>
      <p:sp>
        <p:nvSpPr>
          <p:cNvPr id="46083"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1pPr>
            <a:lvl2pPr marL="742950" indent="-285750">
              <a:spcBef>
                <a:spcPct val="20000"/>
              </a:spcBef>
              <a:buChar char="–"/>
              <a:defRPr sz="24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2pPr>
            <a:lvl3pPr marL="1143000" indent="-228600">
              <a:spcBef>
                <a:spcPct val="20000"/>
              </a:spcBef>
              <a:buChar char="•"/>
              <a:defRPr sz="21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3pPr>
            <a:lvl4pPr marL="1600200" indent="-228600">
              <a:spcBef>
                <a:spcPct val="20000"/>
              </a:spcBef>
              <a:buChar char="–"/>
              <a:defRPr sz="20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4pPr>
            <a:lvl5pPr marL="2057400" indent="-228600">
              <a:spcBef>
                <a:spcPct val="20000"/>
              </a:spcBef>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5pPr>
            <a:lvl6pPr marL="25146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6pPr>
            <a:lvl7pPr marL="29718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7pPr>
            <a:lvl8pPr marL="34290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8pPr>
            <a:lvl9pPr marL="38862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9pPr>
          </a:lstStyle>
          <a:p>
            <a:pPr>
              <a:spcBef>
                <a:spcPct val="0"/>
              </a:spcBef>
              <a:buFontTx/>
              <a:buNone/>
            </a:pPr>
            <a:r>
              <a:rPr lang="en-US" altLang="en-US" sz="1000" smtClean="0">
                <a:solidFill>
                  <a:schemeClr val="tx1"/>
                </a:solidFill>
                <a:latin typeface="Arial" panose="020B0604020202020204" pitchFamily="34" charset="0"/>
              </a:rPr>
              <a:t>1-</a:t>
            </a:r>
            <a:fld id="{05D58AA1-7047-4517-A8FE-9F1CFD03CEBB}" type="slidenum">
              <a:rPr lang="en-US" altLang="en-US" sz="1000" smtClean="0">
                <a:solidFill>
                  <a:schemeClr val="tx1"/>
                </a:solidFill>
                <a:latin typeface="Arial" panose="020B0604020202020204" pitchFamily="34" charset="0"/>
              </a:rPr>
              <a:pPr>
                <a:spcBef>
                  <a:spcPct val="0"/>
                </a:spcBef>
                <a:buFontTx/>
                <a:buNone/>
              </a:pPr>
              <a:t>24</a:t>
            </a:fld>
            <a:endParaRPr lang="en-US" altLang="en-US" sz="1000" smtClean="0">
              <a:solidFill>
                <a:schemeClr val="tx1"/>
              </a:solidFill>
              <a:latin typeface="Arial" panose="020B0604020202020204" pitchFamily="34" charset="0"/>
            </a:endParaRPr>
          </a:p>
        </p:txBody>
      </p:sp>
      <p:sp>
        <p:nvSpPr>
          <p:cNvPr id="46084" name="Rectangle 2"/>
          <p:cNvSpPr>
            <a:spLocks noGrp="1" noChangeArrowheads="1"/>
          </p:cNvSpPr>
          <p:nvPr>
            <p:ph type="title"/>
          </p:nvPr>
        </p:nvSpPr>
        <p:spPr/>
        <p:txBody>
          <a:bodyPr/>
          <a:lstStyle/>
          <a:p>
            <a:pPr eaLnBrk="1" hangingPunct="1"/>
            <a:r>
              <a:rPr lang="en-US" altLang="en-US" dirty="0" smtClean="0"/>
              <a:t>Array Index Range Checking</a:t>
            </a:r>
          </a:p>
        </p:txBody>
      </p:sp>
      <p:sp>
        <p:nvSpPr>
          <p:cNvPr id="46085" name="Rectangle 3"/>
          <p:cNvSpPr>
            <a:spLocks noGrp="1" noChangeArrowheads="1"/>
          </p:cNvSpPr>
          <p:nvPr>
            <p:ph type="body" idx="1"/>
          </p:nvPr>
        </p:nvSpPr>
        <p:spPr/>
        <p:txBody>
          <a:bodyPr/>
          <a:lstStyle/>
          <a:p>
            <a:pPr eaLnBrk="1" hangingPunct="1"/>
            <a:r>
              <a:rPr lang="en-US" altLang="en-US" sz="2400" dirty="0" smtClean="0"/>
              <a:t>C, C++, Perl, and Fortran</a:t>
            </a:r>
          </a:p>
          <a:p>
            <a:pPr lvl="1" eaLnBrk="1" hangingPunct="1"/>
            <a:r>
              <a:rPr lang="en-US" altLang="en-US" sz="2000" dirty="0" smtClean="0"/>
              <a:t>No index range checking</a:t>
            </a:r>
          </a:p>
          <a:p>
            <a:pPr lvl="1" eaLnBrk="1" hangingPunct="1"/>
            <a:r>
              <a:rPr lang="en-US" altLang="en-US" sz="2000" dirty="0" smtClean="0"/>
              <a:t>Advantage and drawback?</a:t>
            </a:r>
          </a:p>
          <a:p>
            <a:pPr eaLnBrk="1" hangingPunct="1"/>
            <a:r>
              <a:rPr lang="en-US" altLang="en-US" sz="2400" dirty="0" smtClean="0"/>
              <a:t>Java, ML, and C#</a:t>
            </a:r>
          </a:p>
          <a:p>
            <a:pPr lvl="1" eaLnBrk="1" hangingPunct="1"/>
            <a:r>
              <a:rPr lang="en-US" altLang="en-US" sz="2000" dirty="0" smtClean="0"/>
              <a:t>Have index range checking</a:t>
            </a:r>
          </a:p>
          <a:p>
            <a:pPr lvl="1" eaLnBrk="1" hangingPunct="1"/>
            <a:r>
              <a:rPr lang="en-US" altLang="en-US" sz="2000" dirty="0" smtClean="0"/>
              <a:t>Advantage and drawback?</a:t>
            </a:r>
          </a:p>
          <a:p>
            <a:pPr eaLnBrk="1" hangingPunct="1"/>
            <a:r>
              <a:rPr lang="en-US" altLang="en-US" sz="2400" dirty="0" smtClean="0"/>
              <a:t>Ada</a:t>
            </a:r>
          </a:p>
          <a:p>
            <a:pPr lvl="1" eaLnBrk="1" hangingPunct="1"/>
            <a:r>
              <a:rPr lang="en-US" altLang="en-US" sz="2000" dirty="0" smtClean="0"/>
              <a:t>Ada has range checking by default, but can be turned off</a:t>
            </a:r>
          </a:p>
          <a:p>
            <a:pPr lvl="1" eaLnBrk="1" hangingPunct="1"/>
            <a:r>
              <a:rPr lang="en-US" altLang="en-US" sz="2000" dirty="0" smtClean="0"/>
              <a:t>Advantage?</a:t>
            </a:r>
          </a:p>
        </p:txBody>
      </p:sp>
    </p:spTree>
    <p:extLst>
      <p:ext uri="{BB962C8B-B14F-4D97-AF65-F5344CB8AC3E}">
        <p14:creationId xmlns:p14="http://schemas.microsoft.com/office/powerpoint/2010/main" val="42674271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Footer Placeholder 3"/>
          <p:cNvSpPr>
            <a:spLocks noGrp="1"/>
          </p:cNvSpPr>
          <p:nvPr>
            <p:ph type="ftr" sz="quarter" idx="10"/>
          </p:nvPr>
        </p:nvSpPr>
        <p:spPr/>
        <p:txBody>
          <a:bodyPr/>
          <a:lstStyle/>
          <a:p>
            <a:pPr>
              <a:defRPr/>
            </a:pPr>
            <a:r>
              <a:rPr lang="en-US" dirty="0"/>
              <a:t>Copyright © </a:t>
            </a:r>
            <a:r>
              <a:rPr lang="en-US" dirty="0" smtClean="0"/>
              <a:t>2023 </a:t>
            </a:r>
            <a:r>
              <a:rPr lang="en-US" dirty="0"/>
              <a:t>Addison-Wesley. All rights reserved.</a:t>
            </a:r>
          </a:p>
        </p:txBody>
      </p:sp>
      <p:sp>
        <p:nvSpPr>
          <p:cNvPr id="48131"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1pPr>
            <a:lvl2pPr marL="742950" indent="-285750">
              <a:spcBef>
                <a:spcPct val="20000"/>
              </a:spcBef>
              <a:buChar char="–"/>
              <a:defRPr sz="24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2pPr>
            <a:lvl3pPr marL="1143000" indent="-228600">
              <a:spcBef>
                <a:spcPct val="20000"/>
              </a:spcBef>
              <a:buChar char="•"/>
              <a:defRPr sz="21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3pPr>
            <a:lvl4pPr marL="1600200" indent="-228600">
              <a:spcBef>
                <a:spcPct val="20000"/>
              </a:spcBef>
              <a:buChar char="–"/>
              <a:defRPr sz="20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4pPr>
            <a:lvl5pPr marL="2057400" indent="-228600">
              <a:spcBef>
                <a:spcPct val="20000"/>
              </a:spcBef>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5pPr>
            <a:lvl6pPr marL="25146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6pPr>
            <a:lvl7pPr marL="29718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7pPr>
            <a:lvl8pPr marL="34290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8pPr>
            <a:lvl9pPr marL="38862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9pPr>
          </a:lstStyle>
          <a:p>
            <a:pPr>
              <a:spcBef>
                <a:spcPct val="0"/>
              </a:spcBef>
              <a:buFontTx/>
              <a:buNone/>
            </a:pPr>
            <a:r>
              <a:rPr lang="en-US" altLang="en-US" sz="1000" smtClean="0">
                <a:solidFill>
                  <a:schemeClr val="tx1"/>
                </a:solidFill>
                <a:latin typeface="Arial" panose="020B0604020202020204" pitchFamily="34" charset="0"/>
              </a:rPr>
              <a:t>1-</a:t>
            </a:r>
            <a:fld id="{1224318B-9380-4ED3-9319-89DB0839EBF8}" type="slidenum">
              <a:rPr lang="en-US" altLang="en-US" sz="1000" smtClean="0">
                <a:solidFill>
                  <a:schemeClr val="tx1"/>
                </a:solidFill>
                <a:latin typeface="Arial" panose="020B0604020202020204" pitchFamily="34" charset="0"/>
              </a:rPr>
              <a:pPr>
                <a:spcBef>
                  <a:spcPct val="0"/>
                </a:spcBef>
                <a:buFontTx/>
                <a:buNone/>
              </a:pPr>
              <a:t>25</a:t>
            </a:fld>
            <a:endParaRPr lang="en-US" altLang="en-US" sz="1000" smtClean="0">
              <a:solidFill>
                <a:schemeClr val="tx1"/>
              </a:solidFill>
              <a:latin typeface="Arial" panose="020B0604020202020204" pitchFamily="34" charset="0"/>
            </a:endParaRPr>
          </a:p>
        </p:txBody>
      </p:sp>
      <p:sp>
        <p:nvSpPr>
          <p:cNvPr id="48132" name="Rectangle 2"/>
          <p:cNvSpPr>
            <a:spLocks noGrp="1" noChangeArrowheads="1"/>
          </p:cNvSpPr>
          <p:nvPr>
            <p:ph type="title"/>
          </p:nvPr>
        </p:nvSpPr>
        <p:spPr/>
        <p:txBody>
          <a:bodyPr/>
          <a:lstStyle/>
          <a:p>
            <a:pPr eaLnBrk="1" hangingPunct="1"/>
            <a:r>
              <a:rPr lang="en-US" altLang="en-US" sz="3200" dirty="0" smtClean="0"/>
              <a:t>Subscript Binding and Storage Binding</a:t>
            </a:r>
          </a:p>
        </p:txBody>
      </p:sp>
      <p:sp>
        <p:nvSpPr>
          <p:cNvPr id="48133" name="Rectangle 3"/>
          <p:cNvSpPr>
            <a:spLocks noGrp="1" noChangeArrowheads="1"/>
          </p:cNvSpPr>
          <p:nvPr>
            <p:ph type="body" idx="1"/>
          </p:nvPr>
        </p:nvSpPr>
        <p:spPr>
          <a:xfrm>
            <a:off x="609600" y="1600200"/>
            <a:ext cx="8305800" cy="4572000"/>
          </a:xfrm>
        </p:spPr>
        <p:txBody>
          <a:bodyPr/>
          <a:lstStyle/>
          <a:p>
            <a:pPr eaLnBrk="1" hangingPunct="1"/>
            <a:r>
              <a:rPr lang="en-US" altLang="en-US" sz="2400" u="sng" dirty="0" smtClean="0"/>
              <a:t>Static</a:t>
            </a:r>
            <a:endParaRPr lang="en-US" altLang="en-US" sz="2400" dirty="0" smtClean="0"/>
          </a:p>
          <a:p>
            <a:pPr lvl="1" eaLnBrk="1" hangingPunct="1"/>
            <a:r>
              <a:rPr lang="en-US" altLang="en-US" sz="2000" dirty="0" smtClean="0"/>
              <a:t>A static local variable that is an array</a:t>
            </a:r>
          </a:p>
          <a:p>
            <a:pPr lvl="1" eaLnBrk="1" hangingPunct="1"/>
            <a:r>
              <a:rPr lang="en-US" altLang="en-US" sz="2000" dirty="0" smtClean="0"/>
              <a:t>Subscript range statically bound (length must be </a:t>
            </a:r>
            <a:r>
              <a:rPr lang="en-US" altLang="en-US" sz="2000" u="sng" dirty="0" smtClean="0"/>
              <a:t>constant</a:t>
            </a:r>
            <a:r>
              <a:rPr lang="en-US" altLang="en-US" sz="2000" dirty="0" smtClean="0"/>
              <a:t>)</a:t>
            </a:r>
          </a:p>
          <a:p>
            <a:pPr lvl="1" eaLnBrk="1" hangingPunct="1"/>
            <a:r>
              <a:rPr lang="en-US" altLang="en-US" sz="2000" dirty="0" smtClean="0"/>
              <a:t>Storage allocation also static</a:t>
            </a:r>
          </a:p>
          <a:p>
            <a:pPr lvl="1" eaLnBrk="1" hangingPunct="1"/>
            <a:r>
              <a:rPr lang="en-US" altLang="en-US" sz="2000" dirty="0" smtClean="0"/>
              <a:t>Advantage</a:t>
            </a:r>
          </a:p>
          <a:p>
            <a:pPr lvl="2" eaLnBrk="1" hangingPunct="1"/>
            <a:r>
              <a:rPr lang="en-US" altLang="en-US" sz="2000" dirty="0" smtClean="0"/>
              <a:t>Efficient execution (no dynamic allocation)</a:t>
            </a:r>
          </a:p>
          <a:p>
            <a:pPr eaLnBrk="1" hangingPunct="1"/>
            <a:r>
              <a:rPr lang="en-US" altLang="en-US" sz="2400" u="sng" dirty="0" smtClean="0"/>
              <a:t>Fixed stack-dynamic</a:t>
            </a:r>
            <a:endParaRPr lang="en-US" altLang="en-US" sz="2400" dirty="0" smtClean="0"/>
          </a:p>
          <a:p>
            <a:pPr lvl="1" eaLnBrk="1" hangingPunct="1"/>
            <a:r>
              <a:rPr lang="en-US" altLang="en-US" sz="2000" dirty="0" smtClean="0"/>
              <a:t>Subscript range statically bound (length must be </a:t>
            </a:r>
            <a:r>
              <a:rPr lang="en-US" altLang="en-US" sz="2000" u="sng" dirty="0" smtClean="0"/>
              <a:t>constant</a:t>
            </a:r>
            <a:r>
              <a:rPr lang="en-US" altLang="en-US" sz="2000" dirty="0" smtClean="0"/>
              <a:t>)</a:t>
            </a:r>
          </a:p>
          <a:p>
            <a:pPr lvl="1" eaLnBrk="1" hangingPunct="1"/>
            <a:r>
              <a:rPr lang="en-US" altLang="en-US" sz="2000" dirty="0" smtClean="0"/>
              <a:t>Allocation at declaration elaboration time, with deallocation usually at the end of the array’s scope</a:t>
            </a:r>
          </a:p>
          <a:p>
            <a:pPr lvl="1" eaLnBrk="1" hangingPunct="1"/>
            <a:r>
              <a:rPr lang="en-US" altLang="en-US" sz="2000" dirty="0" smtClean="0"/>
              <a:t>Advantage</a:t>
            </a:r>
          </a:p>
          <a:p>
            <a:pPr lvl="2" eaLnBrk="1" hangingPunct="1"/>
            <a:r>
              <a:rPr lang="en-US" altLang="en-US" sz="2000" dirty="0" smtClean="0"/>
              <a:t>Space efficiency (why?)</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Footer Placeholder 3"/>
          <p:cNvSpPr>
            <a:spLocks noGrp="1"/>
          </p:cNvSpPr>
          <p:nvPr>
            <p:ph type="ftr" sz="quarter" idx="10"/>
          </p:nvPr>
        </p:nvSpPr>
        <p:spPr/>
        <p:txBody>
          <a:bodyPr/>
          <a:lstStyle/>
          <a:p>
            <a:pPr>
              <a:defRPr/>
            </a:pPr>
            <a:r>
              <a:rPr lang="en-US" dirty="0"/>
              <a:t>Copyright © </a:t>
            </a:r>
            <a:r>
              <a:rPr lang="en-US" dirty="0" smtClean="0"/>
              <a:t>2023 </a:t>
            </a:r>
            <a:r>
              <a:rPr lang="en-US" dirty="0"/>
              <a:t>Addison-Wesley. All rights reserved.</a:t>
            </a:r>
          </a:p>
        </p:txBody>
      </p:sp>
      <p:sp>
        <p:nvSpPr>
          <p:cNvPr id="50179"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1pPr>
            <a:lvl2pPr marL="742950" indent="-285750">
              <a:spcBef>
                <a:spcPct val="20000"/>
              </a:spcBef>
              <a:buChar char="–"/>
              <a:defRPr sz="24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2pPr>
            <a:lvl3pPr marL="1143000" indent="-228600">
              <a:spcBef>
                <a:spcPct val="20000"/>
              </a:spcBef>
              <a:buChar char="•"/>
              <a:defRPr sz="21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3pPr>
            <a:lvl4pPr marL="1600200" indent="-228600">
              <a:spcBef>
                <a:spcPct val="20000"/>
              </a:spcBef>
              <a:buChar char="–"/>
              <a:defRPr sz="20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4pPr>
            <a:lvl5pPr marL="2057400" indent="-228600">
              <a:spcBef>
                <a:spcPct val="20000"/>
              </a:spcBef>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5pPr>
            <a:lvl6pPr marL="25146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6pPr>
            <a:lvl7pPr marL="29718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7pPr>
            <a:lvl8pPr marL="34290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8pPr>
            <a:lvl9pPr marL="38862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9pPr>
          </a:lstStyle>
          <a:p>
            <a:pPr>
              <a:spcBef>
                <a:spcPct val="0"/>
              </a:spcBef>
              <a:buFontTx/>
              <a:buNone/>
            </a:pPr>
            <a:r>
              <a:rPr lang="en-US" altLang="en-US" sz="1000" smtClean="0">
                <a:solidFill>
                  <a:schemeClr val="tx1"/>
                </a:solidFill>
                <a:latin typeface="Arial" panose="020B0604020202020204" pitchFamily="34" charset="0"/>
              </a:rPr>
              <a:t>1-</a:t>
            </a:r>
            <a:fld id="{6F07BEB6-429D-497E-BB14-0B8E962C261D}" type="slidenum">
              <a:rPr lang="en-US" altLang="en-US" sz="1000" smtClean="0">
                <a:solidFill>
                  <a:schemeClr val="tx1"/>
                </a:solidFill>
                <a:latin typeface="Arial" panose="020B0604020202020204" pitchFamily="34" charset="0"/>
              </a:rPr>
              <a:pPr>
                <a:spcBef>
                  <a:spcPct val="0"/>
                </a:spcBef>
                <a:buFontTx/>
                <a:buNone/>
              </a:pPr>
              <a:t>26</a:t>
            </a:fld>
            <a:endParaRPr lang="en-US" altLang="en-US" sz="1000" smtClean="0">
              <a:solidFill>
                <a:schemeClr val="tx1"/>
              </a:solidFill>
              <a:latin typeface="Arial" panose="020B0604020202020204" pitchFamily="34" charset="0"/>
            </a:endParaRPr>
          </a:p>
        </p:txBody>
      </p:sp>
      <p:sp>
        <p:nvSpPr>
          <p:cNvPr id="50181" name="Rectangle 3"/>
          <p:cNvSpPr>
            <a:spLocks noGrp="1" noChangeArrowheads="1"/>
          </p:cNvSpPr>
          <p:nvPr>
            <p:ph type="body" idx="1"/>
          </p:nvPr>
        </p:nvSpPr>
        <p:spPr>
          <a:xfrm>
            <a:off x="609600" y="1600200"/>
            <a:ext cx="8382000" cy="4572000"/>
          </a:xfrm>
        </p:spPr>
        <p:txBody>
          <a:bodyPr/>
          <a:lstStyle/>
          <a:p>
            <a:pPr eaLnBrk="1" hangingPunct="1"/>
            <a:r>
              <a:rPr lang="en-US" altLang="en-US" sz="2400" u="sng" dirty="0" smtClean="0"/>
              <a:t>Stack-dynamic</a:t>
            </a:r>
            <a:endParaRPr lang="en-US" altLang="en-US" sz="2400" dirty="0" smtClean="0"/>
          </a:p>
          <a:p>
            <a:pPr lvl="1" eaLnBrk="1" hangingPunct="1"/>
            <a:r>
              <a:rPr lang="en-US" altLang="en-US" sz="2000" dirty="0" smtClean="0"/>
              <a:t>Subscript range dynamically bound (length can be </a:t>
            </a:r>
            <a:r>
              <a:rPr lang="en-US" altLang="en-US" sz="2000" u="sng" dirty="0" smtClean="0"/>
              <a:t>variable</a:t>
            </a:r>
            <a:r>
              <a:rPr lang="en-US" altLang="en-US" sz="2000" dirty="0" smtClean="0"/>
              <a:t>)</a:t>
            </a:r>
          </a:p>
          <a:p>
            <a:pPr lvl="1" eaLnBrk="1" hangingPunct="1"/>
            <a:r>
              <a:rPr lang="en-US" altLang="en-US" sz="2000" dirty="0" smtClean="0"/>
              <a:t>Storage also dynamically bound</a:t>
            </a:r>
          </a:p>
          <a:p>
            <a:pPr lvl="1" eaLnBrk="1" hangingPunct="1"/>
            <a:r>
              <a:rPr lang="en-US" altLang="en-US" sz="2000" dirty="0" smtClean="0"/>
              <a:t>Both subscript range and storage fixed after initial binding</a:t>
            </a:r>
          </a:p>
          <a:p>
            <a:pPr lvl="1" eaLnBrk="1" hangingPunct="1"/>
            <a:r>
              <a:rPr lang="en-US" altLang="en-US" sz="2000" dirty="0" smtClean="0"/>
              <a:t>Advantage</a:t>
            </a:r>
          </a:p>
          <a:p>
            <a:pPr lvl="2" eaLnBrk="1" hangingPunct="1"/>
            <a:r>
              <a:rPr lang="en-US" altLang="en-US" sz="2000" dirty="0" smtClean="0"/>
              <a:t>Flexibility (array size need not be known until used)</a:t>
            </a:r>
          </a:p>
          <a:p>
            <a:pPr eaLnBrk="1" hangingPunct="1"/>
            <a:r>
              <a:rPr lang="en-US" altLang="en-US" sz="2400" u="sng" dirty="0" smtClean="0"/>
              <a:t>Fixed heap-dynamic</a:t>
            </a:r>
            <a:endParaRPr lang="en-US" altLang="en-US" sz="2400" dirty="0" smtClean="0"/>
          </a:p>
          <a:p>
            <a:pPr lvl="1" eaLnBrk="1" hangingPunct="1"/>
            <a:r>
              <a:rPr lang="en-US" altLang="en-US" sz="2000" dirty="0" smtClean="0"/>
              <a:t>Subscript range and storage binding are dynamic</a:t>
            </a:r>
          </a:p>
          <a:p>
            <a:pPr lvl="1" eaLnBrk="1" hangingPunct="1"/>
            <a:r>
              <a:rPr lang="en-US" altLang="en-US" sz="2000" dirty="0" smtClean="0"/>
              <a:t>Both are fixed after allocation</a:t>
            </a:r>
          </a:p>
          <a:p>
            <a:pPr lvl="1" eaLnBrk="1" hangingPunct="1"/>
            <a:r>
              <a:rPr lang="en-US" altLang="en-US" sz="2000" dirty="0" smtClean="0"/>
              <a:t>Binding is done when requested (e.g. with </a:t>
            </a:r>
            <a:r>
              <a:rPr lang="en-US" altLang="en-US" sz="2000" b="1" dirty="0" smtClean="0">
                <a:latin typeface="Courier New" panose="02070309020205020404" pitchFamily="49" charset="0"/>
                <a:cs typeface="Courier New" panose="02070309020205020404" pitchFamily="49" charset="0"/>
              </a:rPr>
              <a:t>new</a:t>
            </a:r>
            <a:r>
              <a:rPr lang="en-US" altLang="en-US" sz="2000" dirty="0" smtClean="0"/>
              <a:t> and </a:t>
            </a:r>
            <a:r>
              <a:rPr lang="en-US" altLang="en-US" sz="2000" b="1" dirty="0" smtClean="0">
                <a:latin typeface="Courier New" panose="02070309020205020404" pitchFamily="49" charset="0"/>
                <a:cs typeface="Courier New" panose="02070309020205020404" pitchFamily="49" charset="0"/>
              </a:rPr>
              <a:t>delete</a:t>
            </a:r>
            <a:r>
              <a:rPr lang="en-US" altLang="en-US" sz="2000" dirty="0" smtClean="0"/>
              <a:t>)</a:t>
            </a:r>
          </a:p>
          <a:p>
            <a:pPr lvl="1" eaLnBrk="1" hangingPunct="1"/>
            <a:r>
              <a:rPr lang="en-US" altLang="en-US" sz="2000" dirty="0" smtClean="0"/>
              <a:t>For example, dynamic arrays in C++</a:t>
            </a:r>
          </a:p>
          <a:p>
            <a:pPr marL="457200" lvl="1" indent="0" eaLnBrk="1" hangingPunct="1">
              <a:buNone/>
            </a:pPr>
            <a:r>
              <a:rPr lang="en-US" altLang="en-US" sz="1800" dirty="0">
                <a:solidFill>
                  <a:srgbClr val="666699"/>
                </a:solidFill>
                <a:latin typeface="Courier New" panose="02070309020205020404" pitchFamily="49" charset="0"/>
                <a:cs typeface="Courier New" panose="02070309020205020404" pitchFamily="49" charset="0"/>
              </a:rPr>
              <a:t>	</a:t>
            </a:r>
            <a:r>
              <a:rPr lang="en-US" altLang="en-US" sz="1800" dirty="0" smtClean="0">
                <a:solidFill>
                  <a:srgbClr val="666699"/>
                </a:solidFill>
                <a:latin typeface="Courier New" panose="02070309020205020404" pitchFamily="49" charset="0"/>
                <a:cs typeface="Courier New" panose="02070309020205020404" pitchFamily="49" charset="0"/>
              </a:rPr>
              <a:t> </a:t>
            </a:r>
            <a:r>
              <a:rPr lang="en-US" altLang="en-US" sz="1800" b="1" dirty="0" err="1" smtClean="0">
                <a:solidFill>
                  <a:srgbClr val="666699"/>
                </a:solidFill>
                <a:latin typeface="Courier New" panose="02070309020205020404" pitchFamily="49" charset="0"/>
                <a:cs typeface="Courier New" panose="02070309020205020404" pitchFamily="49" charset="0"/>
              </a:rPr>
              <a:t>int</a:t>
            </a:r>
            <a:r>
              <a:rPr lang="en-US" altLang="en-US" sz="1800" b="1" dirty="0" smtClean="0">
                <a:solidFill>
                  <a:srgbClr val="666699"/>
                </a:solidFill>
                <a:latin typeface="Courier New" panose="02070309020205020404" pitchFamily="49" charset="0"/>
                <a:cs typeface="Courier New" panose="02070309020205020404" pitchFamily="49" charset="0"/>
              </a:rPr>
              <a:t> </a:t>
            </a:r>
            <a:r>
              <a:rPr lang="en-US" altLang="en-US" sz="1800" dirty="0" smtClean="0">
                <a:solidFill>
                  <a:srgbClr val="666699"/>
                </a:solidFill>
                <a:latin typeface="Courier New" panose="02070309020205020404" pitchFamily="49" charset="0"/>
                <a:cs typeface="Courier New" panose="02070309020205020404" pitchFamily="49" charset="0"/>
              </a:rPr>
              <a:t>*p = </a:t>
            </a:r>
            <a:r>
              <a:rPr lang="en-US" altLang="en-US" sz="1800" b="1" dirty="0" smtClean="0">
                <a:solidFill>
                  <a:srgbClr val="666699"/>
                </a:solidFill>
                <a:latin typeface="Courier New" panose="02070309020205020404" pitchFamily="49" charset="0"/>
                <a:cs typeface="Courier New" panose="02070309020205020404" pitchFamily="49" charset="0"/>
              </a:rPr>
              <a:t>new </a:t>
            </a:r>
            <a:r>
              <a:rPr lang="en-US" altLang="en-US" sz="1800" b="1" dirty="0" err="1" smtClean="0">
                <a:solidFill>
                  <a:srgbClr val="666699"/>
                </a:solidFill>
                <a:latin typeface="Courier New" panose="02070309020205020404" pitchFamily="49" charset="0"/>
                <a:cs typeface="Courier New" panose="02070309020205020404" pitchFamily="49" charset="0"/>
              </a:rPr>
              <a:t>int</a:t>
            </a:r>
            <a:r>
              <a:rPr lang="en-US" altLang="en-US" sz="1800" dirty="0" smtClean="0">
                <a:solidFill>
                  <a:srgbClr val="666699"/>
                </a:solidFill>
                <a:latin typeface="Courier New" panose="02070309020205020404" pitchFamily="49" charset="0"/>
                <a:cs typeface="Courier New" panose="02070309020205020404" pitchFamily="49" charset="0"/>
              </a:rPr>
              <a:t>[size];</a:t>
            </a:r>
          </a:p>
          <a:p>
            <a:pPr lvl="1" eaLnBrk="1" hangingPunct="1"/>
            <a:r>
              <a:rPr lang="en-US" altLang="en-US" sz="2000" dirty="0" smtClean="0"/>
              <a:t>Storage is allocated from the heap, not the stack</a:t>
            </a:r>
          </a:p>
        </p:txBody>
      </p:sp>
      <p:sp>
        <p:nvSpPr>
          <p:cNvPr id="7" name="Rectangle 2"/>
          <p:cNvSpPr>
            <a:spLocks noGrp="1" noChangeArrowheads="1"/>
          </p:cNvSpPr>
          <p:nvPr>
            <p:ph type="title"/>
          </p:nvPr>
        </p:nvSpPr>
        <p:spPr/>
        <p:txBody>
          <a:bodyPr/>
          <a:lstStyle/>
          <a:p>
            <a:pPr eaLnBrk="1" hangingPunct="1"/>
            <a:r>
              <a:rPr lang="en-US" altLang="en-US" sz="3200" dirty="0" smtClean="0"/>
              <a:t>Subscript Binding and Storage Binding</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extLst mod="1"/>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Footer Placeholder 3"/>
          <p:cNvSpPr>
            <a:spLocks noGrp="1"/>
          </p:cNvSpPr>
          <p:nvPr>
            <p:ph type="ftr" sz="quarter" idx="10"/>
          </p:nvPr>
        </p:nvSpPr>
        <p:spPr/>
        <p:txBody>
          <a:bodyPr/>
          <a:lstStyle/>
          <a:p>
            <a:pPr>
              <a:defRPr/>
            </a:pPr>
            <a:r>
              <a:rPr lang="en-US" dirty="0"/>
              <a:t>Copyright © </a:t>
            </a:r>
            <a:r>
              <a:rPr lang="en-US" dirty="0" smtClean="0"/>
              <a:t>2023 </a:t>
            </a:r>
            <a:r>
              <a:rPr lang="en-US" dirty="0"/>
              <a:t>Addison-Wesley. All rights reserved.</a:t>
            </a:r>
          </a:p>
        </p:txBody>
      </p:sp>
      <p:sp>
        <p:nvSpPr>
          <p:cNvPr id="52227"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1pPr>
            <a:lvl2pPr marL="742950" indent="-285750">
              <a:spcBef>
                <a:spcPct val="20000"/>
              </a:spcBef>
              <a:buChar char="–"/>
              <a:defRPr sz="24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2pPr>
            <a:lvl3pPr marL="1143000" indent="-228600">
              <a:spcBef>
                <a:spcPct val="20000"/>
              </a:spcBef>
              <a:buChar char="•"/>
              <a:defRPr sz="21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3pPr>
            <a:lvl4pPr marL="1600200" indent="-228600">
              <a:spcBef>
                <a:spcPct val="20000"/>
              </a:spcBef>
              <a:buChar char="–"/>
              <a:defRPr sz="20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4pPr>
            <a:lvl5pPr marL="2057400" indent="-228600">
              <a:spcBef>
                <a:spcPct val="20000"/>
              </a:spcBef>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5pPr>
            <a:lvl6pPr marL="25146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6pPr>
            <a:lvl7pPr marL="29718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7pPr>
            <a:lvl8pPr marL="34290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8pPr>
            <a:lvl9pPr marL="38862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9pPr>
          </a:lstStyle>
          <a:p>
            <a:pPr>
              <a:spcBef>
                <a:spcPct val="0"/>
              </a:spcBef>
              <a:buFontTx/>
              <a:buNone/>
            </a:pPr>
            <a:r>
              <a:rPr lang="en-US" altLang="en-US" sz="1000" smtClean="0">
                <a:solidFill>
                  <a:schemeClr val="tx1"/>
                </a:solidFill>
                <a:latin typeface="Arial" panose="020B0604020202020204" pitchFamily="34" charset="0"/>
              </a:rPr>
              <a:t>1-</a:t>
            </a:r>
            <a:fld id="{FEFE9681-F07F-43AA-BFF2-B4A3BCCC1DDC}" type="slidenum">
              <a:rPr lang="en-US" altLang="en-US" sz="1000" smtClean="0">
                <a:solidFill>
                  <a:schemeClr val="tx1"/>
                </a:solidFill>
                <a:latin typeface="Arial" panose="020B0604020202020204" pitchFamily="34" charset="0"/>
              </a:rPr>
              <a:pPr>
                <a:spcBef>
                  <a:spcPct val="0"/>
                </a:spcBef>
                <a:buFontTx/>
                <a:buNone/>
              </a:pPr>
              <a:t>27</a:t>
            </a:fld>
            <a:endParaRPr lang="en-US" altLang="en-US" sz="1000" smtClean="0">
              <a:solidFill>
                <a:schemeClr val="tx1"/>
              </a:solidFill>
              <a:latin typeface="Arial" panose="020B0604020202020204" pitchFamily="34" charset="0"/>
            </a:endParaRPr>
          </a:p>
        </p:txBody>
      </p:sp>
      <p:sp>
        <p:nvSpPr>
          <p:cNvPr id="52229" name="Rectangle 3"/>
          <p:cNvSpPr>
            <a:spLocks noGrp="1" noChangeArrowheads="1"/>
          </p:cNvSpPr>
          <p:nvPr>
            <p:ph type="body" idx="1"/>
          </p:nvPr>
        </p:nvSpPr>
        <p:spPr/>
        <p:txBody>
          <a:bodyPr/>
          <a:lstStyle/>
          <a:p>
            <a:pPr eaLnBrk="1" hangingPunct="1"/>
            <a:r>
              <a:rPr lang="en-US" altLang="en-US" sz="2400" u="sng" dirty="0" smtClean="0"/>
              <a:t>Heap-dynamic</a:t>
            </a:r>
            <a:endParaRPr lang="en-US" altLang="en-US" sz="2400" dirty="0" smtClean="0"/>
          </a:p>
          <a:p>
            <a:pPr lvl="1" eaLnBrk="1" hangingPunct="1"/>
            <a:r>
              <a:rPr lang="en-US" altLang="en-US" sz="2000" dirty="0" smtClean="0"/>
              <a:t>Binding of subscript ranges and storage are dynamic and can change any number of times</a:t>
            </a:r>
          </a:p>
          <a:p>
            <a:pPr lvl="1" eaLnBrk="1" hangingPunct="1"/>
            <a:r>
              <a:rPr lang="en-US" altLang="en-US" sz="2000" dirty="0" smtClean="0"/>
              <a:t>Storage is allocated from the heap, not the stack</a:t>
            </a:r>
          </a:p>
          <a:p>
            <a:pPr lvl="1" eaLnBrk="1" hangingPunct="1"/>
            <a:r>
              <a:rPr lang="en-US" altLang="en-US" sz="2000" dirty="0" smtClean="0"/>
              <a:t>Arrays that grow and shrink as items added and removed</a:t>
            </a:r>
          </a:p>
          <a:p>
            <a:pPr lvl="1" eaLnBrk="1" hangingPunct="1"/>
            <a:r>
              <a:rPr lang="en-US" altLang="en-US" sz="2000" dirty="0" smtClean="0"/>
              <a:t>Advantage</a:t>
            </a:r>
          </a:p>
          <a:p>
            <a:pPr lvl="2" eaLnBrk="1" hangingPunct="1"/>
            <a:r>
              <a:rPr lang="en-US" altLang="en-US" sz="2000" dirty="0" smtClean="0"/>
              <a:t>Flexibility (arrays are exactly the size they need to be)</a:t>
            </a:r>
          </a:p>
          <a:p>
            <a:pPr lvl="1" eaLnBrk="1" hangingPunct="1"/>
            <a:r>
              <a:rPr lang="en-US" altLang="en-US" sz="2000" dirty="0" smtClean="0"/>
              <a:t>Disadvantage?</a:t>
            </a:r>
          </a:p>
        </p:txBody>
      </p:sp>
      <p:sp>
        <p:nvSpPr>
          <p:cNvPr id="7" name="Rectangle 2"/>
          <p:cNvSpPr>
            <a:spLocks noGrp="1" noChangeArrowheads="1"/>
          </p:cNvSpPr>
          <p:nvPr>
            <p:ph type="title"/>
          </p:nvPr>
        </p:nvSpPr>
        <p:spPr/>
        <p:txBody>
          <a:bodyPr/>
          <a:lstStyle/>
          <a:p>
            <a:pPr eaLnBrk="1" hangingPunct="1"/>
            <a:r>
              <a:rPr lang="en-US" altLang="en-US" sz="3200" dirty="0" smtClean="0"/>
              <a:t>Subscript Binding and Storage Binding</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Footer Placeholder 3"/>
          <p:cNvSpPr>
            <a:spLocks noGrp="1"/>
          </p:cNvSpPr>
          <p:nvPr>
            <p:ph type="ftr" sz="quarter" idx="10"/>
          </p:nvPr>
        </p:nvSpPr>
        <p:spPr/>
        <p:txBody>
          <a:bodyPr/>
          <a:lstStyle/>
          <a:p>
            <a:pPr>
              <a:defRPr/>
            </a:pPr>
            <a:r>
              <a:rPr lang="en-US" dirty="0"/>
              <a:t>Copyright © </a:t>
            </a:r>
            <a:r>
              <a:rPr lang="en-US" dirty="0" smtClean="0"/>
              <a:t>2023 </a:t>
            </a:r>
            <a:r>
              <a:rPr lang="en-US" dirty="0"/>
              <a:t>Addison-Wesley. All rights reserved.</a:t>
            </a:r>
          </a:p>
        </p:txBody>
      </p:sp>
      <p:sp>
        <p:nvSpPr>
          <p:cNvPr id="54275"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1pPr>
            <a:lvl2pPr marL="742950" indent="-285750">
              <a:spcBef>
                <a:spcPct val="20000"/>
              </a:spcBef>
              <a:buChar char="–"/>
              <a:defRPr sz="24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2pPr>
            <a:lvl3pPr marL="1143000" indent="-228600">
              <a:spcBef>
                <a:spcPct val="20000"/>
              </a:spcBef>
              <a:buChar char="•"/>
              <a:defRPr sz="21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3pPr>
            <a:lvl4pPr marL="1600200" indent="-228600">
              <a:spcBef>
                <a:spcPct val="20000"/>
              </a:spcBef>
              <a:buChar char="–"/>
              <a:defRPr sz="20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4pPr>
            <a:lvl5pPr marL="2057400" indent="-228600">
              <a:spcBef>
                <a:spcPct val="20000"/>
              </a:spcBef>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5pPr>
            <a:lvl6pPr marL="25146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6pPr>
            <a:lvl7pPr marL="29718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7pPr>
            <a:lvl8pPr marL="34290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8pPr>
            <a:lvl9pPr marL="38862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9pPr>
          </a:lstStyle>
          <a:p>
            <a:pPr>
              <a:spcBef>
                <a:spcPct val="0"/>
              </a:spcBef>
              <a:buFontTx/>
              <a:buNone/>
            </a:pPr>
            <a:r>
              <a:rPr lang="en-US" altLang="en-US" sz="1000" smtClean="0">
                <a:solidFill>
                  <a:schemeClr val="tx1"/>
                </a:solidFill>
                <a:latin typeface="Arial" panose="020B0604020202020204" pitchFamily="34" charset="0"/>
              </a:rPr>
              <a:t>1-</a:t>
            </a:r>
            <a:fld id="{4CB485B8-8654-4FEA-86A9-0BCDDDA5AC39}" type="slidenum">
              <a:rPr lang="en-US" altLang="en-US" sz="1000" smtClean="0">
                <a:solidFill>
                  <a:schemeClr val="tx1"/>
                </a:solidFill>
                <a:latin typeface="Arial" panose="020B0604020202020204" pitchFamily="34" charset="0"/>
              </a:rPr>
              <a:pPr>
                <a:spcBef>
                  <a:spcPct val="0"/>
                </a:spcBef>
                <a:buFontTx/>
                <a:buNone/>
              </a:pPr>
              <a:t>28</a:t>
            </a:fld>
            <a:endParaRPr lang="en-US" altLang="en-US" sz="1000" smtClean="0">
              <a:solidFill>
                <a:schemeClr val="tx1"/>
              </a:solidFill>
              <a:latin typeface="Arial" panose="020B0604020202020204" pitchFamily="34" charset="0"/>
            </a:endParaRPr>
          </a:p>
        </p:txBody>
      </p:sp>
      <p:sp>
        <p:nvSpPr>
          <p:cNvPr id="54277" name="Rectangle 3"/>
          <p:cNvSpPr>
            <a:spLocks noGrp="1" noChangeArrowheads="1"/>
          </p:cNvSpPr>
          <p:nvPr>
            <p:ph type="body" idx="1"/>
          </p:nvPr>
        </p:nvSpPr>
        <p:spPr>
          <a:xfrm>
            <a:off x="609600" y="1600200"/>
            <a:ext cx="8382000" cy="4648200"/>
          </a:xfrm>
        </p:spPr>
        <p:txBody>
          <a:bodyPr/>
          <a:lstStyle/>
          <a:p>
            <a:pPr eaLnBrk="1" hangingPunct="1"/>
            <a:r>
              <a:rPr lang="en-US" altLang="en-US" sz="2400" dirty="0" smtClean="0"/>
              <a:t>In C and C++</a:t>
            </a:r>
          </a:p>
          <a:p>
            <a:pPr lvl="1" eaLnBrk="1" hangingPunct="1"/>
            <a:r>
              <a:rPr lang="en-US" altLang="en-US" sz="2000" dirty="0" smtClean="0"/>
              <a:t>Arrays that include </a:t>
            </a:r>
            <a:r>
              <a:rPr lang="en-US" altLang="en-US" sz="2000" b="1" dirty="0" smtClean="0">
                <a:latin typeface="Courier New" panose="02070309020205020404" pitchFamily="49" charset="0"/>
                <a:cs typeface="Courier New" panose="02070309020205020404" pitchFamily="49" charset="0"/>
              </a:rPr>
              <a:t>static</a:t>
            </a:r>
            <a:r>
              <a:rPr lang="en-US" altLang="en-US" sz="2000" dirty="0" smtClean="0"/>
              <a:t> modifier are static</a:t>
            </a:r>
          </a:p>
          <a:p>
            <a:pPr lvl="1" eaLnBrk="1" hangingPunct="1"/>
            <a:r>
              <a:rPr lang="en-US" altLang="en-US" sz="2000" dirty="0" smtClean="0"/>
              <a:t>Arrays without </a:t>
            </a:r>
            <a:r>
              <a:rPr lang="en-US" altLang="en-US" sz="2000" b="1" dirty="0" smtClean="0">
                <a:latin typeface="Courier New" panose="02070309020205020404" pitchFamily="49" charset="0"/>
                <a:cs typeface="Courier New" panose="02070309020205020404" pitchFamily="49" charset="0"/>
              </a:rPr>
              <a:t>static</a:t>
            </a:r>
            <a:r>
              <a:rPr lang="en-US" altLang="en-US" sz="2000" dirty="0" smtClean="0"/>
              <a:t> are fixed stack-dynamic</a:t>
            </a:r>
          </a:p>
          <a:p>
            <a:pPr lvl="1" eaLnBrk="1" hangingPunct="1"/>
            <a:r>
              <a:rPr lang="en-US" altLang="en-US" sz="2000" dirty="0" smtClean="0"/>
              <a:t>Provide fixed heap-dynamic arrays</a:t>
            </a:r>
          </a:p>
          <a:p>
            <a:pPr eaLnBrk="1" hangingPunct="1"/>
            <a:r>
              <a:rPr lang="en-US" altLang="en-US" sz="2400" dirty="0" smtClean="0"/>
              <a:t>In C#</a:t>
            </a:r>
          </a:p>
          <a:p>
            <a:pPr lvl="1" eaLnBrk="1" hangingPunct="1"/>
            <a:r>
              <a:rPr lang="en-US" altLang="en-US" sz="2000" dirty="0" smtClean="0"/>
              <a:t>Similar support to C++</a:t>
            </a:r>
          </a:p>
          <a:p>
            <a:pPr lvl="1" eaLnBrk="1" hangingPunct="1"/>
            <a:r>
              <a:rPr lang="en-US" altLang="en-US" sz="2000" dirty="0" smtClean="0"/>
              <a:t>Heap-dynamic </a:t>
            </a:r>
            <a:r>
              <a:rPr lang="en-US" altLang="en-US" sz="2000" dirty="0" err="1" smtClean="0">
                <a:latin typeface="Courier New" panose="02070309020205020404" pitchFamily="49" charset="0"/>
                <a:cs typeface="Courier New" panose="02070309020205020404" pitchFamily="49" charset="0"/>
              </a:rPr>
              <a:t>ArrayList</a:t>
            </a:r>
            <a:r>
              <a:rPr lang="en-US" altLang="en-US" sz="2000" dirty="0" smtClean="0"/>
              <a:t> class</a:t>
            </a:r>
          </a:p>
          <a:p>
            <a:pPr eaLnBrk="1" hangingPunct="1"/>
            <a:r>
              <a:rPr lang="en-US" altLang="en-US" sz="2400" dirty="0" smtClean="0"/>
              <a:t>In Java</a:t>
            </a:r>
          </a:p>
          <a:p>
            <a:pPr lvl="1" eaLnBrk="1" hangingPunct="1"/>
            <a:r>
              <a:rPr lang="en-US" altLang="en-US" sz="2000" dirty="0" smtClean="0"/>
              <a:t>All arrays are fixed heap-dynamic</a:t>
            </a:r>
          </a:p>
          <a:p>
            <a:pPr eaLnBrk="1" hangingPunct="1"/>
            <a:r>
              <a:rPr lang="en-US" altLang="en-US" sz="2400" dirty="0" smtClean="0"/>
              <a:t>Perl, JavaScript, Python, and Ruby</a:t>
            </a:r>
          </a:p>
          <a:p>
            <a:pPr lvl="1" eaLnBrk="1" hangingPunct="1"/>
            <a:r>
              <a:rPr lang="en-US" altLang="en-US" sz="2000" dirty="0" smtClean="0"/>
              <a:t>Support heap-dynamic arrays</a:t>
            </a:r>
          </a:p>
        </p:txBody>
      </p:sp>
      <p:sp>
        <p:nvSpPr>
          <p:cNvPr id="7" name="Rectangle 2"/>
          <p:cNvSpPr>
            <a:spLocks noGrp="1" noChangeArrowheads="1"/>
          </p:cNvSpPr>
          <p:nvPr>
            <p:ph type="title"/>
          </p:nvPr>
        </p:nvSpPr>
        <p:spPr/>
        <p:txBody>
          <a:bodyPr/>
          <a:lstStyle/>
          <a:p>
            <a:pPr eaLnBrk="1" hangingPunct="1"/>
            <a:r>
              <a:rPr lang="en-US" altLang="en-US" sz="3200" dirty="0" smtClean="0"/>
              <a:t>Subscript Binding and Storage Binding</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Footer Placeholder 3"/>
          <p:cNvSpPr>
            <a:spLocks noGrp="1"/>
          </p:cNvSpPr>
          <p:nvPr>
            <p:ph type="ftr" sz="quarter" idx="10"/>
          </p:nvPr>
        </p:nvSpPr>
        <p:spPr/>
        <p:txBody>
          <a:bodyPr/>
          <a:lstStyle/>
          <a:p>
            <a:pPr>
              <a:defRPr/>
            </a:pPr>
            <a:r>
              <a:rPr lang="en-US" dirty="0"/>
              <a:t>Copyright © </a:t>
            </a:r>
            <a:r>
              <a:rPr lang="en-US" dirty="0" smtClean="0"/>
              <a:t>2023 </a:t>
            </a:r>
            <a:r>
              <a:rPr lang="en-US" dirty="0"/>
              <a:t>Addison-Wesley. All rights reserved.</a:t>
            </a:r>
          </a:p>
        </p:txBody>
      </p:sp>
      <p:sp>
        <p:nvSpPr>
          <p:cNvPr id="56323"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1pPr>
            <a:lvl2pPr marL="742950" indent="-285750">
              <a:spcBef>
                <a:spcPct val="20000"/>
              </a:spcBef>
              <a:buChar char="–"/>
              <a:defRPr sz="24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2pPr>
            <a:lvl3pPr marL="1143000" indent="-228600">
              <a:spcBef>
                <a:spcPct val="20000"/>
              </a:spcBef>
              <a:buChar char="•"/>
              <a:defRPr sz="21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3pPr>
            <a:lvl4pPr marL="1600200" indent="-228600">
              <a:spcBef>
                <a:spcPct val="20000"/>
              </a:spcBef>
              <a:buChar char="–"/>
              <a:defRPr sz="20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4pPr>
            <a:lvl5pPr marL="2057400" indent="-228600">
              <a:spcBef>
                <a:spcPct val="20000"/>
              </a:spcBef>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5pPr>
            <a:lvl6pPr marL="25146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6pPr>
            <a:lvl7pPr marL="29718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7pPr>
            <a:lvl8pPr marL="34290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8pPr>
            <a:lvl9pPr marL="38862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9pPr>
          </a:lstStyle>
          <a:p>
            <a:pPr>
              <a:spcBef>
                <a:spcPct val="0"/>
              </a:spcBef>
              <a:buFontTx/>
              <a:buNone/>
            </a:pPr>
            <a:r>
              <a:rPr lang="en-US" altLang="en-US" sz="1000" smtClean="0">
                <a:solidFill>
                  <a:schemeClr val="tx1"/>
                </a:solidFill>
                <a:latin typeface="Arial" panose="020B0604020202020204" pitchFamily="34" charset="0"/>
              </a:rPr>
              <a:t>1-</a:t>
            </a:r>
            <a:fld id="{D915F082-B6AF-400A-8D87-2040D981F717}" type="slidenum">
              <a:rPr lang="en-US" altLang="en-US" sz="1000" smtClean="0">
                <a:solidFill>
                  <a:schemeClr val="tx1"/>
                </a:solidFill>
                <a:latin typeface="Arial" panose="020B0604020202020204" pitchFamily="34" charset="0"/>
              </a:rPr>
              <a:pPr>
                <a:spcBef>
                  <a:spcPct val="0"/>
                </a:spcBef>
                <a:buFontTx/>
                <a:buNone/>
              </a:pPr>
              <a:t>29</a:t>
            </a:fld>
            <a:endParaRPr lang="en-US" altLang="en-US" sz="1000" smtClean="0">
              <a:solidFill>
                <a:schemeClr val="tx1"/>
              </a:solidFill>
              <a:latin typeface="Arial" panose="020B0604020202020204" pitchFamily="34" charset="0"/>
            </a:endParaRPr>
          </a:p>
        </p:txBody>
      </p:sp>
      <p:sp>
        <p:nvSpPr>
          <p:cNvPr id="56324" name="Rectangle 2"/>
          <p:cNvSpPr>
            <a:spLocks noGrp="1" noChangeArrowheads="1"/>
          </p:cNvSpPr>
          <p:nvPr>
            <p:ph type="title"/>
          </p:nvPr>
        </p:nvSpPr>
        <p:spPr/>
        <p:txBody>
          <a:bodyPr/>
          <a:lstStyle/>
          <a:p>
            <a:pPr eaLnBrk="1" hangingPunct="1"/>
            <a:r>
              <a:rPr lang="en-US" altLang="en-US" smtClean="0"/>
              <a:t>Array Initialization</a:t>
            </a:r>
          </a:p>
        </p:txBody>
      </p:sp>
      <p:sp>
        <p:nvSpPr>
          <p:cNvPr id="56325" name="Rectangle 3"/>
          <p:cNvSpPr>
            <a:spLocks noGrp="1" noChangeArrowheads="1"/>
          </p:cNvSpPr>
          <p:nvPr>
            <p:ph type="body" idx="1"/>
          </p:nvPr>
        </p:nvSpPr>
        <p:spPr/>
        <p:txBody>
          <a:bodyPr/>
          <a:lstStyle/>
          <a:p>
            <a:pPr eaLnBrk="1" hangingPunct="1"/>
            <a:r>
              <a:rPr lang="en-US" altLang="en-US" sz="2400" dirty="0" smtClean="0"/>
              <a:t>Some languages allow initialization of arrays at the time of storage allocation</a:t>
            </a:r>
          </a:p>
          <a:p>
            <a:pPr lvl="1" eaLnBrk="1" hangingPunct="1"/>
            <a:endParaRPr lang="en-US" altLang="en-US" sz="500" dirty="0" smtClean="0"/>
          </a:p>
          <a:p>
            <a:pPr lvl="1" eaLnBrk="1" hangingPunct="1"/>
            <a:r>
              <a:rPr lang="en-US" altLang="en-US" sz="2000" dirty="0" smtClean="0"/>
              <a:t>C, C++, Java, and C# example</a:t>
            </a:r>
          </a:p>
          <a:p>
            <a:pPr lvl="1" eaLnBrk="1" hangingPunct="1">
              <a:buFontTx/>
              <a:buNone/>
            </a:pPr>
            <a:r>
              <a:rPr lang="en-US" altLang="en-US" sz="2000" dirty="0" smtClean="0">
                <a:solidFill>
                  <a:srgbClr val="666699"/>
                </a:solidFill>
                <a:latin typeface="Courier New" panose="02070309020205020404" pitchFamily="49" charset="0"/>
                <a:cs typeface="Courier New" panose="02070309020205020404" pitchFamily="49" charset="0"/>
              </a:rPr>
              <a:t>	  </a:t>
            </a:r>
            <a:r>
              <a:rPr lang="en-US" altLang="en-US" sz="1800" b="1" dirty="0" err="1" smtClean="0">
                <a:solidFill>
                  <a:srgbClr val="666699"/>
                </a:solidFill>
                <a:latin typeface="Courier New" panose="02070309020205020404" pitchFamily="49" charset="0"/>
                <a:cs typeface="Courier New" panose="02070309020205020404" pitchFamily="49" charset="0"/>
              </a:rPr>
              <a:t>int</a:t>
            </a:r>
            <a:r>
              <a:rPr lang="en-US" altLang="en-US" sz="1800" dirty="0" smtClean="0">
                <a:solidFill>
                  <a:srgbClr val="666699"/>
                </a:solidFill>
                <a:latin typeface="Courier New" panose="02070309020205020404" pitchFamily="49" charset="0"/>
                <a:cs typeface="Courier New" panose="02070309020205020404" pitchFamily="49" charset="0"/>
              </a:rPr>
              <a:t> list [] = {4, 5, 7, 83};</a:t>
            </a:r>
            <a:endParaRPr lang="en-US" altLang="en-US" sz="2000" dirty="0" smtClean="0">
              <a:solidFill>
                <a:srgbClr val="666699"/>
              </a:solidFill>
              <a:latin typeface="Courier New" panose="02070309020205020404" pitchFamily="49" charset="0"/>
              <a:cs typeface="Courier New" panose="02070309020205020404" pitchFamily="49" charset="0"/>
            </a:endParaRPr>
          </a:p>
          <a:p>
            <a:pPr lvl="1" eaLnBrk="1" hangingPunct="1"/>
            <a:endParaRPr lang="en-US" altLang="en-US" sz="500" dirty="0" smtClean="0"/>
          </a:p>
          <a:p>
            <a:pPr lvl="1" eaLnBrk="1" hangingPunct="1"/>
            <a:r>
              <a:rPr lang="en-US" altLang="en-US" sz="2000" dirty="0" smtClean="0"/>
              <a:t>Character strings in C and C++</a:t>
            </a:r>
          </a:p>
          <a:p>
            <a:pPr lvl="1" eaLnBrk="1" hangingPunct="1">
              <a:buFontTx/>
              <a:buNone/>
            </a:pPr>
            <a:r>
              <a:rPr lang="en-US" altLang="en-US" sz="2000" dirty="0" smtClean="0">
                <a:solidFill>
                  <a:srgbClr val="666699"/>
                </a:solidFill>
                <a:latin typeface="Courier New" panose="02070309020205020404" pitchFamily="49" charset="0"/>
                <a:cs typeface="Courier New" panose="02070309020205020404" pitchFamily="49" charset="0"/>
              </a:rPr>
              <a:t>	  </a:t>
            </a:r>
            <a:r>
              <a:rPr lang="en-US" altLang="en-US" sz="1800" b="1" dirty="0" smtClean="0">
                <a:solidFill>
                  <a:srgbClr val="666699"/>
                </a:solidFill>
                <a:latin typeface="Courier New" panose="02070309020205020404" pitchFamily="49" charset="0"/>
                <a:cs typeface="Courier New" panose="02070309020205020404" pitchFamily="49" charset="0"/>
              </a:rPr>
              <a:t>char</a:t>
            </a:r>
            <a:r>
              <a:rPr lang="en-US" altLang="en-US" sz="1800" dirty="0" smtClean="0">
                <a:solidFill>
                  <a:srgbClr val="666699"/>
                </a:solidFill>
                <a:latin typeface="Courier New" panose="02070309020205020404" pitchFamily="49" charset="0"/>
                <a:cs typeface="Courier New" panose="02070309020205020404" pitchFamily="49" charset="0"/>
              </a:rPr>
              <a:t> name [] = "</a:t>
            </a:r>
            <a:r>
              <a:rPr lang="en-US" altLang="en-US" sz="1800" dirty="0" err="1" smtClean="0">
                <a:solidFill>
                  <a:srgbClr val="666699"/>
                </a:solidFill>
                <a:latin typeface="Courier New" panose="02070309020205020404" pitchFamily="49" charset="0"/>
                <a:cs typeface="Courier New" panose="02070309020205020404" pitchFamily="49" charset="0"/>
              </a:rPr>
              <a:t>fred</a:t>
            </a:r>
            <a:r>
              <a:rPr lang="en-US" altLang="en-US" sz="1800" dirty="0" smtClean="0">
                <a:solidFill>
                  <a:srgbClr val="666699"/>
                </a:solidFill>
                <a:latin typeface="Courier New" panose="02070309020205020404" pitchFamily="49" charset="0"/>
                <a:cs typeface="Courier New" panose="02070309020205020404" pitchFamily="49" charset="0"/>
              </a:rPr>
              <a:t>";</a:t>
            </a:r>
            <a:endParaRPr lang="en-US" altLang="en-US" sz="2000" dirty="0" smtClean="0">
              <a:solidFill>
                <a:srgbClr val="666699"/>
              </a:solidFill>
              <a:latin typeface="Courier New" panose="02070309020205020404" pitchFamily="49" charset="0"/>
              <a:cs typeface="Courier New" panose="02070309020205020404" pitchFamily="49" charset="0"/>
            </a:endParaRPr>
          </a:p>
          <a:p>
            <a:pPr lvl="1" eaLnBrk="1" hangingPunct="1"/>
            <a:endParaRPr lang="en-US" altLang="en-US" sz="500" dirty="0" smtClean="0"/>
          </a:p>
          <a:p>
            <a:pPr lvl="1" eaLnBrk="1" hangingPunct="1"/>
            <a:r>
              <a:rPr lang="en-US" altLang="en-US" sz="2000" dirty="0" smtClean="0"/>
              <a:t>Arrays of strings in C and C++</a:t>
            </a:r>
          </a:p>
          <a:p>
            <a:pPr lvl="1" eaLnBrk="1" hangingPunct="1">
              <a:buFontTx/>
              <a:buNone/>
            </a:pPr>
            <a:r>
              <a:rPr lang="en-US" altLang="en-US" sz="2000" dirty="0" smtClean="0">
                <a:solidFill>
                  <a:srgbClr val="666699"/>
                </a:solidFill>
                <a:latin typeface="Courier New" panose="02070309020205020404" pitchFamily="49" charset="0"/>
                <a:cs typeface="Courier New" panose="02070309020205020404" pitchFamily="49" charset="0"/>
              </a:rPr>
              <a:t>	  </a:t>
            </a:r>
            <a:r>
              <a:rPr lang="en-US" altLang="en-US" sz="1800" b="1" dirty="0" smtClean="0">
                <a:solidFill>
                  <a:srgbClr val="666699"/>
                </a:solidFill>
                <a:latin typeface="Courier New" panose="02070309020205020404" pitchFamily="49" charset="0"/>
                <a:cs typeface="Courier New" panose="02070309020205020404" pitchFamily="49" charset="0"/>
              </a:rPr>
              <a:t>char</a:t>
            </a:r>
            <a:r>
              <a:rPr lang="en-US" altLang="en-US" sz="1800" dirty="0" smtClean="0">
                <a:solidFill>
                  <a:srgbClr val="666699"/>
                </a:solidFill>
                <a:latin typeface="Courier New" panose="02070309020205020404" pitchFamily="49" charset="0"/>
                <a:cs typeface="Courier New" panose="02070309020205020404" pitchFamily="49" charset="0"/>
              </a:rPr>
              <a:t> *names [] = {"Bob", "Jake", "Joe"};</a:t>
            </a:r>
            <a:endParaRPr lang="en-US" altLang="en-US" sz="2000" dirty="0" smtClean="0">
              <a:solidFill>
                <a:srgbClr val="666699"/>
              </a:solidFill>
              <a:latin typeface="Courier New" panose="02070309020205020404" pitchFamily="49" charset="0"/>
              <a:cs typeface="Courier New" panose="02070309020205020404" pitchFamily="49" charset="0"/>
            </a:endParaRPr>
          </a:p>
          <a:p>
            <a:pPr lvl="1" eaLnBrk="1" hangingPunct="1"/>
            <a:endParaRPr lang="en-US" altLang="en-US" sz="500" dirty="0" smtClean="0"/>
          </a:p>
          <a:p>
            <a:pPr lvl="1" eaLnBrk="1" hangingPunct="1"/>
            <a:r>
              <a:rPr lang="en-US" altLang="en-US" sz="2000" dirty="0" smtClean="0"/>
              <a:t>Java initialization of String objects</a:t>
            </a:r>
          </a:p>
          <a:p>
            <a:pPr lvl="1" eaLnBrk="1" hangingPunct="1">
              <a:buFontTx/>
              <a:buNone/>
            </a:pPr>
            <a:r>
              <a:rPr lang="en-US" altLang="en-US" sz="2000" dirty="0" smtClean="0">
                <a:solidFill>
                  <a:srgbClr val="666699"/>
                </a:solidFill>
                <a:latin typeface="Courier New" panose="02070309020205020404" pitchFamily="49" charset="0"/>
                <a:cs typeface="Courier New" panose="02070309020205020404" pitchFamily="49" charset="0"/>
              </a:rPr>
              <a:t>	  </a:t>
            </a:r>
            <a:r>
              <a:rPr lang="en-US" altLang="en-US" sz="1800" dirty="0" smtClean="0">
                <a:solidFill>
                  <a:srgbClr val="666699"/>
                </a:solidFill>
                <a:latin typeface="Courier New" panose="02070309020205020404" pitchFamily="49" charset="0"/>
                <a:cs typeface="Courier New" panose="02070309020205020404" pitchFamily="49" charset="0"/>
              </a:rPr>
              <a:t>String[] names = {"Bob", "Jake", "Joe"};</a:t>
            </a:r>
            <a:endParaRPr lang="en-US" altLang="en-US" sz="2000" dirty="0" smtClean="0">
              <a:solidFill>
                <a:srgbClr val="666699"/>
              </a:solidFill>
              <a:latin typeface="Courier New" panose="02070309020205020404" pitchFamily="49" charset="0"/>
              <a:cs typeface="Courier New" panose="02070309020205020404" pitchFamily="49"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extLst mod="1"/>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1pPr>
            <a:lvl2pPr marL="742950" indent="-285750">
              <a:spcBef>
                <a:spcPct val="20000"/>
              </a:spcBef>
              <a:buChar char="–"/>
              <a:defRPr sz="24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2pPr>
            <a:lvl3pPr marL="1143000" indent="-228600">
              <a:spcBef>
                <a:spcPct val="20000"/>
              </a:spcBef>
              <a:buChar char="•"/>
              <a:defRPr sz="21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3pPr>
            <a:lvl4pPr marL="1600200" indent="-228600">
              <a:spcBef>
                <a:spcPct val="20000"/>
              </a:spcBef>
              <a:buChar char="–"/>
              <a:defRPr sz="20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4pPr>
            <a:lvl5pPr marL="2057400" indent="-228600">
              <a:spcBef>
                <a:spcPct val="20000"/>
              </a:spcBef>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5pPr>
            <a:lvl6pPr marL="25146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6pPr>
            <a:lvl7pPr marL="29718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7pPr>
            <a:lvl8pPr marL="34290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8pPr>
            <a:lvl9pPr marL="38862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9pPr>
          </a:lstStyle>
          <a:p>
            <a:pPr>
              <a:spcBef>
                <a:spcPct val="0"/>
              </a:spcBef>
              <a:buFontTx/>
              <a:buNone/>
            </a:pPr>
            <a:r>
              <a:rPr lang="en-US" altLang="en-US" sz="1000" dirty="0" smtClean="0">
                <a:solidFill>
                  <a:schemeClr val="tx1"/>
                </a:solidFill>
                <a:latin typeface="Arial" panose="020B0604020202020204" pitchFamily="34" charset="0"/>
              </a:rPr>
              <a:t>Copyright © </a:t>
            </a:r>
            <a:r>
              <a:rPr lang="en-US" altLang="en-US" sz="1000" dirty="0" smtClean="0">
                <a:solidFill>
                  <a:schemeClr val="tx1"/>
                </a:solidFill>
                <a:latin typeface="Arial" panose="020B0604020202020204" pitchFamily="34" charset="0"/>
              </a:rPr>
              <a:t>2023 </a:t>
            </a:r>
            <a:r>
              <a:rPr lang="en-US" altLang="en-US" sz="1000" dirty="0" smtClean="0">
                <a:solidFill>
                  <a:schemeClr val="tx1"/>
                </a:solidFill>
                <a:latin typeface="Arial" panose="020B0604020202020204" pitchFamily="34" charset="0"/>
              </a:rPr>
              <a:t>Addison-Wesley. All rights reserved.</a:t>
            </a:r>
          </a:p>
        </p:txBody>
      </p:sp>
      <p:sp>
        <p:nvSpPr>
          <p:cNvPr id="10243"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1pPr>
            <a:lvl2pPr marL="742950" indent="-285750">
              <a:spcBef>
                <a:spcPct val="20000"/>
              </a:spcBef>
              <a:buChar char="–"/>
              <a:defRPr sz="24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2pPr>
            <a:lvl3pPr marL="1143000" indent="-228600">
              <a:spcBef>
                <a:spcPct val="20000"/>
              </a:spcBef>
              <a:buChar char="•"/>
              <a:defRPr sz="21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3pPr>
            <a:lvl4pPr marL="1600200" indent="-228600">
              <a:spcBef>
                <a:spcPct val="20000"/>
              </a:spcBef>
              <a:buChar char="–"/>
              <a:defRPr sz="20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4pPr>
            <a:lvl5pPr marL="2057400" indent="-228600">
              <a:spcBef>
                <a:spcPct val="20000"/>
              </a:spcBef>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5pPr>
            <a:lvl6pPr marL="25146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6pPr>
            <a:lvl7pPr marL="29718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7pPr>
            <a:lvl8pPr marL="34290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8pPr>
            <a:lvl9pPr marL="38862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9pPr>
          </a:lstStyle>
          <a:p>
            <a:pPr>
              <a:spcBef>
                <a:spcPct val="0"/>
              </a:spcBef>
              <a:buFontTx/>
              <a:buNone/>
            </a:pPr>
            <a:r>
              <a:rPr lang="en-US" altLang="en-US" sz="1000" smtClean="0">
                <a:solidFill>
                  <a:schemeClr val="tx1"/>
                </a:solidFill>
                <a:latin typeface="Arial" panose="020B0604020202020204" pitchFamily="34" charset="0"/>
              </a:rPr>
              <a:t>1-</a:t>
            </a:r>
            <a:fld id="{66517C16-243F-4595-8454-F472DD369069}" type="slidenum">
              <a:rPr lang="en-US" altLang="en-US" sz="1000" smtClean="0">
                <a:solidFill>
                  <a:schemeClr val="tx1"/>
                </a:solidFill>
                <a:latin typeface="Arial" panose="020B0604020202020204" pitchFamily="34" charset="0"/>
              </a:rPr>
              <a:pPr>
                <a:spcBef>
                  <a:spcPct val="0"/>
                </a:spcBef>
                <a:buFontTx/>
                <a:buNone/>
              </a:pPr>
              <a:t>3</a:t>
            </a:fld>
            <a:endParaRPr lang="en-US" altLang="en-US" sz="1000" smtClean="0">
              <a:solidFill>
                <a:schemeClr val="tx1"/>
              </a:solidFill>
              <a:latin typeface="Arial" panose="020B0604020202020204" pitchFamily="34" charset="0"/>
            </a:endParaRPr>
          </a:p>
        </p:txBody>
      </p:sp>
      <p:sp>
        <p:nvSpPr>
          <p:cNvPr id="10244" name="Rectangle 2"/>
          <p:cNvSpPr>
            <a:spLocks noGrp="1" noChangeArrowheads="1"/>
          </p:cNvSpPr>
          <p:nvPr>
            <p:ph type="title"/>
          </p:nvPr>
        </p:nvSpPr>
        <p:spPr/>
        <p:txBody>
          <a:bodyPr/>
          <a:lstStyle/>
          <a:p>
            <a:pPr eaLnBrk="1" hangingPunct="1"/>
            <a:r>
              <a:rPr lang="en-US" altLang="en-US" dirty="0" smtClean="0"/>
              <a:t>Introduction</a:t>
            </a:r>
          </a:p>
        </p:txBody>
      </p:sp>
      <p:sp>
        <p:nvSpPr>
          <p:cNvPr id="10245" name="Rectangle 3"/>
          <p:cNvSpPr>
            <a:spLocks noGrp="1" noChangeArrowheads="1"/>
          </p:cNvSpPr>
          <p:nvPr>
            <p:ph type="body" idx="1"/>
          </p:nvPr>
        </p:nvSpPr>
        <p:spPr/>
        <p:txBody>
          <a:bodyPr/>
          <a:lstStyle/>
          <a:p>
            <a:pPr eaLnBrk="1" hangingPunct="1"/>
            <a:r>
              <a:rPr lang="en-US" altLang="en-US" sz="2400" dirty="0" smtClean="0"/>
              <a:t>A </a:t>
            </a:r>
            <a:r>
              <a:rPr lang="en-US" altLang="en-US" sz="2400" u="sng" dirty="0" smtClean="0"/>
              <a:t>data type</a:t>
            </a:r>
            <a:r>
              <a:rPr lang="en-US" altLang="en-US" sz="2400" dirty="0" smtClean="0"/>
              <a:t> defines</a:t>
            </a:r>
            <a:endParaRPr lang="en-US" altLang="en-US" sz="2400" u="sng" dirty="0" smtClean="0"/>
          </a:p>
          <a:p>
            <a:pPr lvl="1" eaLnBrk="1" hangingPunct="1"/>
            <a:r>
              <a:rPr lang="en-US" altLang="en-US" sz="2000" dirty="0" smtClean="0"/>
              <a:t>A collection of data </a:t>
            </a:r>
            <a:r>
              <a:rPr lang="en-US" altLang="en-US" sz="2000" u="sng" dirty="0" smtClean="0"/>
              <a:t>objects</a:t>
            </a:r>
            <a:r>
              <a:rPr lang="en-US" altLang="en-US" sz="2000" dirty="0" smtClean="0"/>
              <a:t> with a range of values</a:t>
            </a:r>
          </a:p>
          <a:p>
            <a:pPr lvl="1" eaLnBrk="1" hangingPunct="1"/>
            <a:r>
              <a:rPr lang="en-US" altLang="en-US" sz="2000" dirty="0" smtClean="0"/>
              <a:t>How the data </a:t>
            </a:r>
            <a:r>
              <a:rPr lang="en-US" altLang="en-US" sz="2000" u="sng" dirty="0" smtClean="0"/>
              <a:t>objects</a:t>
            </a:r>
            <a:r>
              <a:rPr lang="en-US" altLang="en-US" sz="2000" dirty="0" smtClean="0"/>
              <a:t> are stored in memory</a:t>
            </a:r>
          </a:p>
          <a:p>
            <a:pPr lvl="1" eaLnBrk="1" hangingPunct="1"/>
            <a:r>
              <a:rPr lang="en-US" altLang="en-US" sz="2000" dirty="0" smtClean="0"/>
              <a:t>A set of predefined operations on the </a:t>
            </a:r>
            <a:r>
              <a:rPr lang="en-US" altLang="en-US" sz="2000" u="sng" dirty="0" smtClean="0"/>
              <a:t>objects</a:t>
            </a:r>
          </a:p>
          <a:p>
            <a:pPr eaLnBrk="1" hangingPunct="1"/>
            <a:r>
              <a:rPr lang="en-US" altLang="en-US" sz="2400" dirty="0" smtClean="0"/>
              <a:t>An </a:t>
            </a:r>
            <a:r>
              <a:rPr lang="en-US" altLang="en-US" sz="2400" u="sng" dirty="0" smtClean="0"/>
              <a:t>object</a:t>
            </a:r>
            <a:r>
              <a:rPr lang="en-US" altLang="en-US" sz="2400" dirty="0" smtClean="0"/>
              <a:t> represents</a:t>
            </a:r>
          </a:p>
          <a:p>
            <a:pPr lvl="1" eaLnBrk="1" hangingPunct="1"/>
            <a:r>
              <a:rPr lang="en-US" altLang="en-US" sz="2000" dirty="0" smtClean="0"/>
              <a:t>Not an object in the sense of OOP</a:t>
            </a:r>
          </a:p>
          <a:p>
            <a:pPr lvl="1" eaLnBrk="1" hangingPunct="1"/>
            <a:r>
              <a:rPr lang="en-US" altLang="en-US" sz="2000" dirty="0" smtClean="0"/>
              <a:t>Instance of a </a:t>
            </a:r>
            <a:r>
              <a:rPr lang="en-US" altLang="en-US" sz="2000" u="sng" dirty="0" smtClean="0"/>
              <a:t>programmer-defined</a:t>
            </a:r>
            <a:r>
              <a:rPr lang="en-US" altLang="en-US" sz="2000" dirty="0" smtClean="0"/>
              <a:t> (abstract data) type</a:t>
            </a:r>
          </a:p>
          <a:p>
            <a:pPr eaLnBrk="1" hangingPunct="1"/>
            <a:r>
              <a:rPr lang="en-US" altLang="en-US" sz="2400" dirty="0"/>
              <a:t>A </a:t>
            </a:r>
            <a:r>
              <a:rPr lang="en-US" altLang="en-US" sz="2400" u="sng" dirty="0"/>
              <a:t>descriptor</a:t>
            </a:r>
          </a:p>
          <a:p>
            <a:pPr lvl="1" eaLnBrk="1" hangingPunct="1"/>
            <a:r>
              <a:rPr lang="en-US" altLang="en-US" sz="2000" dirty="0"/>
              <a:t>The collection of the attributes of a variable</a:t>
            </a:r>
          </a:p>
          <a:p>
            <a:pPr eaLnBrk="1" hangingPunct="1"/>
            <a:r>
              <a:rPr lang="en-US" altLang="en-US" sz="2400" dirty="0" smtClean="0"/>
              <a:t>Design issues for all data types</a:t>
            </a:r>
          </a:p>
          <a:p>
            <a:pPr lvl="1" eaLnBrk="1" hangingPunct="1"/>
            <a:r>
              <a:rPr lang="en-US" altLang="en-US" sz="2000" dirty="0" smtClean="0"/>
              <a:t>Which operations are defined?</a:t>
            </a:r>
          </a:p>
          <a:p>
            <a:pPr lvl="1" eaLnBrk="1" hangingPunct="1"/>
            <a:r>
              <a:rPr lang="en-US" altLang="en-US" sz="2000" dirty="0" smtClean="0"/>
              <a:t>How are data types specified?</a:t>
            </a:r>
          </a:p>
        </p:txBody>
      </p:sp>
    </p:spTree>
    <p:extLst>
      <p:ext uri="{BB962C8B-B14F-4D97-AF65-F5344CB8AC3E}">
        <p14:creationId xmlns:p14="http://schemas.microsoft.com/office/powerpoint/2010/main" val="19664975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p:cNvSpPr>
            <a:spLocks noGrp="1"/>
          </p:cNvSpPr>
          <p:nvPr>
            <p:ph type="title"/>
          </p:nvPr>
        </p:nvSpPr>
        <p:spPr/>
        <p:txBody>
          <a:bodyPr/>
          <a:lstStyle/>
          <a:p>
            <a:r>
              <a:rPr lang="en-US" altLang="en-US" smtClean="0"/>
              <a:t>Array Initialization</a:t>
            </a:r>
          </a:p>
        </p:txBody>
      </p:sp>
      <p:sp>
        <p:nvSpPr>
          <p:cNvPr id="58371" name="Content Placeholder 2"/>
          <p:cNvSpPr>
            <a:spLocks noGrp="1"/>
          </p:cNvSpPr>
          <p:nvPr>
            <p:ph idx="1"/>
          </p:nvPr>
        </p:nvSpPr>
        <p:spPr>
          <a:xfrm>
            <a:off x="609600" y="1600200"/>
            <a:ext cx="8305800" cy="4572000"/>
          </a:xfrm>
        </p:spPr>
        <p:txBody>
          <a:bodyPr/>
          <a:lstStyle/>
          <a:p>
            <a:r>
              <a:rPr lang="en-US" altLang="en-US" sz="2400" dirty="0" smtClean="0">
                <a:cs typeface="Courier New" panose="02070309020205020404" pitchFamily="49" charset="0"/>
              </a:rPr>
              <a:t>Ada</a:t>
            </a:r>
          </a:p>
          <a:p>
            <a:pPr lvl="1"/>
            <a:r>
              <a:rPr lang="en-US" altLang="en-US" sz="2000" dirty="0" smtClean="0">
                <a:cs typeface="Courier New" panose="02070309020205020404" pitchFamily="49" charset="0"/>
              </a:rPr>
              <a:t>Abbreviated initialization if there a few exceptions to a rule</a:t>
            </a:r>
          </a:p>
          <a:p>
            <a:pPr lvl="1"/>
            <a:r>
              <a:rPr lang="en-US" altLang="en-US" sz="2000" dirty="0" smtClean="0">
                <a:cs typeface="Courier New" panose="02070309020205020404" pitchFamily="49" charset="0"/>
              </a:rPr>
              <a:t>For example</a:t>
            </a:r>
          </a:p>
          <a:p>
            <a:pPr lvl="1">
              <a:buFontTx/>
              <a:buNone/>
            </a:pPr>
            <a:r>
              <a:rPr lang="en-US" altLang="en-US" sz="1800" dirty="0" smtClean="0">
                <a:latin typeface="Courier New" panose="02070309020205020404" pitchFamily="49" charset="0"/>
                <a:cs typeface="Courier New" panose="02070309020205020404" pitchFamily="49" charset="0"/>
              </a:rPr>
              <a:t>     List : array (1..5) of Integer :=</a:t>
            </a:r>
          </a:p>
          <a:p>
            <a:pPr lvl="1">
              <a:buFontTx/>
              <a:buNone/>
            </a:pPr>
            <a:r>
              <a:rPr lang="en-US" altLang="en-US" sz="1800" dirty="0" smtClean="0">
                <a:latin typeface="Courier New" panose="02070309020205020404" pitchFamily="49" charset="0"/>
                <a:cs typeface="Courier New" panose="02070309020205020404" pitchFamily="49" charset="0"/>
              </a:rPr>
              <a:t>          (1 =&gt; 17, 3 =&gt; 34, others =&gt; 0);</a:t>
            </a:r>
          </a:p>
          <a:p>
            <a:pPr lvl="1"/>
            <a:endParaRPr lang="en-US" altLang="en-US" sz="500" dirty="0" smtClean="0">
              <a:cs typeface="Courier New" panose="02070309020205020404" pitchFamily="49" charset="0"/>
            </a:endParaRPr>
          </a:p>
          <a:p>
            <a:pPr lvl="1"/>
            <a:r>
              <a:rPr lang="en-US" altLang="en-US" sz="2000" dirty="0" smtClean="0">
                <a:cs typeface="Courier New" panose="02070309020205020404" pitchFamily="49" charset="0"/>
              </a:rPr>
              <a:t>Sets values for indices 1 &amp; 3, a default value for all others</a:t>
            </a:r>
          </a:p>
          <a:p>
            <a:r>
              <a:rPr lang="en-US" altLang="en-US" sz="2400" dirty="0" smtClean="0">
                <a:cs typeface="Courier New" panose="02070309020205020404" pitchFamily="49" charset="0"/>
              </a:rPr>
              <a:t>Python</a:t>
            </a:r>
          </a:p>
          <a:p>
            <a:pPr lvl="1"/>
            <a:r>
              <a:rPr lang="en-US" altLang="en-US" sz="2000" dirty="0" smtClean="0">
                <a:cs typeface="Courier New" panose="02070309020205020404" pitchFamily="49" charset="0"/>
              </a:rPr>
              <a:t>Uses list comprehensions (discussed later)</a:t>
            </a:r>
          </a:p>
        </p:txBody>
      </p:sp>
      <p:sp>
        <p:nvSpPr>
          <p:cNvPr id="36868" name="Footer Placeholder 3"/>
          <p:cNvSpPr>
            <a:spLocks noGrp="1"/>
          </p:cNvSpPr>
          <p:nvPr>
            <p:ph type="ftr" sz="quarter" idx="10"/>
          </p:nvPr>
        </p:nvSpPr>
        <p:spPr/>
        <p:txBody>
          <a:bodyPr/>
          <a:lstStyle/>
          <a:p>
            <a:pPr>
              <a:defRPr/>
            </a:pPr>
            <a:r>
              <a:rPr lang="en-US" dirty="0"/>
              <a:t>Copyright © </a:t>
            </a:r>
            <a:r>
              <a:rPr lang="en-US" dirty="0" smtClean="0"/>
              <a:t>2023 </a:t>
            </a:r>
            <a:r>
              <a:rPr lang="en-US" dirty="0"/>
              <a:t>Addison-Wesley. All rights reserved.</a:t>
            </a:r>
          </a:p>
        </p:txBody>
      </p:sp>
      <p:sp>
        <p:nvSpPr>
          <p:cNvPr id="58373"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1pPr>
            <a:lvl2pPr marL="742950" indent="-285750">
              <a:spcBef>
                <a:spcPct val="20000"/>
              </a:spcBef>
              <a:buChar char="–"/>
              <a:defRPr sz="24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2pPr>
            <a:lvl3pPr marL="1143000" indent="-228600">
              <a:spcBef>
                <a:spcPct val="20000"/>
              </a:spcBef>
              <a:buChar char="•"/>
              <a:defRPr sz="21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3pPr>
            <a:lvl4pPr marL="1600200" indent="-228600">
              <a:spcBef>
                <a:spcPct val="20000"/>
              </a:spcBef>
              <a:buChar char="–"/>
              <a:defRPr sz="20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4pPr>
            <a:lvl5pPr marL="2057400" indent="-228600">
              <a:spcBef>
                <a:spcPct val="20000"/>
              </a:spcBef>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5pPr>
            <a:lvl6pPr marL="25146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6pPr>
            <a:lvl7pPr marL="29718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7pPr>
            <a:lvl8pPr marL="34290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8pPr>
            <a:lvl9pPr marL="38862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9pPr>
          </a:lstStyle>
          <a:p>
            <a:pPr>
              <a:spcBef>
                <a:spcPct val="0"/>
              </a:spcBef>
              <a:buFontTx/>
              <a:buNone/>
            </a:pPr>
            <a:r>
              <a:rPr lang="en-US" altLang="en-US" sz="1000" smtClean="0">
                <a:solidFill>
                  <a:schemeClr val="tx1"/>
                </a:solidFill>
                <a:latin typeface="Arial" panose="020B0604020202020204" pitchFamily="34" charset="0"/>
              </a:rPr>
              <a:t>1-</a:t>
            </a:r>
            <a:fld id="{1533E6A7-E86D-41E2-8B89-162E67E7D501}" type="slidenum">
              <a:rPr lang="en-US" altLang="en-US" sz="1000" smtClean="0">
                <a:solidFill>
                  <a:schemeClr val="tx1"/>
                </a:solidFill>
                <a:latin typeface="Arial" panose="020B0604020202020204" pitchFamily="34" charset="0"/>
              </a:rPr>
              <a:pPr>
                <a:spcBef>
                  <a:spcPct val="0"/>
                </a:spcBef>
                <a:buFontTx/>
                <a:buNone/>
              </a:pPr>
              <a:t>30</a:t>
            </a:fld>
            <a:endParaRPr lang="en-US" altLang="en-US" sz="1000" smtClean="0">
              <a:solidFill>
                <a:schemeClr val="tx1"/>
              </a:solidFill>
              <a:latin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extLst mod="1"/>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1pPr>
            <a:lvl2pPr marL="742950" indent="-285750">
              <a:spcBef>
                <a:spcPct val="20000"/>
              </a:spcBef>
              <a:buChar char="–"/>
              <a:defRPr sz="24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2pPr>
            <a:lvl3pPr marL="1143000" indent="-228600">
              <a:spcBef>
                <a:spcPct val="20000"/>
              </a:spcBef>
              <a:buChar char="•"/>
              <a:defRPr sz="21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3pPr>
            <a:lvl4pPr marL="1600200" indent="-228600">
              <a:spcBef>
                <a:spcPct val="20000"/>
              </a:spcBef>
              <a:buChar char="–"/>
              <a:defRPr sz="20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4pPr>
            <a:lvl5pPr marL="2057400" indent="-228600">
              <a:spcBef>
                <a:spcPct val="20000"/>
              </a:spcBef>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5pPr>
            <a:lvl6pPr marL="25146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6pPr>
            <a:lvl7pPr marL="29718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7pPr>
            <a:lvl8pPr marL="34290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8pPr>
            <a:lvl9pPr marL="38862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9pPr>
          </a:lstStyle>
          <a:p>
            <a:pPr>
              <a:spcBef>
                <a:spcPct val="0"/>
              </a:spcBef>
              <a:buFontTx/>
              <a:buNone/>
            </a:pPr>
            <a:r>
              <a:rPr lang="en-US" altLang="en-US" sz="1000" dirty="0" smtClean="0">
                <a:solidFill>
                  <a:schemeClr val="tx1"/>
                </a:solidFill>
                <a:latin typeface="Arial" panose="020B0604020202020204" pitchFamily="34" charset="0"/>
              </a:rPr>
              <a:t>Copyright © </a:t>
            </a:r>
            <a:r>
              <a:rPr lang="en-US" altLang="en-US" sz="1000" dirty="0" smtClean="0">
                <a:solidFill>
                  <a:schemeClr val="tx1"/>
                </a:solidFill>
                <a:latin typeface="Arial" panose="020B0604020202020204" pitchFamily="34" charset="0"/>
              </a:rPr>
              <a:t>2023 </a:t>
            </a:r>
            <a:r>
              <a:rPr lang="en-US" altLang="en-US" sz="1000" dirty="0" smtClean="0">
                <a:solidFill>
                  <a:schemeClr val="tx1"/>
                </a:solidFill>
                <a:latin typeface="Arial" panose="020B0604020202020204" pitchFamily="34" charset="0"/>
              </a:rPr>
              <a:t>Addison-Wesley. All rights reserved.</a:t>
            </a:r>
          </a:p>
        </p:txBody>
      </p:sp>
      <p:sp>
        <p:nvSpPr>
          <p:cNvPr id="10243"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1pPr>
            <a:lvl2pPr marL="742950" indent="-285750">
              <a:spcBef>
                <a:spcPct val="20000"/>
              </a:spcBef>
              <a:buChar char="–"/>
              <a:defRPr sz="24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2pPr>
            <a:lvl3pPr marL="1143000" indent="-228600">
              <a:spcBef>
                <a:spcPct val="20000"/>
              </a:spcBef>
              <a:buChar char="•"/>
              <a:defRPr sz="21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3pPr>
            <a:lvl4pPr marL="1600200" indent="-228600">
              <a:spcBef>
                <a:spcPct val="20000"/>
              </a:spcBef>
              <a:buChar char="–"/>
              <a:defRPr sz="20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4pPr>
            <a:lvl5pPr marL="2057400" indent="-228600">
              <a:spcBef>
                <a:spcPct val="20000"/>
              </a:spcBef>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5pPr>
            <a:lvl6pPr marL="25146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6pPr>
            <a:lvl7pPr marL="29718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7pPr>
            <a:lvl8pPr marL="34290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8pPr>
            <a:lvl9pPr marL="38862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9pPr>
          </a:lstStyle>
          <a:p>
            <a:pPr>
              <a:spcBef>
                <a:spcPct val="0"/>
              </a:spcBef>
              <a:buFontTx/>
              <a:buNone/>
            </a:pPr>
            <a:r>
              <a:rPr lang="en-US" altLang="en-US" sz="1000" smtClean="0">
                <a:solidFill>
                  <a:schemeClr val="tx1"/>
                </a:solidFill>
                <a:latin typeface="Arial" panose="020B0604020202020204" pitchFamily="34" charset="0"/>
              </a:rPr>
              <a:t>1-</a:t>
            </a:r>
            <a:fld id="{66517C16-243F-4595-8454-F472DD369069}" type="slidenum">
              <a:rPr lang="en-US" altLang="en-US" sz="1000" smtClean="0">
                <a:solidFill>
                  <a:schemeClr val="tx1"/>
                </a:solidFill>
                <a:latin typeface="Arial" panose="020B0604020202020204" pitchFamily="34" charset="0"/>
              </a:rPr>
              <a:pPr>
                <a:spcBef>
                  <a:spcPct val="0"/>
                </a:spcBef>
                <a:buFontTx/>
                <a:buNone/>
              </a:pPr>
              <a:t>4</a:t>
            </a:fld>
            <a:endParaRPr lang="en-US" altLang="en-US" sz="1000" smtClean="0">
              <a:solidFill>
                <a:schemeClr val="tx1"/>
              </a:solidFill>
              <a:latin typeface="Arial" panose="020B0604020202020204" pitchFamily="34" charset="0"/>
            </a:endParaRPr>
          </a:p>
        </p:txBody>
      </p:sp>
      <p:sp>
        <p:nvSpPr>
          <p:cNvPr id="10244" name="Rectangle 2"/>
          <p:cNvSpPr>
            <a:spLocks noGrp="1" noChangeArrowheads="1"/>
          </p:cNvSpPr>
          <p:nvPr>
            <p:ph type="title"/>
          </p:nvPr>
        </p:nvSpPr>
        <p:spPr/>
        <p:txBody>
          <a:bodyPr/>
          <a:lstStyle/>
          <a:p>
            <a:pPr eaLnBrk="1" hangingPunct="1"/>
            <a:r>
              <a:rPr lang="en-US" altLang="en-US" smtClean="0"/>
              <a:t>Primitive Data Types</a:t>
            </a:r>
          </a:p>
        </p:txBody>
      </p:sp>
      <p:sp>
        <p:nvSpPr>
          <p:cNvPr id="10245" name="Rectangle 3"/>
          <p:cNvSpPr>
            <a:spLocks noGrp="1" noChangeArrowheads="1"/>
          </p:cNvSpPr>
          <p:nvPr>
            <p:ph type="body" idx="1"/>
          </p:nvPr>
        </p:nvSpPr>
        <p:spPr/>
        <p:txBody>
          <a:bodyPr/>
          <a:lstStyle/>
          <a:p>
            <a:pPr eaLnBrk="1" hangingPunct="1"/>
            <a:r>
              <a:rPr lang="en-US" altLang="en-US" sz="2400" dirty="0" smtClean="0"/>
              <a:t>Almost all languages provide </a:t>
            </a:r>
            <a:r>
              <a:rPr lang="en-US" altLang="en-US" sz="2400" u="sng" dirty="0" smtClean="0"/>
              <a:t>primitive data types</a:t>
            </a:r>
          </a:p>
          <a:p>
            <a:pPr lvl="1" eaLnBrk="1" hangingPunct="1"/>
            <a:r>
              <a:rPr lang="en-US" altLang="en-US" sz="2000" dirty="0" smtClean="0"/>
              <a:t>Those not defined in terms of other data types</a:t>
            </a:r>
          </a:p>
          <a:p>
            <a:pPr lvl="1" eaLnBrk="1" hangingPunct="1"/>
            <a:r>
              <a:rPr lang="en-US" altLang="en-US" sz="2000" dirty="0" smtClean="0"/>
              <a:t>Some are merely reflections of the hardware</a:t>
            </a:r>
          </a:p>
          <a:p>
            <a:pPr lvl="1" eaLnBrk="1" hangingPunct="1"/>
            <a:r>
              <a:rPr lang="en-US" altLang="en-US" sz="2000" dirty="0" smtClean="0"/>
              <a:t>Others require only a little non-hardware support for their implementation</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1pPr>
            <a:lvl2pPr marL="742950" indent="-285750">
              <a:spcBef>
                <a:spcPct val="20000"/>
              </a:spcBef>
              <a:buChar char="–"/>
              <a:defRPr sz="24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2pPr>
            <a:lvl3pPr marL="1143000" indent="-228600">
              <a:spcBef>
                <a:spcPct val="20000"/>
              </a:spcBef>
              <a:buChar char="•"/>
              <a:defRPr sz="21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3pPr>
            <a:lvl4pPr marL="1600200" indent="-228600">
              <a:spcBef>
                <a:spcPct val="20000"/>
              </a:spcBef>
              <a:buChar char="–"/>
              <a:defRPr sz="20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4pPr>
            <a:lvl5pPr marL="2057400" indent="-228600">
              <a:spcBef>
                <a:spcPct val="20000"/>
              </a:spcBef>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5pPr>
            <a:lvl6pPr marL="25146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6pPr>
            <a:lvl7pPr marL="29718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7pPr>
            <a:lvl8pPr marL="34290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8pPr>
            <a:lvl9pPr marL="38862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9pPr>
          </a:lstStyle>
          <a:p>
            <a:pPr>
              <a:spcBef>
                <a:spcPct val="0"/>
              </a:spcBef>
              <a:buFontTx/>
              <a:buNone/>
            </a:pPr>
            <a:r>
              <a:rPr lang="en-US" altLang="en-US" sz="1000" dirty="0" smtClean="0">
                <a:solidFill>
                  <a:schemeClr val="tx1"/>
                </a:solidFill>
                <a:latin typeface="Arial" panose="020B0604020202020204" pitchFamily="34" charset="0"/>
              </a:rPr>
              <a:t>Copyright © </a:t>
            </a:r>
            <a:r>
              <a:rPr lang="en-US" altLang="en-US" sz="1000" dirty="0" smtClean="0">
                <a:solidFill>
                  <a:schemeClr val="tx1"/>
                </a:solidFill>
                <a:latin typeface="Arial" panose="020B0604020202020204" pitchFamily="34" charset="0"/>
              </a:rPr>
              <a:t>2023 </a:t>
            </a:r>
            <a:r>
              <a:rPr lang="en-US" altLang="en-US" sz="1000" dirty="0" smtClean="0">
                <a:solidFill>
                  <a:schemeClr val="tx1"/>
                </a:solidFill>
                <a:latin typeface="Arial" panose="020B0604020202020204" pitchFamily="34" charset="0"/>
              </a:rPr>
              <a:t>Addison-Wesley. All rights reserved.</a:t>
            </a:r>
          </a:p>
        </p:txBody>
      </p:sp>
      <p:sp>
        <p:nvSpPr>
          <p:cNvPr id="12291"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1pPr>
            <a:lvl2pPr marL="742950" indent="-285750">
              <a:spcBef>
                <a:spcPct val="20000"/>
              </a:spcBef>
              <a:buChar char="–"/>
              <a:defRPr sz="24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2pPr>
            <a:lvl3pPr marL="1143000" indent="-228600">
              <a:spcBef>
                <a:spcPct val="20000"/>
              </a:spcBef>
              <a:buChar char="•"/>
              <a:defRPr sz="21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3pPr>
            <a:lvl4pPr marL="1600200" indent="-228600">
              <a:spcBef>
                <a:spcPct val="20000"/>
              </a:spcBef>
              <a:buChar char="–"/>
              <a:defRPr sz="20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4pPr>
            <a:lvl5pPr marL="2057400" indent="-228600">
              <a:spcBef>
                <a:spcPct val="20000"/>
              </a:spcBef>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5pPr>
            <a:lvl6pPr marL="25146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6pPr>
            <a:lvl7pPr marL="29718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7pPr>
            <a:lvl8pPr marL="34290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8pPr>
            <a:lvl9pPr marL="38862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9pPr>
          </a:lstStyle>
          <a:p>
            <a:pPr>
              <a:spcBef>
                <a:spcPct val="0"/>
              </a:spcBef>
              <a:buFontTx/>
              <a:buNone/>
            </a:pPr>
            <a:r>
              <a:rPr lang="en-US" altLang="en-US" sz="1000" smtClean="0">
                <a:solidFill>
                  <a:schemeClr val="tx1"/>
                </a:solidFill>
                <a:latin typeface="Arial" panose="020B0604020202020204" pitchFamily="34" charset="0"/>
              </a:rPr>
              <a:t>1-</a:t>
            </a:r>
            <a:fld id="{4283D2DD-C91A-481D-83CD-9B105E7622DF}" type="slidenum">
              <a:rPr lang="en-US" altLang="en-US" sz="1000" smtClean="0">
                <a:solidFill>
                  <a:schemeClr val="tx1"/>
                </a:solidFill>
                <a:latin typeface="Arial" panose="020B0604020202020204" pitchFamily="34" charset="0"/>
              </a:rPr>
              <a:pPr>
                <a:spcBef>
                  <a:spcPct val="0"/>
                </a:spcBef>
                <a:buFontTx/>
                <a:buNone/>
              </a:pPr>
              <a:t>5</a:t>
            </a:fld>
            <a:endParaRPr lang="en-US" altLang="en-US" sz="1000" smtClean="0">
              <a:solidFill>
                <a:schemeClr val="tx1"/>
              </a:solidFill>
              <a:latin typeface="Arial" panose="020B0604020202020204" pitchFamily="34" charset="0"/>
            </a:endParaRPr>
          </a:p>
        </p:txBody>
      </p:sp>
      <p:sp>
        <p:nvSpPr>
          <p:cNvPr id="12292" name="Rectangle 2"/>
          <p:cNvSpPr>
            <a:spLocks noGrp="1" noChangeArrowheads="1"/>
          </p:cNvSpPr>
          <p:nvPr>
            <p:ph type="title"/>
          </p:nvPr>
        </p:nvSpPr>
        <p:spPr/>
        <p:txBody>
          <a:bodyPr/>
          <a:lstStyle/>
          <a:p>
            <a:pPr eaLnBrk="1" hangingPunct="1"/>
            <a:r>
              <a:rPr lang="en-US" altLang="en-US" smtClean="0"/>
              <a:t>Primitive Data Types: Integer</a:t>
            </a:r>
          </a:p>
        </p:txBody>
      </p:sp>
      <p:sp>
        <p:nvSpPr>
          <p:cNvPr id="12293" name="Rectangle 3"/>
          <p:cNvSpPr>
            <a:spLocks noGrp="1" noChangeArrowheads="1"/>
          </p:cNvSpPr>
          <p:nvPr>
            <p:ph type="body" idx="1"/>
          </p:nvPr>
        </p:nvSpPr>
        <p:spPr/>
        <p:txBody>
          <a:bodyPr/>
          <a:lstStyle/>
          <a:p>
            <a:pPr eaLnBrk="1" hangingPunct="1"/>
            <a:r>
              <a:rPr lang="en-US" altLang="en-US" sz="2400" dirty="0" smtClean="0"/>
              <a:t>Almost always</a:t>
            </a:r>
          </a:p>
          <a:p>
            <a:pPr lvl="1" eaLnBrk="1" hangingPunct="1"/>
            <a:r>
              <a:rPr lang="en-US" altLang="en-US" sz="2000" dirty="0"/>
              <a:t>A</a:t>
            </a:r>
            <a:r>
              <a:rPr lang="en-US" altLang="en-US" sz="2000" dirty="0" smtClean="0"/>
              <a:t>n exact reflection of the hardware</a:t>
            </a:r>
          </a:p>
          <a:p>
            <a:pPr lvl="1" eaLnBrk="1" hangingPunct="1"/>
            <a:r>
              <a:rPr lang="en-US" altLang="en-US" sz="2000" dirty="0" smtClean="0"/>
              <a:t>Therefore, the mapping is trivial</a:t>
            </a:r>
          </a:p>
          <a:p>
            <a:pPr eaLnBrk="1" hangingPunct="1"/>
            <a:r>
              <a:rPr lang="en-US" altLang="en-US" sz="2400" dirty="0" smtClean="0"/>
              <a:t>May be as many as eight different integer types</a:t>
            </a:r>
          </a:p>
          <a:p>
            <a:pPr eaLnBrk="1" hangingPunct="1"/>
            <a:r>
              <a:rPr lang="en-US" altLang="en-US" sz="2400" dirty="0" smtClean="0"/>
              <a:t>For example, Java has signed integer sizes</a:t>
            </a:r>
          </a:p>
          <a:p>
            <a:pPr lvl="1" eaLnBrk="1" hangingPunct="1"/>
            <a:r>
              <a:rPr lang="en-US" altLang="en-US" sz="2000" dirty="0" smtClean="0">
                <a:latin typeface="Courier New" panose="02070309020205020404" pitchFamily="49" charset="0"/>
                <a:cs typeface="Courier New" panose="02070309020205020404" pitchFamily="49" charset="0"/>
              </a:rPr>
              <a:t>byte</a:t>
            </a:r>
          </a:p>
          <a:p>
            <a:pPr lvl="1" eaLnBrk="1" hangingPunct="1"/>
            <a:r>
              <a:rPr lang="en-US" altLang="en-US" sz="2000" dirty="0" smtClean="0">
                <a:latin typeface="Courier New" panose="02070309020205020404" pitchFamily="49" charset="0"/>
                <a:cs typeface="Courier New" panose="02070309020205020404" pitchFamily="49" charset="0"/>
              </a:rPr>
              <a:t>short</a:t>
            </a:r>
          </a:p>
          <a:p>
            <a:pPr lvl="1" eaLnBrk="1" hangingPunct="1"/>
            <a:r>
              <a:rPr lang="en-US" altLang="en-US" sz="2000" dirty="0" err="1" smtClean="0">
                <a:latin typeface="Courier New" panose="02070309020205020404" pitchFamily="49" charset="0"/>
                <a:cs typeface="Courier New" panose="02070309020205020404" pitchFamily="49" charset="0"/>
              </a:rPr>
              <a:t>int</a:t>
            </a:r>
            <a:endParaRPr lang="en-US" altLang="en-US" sz="2000" dirty="0" smtClean="0">
              <a:latin typeface="Courier New" panose="02070309020205020404" pitchFamily="49" charset="0"/>
              <a:cs typeface="Courier New" panose="02070309020205020404" pitchFamily="49" charset="0"/>
            </a:endParaRPr>
          </a:p>
          <a:p>
            <a:pPr lvl="1" eaLnBrk="1" hangingPunct="1"/>
            <a:r>
              <a:rPr lang="en-US" altLang="en-US" sz="2000" dirty="0" smtClean="0">
                <a:latin typeface="Courier New" panose="02070309020205020404" pitchFamily="49" charset="0"/>
                <a:cs typeface="Courier New" panose="02070309020205020404" pitchFamily="49" charset="0"/>
              </a:rPr>
              <a:t>long</a:t>
            </a:r>
          </a:p>
          <a:p>
            <a:pPr eaLnBrk="1" hangingPunct="1"/>
            <a:r>
              <a:rPr lang="en-US" altLang="en-US" sz="2400" dirty="0" smtClean="0">
                <a:latin typeface="+mj-lt"/>
                <a:cs typeface="Courier New" panose="02070309020205020404" pitchFamily="49" charset="0"/>
              </a:rPr>
              <a:t>Some languages also have unsigned integers</a:t>
            </a:r>
          </a:p>
          <a:p>
            <a:pPr lvl="1" eaLnBrk="1" hangingPunct="1"/>
            <a:r>
              <a:rPr lang="en-US" altLang="en-US" sz="2000" dirty="0" smtClean="0">
                <a:latin typeface="+mj-lt"/>
                <a:cs typeface="Courier New" panose="02070309020205020404" pitchFamily="49" charset="0"/>
              </a:rPr>
              <a:t>What is the advantage of this?</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1pPr>
            <a:lvl2pPr marL="742950" indent="-285750">
              <a:spcBef>
                <a:spcPct val="20000"/>
              </a:spcBef>
              <a:buChar char="–"/>
              <a:defRPr sz="24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2pPr>
            <a:lvl3pPr marL="1143000" indent="-228600">
              <a:spcBef>
                <a:spcPct val="20000"/>
              </a:spcBef>
              <a:buChar char="•"/>
              <a:defRPr sz="21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3pPr>
            <a:lvl4pPr marL="1600200" indent="-228600">
              <a:spcBef>
                <a:spcPct val="20000"/>
              </a:spcBef>
              <a:buChar char="–"/>
              <a:defRPr sz="20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4pPr>
            <a:lvl5pPr marL="2057400" indent="-228600">
              <a:spcBef>
                <a:spcPct val="20000"/>
              </a:spcBef>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5pPr>
            <a:lvl6pPr marL="25146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6pPr>
            <a:lvl7pPr marL="29718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7pPr>
            <a:lvl8pPr marL="34290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8pPr>
            <a:lvl9pPr marL="38862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9pPr>
          </a:lstStyle>
          <a:p>
            <a:pPr>
              <a:spcBef>
                <a:spcPct val="0"/>
              </a:spcBef>
              <a:buFontTx/>
              <a:buNone/>
            </a:pPr>
            <a:r>
              <a:rPr lang="en-US" altLang="en-US" sz="1000" dirty="0" smtClean="0">
                <a:solidFill>
                  <a:schemeClr val="tx1"/>
                </a:solidFill>
                <a:latin typeface="Arial" panose="020B0604020202020204" pitchFamily="34" charset="0"/>
              </a:rPr>
              <a:t>Copyright © </a:t>
            </a:r>
            <a:r>
              <a:rPr lang="en-US" altLang="en-US" sz="1000" dirty="0" smtClean="0">
                <a:solidFill>
                  <a:schemeClr val="tx1"/>
                </a:solidFill>
                <a:latin typeface="Arial" panose="020B0604020202020204" pitchFamily="34" charset="0"/>
              </a:rPr>
              <a:t>2023 </a:t>
            </a:r>
            <a:r>
              <a:rPr lang="en-US" altLang="en-US" sz="1000" dirty="0" smtClean="0">
                <a:solidFill>
                  <a:schemeClr val="tx1"/>
                </a:solidFill>
                <a:latin typeface="Arial" panose="020B0604020202020204" pitchFamily="34" charset="0"/>
              </a:rPr>
              <a:t>Addison-Wesley. All rights reserved.</a:t>
            </a:r>
          </a:p>
        </p:txBody>
      </p:sp>
      <p:sp>
        <p:nvSpPr>
          <p:cNvPr id="14339"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1pPr>
            <a:lvl2pPr marL="742950" indent="-285750">
              <a:spcBef>
                <a:spcPct val="20000"/>
              </a:spcBef>
              <a:buChar char="–"/>
              <a:defRPr sz="24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2pPr>
            <a:lvl3pPr marL="1143000" indent="-228600">
              <a:spcBef>
                <a:spcPct val="20000"/>
              </a:spcBef>
              <a:buChar char="•"/>
              <a:defRPr sz="21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3pPr>
            <a:lvl4pPr marL="1600200" indent="-228600">
              <a:spcBef>
                <a:spcPct val="20000"/>
              </a:spcBef>
              <a:buChar char="–"/>
              <a:defRPr sz="20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4pPr>
            <a:lvl5pPr marL="2057400" indent="-228600">
              <a:spcBef>
                <a:spcPct val="20000"/>
              </a:spcBef>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5pPr>
            <a:lvl6pPr marL="25146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6pPr>
            <a:lvl7pPr marL="29718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7pPr>
            <a:lvl8pPr marL="34290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8pPr>
            <a:lvl9pPr marL="38862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9pPr>
          </a:lstStyle>
          <a:p>
            <a:pPr>
              <a:spcBef>
                <a:spcPct val="0"/>
              </a:spcBef>
              <a:buFontTx/>
              <a:buNone/>
            </a:pPr>
            <a:r>
              <a:rPr lang="en-US" altLang="en-US" sz="1000" smtClean="0">
                <a:solidFill>
                  <a:schemeClr val="tx1"/>
                </a:solidFill>
                <a:latin typeface="Arial" panose="020B0604020202020204" pitchFamily="34" charset="0"/>
              </a:rPr>
              <a:t>1-</a:t>
            </a:r>
            <a:fld id="{5C6DBD1B-58F3-4E32-937A-F354E6DE67E7}" type="slidenum">
              <a:rPr lang="en-US" altLang="en-US" sz="1000" smtClean="0">
                <a:solidFill>
                  <a:schemeClr val="tx1"/>
                </a:solidFill>
                <a:latin typeface="Arial" panose="020B0604020202020204" pitchFamily="34" charset="0"/>
              </a:rPr>
              <a:pPr>
                <a:spcBef>
                  <a:spcPct val="0"/>
                </a:spcBef>
                <a:buFontTx/>
                <a:buNone/>
              </a:pPr>
              <a:t>6</a:t>
            </a:fld>
            <a:endParaRPr lang="en-US" altLang="en-US" sz="1000" smtClean="0">
              <a:solidFill>
                <a:schemeClr val="tx1"/>
              </a:solidFill>
              <a:latin typeface="Arial" panose="020B0604020202020204" pitchFamily="34" charset="0"/>
            </a:endParaRPr>
          </a:p>
        </p:txBody>
      </p:sp>
      <p:sp>
        <p:nvSpPr>
          <p:cNvPr id="14340" name="Rectangle 2"/>
          <p:cNvSpPr>
            <a:spLocks noGrp="1" noChangeArrowheads="1"/>
          </p:cNvSpPr>
          <p:nvPr>
            <p:ph type="title"/>
          </p:nvPr>
        </p:nvSpPr>
        <p:spPr/>
        <p:txBody>
          <a:bodyPr/>
          <a:lstStyle/>
          <a:p>
            <a:pPr eaLnBrk="1" hangingPunct="1"/>
            <a:r>
              <a:rPr lang="en-US" altLang="en-US" smtClean="0"/>
              <a:t>Primitive Data Types: Floating Point</a:t>
            </a:r>
          </a:p>
        </p:txBody>
      </p:sp>
      <p:sp>
        <p:nvSpPr>
          <p:cNvPr id="14341" name="Rectangle 3"/>
          <p:cNvSpPr>
            <a:spLocks noGrp="1" noChangeArrowheads="1"/>
          </p:cNvSpPr>
          <p:nvPr>
            <p:ph type="body" idx="1"/>
          </p:nvPr>
        </p:nvSpPr>
        <p:spPr/>
        <p:txBody>
          <a:bodyPr/>
          <a:lstStyle/>
          <a:p>
            <a:pPr eaLnBrk="1" hangingPunct="1"/>
            <a:r>
              <a:rPr lang="en-US" altLang="en-US" sz="2400" dirty="0" smtClean="0"/>
              <a:t>Model real numbers, but only as approximations</a:t>
            </a:r>
          </a:p>
          <a:p>
            <a:pPr eaLnBrk="1" hangingPunct="1"/>
            <a:r>
              <a:rPr lang="en-US" altLang="en-US" sz="2400" dirty="0" smtClean="0"/>
              <a:t>Languages for scientific use</a:t>
            </a:r>
          </a:p>
          <a:p>
            <a:pPr lvl="1" eaLnBrk="1" hangingPunct="1"/>
            <a:r>
              <a:rPr lang="en-US" altLang="en-US" sz="2000" dirty="0" smtClean="0"/>
              <a:t>At least two floating-point types (e.g. </a:t>
            </a:r>
            <a:r>
              <a:rPr lang="en-US" altLang="en-US" sz="2000" dirty="0" smtClean="0">
                <a:latin typeface="Courier New" panose="02070309020205020404" pitchFamily="49" charset="0"/>
                <a:cs typeface="Courier New" panose="02070309020205020404" pitchFamily="49" charset="0"/>
              </a:rPr>
              <a:t>float</a:t>
            </a:r>
            <a:r>
              <a:rPr lang="en-US" altLang="en-US" sz="2000" dirty="0" smtClean="0"/>
              <a:t> and </a:t>
            </a:r>
            <a:r>
              <a:rPr lang="en-US" altLang="en-US" sz="2000" dirty="0" smtClean="0">
                <a:latin typeface="Courier New" panose="02070309020205020404" pitchFamily="49" charset="0"/>
                <a:cs typeface="Courier New" panose="02070309020205020404" pitchFamily="49" charset="0"/>
              </a:rPr>
              <a:t>double</a:t>
            </a:r>
            <a:r>
              <a:rPr lang="en-US" altLang="en-US" sz="2000" dirty="0" smtClean="0"/>
              <a:t>)</a:t>
            </a:r>
          </a:p>
          <a:p>
            <a:pPr lvl="1" eaLnBrk="1" hangingPunct="1"/>
            <a:r>
              <a:rPr lang="en-US" altLang="en-US" sz="2000" dirty="0"/>
              <a:t>S</a:t>
            </a:r>
            <a:r>
              <a:rPr lang="en-US" altLang="en-US" sz="2000" dirty="0" smtClean="0"/>
              <a:t>ometimes more floating-point types are supported</a:t>
            </a:r>
          </a:p>
          <a:p>
            <a:pPr eaLnBrk="1" hangingPunct="1"/>
            <a:r>
              <a:rPr lang="en-US" altLang="en-US" sz="2400" dirty="0" smtClean="0"/>
              <a:t>Usually exactly like hardware (but not always)</a:t>
            </a:r>
          </a:p>
          <a:p>
            <a:pPr eaLnBrk="1" hangingPunct="1"/>
            <a:r>
              <a:rPr lang="en-US" altLang="en-US" sz="2400" dirty="0" smtClean="0"/>
              <a:t>IEEE Floating-Point Standard 754 is common</a:t>
            </a:r>
          </a:p>
          <a:p>
            <a:pPr lvl="1" eaLnBrk="1" hangingPunct="1"/>
            <a:r>
              <a:rPr lang="en-US" altLang="en-US" sz="2000" dirty="0" smtClean="0"/>
              <a:t>Precision</a:t>
            </a:r>
          </a:p>
          <a:p>
            <a:pPr lvl="2" eaLnBrk="1" hangingPunct="1"/>
            <a:r>
              <a:rPr lang="en-US" altLang="en-US" sz="1700" dirty="0" smtClean="0"/>
              <a:t>Accuracy of the number’s</a:t>
            </a:r>
            <a:br>
              <a:rPr lang="en-US" altLang="en-US" sz="1700" dirty="0" smtClean="0"/>
            </a:br>
            <a:r>
              <a:rPr lang="en-US" altLang="en-US" sz="1700" dirty="0" smtClean="0"/>
              <a:t>fractional part</a:t>
            </a:r>
          </a:p>
          <a:p>
            <a:pPr lvl="1" eaLnBrk="1" hangingPunct="1"/>
            <a:r>
              <a:rPr lang="en-US" altLang="en-US" sz="2000" dirty="0" smtClean="0"/>
              <a:t>Range</a:t>
            </a:r>
          </a:p>
          <a:p>
            <a:pPr lvl="2" eaLnBrk="1" hangingPunct="1"/>
            <a:r>
              <a:rPr lang="en-US" altLang="en-US" sz="1700" dirty="0" smtClean="0"/>
              <a:t>Defines minimum and</a:t>
            </a:r>
            <a:br>
              <a:rPr lang="en-US" altLang="en-US" sz="1700" dirty="0" smtClean="0"/>
            </a:br>
            <a:r>
              <a:rPr lang="en-US" altLang="en-US" sz="1700" dirty="0" smtClean="0"/>
              <a:t>maximum values</a:t>
            </a:r>
          </a:p>
        </p:txBody>
      </p:sp>
      <p:pic>
        <p:nvPicPr>
          <p:cNvPr id="14342"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45182" y="4151312"/>
            <a:ext cx="3972367" cy="217328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altLang="en-US" smtClean="0"/>
              <a:t>Primitive Data Types: Complex</a:t>
            </a:r>
            <a:endParaRPr lang="en-ZA" altLang="en-US" smtClean="0"/>
          </a:p>
        </p:txBody>
      </p:sp>
      <p:sp>
        <p:nvSpPr>
          <p:cNvPr id="16387" name="Content Placeholder 2"/>
          <p:cNvSpPr>
            <a:spLocks noGrp="1"/>
          </p:cNvSpPr>
          <p:nvPr>
            <p:ph idx="1"/>
          </p:nvPr>
        </p:nvSpPr>
        <p:spPr/>
        <p:txBody>
          <a:bodyPr/>
          <a:lstStyle/>
          <a:p>
            <a:r>
              <a:rPr lang="en-ZA" altLang="en-US" sz="2400" dirty="0" smtClean="0"/>
              <a:t>Some languages support a complex type</a:t>
            </a:r>
          </a:p>
          <a:p>
            <a:pPr lvl="1"/>
            <a:r>
              <a:rPr lang="en-ZA" altLang="en-US" sz="2000" dirty="0" smtClean="0"/>
              <a:t>For example, </a:t>
            </a:r>
            <a:r>
              <a:rPr lang="en-ZA" altLang="en-US" sz="2000" dirty="0" smtClean="0"/>
              <a:t>C99, Fortran </a:t>
            </a:r>
            <a:r>
              <a:rPr lang="en-ZA" altLang="en-US" sz="2000" dirty="0" smtClean="0"/>
              <a:t>and Python</a:t>
            </a:r>
          </a:p>
          <a:p>
            <a:r>
              <a:rPr lang="en-ZA" altLang="en-US" sz="2400" dirty="0" smtClean="0"/>
              <a:t>Each value consists of two floats</a:t>
            </a:r>
          </a:p>
          <a:p>
            <a:pPr lvl="1"/>
            <a:r>
              <a:rPr lang="en-ZA" altLang="en-US" sz="2000" dirty="0" smtClean="0"/>
              <a:t>The real part</a:t>
            </a:r>
          </a:p>
          <a:p>
            <a:pPr lvl="1"/>
            <a:r>
              <a:rPr lang="en-ZA" altLang="en-US" sz="2000" dirty="0"/>
              <a:t>T</a:t>
            </a:r>
            <a:r>
              <a:rPr lang="en-ZA" altLang="en-US" sz="2000" dirty="0" smtClean="0"/>
              <a:t>he imaginary part</a:t>
            </a:r>
          </a:p>
          <a:p>
            <a:r>
              <a:rPr lang="en-ZA" altLang="en-US" sz="2400" dirty="0" smtClean="0"/>
              <a:t>Literal form of a complex value, in Python</a:t>
            </a:r>
          </a:p>
          <a:p>
            <a:pPr lvl="1"/>
            <a:r>
              <a:rPr lang="en-ZA" altLang="en-US" sz="2000" dirty="0" smtClean="0"/>
              <a:t>For example: </a:t>
            </a:r>
            <a:r>
              <a:rPr lang="en-ZA" altLang="en-US" sz="2000" dirty="0" smtClean="0">
                <a:latin typeface="Courier New" panose="02070309020205020404" pitchFamily="49" charset="0"/>
                <a:cs typeface="Courier New" panose="02070309020205020404" pitchFamily="49" charset="0"/>
              </a:rPr>
              <a:t>(7 + 3j)</a:t>
            </a:r>
          </a:p>
          <a:p>
            <a:pPr lvl="1"/>
            <a:r>
              <a:rPr lang="en-ZA" altLang="en-US" sz="2000" dirty="0" smtClean="0"/>
              <a:t>Where </a:t>
            </a:r>
            <a:r>
              <a:rPr lang="en-ZA" altLang="en-US" sz="2000" dirty="0" smtClean="0">
                <a:latin typeface="Courier New" panose="02070309020205020404" pitchFamily="49" charset="0"/>
                <a:cs typeface="Courier New" panose="02070309020205020404" pitchFamily="49" charset="0"/>
              </a:rPr>
              <a:t>7</a:t>
            </a:r>
            <a:r>
              <a:rPr lang="en-ZA" altLang="en-US" sz="2000" dirty="0" smtClean="0"/>
              <a:t> is the real part, </a:t>
            </a:r>
            <a:r>
              <a:rPr lang="en-ZA" altLang="en-US" sz="2000" dirty="0" smtClean="0">
                <a:latin typeface="Courier New" panose="02070309020205020404" pitchFamily="49" charset="0"/>
                <a:cs typeface="Courier New" panose="02070309020205020404" pitchFamily="49" charset="0"/>
              </a:rPr>
              <a:t>3</a:t>
            </a:r>
            <a:r>
              <a:rPr lang="en-ZA" altLang="en-US" sz="2000" dirty="0" smtClean="0"/>
              <a:t> is the imaginary part</a:t>
            </a:r>
          </a:p>
        </p:txBody>
      </p:sp>
      <p:sp>
        <p:nvSpPr>
          <p:cNvPr id="16388"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1pPr>
            <a:lvl2pPr marL="742950" indent="-285750">
              <a:spcBef>
                <a:spcPct val="20000"/>
              </a:spcBef>
              <a:buChar char="–"/>
              <a:defRPr sz="24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2pPr>
            <a:lvl3pPr marL="1143000" indent="-228600">
              <a:spcBef>
                <a:spcPct val="20000"/>
              </a:spcBef>
              <a:buChar char="•"/>
              <a:defRPr sz="21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3pPr>
            <a:lvl4pPr marL="1600200" indent="-228600">
              <a:spcBef>
                <a:spcPct val="20000"/>
              </a:spcBef>
              <a:buChar char="–"/>
              <a:defRPr sz="20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4pPr>
            <a:lvl5pPr marL="2057400" indent="-228600">
              <a:spcBef>
                <a:spcPct val="20000"/>
              </a:spcBef>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5pPr>
            <a:lvl6pPr marL="25146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6pPr>
            <a:lvl7pPr marL="29718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7pPr>
            <a:lvl8pPr marL="34290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8pPr>
            <a:lvl9pPr marL="38862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9pPr>
          </a:lstStyle>
          <a:p>
            <a:pPr>
              <a:spcBef>
                <a:spcPct val="0"/>
              </a:spcBef>
              <a:buFontTx/>
              <a:buNone/>
            </a:pPr>
            <a:r>
              <a:rPr lang="en-US" altLang="en-US" sz="1000" dirty="0" smtClean="0">
                <a:solidFill>
                  <a:schemeClr val="tx1"/>
                </a:solidFill>
                <a:latin typeface="Arial" panose="020B0604020202020204" pitchFamily="34" charset="0"/>
              </a:rPr>
              <a:t>Copyright © </a:t>
            </a:r>
            <a:r>
              <a:rPr lang="en-US" altLang="en-US" sz="1000" dirty="0" smtClean="0">
                <a:solidFill>
                  <a:schemeClr val="tx1"/>
                </a:solidFill>
                <a:latin typeface="Arial" panose="020B0604020202020204" pitchFamily="34" charset="0"/>
              </a:rPr>
              <a:t>2023 </a:t>
            </a:r>
            <a:r>
              <a:rPr lang="en-US" altLang="en-US" sz="1000" dirty="0" smtClean="0">
                <a:solidFill>
                  <a:schemeClr val="tx1"/>
                </a:solidFill>
                <a:latin typeface="Arial" panose="020B0604020202020204" pitchFamily="34" charset="0"/>
              </a:rPr>
              <a:t>Addison-Wesley. All rights reserved.</a:t>
            </a:r>
          </a:p>
        </p:txBody>
      </p:sp>
      <p:sp>
        <p:nvSpPr>
          <p:cNvPr id="16389"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1pPr>
            <a:lvl2pPr marL="742950" indent="-285750">
              <a:spcBef>
                <a:spcPct val="20000"/>
              </a:spcBef>
              <a:buChar char="–"/>
              <a:defRPr sz="24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2pPr>
            <a:lvl3pPr marL="1143000" indent="-228600">
              <a:spcBef>
                <a:spcPct val="20000"/>
              </a:spcBef>
              <a:buChar char="•"/>
              <a:defRPr sz="21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3pPr>
            <a:lvl4pPr marL="1600200" indent="-228600">
              <a:spcBef>
                <a:spcPct val="20000"/>
              </a:spcBef>
              <a:buChar char="–"/>
              <a:defRPr sz="20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4pPr>
            <a:lvl5pPr marL="2057400" indent="-228600">
              <a:spcBef>
                <a:spcPct val="20000"/>
              </a:spcBef>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5pPr>
            <a:lvl6pPr marL="25146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6pPr>
            <a:lvl7pPr marL="29718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7pPr>
            <a:lvl8pPr marL="34290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8pPr>
            <a:lvl9pPr marL="38862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9pPr>
          </a:lstStyle>
          <a:p>
            <a:pPr>
              <a:spcBef>
                <a:spcPct val="0"/>
              </a:spcBef>
              <a:buFontTx/>
              <a:buNone/>
            </a:pPr>
            <a:r>
              <a:rPr lang="en-US" altLang="en-US" sz="1000" smtClean="0">
                <a:solidFill>
                  <a:schemeClr val="tx1"/>
                </a:solidFill>
                <a:latin typeface="Arial" panose="020B0604020202020204" pitchFamily="34" charset="0"/>
              </a:rPr>
              <a:t>1-</a:t>
            </a:r>
            <a:fld id="{35D358AB-F0A5-40D9-BBB0-82DBA87ACEA6}" type="slidenum">
              <a:rPr lang="en-US" altLang="en-US" sz="1000" smtClean="0">
                <a:solidFill>
                  <a:schemeClr val="tx1"/>
                </a:solidFill>
                <a:latin typeface="Arial" panose="020B0604020202020204" pitchFamily="34" charset="0"/>
              </a:rPr>
              <a:pPr>
                <a:spcBef>
                  <a:spcPct val="0"/>
                </a:spcBef>
                <a:buFontTx/>
                <a:buNone/>
              </a:pPr>
              <a:t>7</a:t>
            </a:fld>
            <a:endParaRPr lang="en-US" altLang="en-US" sz="1000" smtClean="0">
              <a:solidFill>
                <a:schemeClr val="tx1"/>
              </a:solidFill>
              <a:latin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1pPr>
            <a:lvl2pPr marL="742950" indent="-285750">
              <a:spcBef>
                <a:spcPct val="20000"/>
              </a:spcBef>
              <a:buChar char="–"/>
              <a:defRPr sz="24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2pPr>
            <a:lvl3pPr marL="1143000" indent="-228600">
              <a:spcBef>
                <a:spcPct val="20000"/>
              </a:spcBef>
              <a:buChar char="•"/>
              <a:defRPr sz="21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3pPr>
            <a:lvl4pPr marL="1600200" indent="-228600">
              <a:spcBef>
                <a:spcPct val="20000"/>
              </a:spcBef>
              <a:buChar char="–"/>
              <a:defRPr sz="20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4pPr>
            <a:lvl5pPr marL="2057400" indent="-228600">
              <a:spcBef>
                <a:spcPct val="20000"/>
              </a:spcBef>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5pPr>
            <a:lvl6pPr marL="25146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6pPr>
            <a:lvl7pPr marL="29718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7pPr>
            <a:lvl8pPr marL="34290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8pPr>
            <a:lvl9pPr marL="38862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9pPr>
          </a:lstStyle>
          <a:p>
            <a:pPr>
              <a:spcBef>
                <a:spcPct val="0"/>
              </a:spcBef>
              <a:buFontTx/>
              <a:buNone/>
            </a:pPr>
            <a:r>
              <a:rPr lang="en-US" altLang="en-US" sz="1000" dirty="0" smtClean="0">
                <a:solidFill>
                  <a:schemeClr val="tx1"/>
                </a:solidFill>
                <a:latin typeface="Arial" panose="020B0604020202020204" pitchFamily="34" charset="0"/>
              </a:rPr>
              <a:t>Copyright © </a:t>
            </a:r>
            <a:r>
              <a:rPr lang="en-US" altLang="en-US" sz="1000" dirty="0" smtClean="0">
                <a:solidFill>
                  <a:schemeClr val="tx1"/>
                </a:solidFill>
                <a:latin typeface="Arial" panose="020B0604020202020204" pitchFamily="34" charset="0"/>
              </a:rPr>
              <a:t>2023 </a:t>
            </a:r>
            <a:r>
              <a:rPr lang="en-US" altLang="en-US" sz="1000" dirty="0" smtClean="0">
                <a:solidFill>
                  <a:schemeClr val="tx1"/>
                </a:solidFill>
                <a:latin typeface="Arial" panose="020B0604020202020204" pitchFamily="34" charset="0"/>
              </a:rPr>
              <a:t>Addison-Wesley. All rights reserved.</a:t>
            </a:r>
          </a:p>
        </p:txBody>
      </p:sp>
      <p:sp>
        <p:nvSpPr>
          <p:cNvPr id="17411"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1pPr>
            <a:lvl2pPr marL="742950" indent="-285750">
              <a:spcBef>
                <a:spcPct val="20000"/>
              </a:spcBef>
              <a:buChar char="–"/>
              <a:defRPr sz="24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2pPr>
            <a:lvl3pPr marL="1143000" indent="-228600">
              <a:spcBef>
                <a:spcPct val="20000"/>
              </a:spcBef>
              <a:buChar char="•"/>
              <a:defRPr sz="21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3pPr>
            <a:lvl4pPr marL="1600200" indent="-228600">
              <a:spcBef>
                <a:spcPct val="20000"/>
              </a:spcBef>
              <a:buChar char="–"/>
              <a:defRPr sz="20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4pPr>
            <a:lvl5pPr marL="2057400" indent="-228600">
              <a:spcBef>
                <a:spcPct val="20000"/>
              </a:spcBef>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5pPr>
            <a:lvl6pPr marL="25146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6pPr>
            <a:lvl7pPr marL="29718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7pPr>
            <a:lvl8pPr marL="34290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8pPr>
            <a:lvl9pPr marL="38862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9pPr>
          </a:lstStyle>
          <a:p>
            <a:pPr>
              <a:spcBef>
                <a:spcPct val="0"/>
              </a:spcBef>
              <a:buFontTx/>
              <a:buNone/>
            </a:pPr>
            <a:r>
              <a:rPr lang="en-US" altLang="en-US" sz="1000" smtClean="0">
                <a:solidFill>
                  <a:schemeClr val="tx1"/>
                </a:solidFill>
                <a:latin typeface="Arial" panose="020B0604020202020204" pitchFamily="34" charset="0"/>
              </a:rPr>
              <a:t>1-</a:t>
            </a:r>
            <a:fld id="{71F2817F-24CF-4576-AF98-84160F3C368D}" type="slidenum">
              <a:rPr lang="en-US" altLang="en-US" sz="1000" smtClean="0">
                <a:solidFill>
                  <a:schemeClr val="tx1"/>
                </a:solidFill>
                <a:latin typeface="Arial" panose="020B0604020202020204" pitchFamily="34" charset="0"/>
              </a:rPr>
              <a:pPr>
                <a:spcBef>
                  <a:spcPct val="0"/>
                </a:spcBef>
                <a:buFontTx/>
                <a:buNone/>
              </a:pPr>
              <a:t>8</a:t>
            </a:fld>
            <a:endParaRPr lang="en-US" altLang="en-US" sz="1000" smtClean="0">
              <a:solidFill>
                <a:schemeClr val="tx1"/>
              </a:solidFill>
              <a:latin typeface="Arial" panose="020B0604020202020204" pitchFamily="34" charset="0"/>
            </a:endParaRPr>
          </a:p>
        </p:txBody>
      </p:sp>
      <p:sp>
        <p:nvSpPr>
          <p:cNvPr id="17412" name="Rectangle 2"/>
          <p:cNvSpPr>
            <a:spLocks noGrp="1" noChangeArrowheads="1"/>
          </p:cNvSpPr>
          <p:nvPr>
            <p:ph type="title"/>
          </p:nvPr>
        </p:nvSpPr>
        <p:spPr/>
        <p:txBody>
          <a:bodyPr/>
          <a:lstStyle/>
          <a:p>
            <a:pPr eaLnBrk="1" hangingPunct="1"/>
            <a:r>
              <a:rPr lang="en-US" altLang="en-US" smtClean="0"/>
              <a:t>Primitive Data Types: Decimal</a:t>
            </a:r>
          </a:p>
        </p:txBody>
      </p:sp>
      <p:sp>
        <p:nvSpPr>
          <p:cNvPr id="17413" name="Rectangle 3"/>
          <p:cNvSpPr>
            <a:spLocks noGrp="1" noChangeArrowheads="1"/>
          </p:cNvSpPr>
          <p:nvPr>
            <p:ph type="body" idx="1"/>
          </p:nvPr>
        </p:nvSpPr>
        <p:spPr/>
        <p:txBody>
          <a:bodyPr/>
          <a:lstStyle/>
          <a:p>
            <a:pPr eaLnBrk="1" hangingPunct="1"/>
            <a:r>
              <a:rPr lang="en-US" altLang="en-US" sz="2400" dirty="0" smtClean="0"/>
              <a:t>For business applications (often monetary values)</a:t>
            </a:r>
          </a:p>
          <a:p>
            <a:pPr lvl="1" eaLnBrk="1" hangingPunct="1"/>
            <a:r>
              <a:rPr lang="en-US" altLang="en-US" sz="2000" dirty="0" smtClean="0"/>
              <a:t>Essential to COBOL</a:t>
            </a:r>
          </a:p>
          <a:p>
            <a:pPr lvl="1" eaLnBrk="1" hangingPunct="1"/>
            <a:r>
              <a:rPr lang="en-US" altLang="en-US" sz="2000" dirty="0" smtClean="0"/>
              <a:t>C# offers a decimal data type</a:t>
            </a:r>
          </a:p>
          <a:p>
            <a:pPr eaLnBrk="1" hangingPunct="1"/>
            <a:r>
              <a:rPr lang="en-US" altLang="en-US" sz="2400" dirty="0" smtClean="0"/>
              <a:t>Store a fixed number of decimal digits</a:t>
            </a:r>
          </a:p>
          <a:p>
            <a:pPr lvl="1" eaLnBrk="1" hangingPunct="1"/>
            <a:r>
              <a:rPr lang="en-US" altLang="en-US" sz="2000" dirty="0" smtClean="0"/>
              <a:t>Use coded representation (binary coded decimal, or BCD)</a:t>
            </a:r>
          </a:p>
          <a:p>
            <a:pPr eaLnBrk="1" hangingPunct="1"/>
            <a:r>
              <a:rPr lang="en-US" altLang="en-US" sz="2400" dirty="0" smtClean="0"/>
              <a:t>Advantage</a:t>
            </a:r>
          </a:p>
          <a:p>
            <a:pPr lvl="1" eaLnBrk="1" hangingPunct="1"/>
            <a:r>
              <a:rPr lang="en-US" altLang="en-US" sz="2000" dirty="0" smtClean="0"/>
              <a:t>Accuracy</a:t>
            </a:r>
          </a:p>
          <a:p>
            <a:pPr eaLnBrk="1" hangingPunct="1"/>
            <a:r>
              <a:rPr lang="en-US" altLang="en-US" sz="2400" dirty="0" smtClean="0"/>
              <a:t>Disadvantages</a:t>
            </a:r>
          </a:p>
          <a:p>
            <a:pPr lvl="1" eaLnBrk="1" hangingPunct="1"/>
            <a:r>
              <a:rPr lang="en-US" altLang="en-US" sz="2000" dirty="0" smtClean="0"/>
              <a:t>Wastes memory</a:t>
            </a:r>
          </a:p>
          <a:p>
            <a:pPr lvl="1" eaLnBrk="1" hangingPunct="1"/>
            <a:r>
              <a:rPr lang="en-US" altLang="en-US" sz="2000" dirty="0" smtClean="0"/>
              <a:t>Limited range</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1pPr>
            <a:lvl2pPr marL="742950" indent="-285750">
              <a:spcBef>
                <a:spcPct val="20000"/>
              </a:spcBef>
              <a:buChar char="–"/>
              <a:defRPr sz="24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2pPr>
            <a:lvl3pPr marL="1143000" indent="-228600">
              <a:spcBef>
                <a:spcPct val="20000"/>
              </a:spcBef>
              <a:buChar char="•"/>
              <a:defRPr sz="21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3pPr>
            <a:lvl4pPr marL="1600200" indent="-228600">
              <a:spcBef>
                <a:spcPct val="20000"/>
              </a:spcBef>
              <a:buChar char="–"/>
              <a:defRPr sz="20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4pPr>
            <a:lvl5pPr marL="2057400" indent="-228600">
              <a:spcBef>
                <a:spcPct val="20000"/>
              </a:spcBef>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5pPr>
            <a:lvl6pPr marL="25146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6pPr>
            <a:lvl7pPr marL="29718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7pPr>
            <a:lvl8pPr marL="34290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8pPr>
            <a:lvl9pPr marL="38862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9pPr>
          </a:lstStyle>
          <a:p>
            <a:pPr>
              <a:spcBef>
                <a:spcPct val="0"/>
              </a:spcBef>
              <a:buFontTx/>
              <a:buNone/>
            </a:pPr>
            <a:r>
              <a:rPr lang="en-US" altLang="en-US" sz="1000" dirty="0" smtClean="0">
                <a:solidFill>
                  <a:schemeClr val="tx1"/>
                </a:solidFill>
                <a:latin typeface="Arial" panose="020B0604020202020204" pitchFamily="34" charset="0"/>
              </a:rPr>
              <a:t>Copyright © </a:t>
            </a:r>
            <a:r>
              <a:rPr lang="en-US" altLang="en-US" sz="1000" dirty="0" smtClean="0">
                <a:solidFill>
                  <a:schemeClr val="tx1"/>
                </a:solidFill>
                <a:latin typeface="Arial" panose="020B0604020202020204" pitchFamily="34" charset="0"/>
              </a:rPr>
              <a:t>2023 </a:t>
            </a:r>
            <a:r>
              <a:rPr lang="en-US" altLang="en-US" sz="1000" dirty="0" smtClean="0">
                <a:solidFill>
                  <a:schemeClr val="tx1"/>
                </a:solidFill>
                <a:latin typeface="Arial" panose="020B0604020202020204" pitchFamily="34" charset="0"/>
              </a:rPr>
              <a:t>Addison-Wesley. All rights reserved.</a:t>
            </a:r>
          </a:p>
        </p:txBody>
      </p:sp>
      <p:sp>
        <p:nvSpPr>
          <p:cNvPr id="19459"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1pPr>
            <a:lvl2pPr marL="742950" indent="-285750">
              <a:spcBef>
                <a:spcPct val="20000"/>
              </a:spcBef>
              <a:buChar char="–"/>
              <a:defRPr sz="24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2pPr>
            <a:lvl3pPr marL="1143000" indent="-228600">
              <a:spcBef>
                <a:spcPct val="20000"/>
              </a:spcBef>
              <a:buChar char="•"/>
              <a:defRPr sz="21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3pPr>
            <a:lvl4pPr marL="1600200" indent="-228600">
              <a:spcBef>
                <a:spcPct val="20000"/>
              </a:spcBef>
              <a:buChar char="–"/>
              <a:defRPr sz="20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4pPr>
            <a:lvl5pPr marL="2057400" indent="-228600">
              <a:spcBef>
                <a:spcPct val="20000"/>
              </a:spcBef>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5pPr>
            <a:lvl6pPr marL="25146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6pPr>
            <a:lvl7pPr marL="29718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7pPr>
            <a:lvl8pPr marL="34290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8pPr>
            <a:lvl9pPr marL="38862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9pPr>
          </a:lstStyle>
          <a:p>
            <a:pPr>
              <a:spcBef>
                <a:spcPct val="0"/>
              </a:spcBef>
              <a:buFontTx/>
              <a:buNone/>
            </a:pPr>
            <a:r>
              <a:rPr lang="en-US" altLang="en-US" sz="1000" smtClean="0">
                <a:solidFill>
                  <a:schemeClr val="tx1"/>
                </a:solidFill>
                <a:latin typeface="Arial" panose="020B0604020202020204" pitchFamily="34" charset="0"/>
              </a:rPr>
              <a:t>1-</a:t>
            </a:r>
            <a:fld id="{9A83C571-EE5E-42D2-B047-D432E9525BD4}" type="slidenum">
              <a:rPr lang="en-US" altLang="en-US" sz="1000" smtClean="0">
                <a:solidFill>
                  <a:schemeClr val="tx1"/>
                </a:solidFill>
                <a:latin typeface="Arial" panose="020B0604020202020204" pitchFamily="34" charset="0"/>
              </a:rPr>
              <a:pPr>
                <a:spcBef>
                  <a:spcPct val="0"/>
                </a:spcBef>
                <a:buFontTx/>
                <a:buNone/>
              </a:pPr>
              <a:t>9</a:t>
            </a:fld>
            <a:endParaRPr lang="en-US" altLang="en-US" sz="1000" smtClean="0">
              <a:solidFill>
                <a:schemeClr val="tx1"/>
              </a:solidFill>
              <a:latin typeface="Arial" panose="020B0604020202020204" pitchFamily="34" charset="0"/>
            </a:endParaRPr>
          </a:p>
        </p:txBody>
      </p:sp>
      <p:sp>
        <p:nvSpPr>
          <p:cNvPr id="19460" name="Rectangle 2"/>
          <p:cNvSpPr>
            <a:spLocks noGrp="1" noChangeArrowheads="1"/>
          </p:cNvSpPr>
          <p:nvPr>
            <p:ph type="title"/>
          </p:nvPr>
        </p:nvSpPr>
        <p:spPr/>
        <p:txBody>
          <a:bodyPr/>
          <a:lstStyle/>
          <a:p>
            <a:pPr eaLnBrk="1" hangingPunct="1"/>
            <a:r>
              <a:rPr lang="en-US" altLang="en-US" smtClean="0"/>
              <a:t>Primitive Data Types: Boolean</a:t>
            </a:r>
          </a:p>
        </p:txBody>
      </p:sp>
      <p:sp>
        <p:nvSpPr>
          <p:cNvPr id="19461" name="Rectangle 3"/>
          <p:cNvSpPr>
            <a:spLocks noGrp="1" noChangeArrowheads="1"/>
          </p:cNvSpPr>
          <p:nvPr>
            <p:ph type="body" idx="1"/>
          </p:nvPr>
        </p:nvSpPr>
        <p:spPr/>
        <p:txBody>
          <a:bodyPr/>
          <a:lstStyle/>
          <a:p>
            <a:pPr eaLnBrk="1" hangingPunct="1"/>
            <a:r>
              <a:rPr lang="en-US" altLang="en-US" sz="2400" dirty="0" smtClean="0"/>
              <a:t>Simplest data type of all</a:t>
            </a:r>
          </a:p>
          <a:p>
            <a:pPr eaLnBrk="1" hangingPunct="1"/>
            <a:r>
              <a:rPr lang="en-US" altLang="en-US" sz="2400" dirty="0" smtClean="0"/>
              <a:t>Range of values is only two elements</a:t>
            </a:r>
          </a:p>
          <a:p>
            <a:pPr lvl="1" eaLnBrk="1" hangingPunct="1"/>
            <a:r>
              <a:rPr lang="en-US" altLang="en-US" sz="2000" dirty="0" smtClean="0"/>
              <a:t>One for “true”</a:t>
            </a:r>
          </a:p>
          <a:p>
            <a:pPr lvl="1" eaLnBrk="1" hangingPunct="1"/>
            <a:r>
              <a:rPr lang="en-US" altLang="en-US" sz="2000" dirty="0" smtClean="0"/>
              <a:t>One for “false”</a:t>
            </a:r>
          </a:p>
          <a:p>
            <a:pPr eaLnBrk="1" hangingPunct="1"/>
            <a:r>
              <a:rPr lang="en-US" altLang="en-US" sz="2400" dirty="0" smtClean="0"/>
              <a:t>Could be implemented as bits</a:t>
            </a:r>
          </a:p>
          <a:p>
            <a:pPr lvl="1" eaLnBrk="1" hangingPunct="1"/>
            <a:r>
              <a:rPr lang="en-US" altLang="en-US" sz="2000" dirty="0" smtClean="0"/>
              <a:t>But addressing limitations usually don’t allow bit retrieval</a:t>
            </a:r>
          </a:p>
          <a:p>
            <a:pPr lvl="1" eaLnBrk="1" hangingPunct="1"/>
            <a:r>
              <a:rPr lang="en-US" altLang="en-US" sz="2000" dirty="0" smtClean="0"/>
              <a:t>Therefore bytes are often used (disadvantage?)</a:t>
            </a:r>
          </a:p>
          <a:p>
            <a:pPr eaLnBrk="1" hangingPunct="1"/>
            <a:r>
              <a:rPr lang="en-US" altLang="en-US" sz="2400" dirty="0" smtClean="0"/>
              <a:t>Advantage</a:t>
            </a:r>
          </a:p>
          <a:p>
            <a:pPr lvl="1" eaLnBrk="1" hangingPunct="1"/>
            <a:r>
              <a:rPr lang="en-US" altLang="en-US" sz="2000" dirty="0" smtClean="0"/>
              <a:t>Readability (why?)</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1_sebesta">
  <a:themeElements>
    <a:clrScheme name="1_sebesta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sebesta">
      <a:majorFont>
        <a:latin typeface="Lucida Sans Unicode"/>
        <a:ea typeface="Lucida Sans Unicode"/>
        <a:cs typeface="Lucida Sans Unicode"/>
      </a:majorFont>
      <a:minorFont>
        <a:latin typeface="Lucida Sans Unicode"/>
        <a:ea typeface="Lucida Sans Unicode"/>
        <a:cs typeface="Lucida Sans Unicod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pitchFamily="18" charset="0"/>
          </a:defRPr>
        </a:defPPr>
      </a:lstStyle>
    </a:lnDef>
  </a:objectDefaults>
  <a:extraClrSchemeLst>
    <a:extraClrScheme>
      <a:clrScheme name="1_sebesta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sebesta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sebesta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sebesta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sebesta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sebesta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sebesta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sebesta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sebesta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sebesta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sebesta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sebesta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8285</TotalTime>
  <Words>2340</Words>
  <Application>Microsoft Office PowerPoint</Application>
  <PresentationFormat>On-screen Show (4:3)</PresentationFormat>
  <Paragraphs>412</Paragraphs>
  <Slides>30</Slides>
  <Notes>29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30</vt:i4>
      </vt:variant>
    </vt:vector>
  </HeadingPairs>
  <TitlesOfParts>
    <vt:vector size="37" baseType="lpstr">
      <vt:lpstr>Arial</vt:lpstr>
      <vt:lpstr>Courier</vt:lpstr>
      <vt:lpstr>Courier New</vt:lpstr>
      <vt:lpstr>Lucida Sans Unicode</vt:lpstr>
      <vt:lpstr>Symbol</vt:lpstr>
      <vt:lpstr>Times</vt:lpstr>
      <vt:lpstr>1_sebesta</vt:lpstr>
      <vt:lpstr>Chapter 6 Part 1</vt:lpstr>
      <vt:lpstr>Chapter 6 Topics</vt:lpstr>
      <vt:lpstr>Introduction</vt:lpstr>
      <vt:lpstr>Primitive Data Types</vt:lpstr>
      <vt:lpstr>Primitive Data Types: Integer</vt:lpstr>
      <vt:lpstr>Primitive Data Types: Floating Point</vt:lpstr>
      <vt:lpstr>Primitive Data Types: Complex</vt:lpstr>
      <vt:lpstr>Primitive Data Types: Decimal</vt:lpstr>
      <vt:lpstr>Primitive Data Types: Boolean</vt:lpstr>
      <vt:lpstr>Primitive Data Types: Character</vt:lpstr>
      <vt:lpstr>Character String Types </vt:lpstr>
      <vt:lpstr>Character String Type Operations</vt:lpstr>
      <vt:lpstr>Character String Type By Language</vt:lpstr>
      <vt:lpstr>Character String Type By Language</vt:lpstr>
      <vt:lpstr>Character String Length Options</vt:lpstr>
      <vt:lpstr>Character String Type Evaluation</vt:lpstr>
      <vt:lpstr>User-Defined Ordinal Types</vt:lpstr>
      <vt:lpstr>Enumeration Types</vt:lpstr>
      <vt:lpstr>Evaluation of Enumeration Types</vt:lpstr>
      <vt:lpstr>Array Types</vt:lpstr>
      <vt:lpstr>Array Design Issues</vt:lpstr>
      <vt:lpstr>Array Indexing</vt:lpstr>
      <vt:lpstr>Array Index Types</vt:lpstr>
      <vt:lpstr>Array Index Range Checking</vt:lpstr>
      <vt:lpstr>Subscript Binding and Storage Binding</vt:lpstr>
      <vt:lpstr>Subscript Binding and Storage Binding</vt:lpstr>
      <vt:lpstr>Subscript Binding and Storage Binding</vt:lpstr>
      <vt:lpstr>Subscript Binding and Storage Binding</vt:lpstr>
      <vt:lpstr>Array Initialization</vt:lpstr>
      <vt:lpstr>Array Initialization</vt:lpstr>
    </vt:vector>
  </TitlesOfParts>
  <Company>Pearson Education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dc:title>
  <dc:creator>David Garrett</dc:creator>
  <cp:lastModifiedBy>Willem S. van Heerden</cp:lastModifiedBy>
  <cp:revision>375</cp:revision>
  <dcterms:created xsi:type="dcterms:W3CDTF">2003-08-01T12:29:19Z</dcterms:created>
  <dcterms:modified xsi:type="dcterms:W3CDTF">2024-04-25T19:00:50Z</dcterms:modified>
</cp:coreProperties>
</file>