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8"/>
  </p:notesMasterIdLst>
  <p:sldIdLst>
    <p:sldId id="384" r:id="rId2"/>
    <p:sldId id="424" r:id="rId3"/>
    <p:sldId id="411" r:id="rId4"/>
    <p:sldId id="412" r:id="rId5"/>
    <p:sldId id="425" r:id="rId6"/>
    <p:sldId id="413" r:id="rId7"/>
    <p:sldId id="414" r:id="rId8"/>
    <p:sldId id="423" r:id="rId9"/>
    <p:sldId id="426" r:id="rId10"/>
    <p:sldId id="416" r:id="rId11"/>
    <p:sldId id="417" r:id="rId12"/>
    <p:sldId id="418" r:id="rId13"/>
    <p:sldId id="419" r:id="rId14"/>
    <p:sldId id="420" r:id="rId15"/>
    <p:sldId id="421" r:id="rId16"/>
    <p:sldId id="422" r:id="rId17"/>
    <p:sldId id="376" r:id="rId18"/>
    <p:sldId id="379" r:id="rId19"/>
    <p:sldId id="427" r:id="rId20"/>
    <p:sldId id="378" r:id="rId21"/>
    <p:sldId id="380" r:id="rId22"/>
    <p:sldId id="381" r:id="rId23"/>
    <p:sldId id="428" r:id="rId24"/>
    <p:sldId id="382" r:id="rId25"/>
    <p:sldId id="429" r:id="rId26"/>
    <p:sldId id="383"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86788" autoAdjust="0"/>
  </p:normalViewPr>
  <p:slideViewPr>
    <p:cSldViewPr>
      <p:cViewPr varScale="1">
        <p:scale>
          <a:sx n="74" d="100"/>
          <a:sy n="74" d="100"/>
        </p:scale>
        <p:origin x="108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C13607B7-F5DE-41A0-AAC7-F585AED426A3}" type="slidenum">
              <a:rPr lang="en-US" altLang="en-US"/>
              <a:pPr>
                <a:defRPr/>
              </a:pPr>
              <a:t>‹#›</a:t>
            </a:fld>
            <a:endParaRPr lang="en-US" altLang="en-US"/>
          </a:p>
        </p:txBody>
      </p:sp>
    </p:spTree>
    <p:extLst>
      <p:ext uri="{BB962C8B-B14F-4D97-AF65-F5344CB8AC3E}">
        <p14:creationId xmlns:p14="http://schemas.microsoft.com/office/powerpoint/2010/main" val="2764013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7EC7970-8251-4C5B-B33F-12B0A99119FE}"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2581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E110FEF-1854-4A61-A2EC-AB006EFA2C2E}" type="slidenum">
              <a:rPr lang="en-US" altLang="en-US" sz="1300" smtClean="0"/>
              <a:pPr/>
              <a:t>10</a:t>
            </a:fld>
            <a:endParaRPr lang="en-US" altLang="en-US" sz="1300" smtClean="0"/>
          </a:p>
        </p:txBody>
      </p:sp>
      <p:sp>
        <p:nvSpPr>
          <p:cNvPr id="72707" name="Rectangle 2"/>
          <p:cNvSpPr>
            <a:spLocks noGrp="1" noRot="1" noChangeAspect="1" noChangeArrowheads="1" noTextEdit="1"/>
          </p:cNvSpPr>
          <p:nvPr>
            <p:ph type="sldImg"/>
          </p:nvPr>
        </p:nvSpPr>
        <p:spPr>
          <a:xfrm>
            <a:off x="992188" y="768350"/>
            <a:ext cx="5114925" cy="3836988"/>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smtClean="0"/>
              <a:t>Perl keys must be strings, while values must be scalars (numbers, strings, or references). How does this affect orthogonality in Perl?</a:t>
            </a:r>
          </a:p>
        </p:txBody>
      </p:sp>
    </p:spTree>
    <p:extLst>
      <p:ext uri="{BB962C8B-B14F-4D97-AF65-F5344CB8AC3E}">
        <p14:creationId xmlns:p14="http://schemas.microsoft.com/office/powerpoint/2010/main" val="263353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00DF118-1BAA-4210-835E-E04DBE6ACFBD}" type="slidenum">
              <a:rPr lang="en-US" altLang="en-US" sz="1300" smtClean="0"/>
              <a:pPr/>
              <a:t>11</a:t>
            </a:fld>
            <a:endParaRPr lang="en-US" altLang="en-US" sz="1300" smtClean="0"/>
          </a:p>
        </p:txBody>
      </p:sp>
      <p:sp>
        <p:nvSpPr>
          <p:cNvPr id="74755" name="Rectangle 2"/>
          <p:cNvSpPr>
            <a:spLocks noGrp="1" noRot="1" noChangeAspect="1" noChangeArrowheads="1" noTextEdit="1"/>
          </p:cNvSpPr>
          <p:nvPr>
            <p:ph type="sldImg"/>
          </p:nvPr>
        </p:nvSpPr>
        <p:spPr>
          <a:xfrm>
            <a:off x="992188" y="768350"/>
            <a:ext cx="5114925" cy="3836988"/>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40802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FBFD2F5-2315-4610-B6F2-53A15FFB480C}" type="slidenum">
              <a:rPr lang="en-US" altLang="en-US" sz="1300" smtClean="0"/>
              <a:pPr/>
              <a:t>12</a:t>
            </a:fld>
            <a:endParaRPr lang="en-US" altLang="en-US" sz="1300" smtClean="0"/>
          </a:p>
        </p:txBody>
      </p:sp>
      <p:sp>
        <p:nvSpPr>
          <p:cNvPr id="76803" name="Rectangle 2"/>
          <p:cNvSpPr>
            <a:spLocks noGrp="1" noRot="1" noChangeAspect="1" noChangeArrowheads="1" noTextEdit="1"/>
          </p:cNvSpPr>
          <p:nvPr>
            <p:ph type="sldImg"/>
          </p:nvPr>
        </p:nvSpPr>
        <p:spPr>
          <a:xfrm>
            <a:off x="992188" y="768350"/>
            <a:ext cx="5114925" cy="3836988"/>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COBOL records are not implemented as records within records. How does this affect the language evaluation criteria of COBOL?</a:t>
            </a:r>
          </a:p>
          <a:p>
            <a:pPr eaLnBrk="1" hangingPunct="1"/>
            <a:endParaRPr lang="en-ZA" altLang="en-US" dirty="0" smtClean="0"/>
          </a:p>
          <a:p>
            <a:pPr eaLnBrk="1" hangingPunct="1"/>
            <a:r>
              <a:rPr lang="en-ZA" altLang="en-US" dirty="0" smtClean="0"/>
              <a:t>How does the use of level numbers affect the language evaluation criteria for COBOL?</a:t>
            </a:r>
          </a:p>
        </p:txBody>
      </p:sp>
    </p:spTree>
    <p:extLst>
      <p:ext uri="{BB962C8B-B14F-4D97-AF65-F5344CB8AC3E}">
        <p14:creationId xmlns:p14="http://schemas.microsoft.com/office/powerpoint/2010/main" val="47230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19122FA-40D1-476A-82A3-90D4441C111F}" type="slidenum">
              <a:rPr lang="en-US" altLang="en-US" sz="1300" smtClean="0"/>
              <a:pPr/>
              <a:t>13</a:t>
            </a:fld>
            <a:endParaRPr lang="en-US" altLang="en-US" sz="1300" smtClean="0"/>
          </a:p>
        </p:txBody>
      </p:sp>
      <p:sp>
        <p:nvSpPr>
          <p:cNvPr id="78851" name="Rectangle 2"/>
          <p:cNvSpPr>
            <a:spLocks noGrp="1" noRot="1" noChangeAspect="1" noChangeArrowheads="1" noTextEdit="1"/>
          </p:cNvSpPr>
          <p:nvPr>
            <p:ph type="sldImg"/>
          </p:nvPr>
        </p:nvSpPr>
        <p:spPr>
          <a:xfrm>
            <a:off x="992188" y="768350"/>
            <a:ext cx="5114925" cy="3836988"/>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smtClean="0"/>
              <a:t>How does Ada’s use of records within records affect the orthogonality of the programming language?</a:t>
            </a:r>
          </a:p>
        </p:txBody>
      </p:sp>
    </p:spTree>
    <p:extLst>
      <p:ext uri="{BB962C8B-B14F-4D97-AF65-F5344CB8AC3E}">
        <p14:creationId xmlns:p14="http://schemas.microsoft.com/office/powerpoint/2010/main" val="298218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3FB2D8E-7902-4DC9-B487-50FB664AE837}" type="slidenum">
              <a:rPr lang="en-US" altLang="en-US" sz="1300" smtClean="0"/>
              <a:pPr/>
              <a:t>14</a:t>
            </a:fld>
            <a:endParaRPr lang="en-US" altLang="en-US" sz="1300" smtClean="0"/>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smtClean="0"/>
              <a:t>How does support for elliptical references affect (positively and negatively) the language evaluation criteria of a programming language?</a:t>
            </a:r>
          </a:p>
        </p:txBody>
      </p:sp>
    </p:spTree>
    <p:extLst>
      <p:ext uri="{BB962C8B-B14F-4D97-AF65-F5344CB8AC3E}">
        <p14:creationId xmlns:p14="http://schemas.microsoft.com/office/powerpoint/2010/main" val="3818334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4122E2A-0E84-497D-B624-003FCB20DDB3}" type="slidenum">
              <a:rPr lang="en-US" altLang="en-US" sz="1300" smtClean="0"/>
              <a:pPr/>
              <a:t>15</a:t>
            </a:fld>
            <a:endParaRPr lang="en-US" altLang="en-US" sz="1300" smtClean="0"/>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Why does the requirement that the records on both sides of the assignment must have the same type make sense? Can you think of a situation in which this might be a drawback?</a:t>
            </a:r>
          </a:p>
          <a:p>
            <a:pPr eaLnBrk="1" hangingPunct="1"/>
            <a:endParaRPr lang="en-ZA" altLang="en-US" dirty="0" smtClean="0"/>
          </a:p>
          <a:p>
            <a:pPr eaLnBrk="1" hangingPunct="1"/>
            <a:r>
              <a:rPr lang="en-ZA" altLang="en-US" dirty="0" smtClean="0"/>
              <a:t>How could a programming language support assignment between records of different types in certain circumstances? What problem might arise if a programming language supports this type of assignment?</a:t>
            </a:r>
          </a:p>
          <a:p>
            <a:pPr eaLnBrk="1" hangingPunct="1"/>
            <a:endParaRPr lang="en-ZA" altLang="en-US" dirty="0" smtClean="0"/>
          </a:p>
          <a:p>
            <a:pPr eaLnBrk="1" hangingPunct="1"/>
            <a:r>
              <a:rPr lang="en-ZA" altLang="en-US" dirty="0" smtClean="0"/>
              <a:t>Why does it make sense for COBOL to provide the MOVE CORRESPONDING operation?</a:t>
            </a:r>
          </a:p>
        </p:txBody>
      </p:sp>
    </p:spTree>
    <p:extLst>
      <p:ext uri="{BB962C8B-B14F-4D97-AF65-F5344CB8AC3E}">
        <p14:creationId xmlns:p14="http://schemas.microsoft.com/office/powerpoint/2010/main" val="407080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53FA8A6-0F73-4933-A722-C9E8870EA90A}" type="slidenum">
              <a:rPr lang="en-US" altLang="en-US" sz="1300" smtClean="0"/>
              <a:pPr/>
              <a:t>16</a:t>
            </a:fld>
            <a:endParaRPr lang="en-US" altLang="en-US" sz="1300" smtClean="0"/>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Try</a:t>
            </a:r>
            <a:r>
              <a:rPr lang="en-ZA" altLang="en-US" baseline="0" dirty="0" smtClean="0"/>
              <a:t> to answer the questions related to using array subscripts to simulate record fields.</a:t>
            </a:r>
            <a:endParaRPr lang="en-ZA" altLang="en-US" dirty="0" smtClean="0"/>
          </a:p>
        </p:txBody>
      </p:sp>
    </p:spTree>
    <p:extLst>
      <p:ext uri="{BB962C8B-B14F-4D97-AF65-F5344CB8AC3E}">
        <p14:creationId xmlns:p14="http://schemas.microsoft.com/office/powerpoint/2010/main" val="363829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the last example, the </a:t>
            </a:r>
            <a:r>
              <a:rPr lang="en-ZA" dirty="0" err="1" smtClean="0"/>
              <a:t>intReal</a:t>
            </a:r>
            <a:r>
              <a:rPr lang="en-ZA" dirty="0" smtClean="0"/>
              <a:t> type represents a tuple containing</a:t>
            </a:r>
            <a:r>
              <a:rPr lang="en-ZA" baseline="0" dirty="0" smtClean="0"/>
              <a:t> an integer value and a real value.</a:t>
            </a:r>
            <a:endParaRPr lang="en-ZA" dirty="0"/>
          </a:p>
        </p:txBody>
      </p:sp>
      <p:sp>
        <p:nvSpPr>
          <p:cNvPr id="4" name="Slide Number Placeholder 3"/>
          <p:cNvSpPr>
            <a:spLocks noGrp="1"/>
          </p:cNvSpPr>
          <p:nvPr>
            <p:ph type="sldNum" sz="quarter" idx="10"/>
          </p:nvPr>
        </p:nvSpPr>
        <p:spPr/>
        <p:txBody>
          <a:bodyPr/>
          <a:lstStyle/>
          <a:p>
            <a:pPr>
              <a:defRPr/>
            </a:pPr>
            <a:fld id="{C13607B7-F5DE-41A0-AAC7-F585AED426A3}" type="slidenum">
              <a:rPr lang="en-US" altLang="en-US" smtClean="0"/>
              <a:pPr>
                <a:defRPr/>
              </a:pPr>
              <a:t>18</a:t>
            </a:fld>
            <a:endParaRPr lang="en-US" altLang="en-US"/>
          </a:p>
        </p:txBody>
      </p:sp>
    </p:spTree>
    <p:extLst>
      <p:ext uri="{BB962C8B-B14F-4D97-AF65-F5344CB8AC3E}">
        <p14:creationId xmlns:p14="http://schemas.microsoft.com/office/powerpoint/2010/main" val="2274985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There must be exactly as many names on the left hand side of the second let example, as there are values in </a:t>
            </a:r>
            <a:r>
              <a:rPr lang="en-ZA" dirty="0" err="1" smtClean="0"/>
              <a:t>tup</a:t>
            </a:r>
            <a:r>
              <a:rPr lang="en-ZA" dirty="0" smtClean="0"/>
              <a:t>. A type mismatch occurs if there are either too few or too many.</a:t>
            </a:r>
          </a:p>
          <a:p>
            <a:endParaRPr lang="en-ZA" dirty="0" smtClean="0"/>
          </a:p>
          <a:p>
            <a:r>
              <a:rPr lang="en-ZA" dirty="0" smtClean="0"/>
              <a:t>Tuples in F# are immutable by default, but can be specifically declared as mutable.</a:t>
            </a:r>
            <a:endParaRPr lang="en-ZA" dirty="0"/>
          </a:p>
        </p:txBody>
      </p:sp>
      <p:sp>
        <p:nvSpPr>
          <p:cNvPr id="4" name="Slide Number Placeholder 3"/>
          <p:cNvSpPr>
            <a:spLocks noGrp="1"/>
          </p:cNvSpPr>
          <p:nvPr>
            <p:ph type="sldNum" sz="quarter" idx="10"/>
          </p:nvPr>
        </p:nvSpPr>
        <p:spPr/>
        <p:txBody>
          <a:bodyPr/>
          <a:lstStyle/>
          <a:p>
            <a:pPr>
              <a:defRPr/>
            </a:pPr>
            <a:fld id="{C13607B7-F5DE-41A0-AAC7-F585AED426A3}" type="slidenum">
              <a:rPr lang="en-US" altLang="en-US" smtClean="0"/>
              <a:pPr>
                <a:defRPr/>
              </a:pPr>
              <a:t>19</a:t>
            </a:fld>
            <a:endParaRPr lang="en-US" altLang="en-US"/>
          </a:p>
        </p:txBody>
      </p:sp>
    </p:spTree>
    <p:extLst>
      <p:ext uri="{BB962C8B-B14F-4D97-AF65-F5344CB8AC3E}">
        <p14:creationId xmlns:p14="http://schemas.microsoft.com/office/powerpoint/2010/main" val="89555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Note that the head and tail syntax is correct for standard ML, and differs from what is published in the textbook.</a:t>
            </a:r>
            <a:endParaRPr lang="en-ZA" dirty="0"/>
          </a:p>
        </p:txBody>
      </p:sp>
      <p:sp>
        <p:nvSpPr>
          <p:cNvPr id="4" name="Slide Number Placeholder 3"/>
          <p:cNvSpPr>
            <a:spLocks noGrp="1"/>
          </p:cNvSpPr>
          <p:nvPr>
            <p:ph type="sldNum" sz="quarter" idx="10"/>
          </p:nvPr>
        </p:nvSpPr>
        <p:spPr/>
        <p:txBody>
          <a:bodyPr/>
          <a:lstStyle/>
          <a:p>
            <a:pPr>
              <a:defRPr/>
            </a:pPr>
            <a:fld id="{C13607B7-F5DE-41A0-AAC7-F585AED426A3}" type="slidenum">
              <a:rPr lang="en-US" altLang="en-US" smtClean="0"/>
              <a:pPr>
                <a:defRPr/>
              </a:pPr>
              <a:t>22</a:t>
            </a:fld>
            <a:endParaRPr lang="en-US" altLang="en-US"/>
          </a:p>
        </p:txBody>
      </p:sp>
    </p:spTree>
    <p:extLst>
      <p:ext uri="{BB962C8B-B14F-4D97-AF65-F5344CB8AC3E}">
        <p14:creationId xmlns:p14="http://schemas.microsoft.com/office/powerpoint/2010/main" val="401733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BAAD222-3EBB-4F22-BF4F-9638230909E2}" type="slidenum">
              <a:rPr lang="en-US" altLang="en-US" sz="1300" smtClean="0"/>
              <a:pPr/>
              <a:t>2</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71959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Using del on a list in Python will,</a:t>
            </a:r>
            <a:r>
              <a:rPr lang="en-ZA" baseline="0" dirty="0" smtClean="0"/>
              <a:t> of course, shorten the list by one element.</a:t>
            </a:r>
            <a:endParaRPr lang="en-ZA" dirty="0"/>
          </a:p>
        </p:txBody>
      </p:sp>
      <p:sp>
        <p:nvSpPr>
          <p:cNvPr id="4" name="Slide Number Placeholder 3"/>
          <p:cNvSpPr>
            <a:spLocks noGrp="1"/>
          </p:cNvSpPr>
          <p:nvPr>
            <p:ph type="sldNum" sz="quarter" idx="10"/>
          </p:nvPr>
        </p:nvSpPr>
        <p:spPr/>
        <p:txBody>
          <a:bodyPr/>
          <a:lstStyle/>
          <a:p>
            <a:pPr>
              <a:defRPr/>
            </a:pPr>
            <a:fld id="{C13607B7-F5DE-41A0-AAC7-F585AED426A3}" type="slidenum">
              <a:rPr lang="en-US" altLang="en-US" smtClean="0"/>
              <a:pPr>
                <a:defRPr/>
              </a:pPr>
              <a:t>24</a:t>
            </a:fld>
            <a:endParaRPr lang="en-US" altLang="en-US"/>
          </a:p>
        </p:txBody>
      </p:sp>
    </p:spTree>
    <p:extLst>
      <p:ext uri="{BB962C8B-B14F-4D97-AF65-F5344CB8AC3E}">
        <p14:creationId xmlns:p14="http://schemas.microsoft.com/office/powerpoint/2010/main" val="294162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4226330-7749-42FC-8693-90F97C5C82DA}" type="slidenum">
              <a:rPr lang="en-US" altLang="en-US" sz="1300" smtClean="0"/>
              <a:pPr/>
              <a:t>3</a:t>
            </a:fld>
            <a:endParaRPr lang="en-US" altLang="en-US" sz="1300" smtClean="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85165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2007578-8CA7-492F-95E6-CD0DAB4D4A45}" type="slidenum">
              <a:rPr lang="en-US" altLang="en-US" sz="1300" smtClean="0"/>
              <a:pPr/>
              <a:t>4</a:t>
            </a:fld>
            <a:endParaRPr lang="en-US" altLang="en-US" sz="1300" smtClean="0"/>
          </a:p>
        </p:txBody>
      </p:sp>
      <p:sp>
        <p:nvSpPr>
          <p:cNvPr id="62467" name="Rectangle 2"/>
          <p:cNvSpPr>
            <a:spLocks noGrp="1" noRot="1" noChangeAspect="1" noChangeArrowheads="1" noTextEdit="1"/>
          </p:cNvSpPr>
          <p:nvPr>
            <p:ph type="sldImg"/>
          </p:nvPr>
        </p:nvSpPr>
        <p:spPr>
          <a:xfrm>
            <a:off x="992188" y="768350"/>
            <a:ext cx="5114925" cy="3836988"/>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Consider</a:t>
            </a:r>
            <a:r>
              <a:rPr lang="en-ZA" altLang="en-US" baseline="0" dirty="0" smtClean="0"/>
              <a:t> the following code in </a:t>
            </a:r>
            <a:r>
              <a:rPr lang="en-ZA" altLang="en-US" dirty="0" smtClean="0"/>
              <a:t>Python:</a:t>
            </a:r>
          </a:p>
          <a:p>
            <a:pPr eaLnBrk="1" hangingPunct="1"/>
            <a:endParaRPr lang="en-ZA" altLang="en-US" dirty="0" smtClean="0"/>
          </a:p>
          <a:p>
            <a:pPr eaLnBrk="1" hangingPunct="1"/>
            <a:r>
              <a:rPr lang="en-ZA" altLang="en-US" dirty="0" smtClean="0"/>
              <a:t>cars = ["Ford", "Volvo", "BMW"]</a:t>
            </a:r>
          </a:p>
          <a:p>
            <a:pPr eaLnBrk="1" hangingPunct="1"/>
            <a:r>
              <a:rPr lang="en-ZA" altLang="en-US" dirty="0" smtClean="0"/>
              <a:t>countries = ["USA", "Germany", "France"]</a:t>
            </a:r>
          </a:p>
          <a:p>
            <a:pPr eaLnBrk="1" hangingPunct="1"/>
            <a:r>
              <a:rPr lang="en-ZA" altLang="en-US" dirty="0" smtClean="0"/>
              <a:t>countries = cars</a:t>
            </a:r>
          </a:p>
          <a:p>
            <a:pPr eaLnBrk="1" hangingPunct="1"/>
            <a:endParaRPr lang="en-ZA" altLang="en-US" dirty="0" smtClean="0"/>
          </a:p>
          <a:p>
            <a:pPr eaLnBrk="1" hangingPunct="1"/>
            <a:r>
              <a:rPr lang="en-ZA" altLang="en-US" dirty="0" smtClean="0"/>
              <a:t>Here, a copy is not performed. Instead, a reference change results in the countries array referring to the cars array. Any change to the cars array will affect countries, and any change to the countries array will affect cars.</a:t>
            </a:r>
            <a:endParaRPr lang="en-ZA" altLang="en-US" dirty="0" smtClean="0"/>
          </a:p>
        </p:txBody>
      </p:sp>
    </p:spTree>
    <p:extLst>
      <p:ext uri="{BB962C8B-B14F-4D97-AF65-F5344CB8AC3E}">
        <p14:creationId xmlns:p14="http://schemas.microsoft.com/office/powerpoint/2010/main" val="116672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2007578-8CA7-492F-95E6-CD0DAB4D4A45}" type="slidenum">
              <a:rPr lang="en-US" altLang="en-US" sz="1300" smtClean="0"/>
              <a:pPr/>
              <a:t>5</a:t>
            </a:fld>
            <a:endParaRPr lang="en-US" altLang="en-US" sz="1300" smtClean="0"/>
          </a:p>
        </p:txBody>
      </p:sp>
      <p:sp>
        <p:nvSpPr>
          <p:cNvPr id="62467" name="Rectangle 2"/>
          <p:cNvSpPr>
            <a:spLocks noGrp="1" noRot="1" noChangeAspect="1" noChangeArrowheads="1" noTextEdit="1"/>
          </p:cNvSpPr>
          <p:nvPr>
            <p:ph type="sldImg"/>
          </p:nvPr>
        </p:nvSpPr>
        <p:spPr>
          <a:xfrm>
            <a:off x="992188" y="768350"/>
            <a:ext cx="5114925" cy="3836988"/>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ZA" altLang="en-US" dirty="0" smtClean="0"/>
          </a:p>
        </p:txBody>
      </p:sp>
    </p:spTree>
    <p:extLst>
      <p:ext uri="{BB962C8B-B14F-4D97-AF65-F5344CB8AC3E}">
        <p14:creationId xmlns:p14="http://schemas.microsoft.com/office/powerpoint/2010/main" val="290333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BE06851-79BA-40B4-8003-29E6306D53EC}" type="slidenum">
              <a:rPr lang="en-US" altLang="en-US" sz="1300" smtClean="0"/>
              <a:pPr/>
              <a:t>6</a:t>
            </a:fld>
            <a:endParaRPr lang="en-US" altLang="en-US" sz="1300" smtClean="0"/>
          </a:p>
        </p:txBody>
      </p:sp>
      <p:sp>
        <p:nvSpPr>
          <p:cNvPr id="64515" name="Rectangle 2"/>
          <p:cNvSpPr>
            <a:spLocks noGrp="1" noRot="1" noChangeAspect="1" noChangeArrowheads="1" noTextEdit="1"/>
          </p:cNvSpPr>
          <p:nvPr>
            <p:ph type="sldImg"/>
          </p:nvPr>
        </p:nvSpPr>
        <p:spPr>
          <a:xfrm>
            <a:off x="992188" y="768350"/>
            <a:ext cx="5114925" cy="3836988"/>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9254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156FF43-84C2-41A9-9C98-A76F045BFDE5}" type="slidenum">
              <a:rPr lang="en-US" altLang="en-US" sz="1300" smtClean="0"/>
              <a:pPr/>
              <a:t>7</a:t>
            </a:fld>
            <a:endParaRPr lang="en-US" altLang="en-US" sz="1300" smtClean="0"/>
          </a:p>
        </p:txBody>
      </p:sp>
      <p:sp>
        <p:nvSpPr>
          <p:cNvPr id="66563" name="Rectangle 2"/>
          <p:cNvSpPr>
            <a:spLocks noGrp="1" noRot="1" noChangeAspect="1" noChangeArrowheads="1" noTextEdit="1"/>
          </p:cNvSpPr>
          <p:nvPr>
            <p:ph type="sldImg"/>
          </p:nvPr>
        </p:nvSpPr>
        <p:spPr>
          <a:xfrm>
            <a:off x="992188" y="768350"/>
            <a:ext cx="5114925" cy="3836988"/>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1191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518C6CE-08DF-45BA-8B4E-1E2ED6D1239E}" type="slidenum">
              <a:rPr lang="en-US" altLang="en-US" sz="1300" smtClean="0"/>
              <a:pPr/>
              <a:t>8</a:t>
            </a:fld>
            <a:endParaRPr lang="en-US" altLang="en-US" sz="1300" smtClean="0"/>
          </a:p>
        </p:txBody>
      </p:sp>
      <p:sp>
        <p:nvSpPr>
          <p:cNvPr id="68611" name="Rectangle 2"/>
          <p:cNvSpPr>
            <a:spLocks noGrp="1" noRot="1" noChangeAspec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0431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156FF43-84C2-41A9-9C98-A76F045BFDE5}" type="slidenum">
              <a:rPr lang="en-US" altLang="en-US" sz="1300" smtClean="0"/>
              <a:pPr/>
              <a:t>9</a:t>
            </a:fld>
            <a:endParaRPr lang="en-US" altLang="en-US" sz="1300" smtClean="0"/>
          </a:p>
        </p:txBody>
      </p:sp>
      <p:sp>
        <p:nvSpPr>
          <p:cNvPr id="66563" name="Rectangle 2"/>
          <p:cNvSpPr>
            <a:spLocks noGrp="1" noRot="1" noChangeAspect="1" noChangeArrowheads="1" noTextEdit="1"/>
          </p:cNvSpPr>
          <p:nvPr>
            <p:ph type="sldImg"/>
          </p:nvPr>
        </p:nvSpPr>
        <p:spPr>
          <a:xfrm>
            <a:off x="992188" y="768350"/>
            <a:ext cx="5114925" cy="3836988"/>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7869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8336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pic>
        <p:nvPicPr>
          <p:cNvPr id="6" name="Picture 8" descr="Front Cover: Concepts of Programming Languages, Global Edition, by Robert W Sebesta&#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6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D371D2EE-36B0-47D0-8EC6-2F0879030174}" type="slidenum">
              <a:rPr lang="en-US" altLang="en-US"/>
              <a:pPr>
                <a:defRPr/>
              </a:pPr>
              <a:t>‹#›</a:t>
            </a:fld>
            <a:endParaRPr lang="en-US" altLang="en-US"/>
          </a:p>
        </p:txBody>
      </p:sp>
    </p:spTree>
    <p:extLst>
      <p:ext uri="{BB962C8B-B14F-4D97-AF65-F5344CB8AC3E}">
        <p14:creationId xmlns:p14="http://schemas.microsoft.com/office/powerpoint/2010/main" val="119992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FC11C87-959C-4BB7-BEE1-0FAF688CA295}" type="slidenum">
              <a:rPr lang="en-US" altLang="en-US"/>
              <a:pPr>
                <a:defRPr/>
              </a:pPr>
              <a:t>‹#›</a:t>
            </a:fld>
            <a:endParaRPr lang="en-US" altLang="en-US"/>
          </a:p>
        </p:txBody>
      </p:sp>
    </p:spTree>
    <p:extLst>
      <p:ext uri="{BB962C8B-B14F-4D97-AF65-F5344CB8AC3E}">
        <p14:creationId xmlns:p14="http://schemas.microsoft.com/office/powerpoint/2010/main" val="311157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58206BA-BBBB-45AB-B6AF-30BC5A379056}" type="slidenum">
              <a:rPr lang="en-US" altLang="en-US"/>
              <a:pPr>
                <a:defRPr/>
              </a:pPr>
              <a:t>‹#›</a:t>
            </a:fld>
            <a:endParaRPr lang="en-US" altLang="en-US"/>
          </a:p>
        </p:txBody>
      </p:sp>
    </p:spTree>
    <p:extLst>
      <p:ext uri="{BB962C8B-B14F-4D97-AF65-F5344CB8AC3E}">
        <p14:creationId xmlns:p14="http://schemas.microsoft.com/office/powerpoint/2010/main" val="92076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EB733DF0-028F-4B11-99BE-EA5D7C13C8BE}" type="slidenum">
              <a:rPr lang="en-US" altLang="en-US"/>
              <a:pPr>
                <a:defRPr/>
              </a:pPr>
              <a:t>‹#›</a:t>
            </a:fld>
            <a:endParaRPr lang="en-US" altLang="en-US"/>
          </a:p>
        </p:txBody>
      </p:sp>
    </p:spTree>
    <p:extLst>
      <p:ext uri="{BB962C8B-B14F-4D97-AF65-F5344CB8AC3E}">
        <p14:creationId xmlns:p14="http://schemas.microsoft.com/office/powerpoint/2010/main" val="204081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B4F1E652-B30B-42A2-B801-2B45049CB5B1}" type="slidenum">
              <a:rPr lang="en-US" altLang="en-US"/>
              <a:pPr>
                <a:defRPr/>
              </a:pPr>
              <a:t>‹#›</a:t>
            </a:fld>
            <a:endParaRPr lang="en-US" altLang="en-US"/>
          </a:p>
        </p:txBody>
      </p:sp>
    </p:spTree>
    <p:extLst>
      <p:ext uri="{BB962C8B-B14F-4D97-AF65-F5344CB8AC3E}">
        <p14:creationId xmlns:p14="http://schemas.microsoft.com/office/powerpoint/2010/main" val="333813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2D4CE6CE-EC61-443F-BDCB-FD9B2540C249}" type="slidenum">
              <a:rPr lang="en-US" altLang="en-US"/>
              <a:pPr>
                <a:defRPr/>
              </a:pPr>
              <a:t>‹#›</a:t>
            </a:fld>
            <a:endParaRPr lang="en-US" altLang="en-US"/>
          </a:p>
        </p:txBody>
      </p:sp>
    </p:spTree>
    <p:extLst>
      <p:ext uri="{BB962C8B-B14F-4D97-AF65-F5344CB8AC3E}">
        <p14:creationId xmlns:p14="http://schemas.microsoft.com/office/powerpoint/2010/main" val="359205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6EF7C87E-07FD-4F0F-BE61-AB3BCCDF931C}" type="slidenum">
              <a:rPr lang="en-US" altLang="en-US"/>
              <a:pPr>
                <a:defRPr/>
              </a:pPr>
              <a:t>‹#›</a:t>
            </a:fld>
            <a:endParaRPr lang="en-US" altLang="en-US"/>
          </a:p>
        </p:txBody>
      </p:sp>
    </p:spTree>
    <p:extLst>
      <p:ext uri="{BB962C8B-B14F-4D97-AF65-F5344CB8AC3E}">
        <p14:creationId xmlns:p14="http://schemas.microsoft.com/office/powerpoint/2010/main" val="295470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7F5C674A-681B-47D1-B2FC-CC6BB9FB64C7}" type="slidenum">
              <a:rPr lang="en-US" altLang="en-US"/>
              <a:pPr>
                <a:defRPr/>
              </a:pPr>
              <a:t>‹#›</a:t>
            </a:fld>
            <a:endParaRPr lang="en-US" altLang="en-US"/>
          </a:p>
        </p:txBody>
      </p:sp>
    </p:spTree>
    <p:extLst>
      <p:ext uri="{BB962C8B-B14F-4D97-AF65-F5344CB8AC3E}">
        <p14:creationId xmlns:p14="http://schemas.microsoft.com/office/powerpoint/2010/main" val="203173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F5E95C22-65E3-4A0A-83C0-1D85248CC2DC}" type="slidenum">
              <a:rPr lang="en-US" altLang="en-US"/>
              <a:pPr>
                <a:defRPr/>
              </a:pPr>
              <a:t>‹#›</a:t>
            </a:fld>
            <a:endParaRPr lang="en-US" altLang="en-US"/>
          </a:p>
        </p:txBody>
      </p:sp>
    </p:spTree>
    <p:extLst>
      <p:ext uri="{BB962C8B-B14F-4D97-AF65-F5344CB8AC3E}">
        <p14:creationId xmlns:p14="http://schemas.microsoft.com/office/powerpoint/2010/main" val="392915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C6665124-C59B-456C-A150-3C84BFDFE30D}" type="slidenum">
              <a:rPr lang="en-US" altLang="en-US"/>
              <a:pPr>
                <a:defRPr/>
              </a:pPr>
              <a:t>‹#›</a:t>
            </a:fld>
            <a:endParaRPr lang="en-US" altLang="en-US"/>
          </a:p>
        </p:txBody>
      </p:sp>
    </p:spTree>
    <p:extLst>
      <p:ext uri="{BB962C8B-B14F-4D97-AF65-F5344CB8AC3E}">
        <p14:creationId xmlns:p14="http://schemas.microsoft.com/office/powerpoint/2010/main" val="32656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981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2017 Addison-Wesley. All rights reserved.</a:t>
            </a:r>
          </a:p>
        </p:txBody>
      </p:sp>
      <p:sp>
        <p:nvSpPr>
          <p:cNvPr id="11981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27924CD-7928-4C5D-AF84-7BD40A7ADE3D}"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Chapter 6</a:t>
            </a:r>
            <a:br>
              <a:rPr lang="en-US" altLang="en-US" dirty="0" smtClean="0"/>
            </a:br>
            <a:r>
              <a:rPr lang="en-US" altLang="en-US" sz="2800" dirty="0" smtClean="0"/>
              <a:t>Part 2</a:t>
            </a:r>
            <a:endParaRPr lang="en-US" altLang="en-US" dirty="0" smtClean="0"/>
          </a:p>
        </p:txBody>
      </p:sp>
      <p:sp>
        <p:nvSpPr>
          <p:cNvPr id="4099" name="Rectangle 5"/>
          <p:cNvSpPr>
            <a:spLocks noGrp="1" noChangeArrowheads="1"/>
          </p:cNvSpPr>
          <p:nvPr>
            <p:ph type="subTitle" idx="1"/>
          </p:nvPr>
        </p:nvSpPr>
        <p:spPr/>
        <p:txBody>
          <a:bodyPr/>
          <a:lstStyle/>
          <a:p>
            <a:pPr eaLnBrk="1" hangingPunct="1"/>
            <a:r>
              <a:rPr lang="en-US" altLang="en-US" smtClean="0"/>
              <a:t>Data Types</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716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18FCB5F-E146-4DD2-9F18-3D8798EE2C50}"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71684" name="Rectangle 2"/>
          <p:cNvSpPr>
            <a:spLocks noGrp="1" noChangeArrowheads="1"/>
          </p:cNvSpPr>
          <p:nvPr>
            <p:ph type="title"/>
          </p:nvPr>
        </p:nvSpPr>
        <p:spPr/>
        <p:txBody>
          <a:bodyPr/>
          <a:lstStyle/>
          <a:p>
            <a:pPr eaLnBrk="1" hangingPunct="1"/>
            <a:r>
              <a:rPr lang="en-US" altLang="en-US" dirty="0" smtClean="0"/>
              <a:t>Associative Arrays</a:t>
            </a:r>
          </a:p>
        </p:txBody>
      </p:sp>
      <p:sp>
        <p:nvSpPr>
          <p:cNvPr id="71685" name="Rectangle 3"/>
          <p:cNvSpPr>
            <a:spLocks noGrp="1" noChangeArrowheads="1"/>
          </p:cNvSpPr>
          <p:nvPr>
            <p:ph type="body" idx="1"/>
          </p:nvPr>
        </p:nvSpPr>
        <p:spPr>
          <a:xfrm>
            <a:off x="609600" y="1600200"/>
            <a:ext cx="8458200" cy="4572000"/>
          </a:xfrm>
        </p:spPr>
        <p:txBody>
          <a:bodyPr/>
          <a:lstStyle/>
          <a:p>
            <a:pPr eaLnBrk="1" hangingPunct="1"/>
            <a:r>
              <a:rPr lang="en-US" altLang="en-US" sz="2400" dirty="0" smtClean="0"/>
              <a:t>In Perl</a:t>
            </a:r>
          </a:p>
          <a:p>
            <a:pPr lvl="1" eaLnBrk="1" hangingPunct="1"/>
            <a:r>
              <a:rPr lang="en-US" altLang="en-US" sz="2000" dirty="0" smtClean="0"/>
              <a:t>Names begin with </a:t>
            </a:r>
            <a:r>
              <a:rPr lang="en-US" altLang="en-US" sz="2000" dirty="0" smtClean="0">
                <a:latin typeface="Courier New" panose="02070309020205020404" pitchFamily="49" charset="0"/>
              </a:rPr>
              <a:t>%</a:t>
            </a:r>
            <a:r>
              <a:rPr lang="en-US" altLang="en-US" sz="2000" b="1" dirty="0" smtClean="0"/>
              <a:t> </a:t>
            </a:r>
            <a:r>
              <a:rPr lang="en-US" altLang="en-US" sz="2000" dirty="0" smtClean="0"/>
              <a:t>and parentheses delimit literal values </a:t>
            </a:r>
          </a:p>
          <a:p>
            <a:pPr lvl="1" eaLnBrk="1" hangingPunct="1">
              <a:buFontTx/>
              <a:buNone/>
            </a:pPr>
            <a:r>
              <a:rPr lang="en-US" altLang="en-US" sz="1700" dirty="0" smtClean="0">
                <a:latin typeface="Courier New" panose="02070309020205020404" pitchFamily="49" charset="0"/>
                <a:cs typeface="Courier New" panose="02070309020205020404" pitchFamily="49" charset="0"/>
              </a:rPr>
              <a:t>	  %</a:t>
            </a:r>
            <a:r>
              <a:rPr lang="en-US" altLang="en-US" sz="1700" dirty="0" err="1" smtClean="0">
                <a:latin typeface="Courier New" panose="02070309020205020404" pitchFamily="49" charset="0"/>
                <a:cs typeface="Courier New" panose="02070309020205020404" pitchFamily="49" charset="0"/>
              </a:rPr>
              <a:t>hi_temps</a:t>
            </a:r>
            <a:r>
              <a:rPr lang="en-US" altLang="en-US" sz="1700" dirty="0" smtClean="0">
                <a:latin typeface="Courier New" panose="02070309020205020404" pitchFamily="49" charset="0"/>
                <a:cs typeface="Courier New" panose="02070309020205020404" pitchFamily="49" charset="0"/>
              </a:rPr>
              <a:t> = ("Mon" =&gt; 77, "Tue" =&gt; 79, "Wed" =&gt; 65);</a:t>
            </a:r>
          </a:p>
          <a:p>
            <a:pPr eaLnBrk="1" hangingPunct="1"/>
            <a:endParaRPr lang="en-US" altLang="en-US" sz="900" dirty="0" smtClean="0"/>
          </a:p>
          <a:p>
            <a:pPr lvl="1" eaLnBrk="1" hangingPunct="1"/>
            <a:r>
              <a:rPr lang="en-US" altLang="en-US" sz="2000" dirty="0" smtClean="0"/>
              <a:t>Subscripting is done using braces and keys</a:t>
            </a:r>
          </a:p>
          <a:p>
            <a:pPr lvl="1" eaLnBrk="1" hangingPunct="1">
              <a:buFontTx/>
              <a:buNone/>
            </a:pP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hi_temps</a:t>
            </a:r>
            <a:r>
              <a:rPr lang="en-US" altLang="en-US" sz="1700" dirty="0" smtClean="0">
                <a:latin typeface="Courier New" panose="02070309020205020404" pitchFamily="49" charset="0"/>
              </a:rPr>
              <a:t>{"Wed"} = 83;</a:t>
            </a:r>
          </a:p>
          <a:p>
            <a:pPr eaLnBrk="1" hangingPunct="1"/>
            <a:endParaRPr lang="en-US" altLang="en-US" sz="900" dirty="0" smtClean="0"/>
          </a:p>
          <a:p>
            <a:pPr lvl="1" eaLnBrk="1" hangingPunct="1"/>
            <a:r>
              <a:rPr lang="en-US" altLang="en-US" sz="2000" dirty="0" smtClean="0"/>
              <a:t>Elements can be removed with </a:t>
            </a:r>
            <a:r>
              <a:rPr lang="en-US" altLang="en-US" sz="2000" b="1" dirty="0" smtClean="0">
                <a:latin typeface="Courier New" panose="02070309020205020404" pitchFamily="49" charset="0"/>
              </a:rPr>
              <a:t>delete</a:t>
            </a:r>
          </a:p>
          <a:p>
            <a:pPr lvl="1" eaLnBrk="1" hangingPunct="1">
              <a:buFontTx/>
              <a:buNone/>
            </a:pPr>
            <a:r>
              <a:rPr lang="en-US" altLang="en-US" sz="1700" dirty="0" smtClean="0">
                <a:latin typeface="Courier New" panose="02070309020205020404" pitchFamily="49" charset="0"/>
              </a:rPr>
              <a:t>	  </a:t>
            </a:r>
            <a:r>
              <a:rPr lang="en-US" altLang="en-US" sz="1700" b="1" dirty="0" smtClean="0">
                <a:latin typeface="Courier New" panose="02070309020205020404" pitchFamily="49" charset="0"/>
              </a:rPr>
              <a:t>delete</a:t>
            </a:r>
            <a:r>
              <a:rPr lang="en-US" altLang="en-US" sz="1700" dirty="0" smtClean="0">
                <a:latin typeface="Courier New" panose="02070309020205020404" pitchFamily="49" charset="0"/>
              </a:rPr>
              <a:t> $</a:t>
            </a:r>
            <a:r>
              <a:rPr lang="en-US" altLang="en-US" sz="1700" dirty="0" err="1" smtClean="0">
                <a:latin typeface="Courier New" panose="02070309020205020404" pitchFamily="49" charset="0"/>
              </a:rPr>
              <a:t>hi_temps</a:t>
            </a:r>
            <a:r>
              <a:rPr lang="en-US" altLang="en-US" sz="1700" dirty="0" smtClean="0">
                <a:latin typeface="Courier New" panose="02070309020205020404" pitchFamily="49" charset="0"/>
              </a:rPr>
              <a:t>{"Tue"};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737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B677C90-0E32-4120-A9AA-79FE75ABC94B}"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73732" name="Rectangle 2"/>
          <p:cNvSpPr>
            <a:spLocks noGrp="1" noChangeArrowheads="1"/>
          </p:cNvSpPr>
          <p:nvPr>
            <p:ph type="title"/>
          </p:nvPr>
        </p:nvSpPr>
        <p:spPr/>
        <p:txBody>
          <a:bodyPr/>
          <a:lstStyle/>
          <a:p>
            <a:pPr eaLnBrk="1" hangingPunct="1"/>
            <a:r>
              <a:rPr lang="en-US" altLang="en-US" smtClean="0"/>
              <a:t>Record Types</a:t>
            </a:r>
          </a:p>
        </p:txBody>
      </p:sp>
      <p:sp>
        <p:nvSpPr>
          <p:cNvPr id="73733" name="Rectangle 3"/>
          <p:cNvSpPr>
            <a:spLocks noGrp="1" noChangeArrowheads="1"/>
          </p:cNvSpPr>
          <p:nvPr>
            <p:ph type="body" idx="1"/>
          </p:nvPr>
        </p:nvSpPr>
        <p:spPr>
          <a:xfrm>
            <a:off x="609600" y="1592118"/>
            <a:ext cx="8153400" cy="4572000"/>
          </a:xfrm>
        </p:spPr>
        <p:txBody>
          <a:bodyPr/>
          <a:lstStyle/>
          <a:p>
            <a:pPr eaLnBrk="1" hangingPunct="1"/>
            <a:r>
              <a:rPr lang="en-US" altLang="en-US" sz="2400" dirty="0" smtClean="0"/>
              <a:t>A </a:t>
            </a:r>
            <a:r>
              <a:rPr lang="en-US" altLang="en-US" sz="2400" u="sng" dirty="0" smtClean="0"/>
              <a:t>record</a:t>
            </a:r>
            <a:endParaRPr lang="en-US" altLang="en-US" sz="2400" dirty="0" smtClean="0"/>
          </a:p>
          <a:p>
            <a:pPr lvl="1" eaLnBrk="1" hangingPunct="1"/>
            <a:r>
              <a:rPr lang="en-US" altLang="en-US" sz="2000" dirty="0" smtClean="0"/>
              <a:t>A possibly heterogeneous aggregate of data elements</a:t>
            </a:r>
          </a:p>
          <a:p>
            <a:pPr lvl="1" eaLnBrk="1" hangingPunct="1"/>
            <a:r>
              <a:rPr lang="en-US" altLang="en-US" sz="2000" dirty="0" smtClean="0"/>
              <a:t>Data elements are called </a:t>
            </a:r>
            <a:r>
              <a:rPr lang="en-US" altLang="en-US" sz="2000" u="sng" dirty="0" smtClean="0"/>
              <a:t>fields</a:t>
            </a:r>
            <a:r>
              <a:rPr lang="en-US" altLang="en-US" sz="2000" dirty="0" smtClean="0"/>
              <a:t>, and identified by names</a:t>
            </a:r>
          </a:p>
          <a:p>
            <a:pPr eaLnBrk="1" hangingPunct="1"/>
            <a:r>
              <a:rPr lang="en-US" altLang="en-US" sz="2400" dirty="0" smtClean="0"/>
              <a:t>Design issues</a:t>
            </a:r>
          </a:p>
          <a:p>
            <a:pPr lvl="1" eaLnBrk="1" hangingPunct="1"/>
            <a:r>
              <a:rPr lang="en-US" altLang="en-US" sz="2000" dirty="0" smtClean="0"/>
              <a:t>What is the syntactic form of a field reference? </a:t>
            </a:r>
          </a:p>
          <a:p>
            <a:pPr lvl="1" eaLnBrk="1" hangingPunct="1"/>
            <a:r>
              <a:rPr lang="en-US" altLang="en-US" sz="2000" dirty="0" smtClean="0"/>
              <a:t>Are elliptical references allowed?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757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B3F91E8C-6D50-4304-B9C5-6052613AB51F}"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75780" name="Rectangle 2"/>
          <p:cNvSpPr>
            <a:spLocks noGrp="1" noChangeArrowheads="1"/>
          </p:cNvSpPr>
          <p:nvPr>
            <p:ph type="title"/>
          </p:nvPr>
        </p:nvSpPr>
        <p:spPr/>
        <p:txBody>
          <a:bodyPr/>
          <a:lstStyle/>
          <a:p>
            <a:pPr eaLnBrk="1" hangingPunct="1"/>
            <a:r>
              <a:rPr lang="en-US" altLang="en-US" dirty="0" smtClean="0"/>
              <a:t>Records in COBOL</a:t>
            </a:r>
          </a:p>
        </p:txBody>
      </p:sp>
      <p:sp>
        <p:nvSpPr>
          <p:cNvPr id="75781" name="Rectangle 3"/>
          <p:cNvSpPr>
            <a:spLocks noGrp="1" noChangeArrowheads="1"/>
          </p:cNvSpPr>
          <p:nvPr>
            <p:ph type="body" idx="1"/>
          </p:nvPr>
        </p:nvSpPr>
        <p:spPr>
          <a:xfrm>
            <a:off x="609600" y="1592118"/>
            <a:ext cx="8153400" cy="4572000"/>
          </a:xfrm>
        </p:spPr>
        <p:txBody>
          <a:bodyPr/>
          <a:lstStyle/>
          <a:p>
            <a:pPr eaLnBrk="1" hangingPunct="1"/>
            <a:r>
              <a:rPr lang="en-US" altLang="en-US" sz="2400" dirty="0" smtClean="0"/>
              <a:t>COBOL allows nested records</a:t>
            </a:r>
          </a:p>
          <a:p>
            <a:pPr lvl="1" eaLnBrk="1" hangingPunct="1"/>
            <a:r>
              <a:rPr lang="en-US" altLang="en-US" sz="2000" dirty="0" smtClean="0"/>
              <a:t>Level numbers show hierarchical structure</a:t>
            </a:r>
          </a:p>
          <a:p>
            <a:pPr lvl="1" eaLnBrk="1" hangingPunct="1">
              <a:buFontTx/>
              <a:buNone/>
            </a:pPr>
            <a:endParaRPr lang="en-US" altLang="en-US" sz="700" dirty="0" smtClean="0">
              <a:latin typeface="Courier New" panose="02070309020205020404" pitchFamily="49" charset="0"/>
              <a:cs typeface="Courier New" panose="02070309020205020404" pitchFamily="49" charset="0"/>
            </a:endParaRPr>
          </a:p>
          <a:p>
            <a:pPr lvl="1" eaLnBrk="1" hangingPunct="1">
              <a:buFontTx/>
              <a:buNone/>
            </a:pPr>
            <a:r>
              <a:rPr lang="en-US" altLang="en-US" sz="2000" dirty="0" smtClean="0">
                <a:latin typeface="Courier New" panose="02070309020205020404" pitchFamily="49" charset="0"/>
                <a:cs typeface="Courier New" panose="02070309020205020404" pitchFamily="49" charset="0"/>
              </a:rPr>
              <a:t>	  01 EMPLOYEE-RECORD.</a:t>
            </a:r>
          </a:p>
          <a:p>
            <a:pPr lvl="1" eaLnBrk="1" hangingPunct="1">
              <a:buFontTx/>
              <a:buNone/>
            </a:pPr>
            <a:r>
              <a:rPr lang="en-US" altLang="en-US" sz="2000" dirty="0" smtClean="0">
                <a:latin typeface="Courier New" panose="02070309020205020404" pitchFamily="49" charset="0"/>
                <a:cs typeface="Courier New" panose="02070309020205020404" pitchFamily="49" charset="0"/>
              </a:rPr>
              <a:t>      02 EMPLOYEE-NAME.</a:t>
            </a:r>
          </a:p>
          <a:p>
            <a:pPr lvl="1" eaLnBrk="1" hangingPunct="1">
              <a:buFontTx/>
              <a:buNone/>
            </a:pPr>
            <a:r>
              <a:rPr lang="en-US" altLang="en-US" sz="2000" dirty="0" smtClean="0">
                <a:latin typeface="Courier New" panose="02070309020205020404" pitchFamily="49" charset="0"/>
                <a:cs typeface="Courier New" panose="02070309020205020404" pitchFamily="49" charset="0"/>
              </a:rPr>
              <a:t>         05 FIRST    PICTURE IS X(20).</a:t>
            </a:r>
          </a:p>
          <a:p>
            <a:pPr lvl="1" eaLnBrk="1" hangingPunct="1">
              <a:buFontTx/>
              <a:buNone/>
            </a:pPr>
            <a:r>
              <a:rPr lang="en-US" altLang="en-US" sz="2000" dirty="0" smtClean="0">
                <a:latin typeface="Courier New" panose="02070309020205020404" pitchFamily="49" charset="0"/>
                <a:cs typeface="Courier New" panose="02070309020205020404" pitchFamily="49" charset="0"/>
              </a:rPr>
              <a:t>         05 MIDDLE   PICTURE IS X(10).</a:t>
            </a:r>
          </a:p>
          <a:p>
            <a:pPr lvl="1" eaLnBrk="1" hangingPunct="1">
              <a:buFontTx/>
              <a:buNone/>
            </a:pPr>
            <a:r>
              <a:rPr lang="en-US" altLang="en-US" sz="2000" dirty="0" smtClean="0">
                <a:latin typeface="Courier New" panose="02070309020205020404" pitchFamily="49" charset="0"/>
                <a:cs typeface="Courier New" panose="02070309020205020404" pitchFamily="49" charset="0"/>
              </a:rPr>
              <a:t>         05 LAST     PICTURE IS X(20).</a:t>
            </a:r>
          </a:p>
          <a:p>
            <a:pPr lvl="1" eaLnBrk="1" hangingPunct="1">
              <a:buFontTx/>
              <a:buNone/>
            </a:pPr>
            <a:r>
              <a:rPr lang="en-US" altLang="en-US" sz="2000" dirty="0" smtClean="0">
                <a:latin typeface="Courier New" panose="02070309020205020404" pitchFamily="49" charset="0"/>
                <a:cs typeface="Courier New" panose="02070309020205020404" pitchFamily="49" charset="0"/>
              </a:rPr>
              <a:t>      02 HOURLY-RATE PICTURE IS 99V99.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778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FFC133A-771A-454D-BEAC-A8BD80635B03}"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77828" name="Rectangle 2"/>
          <p:cNvSpPr>
            <a:spLocks noGrp="1" noChangeArrowheads="1"/>
          </p:cNvSpPr>
          <p:nvPr>
            <p:ph type="title"/>
          </p:nvPr>
        </p:nvSpPr>
        <p:spPr/>
        <p:txBody>
          <a:bodyPr/>
          <a:lstStyle/>
          <a:p>
            <a:pPr eaLnBrk="1" hangingPunct="1"/>
            <a:r>
              <a:rPr lang="en-US" altLang="en-US" dirty="0" smtClean="0"/>
              <a:t>Orthogonal Records</a:t>
            </a:r>
          </a:p>
        </p:txBody>
      </p:sp>
      <p:sp>
        <p:nvSpPr>
          <p:cNvPr id="77829" name="Rectangle 3"/>
          <p:cNvSpPr>
            <a:spLocks noGrp="1" noChangeArrowheads="1"/>
          </p:cNvSpPr>
          <p:nvPr>
            <p:ph type="body" idx="1"/>
          </p:nvPr>
        </p:nvSpPr>
        <p:spPr>
          <a:xfrm>
            <a:off x="611188" y="1600922"/>
            <a:ext cx="8304212" cy="4876800"/>
          </a:xfrm>
        </p:spPr>
        <p:txBody>
          <a:bodyPr/>
          <a:lstStyle/>
          <a:p>
            <a:pPr eaLnBrk="1" hangingPunct="1"/>
            <a:r>
              <a:rPr lang="en-US" altLang="en-US" sz="2400" dirty="0" smtClean="0"/>
              <a:t>Languages other than COBOL use records in records</a:t>
            </a:r>
          </a:p>
          <a:p>
            <a:pPr eaLnBrk="1" hangingPunct="1"/>
            <a:r>
              <a:rPr lang="en-US" altLang="en-US" sz="2400" dirty="0" smtClean="0"/>
              <a:t>For example, in Ada:</a:t>
            </a:r>
          </a:p>
          <a:p>
            <a:pPr eaLnBrk="1" hangingPunct="1">
              <a:buFontTx/>
              <a:buNone/>
            </a:pPr>
            <a:endParaRPr lang="en-US" altLang="en-US" sz="800" dirty="0" smtClean="0"/>
          </a:p>
          <a:p>
            <a:pPr eaLnBrk="1" hangingPunct="1">
              <a:buFontTx/>
              <a:buNone/>
            </a:pPr>
            <a:r>
              <a:rPr lang="en-US" altLang="en-US" sz="2000" b="1"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type</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Employee_Name_Type</a:t>
            </a:r>
            <a:r>
              <a:rPr lang="en-US" altLang="en-US" sz="1800"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is record</a:t>
            </a:r>
          </a:p>
          <a:p>
            <a:pPr eaLnBrk="1" hangingPunct="1">
              <a:buFontTx/>
              <a:buNone/>
            </a:pPr>
            <a:r>
              <a:rPr lang="en-US" altLang="en-US" sz="1800" dirty="0" smtClean="0">
                <a:latin typeface="Courier New" panose="02070309020205020404" pitchFamily="49" charset="0"/>
                <a:cs typeface="Courier New" panose="02070309020205020404" pitchFamily="49" charset="0"/>
              </a:rPr>
              <a:t>		    First: String (1..20);</a:t>
            </a:r>
          </a:p>
          <a:p>
            <a:pPr eaLnBrk="1" hangingPunct="1">
              <a:buFontTx/>
              <a:buNone/>
            </a:pPr>
            <a:r>
              <a:rPr lang="en-US" altLang="en-US" sz="1800" dirty="0" smtClean="0">
                <a:latin typeface="Courier New" panose="02070309020205020404" pitchFamily="49" charset="0"/>
                <a:cs typeface="Courier New" panose="02070309020205020404" pitchFamily="49" charset="0"/>
              </a:rPr>
              <a:t>		    Middle: String (1..10);</a:t>
            </a:r>
          </a:p>
          <a:p>
            <a:pPr eaLnBrk="1" hangingPunct="1">
              <a:buFontTx/>
              <a:buNone/>
            </a:pPr>
            <a:r>
              <a:rPr lang="en-US" altLang="en-US" sz="1800" dirty="0" smtClean="0">
                <a:latin typeface="Courier New" panose="02070309020205020404" pitchFamily="49" charset="0"/>
                <a:cs typeface="Courier New" panose="02070309020205020404" pitchFamily="49" charset="0"/>
              </a:rPr>
              <a:t>		    Last: String (1..20);</a:t>
            </a:r>
          </a:p>
          <a:p>
            <a:pPr eaLnBrk="1" hangingPunct="1">
              <a:buFontTx/>
              <a:buNone/>
            </a:pPr>
            <a:r>
              <a:rPr lang="en-US" altLang="en-US" sz="1800"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end record</a:t>
            </a:r>
            <a:r>
              <a:rPr lang="en-US" altLang="en-US" sz="1800" dirty="0" smtClean="0">
                <a:latin typeface="Courier New" panose="02070309020205020404" pitchFamily="49" charset="0"/>
                <a:cs typeface="Courier New" panose="02070309020205020404" pitchFamily="49" charset="0"/>
              </a:rPr>
              <a:t>;</a:t>
            </a:r>
          </a:p>
          <a:p>
            <a:pPr eaLnBrk="1" hangingPunct="1">
              <a:buFontTx/>
              <a:buNone/>
            </a:pPr>
            <a:endParaRPr lang="en-US" altLang="en-US" sz="700" dirty="0" smtClean="0">
              <a:latin typeface="Courier New" panose="02070309020205020404" pitchFamily="49" charset="0"/>
              <a:cs typeface="Courier New" panose="02070309020205020404" pitchFamily="49" charset="0"/>
            </a:endParaRPr>
          </a:p>
          <a:p>
            <a:pPr eaLnBrk="1" hangingPunct="1">
              <a:buFontTx/>
              <a:buNone/>
            </a:pPr>
            <a:r>
              <a:rPr lang="en-US" altLang="en-US" sz="1800" b="1" dirty="0" smtClean="0">
                <a:latin typeface="Courier New" panose="02070309020205020404" pitchFamily="49" charset="0"/>
                <a:cs typeface="Courier New" panose="02070309020205020404" pitchFamily="49" charset="0"/>
              </a:rPr>
              <a:t>		type</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Employee_Record_Type</a:t>
            </a:r>
            <a:r>
              <a:rPr lang="en-US" altLang="en-US" sz="1800"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is record</a:t>
            </a:r>
          </a:p>
          <a:p>
            <a:pPr eaLnBrk="1" hangingPunct="1">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Employee_Name</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Employee_Name_Type</a:t>
            </a:r>
            <a:r>
              <a:rPr lang="en-US" altLang="en-US" sz="1800" dirty="0" smtClean="0">
                <a:latin typeface="Courier New" panose="02070309020205020404" pitchFamily="49" charset="0"/>
                <a:cs typeface="Courier New" panose="02070309020205020404" pitchFamily="49" charset="0"/>
              </a:rPr>
              <a:t>;</a:t>
            </a:r>
          </a:p>
          <a:p>
            <a:pPr eaLnBrk="1" hangingPunct="1">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Hourly_Rate</a:t>
            </a:r>
            <a:r>
              <a:rPr lang="en-US" altLang="en-US" sz="1800" dirty="0" smtClean="0">
                <a:latin typeface="Courier New" panose="02070309020205020404" pitchFamily="49" charset="0"/>
                <a:cs typeface="Courier New" panose="02070309020205020404" pitchFamily="49" charset="0"/>
              </a:rPr>
              <a:t>: Float;</a:t>
            </a:r>
          </a:p>
          <a:p>
            <a:pPr eaLnBrk="1" hangingPunct="1">
              <a:buFontTx/>
              <a:buNone/>
            </a:pPr>
            <a:r>
              <a:rPr lang="en-US" altLang="en-US" sz="1800" b="1" dirty="0" smtClean="0">
                <a:latin typeface="Courier New" panose="02070309020205020404" pitchFamily="49" charset="0"/>
                <a:cs typeface="Courier New" panose="02070309020205020404" pitchFamily="49" charset="0"/>
              </a:rPr>
              <a:t>		end record</a:t>
            </a:r>
            <a:r>
              <a:rPr lang="en-US" altLang="en-US" sz="1800" dirty="0" smtClean="0">
                <a:latin typeface="Courier New" panose="02070309020205020404" pitchFamily="49" charset="0"/>
                <a:cs typeface="Courier New" panose="02070309020205020404" pitchFamily="49" charset="0"/>
              </a:rPr>
              <a:t>;</a:t>
            </a:r>
          </a:p>
          <a:p>
            <a:pPr eaLnBrk="1" hangingPunct="1">
              <a:buFontTx/>
              <a:buNone/>
            </a:pPr>
            <a:endParaRPr lang="en-US" altLang="en-US" sz="700" dirty="0" smtClean="0">
              <a:latin typeface="Courier New" panose="02070309020205020404" pitchFamily="49" charset="0"/>
              <a:cs typeface="Courier New" panose="02070309020205020404" pitchFamily="49" charset="0"/>
            </a:endParaRPr>
          </a:p>
          <a:p>
            <a:pPr eaLnBrk="1" hangingPunct="1">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Employee_Record</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Employee_Record_Type</a:t>
            </a:r>
            <a:r>
              <a:rPr lang="en-US" altLang="en-US" sz="1800" dirty="0" smtClean="0">
                <a:latin typeface="Courier New" panose="02070309020205020404" pitchFamily="49" charset="0"/>
                <a:cs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798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48EF7A9-4F67-418F-AECC-2605F7B2448B}"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79876" name="Rectangle 2"/>
          <p:cNvSpPr>
            <a:spLocks noGrp="1" noChangeArrowheads="1"/>
          </p:cNvSpPr>
          <p:nvPr>
            <p:ph type="title"/>
          </p:nvPr>
        </p:nvSpPr>
        <p:spPr/>
        <p:txBody>
          <a:bodyPr/>
          <a:lstStyle/>
          <a:p>
            <a:pPr eaLnBrk="1" hangingPunct="1"/>
            <a:r>
              <a:rPr lang="en-US" altLang="en-US" smtClean="0"/>
              <a:t>References to Records</a:t>
            </a:r>
          </a:p>
        </p:txBody>
      </p:sp>
      <p:sp>
        <p:nvSpPr>
          <p:cNvPr id="79877" name="Rectangle 3"/>
          <p:cNvSpPr>
            <a:spLocks noGrp="1" noChangeArrowheads="1"/>
          </p:cNvSpPr>
          <p:nvPr>
            <p:ph type="body" idx="1"/>
          </p:nvPr>
        </p:nvSpPr>
        <p:spPr>
          <a:xfrm>
            <a:off x="609600" y="1600200"/>
            <a:ext cx="8153400" cy="4572000"/>
          </a:xfrm>
        </p:spPr>
        <p:txBody>
          <a:bodyPr/>
          <a:lstStyle/>
          <a:p>
            <a:pPr eaLnBrk="1" hangingPunct="1"/>
            <a:r>
              <a:rPr lang="en-US" altLang="en-US" sz="2400" dirty="0" smtClean="0"/>
              <a:t>Record field references</a:t>
            </a:r>
          </a:p>
          <a:p>
            <a:pPr lvl="1" eaLnBrk="1" hangingPunct="1"/>
            <a:r>
              <a:rPr lang="en-US" altLang="en-US" sz="2000" dirty="0" smtClean="0"/>
              <a:t>COBOL</a:t>
            </a:r>
          </a:p>
          <a:p>
            <a:pPr lvl="2" eaLnBrk="1" hangingPunct="1">
              <a:buFontTx/>
              <a:buNone/>
            </a:pPr>
            <a:r>
              <a:rPr lang="en-US" altLang="en-US" sz="1800" dirty="0" smtClean="0">
                <a:latin typeface="Courier New" panose="02070309020205020404" pitchFamily="49" charset="0"/>
              </a:rPr>
              <a:t> MIDDLE OF EMPLOYEE-NAME OF EMPLOYEE-RECORD</a:t>
            </a:r>
          </a:p>
          <a:p>
            <a:pPr lvl="2" eaLnBrk="1" hangingPunct="1">
              <a:buFontTx/>
              <a:buNone/>
            </a:pPr>
            <a:endParaRPr lang="en-US" altLang="en-US" sz="400" dirty="0" smtClean="0">
              <a:latin typeface="Courier New" panose="02070309020205020404" pitchFamily="49" charset="0"/>
            </a:endParaRPr>
          </a:p>
          <a:p>
            <a:pPr lvl="1" eaLnBrk="1" hangingPunct="1"/>
            <a:r>
              <a:rPr lang="en-US" altLang="en-US" sz="2000" dirty="0" smtClean="0"/>
              <a:t>Other languages use dot notation</a:t>
            </a:r>
          </a:p>
          <a:p>
            <a:pPr lvl="2" eaLnBrk="1" hangingPunct="1">
              <a:buFontTx/>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Employee_Record.Employee_Name.Middle</a:t>
            </a:r>
            <a:endParaRPr lang="en-US" altLang="en-US" sz="1800" dirty="0" smtClean="0">
              <a:latin typeface="Courier New" panose="02070309020205020404" pitchFamily="49" charset="0"/>
            </a:endParaRPr>
          </a:p>
          <a:p>
            <a:pPr lvl="1" eaLnBrk="1" hangingPunct="1">
              <a:buFontTx/>
              <a:buNone/>
            </a:pPr>
            <a:endParaRPr lang="en-US" altLang="en-US" sz="400" dirty="0" smtClean="0">
              <a:solidFill>
                <a:schemeClr val="tx2"/>
              </a:solidFill>
              <a:latin typeface="Courier New" panose="02070309020205020404" pitchFamily="49" charset="0"/>
              <a:cs typeface="Courier New" panose="02070309020205020404" pitchFamily="49" charset="0"/>
            </a:endParaRPr>
          </a:p>
          <a:p>
            <a:pPr eaLnBrk="1" hangingPunct="1"/>
            <a:r>
              <a:rPr lang="en-US" altLang="en-US" sz="2400" dirty="0" smtClean="0"/>
              <a:t>Fully qualified references</a:t>
            </a:r>
          </a:p>
          <a:p>
            <a:pPr lvl="1" eaLnBrk="1" hangingPunct="1"/>
            <a:r>
              <a:rPr lang="en-US" altLang="en-US" sz="2000" dirty="0" smtClean="0"/>
              <a:t>Must include all record names</a:t>
            </a:r>
          </a:p>
          <a:p>
            <a:pPr eaLnBrk="1" hangingPunct="1">
              <a:buFontTx/>
              <a:buNone/>
            </a:pPr>
            <a:endParaRPr lang="en-US" altLang="en-US" sz="400" dirty="0" smtClean="0"/>
          </a:p>
          <a:p>
            <a:pPr eaLnBrk="1" hangingPunct="1"/>
            <a:r>
              <a:rPr lang="en-US" altLang="en-US" sz="2400" dirty="0" smtClean="0"/>
              <a:t>Elliptical references</a:t>
            </a:r>
          </a:p>
          <a:p>
            <a:pPr lvl="1" eaLnBrk="1" hangingPunct="1"/>
            <a:r>
              <a:rPr lang="en-US" altLang="en-US" sz="1800" dirty="0" smtClean="0"/>
              <a:t>Allow leaving out record names if the reference is unambiguous</a:t>
            </a:r>
          </a:p>
          <a:p>
            <a:pPr lvl="1" eaLnBrk="1" hangingPunct="1"/>
            <a:r>
              <a:rPr lang="en-US" altLang="en-US" sz="1800" dirty="0" smtClean="0"/>
              <a:t>For example in COBOL, the following are all equivalent</a:t>
            </a:r>
          </a:p>
          <a:p>
            <a:pPr lvl="2" eaLnBrk="1" hangingPunct="1">
              <a:buFontTx/>
              <a:buNone/>
            </a:pPr>
            <a:r>
              <a:rPr lang="en-US" altLang="en-US" sz="1600" dirty="0" smtClean="0">
                <a:latin typeface="Courier New" panose="02070309020205020404" pitchFamily="49" charset="0"/>
                <a:cs typeface="Courier New" panose="02070309020205020404" pitchFamily="49" charset="0"/>
              </a:rPr>
              <a:t> FIRST</a:t>
            </a:r>
          </a:p>
          <a:p>
            <a:pPr lvl="2" eaLnBrk="1" hangingPunct="1">
              <a:buFontTx/>
              <a:buNone/>
            </a:pPr>
            <a:r>
              <a:rPr lang="en-US" altLang="en-US" sz="1600" dirty="0" smtClean="0">
                <a:latin typeface="Courier New" panose="02070309020205020404" pitchFamily="49" charset="0"/>
                <a:cs typeface="Courier New" panose="02070309020205020404" pitchFamily="49" charset="0"/>
              </a:rPr>
              <a:t> FIRST OF EMPLOYEE-NAME</a:t>
            </a:r>
            <a:endParaRPr lang="en-US" altLang="en-US" sz="1600" dirty="0" smtClean="0"/>
          </a:p>
          <a:p>
            <a:pPr lvl="2" eaLnBrk="1" hangingPunct="1">
              <a:buFontTx/>
              <a:buNone/>
            </a:pPr>
            <a:r>
              <a:rPr lang="en-US" altLang="en-US" sz="1600" dirty="0" smtClean="0">
                <a:latin typeface="Courier New" panose="02070309020205020404" pitchFamily="49" charset="0"/>
                <a:cs typeface="Courier New" panose="02070309020205020404" pitchFamily="49" charset="0"/>
              </a:rPr>
              <a:t> FIRST</a:t>
            </a:r>
            <a:r>
              <a:rPr lang="en-US" altLang="en-US" sz="1600" dirty="0" smtClean="0">
                <a:latin typeface="Courier New" panose="02070309020205020404" pitchFamily="49" charset="0"/>
              </a:rPr>
              <a:t> OF EMPLOYEE-RECORD</a:t>
            </a:r>
            <a:endParaRPr lang="en-US" altLang="en-US" sz="16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819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7C2C0D0-7650-4942-BEEB-E76D166F680E}"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81924" name="Rectangle 2"/>
          <p:cNvSpPr>
            <a:spLocks noGrp="1" noChangeArrowheads="1"/>
          </p:cNvSpPr>
          <p:nvPr>
            <p:ph type="title"/>
          </p:nvPr>
        </p:nvSpPr>
        <p:spPr/>
        <p:txBody>
          <a:bodyPr/>
          <a:lstStyle/>
          <a:p>
            <a:pPr eaLnBrk="1" hangingPunct="1"/>
            <a:r>
              <a:rPr lang="en-US" altLang="en-US" dirty="0" smtClean="0"/>
              <a:t>Operations on Records</a:t>
            </a:r>
          </a:p>
        </p:txBody>
      </p:sp>
      <p:sp>
        <p:nvSpPr>
          <p:cNvPr id="81925" name="Rectangle 3"/>
          <p:cNvSpPr>
            <a:spLocks noGrp="1" noChangeArrowheads="1"/>
          </p:cNvSpPr>
          <p:nvPr>
            <p:ph type="body" idx="1"/>
          </p:nvPr>
        </p:nvSpPr>
        <p:spPr/>
        <p:txBody>
          <a:bodyPr/>
          <a:lstStyle/>
          <a:p>
            <a:pPr eaLnBrk="1" hangingPunct="1"/>
            <a:r>
              <a:rPr lang="en-US" altLang="en-US" sz="2400" dirty="0" smtClean="0"/>
              <a:t>Assignment is very common</a:t>
            </a:r>
          </a:p>
          <a:p>
            <a:pPr lvl="1" eaLnBrk="1" hangingPunct="1"/>
            <a:r>
              <a:rPr lang="en-US" altLang="en-US" sz="2000" dirty="0" smtClean="0"/>
              <a:t>Generally types on both sides must be identical</a:t>
            </a:r>
          </a:p>
          <a:p>
            <a:pPr eaLnBrk="1" hangingPunct="1"/>
            <a:r>
              <a:rPr lang="en-US" altLang="en-US" sz="2400" dirty="0" smtClean="0"/>
              <a:t>COBOL </a:t>
            </a:r>
            <a:r>
              <a:rPr lang="en-US" altLang="en-US" sz="2400" dirty="0" smtClean="0"/>
              <a:t>provides </a:t>
            </a:r>
            <a:r>
              <a:rPr lang="en-US" altLang="en-US" sz="2400" dirty="0" smtClean="0">
                <a:latin typeface="Courier New" panose="02070309020205020404" pitchFamily="49" charset="0"/>
                <a:cs typeface="Courier New" panose="02070309020205020404" pitchFamily="49" charset="0"/>
              </a:rPr>
              <a:t>MOVE CORRESPONDING</a:t>
            </a:r>
          </a:p>
          <a:p>
            <a:pPr lvl="1" eaLnBrk="1" hangingPunct="1"/>
            <a:r>
              <a:rPr lang="en-US" altLang="en-US" sz="2000" dirty="0" smtClean="0"/>
              <a:t>Copies all fields of the source record to the corresponding fields in the target record</a:t>
            </a:r>
          </a:p>
          <a:p>
            <a:pPr lvl="1" eaLnBrk="1" hangingPunct="1"/>
            <a:r>
              <a:rPr lang="en-US" altLang="en-US" sz="2000" dirty="0" smtClean="0"/>
              <a:t>Why does this make sense for COBOL?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839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82F9247-D774-4BEC-9129-92D0095E5913}"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83972" name="Rectangle 2"/>
          <p:cNvSpPr>
            <a:spLocks noGrp="1" noChangeArrowheads="1"/>
          </p:cNvSpPr>
          <p:nvPr>
            <p:ph type="title"/>
          </p:nvPr>
        </p:nvSpPr>
        <p:spPr>
          <a:xfrm>
            <a:off x="609600" y="381000"/>
            <a:ext cx="8382000" cy="1143000"/>
          </a:xfrm>
        </p:spPr>
        <p:txBody>
          <a:bodyPr/>
          <a:lstStyle/>
          <a:p>
            <a:pPr eaLnBrk="1" hangingPunct="1"/>
            <a:r>
              <a:rPr lang="en-US" altLang="en-US" dirty="0"/>
              <a:t>Evaluation </a:t>
            </a:r>
            <a:r>
              <a:rPr lang="en-US" altLang="en-US" dirty="0" smtClean="0"/>
              <a:t>Compared </a:t>
            </a:r>
            <a:r>
              <a:rPr lang="en-US" altLang="en-US" dirty="0"/>
              <a:t>to Arrays</a:t>
            </a:r>
            <a:endParaRPr lang="en-US" altLang="en-US" dirty="0" smtClean="0"/>
          </a:p>
        </p:txBody>
      </p:sp>
      <p:sp>
        <p:nvSpPr>
          <p:cNvPr id="83973" name="Rectangle 3"/>
          <p:cNvSpPr>
            <a:spLocks noGrp="1" noChangeArrowheads="1"/>
          </p:cNvSpPr>
          <p:nvPr>
            <p:ph type="body" idx="1"/>
          </p:nvPr>
        </p:nvSpPr>
        <p:spPr>
          <a:xfrm>
            <a:off x="609600" y="1600200"/>
            <a:ext cx="8382000" cy="4572000"/>
          </a:xfrm>
        </p:spPr>
        <p:txBody>
          <a:bodyPr/>
          <a:lstStyle/>
          <a:p>
            <a:pPr eaLnBrk="1" hangingPunct="1"/>
            <a:r>
              <a:rPr lang="en-US" altLang="en-US" sz="2400" dirty="0" smtClean="0"/>
              <a:t>Use records when data values are heterogeneous</a:t>
            </a:r>
          </a:p>
          <a:p>
            <a:pPr eaLnBrk="1" hangingPunct="1"/>
            <a:r>
              <a:rPr lang="en-US" altLang="en-US" sz="2400" dirty="0" smtClean="0"/>
              <a:t>Array element access slower than record field access</a:t>
            </a:r>
          </a:p>
          <a:p>
            <a:pPr lvl="1" eaLnBrk="1" hangingPunct="1"/>
            <a:r>
              <a:rPr lang="en-US" altLang="en-US" sz="2000" dirty="0" smtClean="0"/>
              <a:t>Subscripts are dynamic</a:t>
            </a:r>
          </a:p>
          <a:p>
            <a:pPr lvl="1" eaLnBrk="1" hangingPunct="1"/>
            <a:r>
              <a:rPr lang="en-US" altLang="en-US" sz="2000" dirty="0" smtClean="0"/>
              <a:t>Field names are static</a:t>
            </a:r>
          </a:p>
          <a:p>
            <a:pPr eaLnBrk="1" hangingPunct="1"/>
            <a:r>
              <a:rPr lang="en-US" altLang="en-US" sz="2400" dirty="0" smtClean="0"/>
              <a:t>Subscripts can simulate record fields dynamically</a:t>
            </a:r>
          </a:p>
          <a:p>
            <a:pPr lvl="1" eaLnBrk="1" hangingPunct="1"/>
            <a:r>
              <a:rPr lang="en-US" altLang="en-US" sz="2000" dirty="0" smtClean="0"/>
              <a:t>Array </a:t>
            </a:r>
            <a:r>
              <a:rPr lang="en-US" altLang="en-US" sz="2000" dirty="0" smtClean="0"/>
              <a:t>needs </a:t>
            </a:r>
            <a:r>
              <a:rPr lang="en-US" altLang="en-US" sz="2000" dirty="0" smtClean="0"/>
              <a:t>to store heterogeneous values</a:t>
            </a:r>
          </a:p>
          <a:p>
            <a:pPr lvl="1" eaLnBrk="1" hangingPunct="1"/>
            <a:r>
              <a:rPr lang="en-US" altLang="en-US" sz="2000" dirty="0" smtClean="0"/>
              <a:t>How would you go about achieving this?</a:t>
            </a:r>
          </a:p>
          <a:p>
            <a:pPr lvl="1" eaLnBrk="1" hangingPunct="1"/>
            <a:r>
              <a:rPr lang="en-US" altLang="en-US" sz="2000" dirty="0" smtClean="0"/>
              <a:t>Two drawbacks</a:t>
            </a:r>
          </a:p>
          <a:p>
            <a:pPr lvl="2" eaLnBrk="1" hangingPunct="1"/>
            <a:r>
              <a:rPr lang="en-US" altLang="en-US" sz="1700" dirty="0" smtClean="0"/>
              <a:t>Would disallow type checking (why?)</a:t>
            </a:r>
          </a:p>
          <a:p>
            <a:pPr lvl="2" eaLnBrk="1" hangingPunct="1"/>
            <a:r>
              <a:rPr lang="en-US" altLang="en-US" sz="1700" dirty="0" smtClean="0"/>
              <a:t>Would be much slower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dirty="0" smtClean="0"/>
              <a:t>Tuple Types</a:t>
            </a:r>
          </a:p>
        </p:txBody>
      </p:sp>
      <p:sp>
        <p:nvSpPr>
          <p:cNvPr id="86019" name="Content Placeholder 2"/>
          <p:cNvSpPr>
            <a:spLocks noGrp="1"/>
          </p:cNvSpPr>
          <p:nvPr>
            <p:ph idx="1"/>
          </p:nvPr>
        </p:nvSpPr>
        <p:spPr>
          <a:xfrm>
            <a:off x="609600" y="1600200"/>
            <a:ext cx="8153400" cy="4572000"/>
          </a:xfrm>
        </p:spPr>
        <p:txBody>
          <a:bodyPr/>
          <a:lstStyle/>
          <a:p>
            <a:r>
              <a:rPr lang="en-US" altLang="en-US" sz="2400" dirty="0" smtClean="0"/>
              <a:t>Similar to a record</a:t>
            </a:r>
          </a:p>
          <a:p>
            <a:pPr lvl="1"/>
            <a:r>
              <a:rPr lang="en-US" altLang="en-US" sz="2000" dirty="0" smtClean="0"/>
              <a:t>However, the elements are not named</a:t>
            </a:r>
          </a:p>
          <a:p>
            <a:r>
              <a:rPr lang="en-US" altLang="en-US" sz="2400" dirty="0" smtClean="0"/>
              <a:t>Used in Python, ML, and F#</a:t>
            </a:r>
          </a:p>
          <a:p>
            <a:pPr lvl="1"/>
            <a:r>
              <a:rPr lang="en-US" altLang="en-US" sz="2000" dirty="0" smtClean="0"/>
              <a:t>Allow functions to return multiple values</a:t>
            </a:r>
          </a:p>
          <a:p>
            <a:r>
              <a:rPr lang="en-US" altLang="en-US" sz="2400" dirty="0" smtClean="0"/>
              <a:t>In Python</a:t>
            </a:r>
          </a:p>
          <a:p>
            <a:pPr lvl="1"/>
            <a:r>
              <a:rPr lang="en-US" altLang="en-US" sz="2000" dirty="0" smtClean="0"/>
              <a:t>Closely related to lists, but are immutable</a:t>
            </a:r>
          </a:p>
          <a:p>
            <a:pPr lvl="1"/>
            <a:r>
              <a:rPr lang="en-US" altLang="en-US" sz="2000" dirty="0" smtClean="0"/>
              <a:t>Create with a tuple literal</a:t>
            </a:r>
            <a:endParaRPr lang="en-US" altLang="en-US" sz="500" dirty="0" smtClean="0"/>
          </a:p>
          <a:p>
            <a:pPr lvl="1">
              <a:buFontTx/>
              <a:buNone/>
            </a:pPr>
            <a:r>
              <a:rPr lang="en-US" altLang="en-US" sz="1800" dirty="0" smtClean="0">
                <a:solidFill>
                  <a:srgbClr val="666699"/>
                </a:solidFill>
              </a:rPr>
              <a:t>   	    </a:t>
            </a:r>
            <a:r>
              <a:rPr lang="en-US" altLang="en-US" sz="2000" dirty="0" err="1" smtClean="0">
                <a:solidFill>
                  <a:srgbClr val="666699"/>
                </a:solidFill>
                <a:latin typeface="Courier New" panose="02070309020205020404" pitchFamily="49" charset="0"/>
                <a:cs typeface="Courier New" panose="02070309020205020404" pitchFamily="49" charset="0"/>
              </a:rPr>
              <a:t>myTuple</a:t>
            </a:r>
            <a:r>
              <a:rPr lang="en-US" altLang="en-US" sz="2000" dirty="0" smtClean="0">
                <a:solidFill>
                  <a:srgbClr val="666699"/>
                </a:solidFill>
                <a:latin typeface="Courier New" panose="02070309020205020404" pitchFamily="49" charset="0"/>
                <a:cs typeface="Courier New" panose="02070309020205020404" pitchFamily="49" charset="0"/>
              </a:rPr>
              <a:t> = (3, 5.8, 'apple')</a:t>
            </a:r>
          </a:p>
          <a:p>
            <a:pPr lvl="1">
              <a:buFontTx/>
              <a:buNone/>
            </a:pPr>
            <a:endParaRPr lang="en-US" altLang="en-US" sz="500" dirty="0" smtClean="0"/>
          </a:p>
          <a:p>
            <a:pPr lvl="1"/>
            <a:r>
              <a:rPr lang="en-US" altLang="en-US" sz="2000" dirty="0" smtClean="0"/>
              <a:t>Referenced with subscripts (</a:t>
            </a:r>
            <a:r>
              <a:rPr lang="en-US" altLang="en-US" sz="2000" dirty="0" err="1" smtClean="0">
                <a:latin typeface="Courier New" panose="02070309020205020404" pitchFamily="49" charset="0"/>
                <a:cs typeface="Courier New" panose="02070309020205020404" pitchFamily="49" charset="0"/>
              </a:rPr>
              <a:t>myTuple</a:t>
            </a:r>
            <a:r>
              <a:rPr lang="en-US" altLang="en-US" sz="2000" dirty="0" smtClean="0">
                <a:latin typeface="Courier New" panose="02070309020205020404" pitchFamily="49" charset="0"/>
                <a:cs typeface="Courier New" panose="02070309020205020404" pitchFamily="49" charset="0"/>
              </a:rPr>
              <a:t>[1]</a:t>
            </a:r>
            <a:r>
              <a:rPr lang="en-US" altLang="en-US" sz="2000" dirty="0" smtClean="0"/>
              <a:t> references </a:t>
            </a:r>
            <a:r>
              <a:rPr lang="en-US" altLang="en-US" sz="2000" dirty="0" smtClean="0">
                <a:latin typeface="Courier New" panose="02070309020205020404" pitchFamily="49" charset="0"/>
                <a:cs typeface="Courier New" panose="02070309020205020404" pitchFamily="49" charset="0"/>
              </a:rPr>
              <a:t>3</a:t>
            </a:r>
            <a:r>
              <a:rPr lang="en-US" altLang="en-US" sz="2000" dirty="0" smtClean="0"/>
              <a:t>)</a:t>
            </a:r>
          </a:p>
          <a:p>
            <a:pPr lvl="1"/>
            <a:r>
              <a:rPr lang="en-US" altLang="en-US" sz="2000" dirty="0" smtClean="0"/>
              <a:t>Catenation with </a:t>
            </a:r>
            <a:r>
              <a:rPr lang="en-US" altLang="en-US" sz="2000" dirty="0" smtClean="0">
                <a:latin typeface="Courier New" panose="02070309020205020404" pitchFamily="49" charset="0"/>
                <a:cs typeface="Courier New" panose="02070309020205020404" pitchFamily="49" charset="0"/>
              </a:rPr>
              <a:t>+</a:t>
            </a:r>
            <a:r>
              <a:rPr lang="en-US" altLang="en-US" sz="2000" dirty="0" smtClean="0"/>
              <a:t> makes new tuple with elements of both</a:t>
            </a:r>
          </a:p>
          <a:p>
            <a:pPr lvl="1"/>
            <a:r>
              <a:rPr lang="en-US" altLang="en-US" sz="2000" dirty="0" smtClean="0"/>
              <a:t>Can’t remove items, but </a:t>
            </a:r>
            <a:r>
              <a:rPr lang="en-US" altLang="en-US" sz="2000" b="1" dirty="0">
                <a:latin typeface="Courier New" panose="02070309020205020404" pitchFamily="49" charset="0"/>
                <a:cs typeface="Courier New" panose="02070309020205020404" pitchFamily="49" charset="0"/>
              </a:rPr>
              <a:t>del</a:t>
            </a:r>
            <a:r>
              <a:rPr lang="en-US" altLang="en-US" sz="2000" dirty="0" smtClean="0"/>
              <a:t> deletes tuple completely</a:t>
            </a:r>
          </a:p>
        </p:txBody>
      </p:sp>
      <p:sp>
        <p:nvSpPr>
          <p:cNvPr id="860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60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E5952FC-7150-4439-BE0B-F02B308C6E22}"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dirty="0" smtClean="0"/>
              <a:t>Tuple Types</a:t>
            </a:r>
            <a:endParaRPr lang="en-US" altLang="en-US" sz="2800" dirty="0" smtClean="0"/>
          </a:p>
        </p:txBody>
      </p:sp>
      <p:sp>
        <p:nvSpPr>
          <p:cNvPr id="87043" name="Content Placeholder 2"/>
          <p:cNvSpPr>
            <a:spLocks noGrp="1"/>
          </p:cNvSpPr>
          <p:nvPr>
            <p:ph idx="1"/>
          </p:nvPr>
        </p:nvSpPr>
        <p:spPr>
          <a:xfrm>
            <a:off x="609600" y="1600200"/>
            <a:ext cx="8153400" cy="4953000"/>
          </a:xfrm>
        </p:spPr>
        <p:txBody>
          <a:bodyPr/>
          <a:lstStyle/>
          <a:p>
            <a:r>
              <a:rPr lang="en-US" altLang="en-US" sz="2400" dirty="0" smtClean="0"/>
              <a:t>In ML</a:t>
            </a:r>
          </a:p>
          <a:p>
            <a:pPr lvl="1"/>
            <a:r>
              <a:rPr lang="en-US" altLang="en-US" sz="2000" dirty="0" smtClean="0"/>
              <a:t>To create a tuple</a:t>
            </a:r>
          </a:p>
          <a:p>
            <a:pPr>
              <a:buFontTx/>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val</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myTuple</a:t>
            </a:r>
            <a:r>
              <a:rPr lang="en-US" altLang="en-US" sz="2000" dirty="0" smtClean="0">
                <a:latin typeface="Courier New" panose="02070309020205020404" pitchFamily="49" charset="0"/>
                <a:cs typeface="Courier New" panose="02070309020205020404" pitchFamily="49" charset="0"/>
              </a:rPr>
              <a:t> = (3, 5.8, 'apple');</a:t>
            </a:r>
          </a:p>
          <a:p>
            <a:pPr>
              <a:buFontTx/>
              <a:buNone/>
            </a:pPr>
            <a:endParaRPr lang="en-US" altLang="en-US" sz="500" dirty="0" smtClean="0"/>
          </a:p>
          <a:p>
            <a:pPr lvl="1"/>
            <a:r>
              <a:rPr lang="en-US" altLang="en-US" sz="2000" dirty="0" smtClean="0"/>
              <a:t>To access the first element in </a:t>
            </a:r>
            <a:r>
              <a:rPr lang="en-US" altLang="en-US" sz="2000" dirty="0" err="1" smtClean="0">
                <a:latin typeface="Courier New" panose="02070309020205020404" pitchFamily="49" charset="0"/>
                <a:cs typeface="Courier New" panose="02070309020205020404" pitchFamily="49" charset="0"/>
              </a:rPr>
              <a:t>myTuple</a:t>
            </a:r>
            <a:endParaRPr lang="en-US" altLang="en-US" sz="2000" dirty="0" smtClean="0">
              <a:latin typeface="Courier New" panose="02070309020205020404" pitchFamily="49" charset="0"/>
              <a:cs typeface="Courier New" panose="02070309020205020404" pitchFamily="49" charset="0"/>
            </a:endParaRPr>
          </a:p>
          <a:p>
            <a:pPr lvl="1">
              <a:buFontTx/>
              <a:buNone/>
            </a:pPr>
            <a:r>
              <a:rPr lang="en-US" altLang="en-US" sz="2000" dirty="0" smtClean="0">
                <a:latin typeface="Courier New" panose="02070309020205020404" pitchFamily="49" charset="0"/>
                <a:cs typeface="Courier New" panose="02070309020205020404" pitchFamily="49" charset="0"/>
              </a:rPr>
              <a:t>    #1(</a:t>
            </a:r>
            <a:r>
              <a:rPr lang="en-US" altLang="en-US" sz="2000" dirty="0" err="1" smtClean="0">
                <a:latin typeface="Courier New" panose="02070309020205020404" pitchFamily="49" charset="0"/>
                <a:cs typeface="Courier New" panose="02070309020205020404" pitchFamily="49" charset="0"/>
              </a:rPr>
              <a:t>myTuple</a:t>
            </a:r>
            <a:r>
              <a:rPr lang="en-US" altLang="en-US" sz="2000" dirty="0" smtClean="0">
                <a:latin typeface="Courier New" panose="02070309020205020404" pitchFamily="49" charset="0"/>
                <a:cs typeface="Courier New" panose="02070309020205020404" pitchFamily="49" charset="0"/>
              </a:rPr>
              <a:t>)</a:t>
            </a:r>
          </a:p>
          <a:p>
            <a:pPr lvl="1">
              <a:buFontTx/>
              <a:buNone/>
            </a:pPr>
            <a:endParaRPr lang="en-US" altLang="en-US" sz="500" dirty="0" smtClean="0"/>
          </a:p>
          <a:p>
            <a:pPr lvl="1"/>
            <a:r>
              <a:rPr lang="en-US" altLang="en-US" sz="2000" dirty="0" smtClean="0"/>
              <a:t>A new tuple type is defined as follows</a:t>
            </a:r>
          </a:p>
          <a:p>
            <a:pPr lvl="1">
              <a:buFontTx/>
              <a:buNone/>
            </a:pPr>
            <a:r>
              <a:rPr lang="en-US" altLang="en-US" sz="2000" b="1" dirty="0" smtClean="0">
                <a:latin typeface="Courier New" panose="02070309020205020404" pitchFamily="49" charset="0"/>
                <a:cs typeface="Courier New" panose="02070309020205020404" pitchFamily="49" charset="0"/>
              </a:rPr>
              <a:t>    type</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intReal</a:t>
            </a:r>
            <a:r>
              <a:rPr lang="en-US" altLang="en-US" sz="2000" dirty="0" smtClean="0">
                <a:latin typeface="Courier New" panose="02070309020205020404" pitchFamily="49" charset="0"/>
                <a:cs typeface="Courier New" panose="02070309020205020404" pitchFamily="49" charset="0"/>
              </a:rPr>
              <a:t> = </a:t>
            </a:r>
            <a:r>
              <a:rPr lang="en-US" altLang="en-US" sz="2000" b="1" dirty="0" err="1" smtClean="0">
                <a:latin typeface="Courier New" panose="02070309020205020404" pitchFamily="49" charset="0"/>
                <a:cs typeface="Courier New" panose="02070309020205020404" pitchFamily="49" charset="0"/>
              </a:rPr>
              <a:t>int</a:t>
            </a:r>
            <a:r>
              <a:rPr lang="en-US" altLang="en-US" sz="2000" dirty="0" smtClean="0">
                <a:latin typeface="Courier New" panose="02070309020205020404" pitchFamily="49" charset="0"/>
                <a:cs typeface="Courier New" panose="02070309020205020404" pitchFamily="49" charset="0"/>
              </a:rPr>
              <a:t> * </a:t>
            </a:r>
            <a:r>
              <a:rPr lang="en-US" altLang="en-US" sz="2000" b="1" dirty="0" smtClean="0">
                <a:latin typeface="Courier New" panose="02070309020205020404" pitchFamily="49" charset="0"/>
                <a:cs typeface="Courier New" panose="02070309020205020404" pitchFamily="49" charset="0"/>
              </a:rPr>
              <a:t>real</a:t>
            </a:r>
            <a:r>
              <a:rPr lang="en-US" altLang="en-US" sz="2000" dirty="0" smtClean="0">
                <a:latin typeface="Courier New" panose="02070309020205020404" pitchFamily="49" charset="0"/>
                <a:cs typeface="Courier New" panose="02070309020205020404" pitchFamily="49" charset="0"/>
              </a:rPr>
              <a:t>;</a:t>
            </a:r>
          </a:p>
          <a:p>
            <a:pPr lvl="1">
              <a:buFontTx/>
              <a:buNone/>
            </a:pPr>
            <a:endParaRPr lang="en-US" altLang="en-US" sz="400" dirty="0" smtClean="0">
              <a:latin typeface="+mj-lt"/>
              <a:cs typeface="Courier New" panose="02070309020205020404" pitchFamily="49" charset="0"/>
            </a:endParaRPr>
          </a:p>
          <a:p>
            <a:pPr lvl="1">
              <a:buFontTx/>
              <a:buNone/>
            </a:pPr>
            <a:r>
              <a:rPr lang="en-US" altLang="en-US" sz="2000" dirty="0">
                <a:latin typeface="+mj-lt"/>
                <a:cs typeface="Courier New" panose="02070309020205020404" pitchFamily="49" charset="0"/>
              </a:rPr>
              <a:t>	</a:t>
            </a:r>
            <a:r>
              <a:rPr lang="en-US" altLang="en-US" sz="2000" dirty="0" smtClean="0">
                <a:latin typeface="+mj-lt"/>
                <a:cs typeface="Courier New" panose="02070309020205020404" pitchFamily="49" charset="0"/>
              </a:rPr>
              <a:t>We can now use </a:t>
            </a:r>
            <a:r>
              <a:rPr lang="en-US" altLang="en-US" sz="2000" dirty="0" err="1" smtClean="0">
                <a:latin typeface="Courier New" panose="02070309020205020404" pitchFamily="49" charset="0"/>
                <a:cs typeface="Courier New" panose="02070309020205020404" pitchFamily="49" charset="0"/>
              </a:rPr>
              <a:t>intReal</a:t>
            </a:r>
            <a:r>
              <a:rPr lang="en-US" altLang="en-US" sz="2000" dirty="0" smtClean="0">
                <a:latin typeface="+mj-lt"/>
                <a:cs typeface="Courier New" panose="02070309020205020404" pitchFamily="49" charset="0"/>
              </a:rPr>
              <a:t> wherever a type can appear</a:t>
            </a:r>
            <a:br>
              <a:rPr lang="en-US" altLang="en-US" sz="2000" dirty="0" smtClean="0">
                <a:latin typeface="+mj-lt"/>
                <a:cs typeface="Courier New" panose="02070309020205020404" pitchFamily="49" charset="0"/>
              </a:rPr>
            </a:br>
            <a:r>
              <a:rPr lang="en-US" altLang="en-US" sz="2000" dirty="0" smtClean="0">
                <a:latin typeface="+mj-lt"/>
                <a:cs typeface="Courier New" panose="02070309020205020404" pitchFamily="49" charset="0"/>
              </a:rPr>
              <a:t>(for example, as the type of a function parameter)</a:t>
            </a:r>
          </a:p>
        </p:txBody>
      </p:sp>
      <p:sp>
        <p:nvSpPr>
          <p:cNvPr id="870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70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0AB863B-85D0-48EB-8F45-98DFACC535A6}"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dirty="0" smtClean="0"/>
              <a:t>Tuple Types</a:t>
            </a:r>
            <a:endParaRPr lang="en-US" altLang="en-US" sz="2800" dirty="0" smtClean="0"/>
          </a:p>
        </p:txBody>
      </p:sp>
      <p:sp>
        <p:nvSpPr>
          <p:cNvPr id="87043" name="Content Placeholder 2"/>
          <p:cNvSpPr>
            <a:spLocks noGrp="1"/>
          </p:cNvSpPr>
          <p:nvPr>
            <p:ph idx="1"/>
          </p:nvPr>
        </p:nvSpPr>
        <p:spPr>
          <a:xfrm>
            <a:off x="609600" y="1600200"/>
            <a:ext cx="8229600" cy="4953000"/>
          </a:xfrm>
        </p:spPr>
        <p:txBody>
          <a:bodyPr/>
          <a:lstStyle/>
          <a:p>
            <a:r>
              <a:rPr lang="en-US" altLang="en-US" sz="2400" dirty="0" smtClean="0"/>
              <a:t>In F#</a:t>
            </a:r>
          </a:p>
          <a:p>
            <a:pPr lvl="1"/>
            <a:r>
              <a:rPr lang="en-US" altLang="en-US" sz="2000" dirty="0" smtClean="0"/>
              <a:t>To create a tuple</a:t>
            </a:r>
          </a:p>
          <a:p>
            <a:pPr>
              <a:buFontTx/>
              <a:buNone/>
            </a:pPr>
            <a:r>
              <a:rPr lang="en-US" altLang="en-US" sz="2400" dirty="0" smtClean="0">
                <a:solidFill>
                  <a:srgbClr val="333399"/>
                </a:solidFill>
              </a:rPr>
              <a:t>           </a:t>
            </a:r>
            <a:r>
              <a:rPr lang="en-US" altLang="en-US" sz="2000" b="1" dirty="0" smtClean="0">
                <a:solidFill>
                  <a:srgbClr val="333399"/>
                </a:solidFill>
                <a:latin typeface="Courier New" panose="02070309020205020404" pitchFamily="49" charset="0"/>
                <a:cs typeface="Courier New" panose="02070309020205020404" pitchFamily="49" charset="0"/>
              </a:rPr>
              <a:t>let</a:t>
            </a:r>
            <a:r>
              <a:rPr lang="en-US" altLang="en-US" sz="2000" dirty="0" smtClean="0">
                <a:solidFill>
                  <a:srgbClr val="333399"/>
                </a:solidFill>
                <a:latin typeface="Courier New" panose="02070309020205020404" pitchFamily="49" charset="0"/>
                <a:cs typeface="Courier New" panose="02070309020205020404" pitchFamily="49" charset="0"/>
              </a:rPr>
              <a:t> </a:t>
            </a:r>
            <a:r>
              <a:rPr lang="en-US" altLang="en-US" sz="2000" dirty="0" err="1" smtClean="0">
                <a:solidFill>
                  <a:srgbClr val="333399"/>
                </a:solidFill>
                <a:latin typeface="Courier New" panose="02070309020205020404" pitchFamily="49" charset="0"/>
                <a:cs typeface="Courier New" panose="02070309020205020404" pitchFamily="49" charset="0"/>
              </a:rPr>
              <a:t>tup</a:t>
            </a:r>
            <a:r>
              <a:rPr lang="en-US" altLang="en-US" sz="2000" dirty="0" smtClean="0">
                <a:solidFill>
                  <a:srgbClr val="333399"/>
                </a:solidFill>
                <a:latin typeface="Courier New" panose="02070309020205020404" pitchFamily="49" charset="0"/>
                <a:cs typeface="Courier New" panose="02070309020205020404" pitchFamily="49" charset="0"/>
              </a:rPr>
              <a:t> = (3, 5, 7)</a:t>
            </a:r>
          </a:p>
          <a:p>
            <a:pPr>
              <a:buFontTx/>
              <a:buNone/>
            </a:pPr>
            <a:endParaRPr lang="en-US" altLang="en-US" sz="500" dirty="0" smtClean="0"/>
          </a:p>
          <a:p>
            <a:pPr lvl="1"/>
            <a:r>
              <a:rPr lang="en-US" altLang="en-US" sz="2000" dirty="0" smtClean="0"/>
              <a:t>Can a</a:t>
            </a:r>
            <a:r>
              <a:rPr lang="en-US" altLang="en-US" sz="2000" dirty="0" smtClean="0"/>
              <a:t>ssign </a:t>
            </a:r>
            <a:r>
              <a:rPr lang="en-US" altLang="en-US" sz="2000" dirty="0" smtClean="0"/>
              <a:t>a tuple to a </a:t>
            </a:r>
            <a:r>
              <a:rPr lang="en-US" altLang="en-US" sz="2000" u="sng" dirty="0" smtClean="0"/>
              <a:t>tuple pattern</a:t>
            </a:r>
            <a:endParaRPr lang="en-US" altLang="en-US" sz="2000" dirty="0" smtClean="0"/>
          </a:p>
          <a:p>
            <a:pPr>
              <a:buFontTx/>
              <a:buNone/>
            </a:pPr>
            <a:r>
              <a:rPr lang="en-US" altLang="en-US" sz="2000" b="1" dirty="0" smtClean="0">
                <a:latin typeface="Courier New" panose="02070309020205020404" pitchFamily="49" charset="0"/>
                <a:cs typeface="Courier New" panose="02070309020205020404" pitchFamily="49" charset="0"/>
              </a:rPr>
              <a:t>       let</a:t>
            </a:r>
            <a:r>
              <a:rPr lang="en-US" altLang="en-US" sz="2000" dirty="0" smtClean="0">
                <a:latin typeface="Courier New" panose="02070309020205020404" pitchFamily="49" charset="0"/>
                <a:cs typeface="Courier New" panose="02070309020205020404" pitchFamily="49" charset="0"/>
              </a:rPr>
              <a:t> a, b, c = </a:t>
            </a:r>
            <a:r>
              <a:rPr lang="en-US" altLang="en-US" sz="2000" dirty="0" err="1" smtClean="0">
                <a:latin typeface="Courier New" panose="02070309020205020404" pitchFamily="49" charset="0"/>
                <a:cs typeface="Courier New" panose="02070309020205020404" pitchFamily="49" charset="0"/>
              </a:rPr>
              <a:t>tup</a:t>
            </a:r>
            <a:endParaRPr lang="en-US" altLang="en-US" sz="2000" dirty="0" smtClean="0">
              <a:latin typeface="Courier New" panose="02070309020205020404" pitchFamily="49" charset="0"/>
              <a:cs typeface="Courier New" panose="02070309020205020404" pitchFamily="49" charset="0"/>
            </a:endParaRPr>
          </a:p>
          <a:p>
            <a:pPr>
              <a:buFontTx/>
              <a:buNone/>
            </a:pPr>
            <a:endParaRPr lang="en-US" altLang="en-US" sz="400" dirty="0" smtClean="0">
              <a:latin typeface="Courier New" panose="02070309020205020404" pitchFamily="49" charset="0"/>
              <a:cs typeface="Courier New" panose="02070309020205020404" pitchFamily="49" charset="0"/>
            </a:endParaRPr>
          </a:p>
          <a:p>
            <a:pPr>
              <a:buFontTx/>
              <a:buNone/>
            </a:pPr>
            <a:r>
              <a:rPr lang="en-US" altLang="en-US" sz="2000" dirty="0" smtClean="0">
                <a:cs typeface="Courier New" panose="02070309020205020404" pitchFamily="49" charset="0"/>
              </a:rPr>
              <a:t>         Here</a:t>
            </a:r>
            <a:r>
              <a:rPr lang="en-US" altLang="en-US" sz="2000" dirty="0" smtClean="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a, b, c </a:t>
            </a:r>
            <a:r>
              <a:rPr lang="en-US" altLang="en-US" sz="2000" dirty="0" smtClean="0">
                <a:cs typeface="Courier New" panose="02070309020205020404" pitchFamily="49" charset="0"/>
              </a:rPr>
              <a:t>is a tuple pattern, and statement assigns</a:t>
            </a:r>
          </a:p>
          <a:p>
            <a:pPr>
              <a:spcBef>
                <a:spcPts val="0"/>
              </a:spcBef>
              <a:buFontTx/>
              <a:buNone/>
            </a:pPr>
            <a:r>
              <a:rPr lang="en-US" altLang="en-US" sz="2000" dirty="0">
                <a:cs typeface="Courier New" panose="02070309020205020404" pitchFamily="49" charset="0"/>
              </a:rPr>
              <a:t> </a:t>
            </a:r>
            <a:r>
              <a:rPr lang="en-US" altLang="en-US" sz="2000" dirty="0" smtClean="0">
                <a:cs typeface="Courier New" panose="02070309020205020404" pitchFamily="49" charset="0"/>
              </a:rPr>
              <a:t>        the value </a:t>
            </a:r>
            <a:r>
              <a:rPr lang="en-US" altLang="en-US" sz="2000" dirty="0" smtClean="0">
                <a:latin typeface="Courier New" panose="02070309020205020404" pitchFamily="49" charset="0"/>
                <a:cs typeface="Courier New" panose="02070309020205020404" pitchFamily="49" charset="0"/>
              </a:rPr>
              <a:t>3</a:t>
            </a:r>
            <a:r>
              <a:rPr lang="en-US" altLang="en-US" sz="2000" dirty="0" smtClean="0">
                <a:cs typeface="Courier New" panose="02070309020205020404" pitchFamily="49" charset="0"/>
              </a:rPr>
              <a:t> to </a:t>
            </a:r>
            <a:r>
              <a:rPr lang="en-US" altLang="en-US" sz="2000" dirty="0" smtClean="0">
                <a:latin typeface="Courier New" panose="02070309020205020404" pitchFamily="49" charset="0"/>
                <a:cs typeface="Courier New" panose="02070309020205020404" pitchFamily="49" charset="0"/>
              </a:rPr>
              <a:t>a</a:t>
            </a:r>
            <a:r>
              <a:rPr lang="en-US" altLang="en-US" sz="2000" dirty="0" smtClean="0">
                <a:cs typeface="Courier New" panose="02070309020205020404" pitchFamily="49" charset="0"/>
              </a:rPr>
              <a:t>, the value </a:t>
            </a:r>
            <a:r>
              <a:rPr lang="en-US" altLang="en-US" sz="2000" dirty="0" smtClean="0">
                <a:latin typeface="Courier New" panose="02070309020205020404" pitchFamily="49" charset="0"/>
                <a:cs typeface="Courier New" panose="02070309020205020404" pitchFamily="49" charset="0"/>
              </a:rPr>
              <a:t>5</a:t>
            </a:r>
            <a:r>
              <a:rPr lang="en-US" altLang="en-US" sz="2000" dirty="0" smtClean="0">
                <a:cs typeface="Courier New" panose="02070309020205020404" pitchFamily="49" charset="0"/>
              </a:rPr>
              <a:t> to </a:t>
            </a:r>
            <a:r>
              <a:rPr lang="en-US" altLang="en-US" sz="2000" dirty="0" smtClean="0">
                <a:latin typeface="Courier New" panose="02070309020205020404" pitchFamily="49" charset="0"/>
                <a:cs typeface="Courier New" panose="02070309020205020404" pitchFamily="49" charset="0"/>
              </a:rPr>
              <a:t>b</a:t>
            </a:r>
            <a:r>
              <a:rPr lang="en-US" altLang="en-US" sz="2000" dirty="0" smtClean="0">
                <a:cs typeface="Courier New" panose="02070309020205020404" pitchFamily="49" charset="0"/>
              </a:rPr>
              <a:t>, and the value </a:t>
            </a:r>
            <a:r>
              <a:rPr lang="en-US" altLang="en-US" sz="2000" dirty="0" smtClean="0">
                <a:latin typeface="Courier New" panose="02070309020205020404" pitchFamily="49" charset="0"/>
                <a:cs typeface="Courier New" panose="02070309020205020404" pitchFamily="49" charset="0"/>
              </a:rPr>
              <a:t>7</a:t>
            </a:r>
            <a:r>
              <a:rPr lang="en-US" altLang="en-US" sz="2000" dirty="0" smtClean="0">
                <a:cs typeface="Courier New" panose="02070309020205020404" pitchFamily="49" charset="0"/>
              </a:rPr>
              <a:t> to </a:t>
            </a:r>
            <a:r>
              <a:rPr lang="en-US" altLang="en-US" sz="2000" dirty="0" smtClean="0">
                <a:latin typeface="Courier New" panose="02070309020205020404" pitchFamily="49" charset="0"/>
                <a:cs typeface="Courier New" panose="02070309020205020404" pitchFamily="49" charset="0"/>
              </a:rPr>
              <a:t>c</a:t>
            </a:r>
          </a:p>
        </p:txBody>
      </p:sp>
      <p:sp>
        <p:nvSpPr>
          <p:cNvPr id="870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70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0AB863B-85D0-48EB-8F45-98DFACC535A6}"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1600204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6517C16-243F-4595-8454-F472DD369069}"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10244" name="Rectangle 2"/>
          <p:cNvSpPr>
            <a:spLocks noGrp="1" noChangeArrowheads="1"/>
          </p:cNvSpPr>
          <p:nvPr>
            <p:ph type="title"/>
          </p:nvPr>
        </p:nvSpPr>
        <p:spPr/>
        <p:txBody>
          <a:bodyPr/>
          <a:lstStyle/>
          <a:p>
            <a:pPr eaLnBrk="1" hangingPunct="1"/>
            <a:r>
              <a:rPr lang="en-US" altLang="en-US" dirty="0" smtClean="0"/>
              <a:t>Chapter 6 Topics</a:t>
            </a:r>
          </a:p>
        </p:txBody>
      </p:sp>
      <p:sp>
        <p:nvSpPr>
          <p:cNvPr id="10245" name="Rectangle 3"/>
          <p:cNvSpPr>
            <a:spLocks noGrp="1" noChangeArrowheads="1"/>
          </p:cNvSpPr>
          <p:nvPr>
            <p:ph type="body" idx="1"/>
          </p:nvPr>
        </p:nvSpPr>
        <p:spPr/>
        <p:txBody>
          <a:bodyPr/>
          <a:lstStyle/>
          <a:p>
            <a:pPr eaLnBrk="1" hangingPunct="1"/>
            <a:r>
              <a:rPr lang="en-US" altLang="en-US" sz="2400" dirty="0" smtClean="0"/>
              <a:t>Array Types</a:t>
            </a:r>
          </a:p>
          <a:p>
            <a:pPr eaLnBrk="1" hangingPunct="1"/>
            <a:r>
              <a:rPr lang="en-US" altLang="en-US" sz="2400" dirty="0" smtClean="0"/>
              <a:t>Associative Arrays</a:t>
            </a:r>
          </a:p>
          <a:p>
            <a:pPr eaLnBrk="1" hangingPunct="1"/>
            <a:r>
              <a:rPr lang="en-US" altLang="en-US" sz="2400" dirty="0" smtClean="0"/>
              <a:t>Record Types</a:t>
            </a:r>
          </a:p>
          <a:p>
            <a:pPr eaLnBrk="1" hangingPunct="1"/>
            <a:r>
              <a:rPr lang="en-US" altLang="en-US" sz="2400" dirty="0" smtClean="0"/>
              <a:t>Tuple Types</a:t>
            </a:r>
          </a:p>
          <a:p>
            <a:pPr eaLnBrk="1" hangingPunct="1"/>
            <a:r>
              <a:rPr lang="en-US" altLang="en-US" sz="2400" dirty="0" smtClean="0"/>
              <a:t>List Types</a:t>
            </a:r>
          </a:p>
          <a:p>
            <a:pPr eaLnBrk="1" hangingPunct="1"/>
            <a:endParaRPr lang="en-US" altLang="en-US" sz="2000" dirty="0" smtClean="0"/>
          </a:p>
        </p:txBody>
      </p:sp>
    </p:spTree>
    <p:extLst>
      <p:ext uri="{BB962C8B-B14F-4D97-AF65-F5344CB8AC3E}">
        <p14:creationId xmlns:p14="http://schemas.microsoft.com/office/powerpoint/2010/main" val="30271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smtClean="0"/>
              <a:t>List Types</a:t>
            </a:r>
          </a:p>
        </p:txBody>
      </p:sp>
      <p:sp>
        <p:nvSpPr>
          <p:cNvPr id="88067" name="Content Placeholder 2"/>
          <p:cNvSpPr>
            <a:spLocks noGrp="1"/>
          </p:cNvSpPr>
          <p:nvPr>
            <p:ph idx="1"/>
          </p:nvPr>
        </p:nvSpPr>
        <p:spPr>
          <a:xfrm>
            <a:off x="609600" y="1600200"/>
            <a:ext cx="8153400" cy="4724400"/>
          </a:xfrm>
        </p:spPr>
        <p:txBody>
          <a:bodyPr/>
          <a:lstStyle/>
          <a:p>
            <a:r>
              <a:rPr lang="en-US" altLang="en-US" sz="2400" dirty="0" smtClean="0"/>
              <a:t>A list</a:t>
            </a:r>
          </a:p>
          <a:p>
            <a:pPr lvl="1"/>
            <a:r>
              <a:rPr lang="en-US" altLang="en-US" sz="2000" dirty="0" smtClean="0"/>
              <a:t>Ordered sequence of often heterogeneous values</a:t>
            </a:r>
          </a:p>
          <a:p>
            <a:pPr lvl="1"/>
            <a:r>
              <a:rPr lang="en-US" altLang="en-US" sz="2000" dirty="0" smtClean="0"/>
              <a:t>Typically represented as a linked list</a:t>
            </a:r>
          </a:p>
          <a:p>
            <a:r>
              <a:rPr lang="en-US" altLang="en-US" sz="2400" dirty="0" smtClean="0"/>
              <a:t>Lists in LISP and Scheme</a:t>
            </a:r>
          </a:p>
          <a:p>
            <a:pPr lvl="1"/>
            <a:r>
              <a:rPr lang="en-US" altLang="en-US" sz="2000" dirty="0" smtClean="0"/>
              <a:t>We’ve discussed these in Chapter 15</a:t>
            </a:r>
            <a:endParaRPr lang="en-US" altLang="en-US" sz="1800" dirty="0" smtClean="0"/>
          </a:p>
        </p:txBody>
      </p:sp>
      <p:sp>
        <p:nvSpPr>
          <p:cNvPr id="880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80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CFDC0EA-DAAB-41E7-B19E-9B57BEE0E77D}" type="slidenum">
              <a:rPr lang="en-US" altLang="en-US" sz="1000" smtClean="0">
                <a:solidFill>
                  <a:schemeClr val="tx1"/>
                </a:solidFill>
                <a:latin typeface="Arial" panose="020B0604020202020204" pitchFamily="34" charset="0"/>
              </a:rPr>
              <a:pPr>
                <a:spcBef>
                  <a:spcPct val="0"/>
                </a:spcBef>
                <a:buFontTx/>
                <a:buNone/>
              </a:pPr>
              <a:t>20</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smtClean="0"/>
              <a:t>List Types</a:t>
            </a:r>
          </a:p>
        </p:txBody>
      </p:sp>
      <p:sp>
        <p:nvSpPr>
          <p:cNvPr id="89091" name="Content Placeholder 2"/>
          <p:cNvSpPr>
            <a:spLocks noGrp="1"/>
          </p:cNvSpPr>
          <p:nvPr>
            <p:ph idx="1"/>
          </p:nvPr>
        </p:nvSpPr>
        <p:spPr>
          <a:xfrm>
            <a:off x="609600" y="1600200"/>
            <a:ext cx="8153400" cy="4572000"/>
          </a:xfrm>
        </p:spPr>
        <p:txBody>
          <a:bodyPr/>
          <a:lstStyle/>
          <a:p>
            <a:r>
              <a:rPr lang="en-US" altLang="en-US" sz="2400" dirty="0" smtClean="0"/>
              <a:t>In ML</a:t>
            </a:r>
          </a:p>
          <a:p>
            <a:pPr lvl="1"/>
            <a:r>
              <a:rPr lang="en-US" altLang="en-US" sz="2000" dirty="0" smtClean="0"/>
              <a:t>Supports list types</a:t>
            </a:r>
          </a:p>
          <a:p>
            <a:pPr lvl="2"/>
            <a:r>
              <a:rPr lang="en-US" altLang="en-US" sz="2000" dirty="0" smtClean="0"/>
              <a:t>Written in brackets</a:t>
            </a:r>
          </a:p>
          <a:p>
            <a:pPr lvl="2"/>
            <a:r>
              <a:rPr lang="en-US" altLang="en-US" sz="2000" dirty="0" smtClean="0"/>
              <a:t>Elements are separated by commas</a:t>
            </a:r>
          </a:p>
          <a:p>
            <a:pPr lvl="2"/>
            <a:r>
              <a:rPr lang="en-US" altLang="en-US" sz="2000" dirty="0" smtClean="0"/>
              <a:t>List elements must be of the same type</a:t>
            </a:r>
          </a:p>
          <a:p>
            <a:pPr lvl="1"/>
            <a:r>
              <a:rPr lang="en-US" altLang="en-US" sz="2000" dirty="0" smtClean="0"/>
              <a:t>The equivalent of the Scheme </a:t>
            </a:r>
            <a:r>
              <a:rPr lang="en-US" altLang="en-US" sz="1800" dirty="0" smtClean="0">
                <a:latin typeface="Courier New" panose="02070309020205020404" pitchFamily="49" charset="0"/>
                <a:cs typeface="Courier New" panose="02070309020205020404" pitchFamily="49" charset="0"/>
              </a:rPr>
              <a:t>CONS</a:t>
            </a:r>
            <a:r>
              <a:rPr lang="en-US" altLang="en-US" sz="2000" dirty="0" smtClean="0"/>
              <a:t> function</a:t>
            </a:r>
          </a:p>
          <a:p>
            <a:pPr lvl="2"/>
            <a:r>
              <a:rPr lang="en-US" altLang="en-US" sz="2000" dirty="0" smtClean="0"/>
              <a:t>The binary </a:t>
            </a:r>
            <a:r>
              <a:rPr lang="en-US" altLang="en-US" sz="1600" dirty="0" smtClean="0">
                <a:solidFill>
                  <a:srgbClr val="333399"/>
                </a:solidFill>
                <a:latin typeface="Courier New" panose="02070309020205020404" pitchFamily="49" charset="0"/>
                <a:cs typeface="Courier New" panose="02070309020205020404" pitchFamily="49" charset="0"/>
              </a:rPr>
              <a:t>:: </a:t>
            </a:r>
            <a:r>
              <a:rPr lang="en-US" altLang="en-US" sz="2000" dirty="0" smtClean="0"/>
              <a:t>operator</a:t>
            </a:r>
            <a:endParaRPr lang="en-US" altLang="en-US" sz="1600" dirty="0" smtClean="0">
              <a:latin typeface="Courier New" panose="02070309020205020404" pitchFamily="49" charset="0"/>
              <a:cs typeface="Courier New" panose="02070309020205020404" pitchFamily="49" charset="0"/>
            </a:endParaRPr>
          </a:p>
          <a:p>
            <a:pPr lvl="1">
              <a:buFontTx/>
              <a:buNone/>
            </a:pPr>
            <a:r>
              <a:rPr lang="en-US" altLang="en-US" sz="1800" dirty="0" smtClean="0">
                <a:solidFill>
                  <a:srgbClr val="666699"/>
                </a:solidFill>
              </a:rPr>
              <a:t>             </a:t>
            </a:r>
            <a:r>
              <a:rPr lang="en-US" altLang="en-US" sz="1600" dirty="0" smtClean="0">
                <a:solidFill>
                  <a:srgbClr val="666699"/>
                </a:solidFill>
                <a:latin typeface="Courier New" panose="02070309020205020404" pitchFamily="49" charset="0"/>
                <a:cs typeface="Courier New" panose="02070309020205020404" pitchFamily="49" charset="0"/>
              </a:rPr>
              <a:t>3 :: [5, 7, 9]</a:t>
            </a:r>
            <a:r>
              <a:rPr lang="en-US" altLang="en-US" sz="1800" dirty="0" smtClean="0">
                <a:solidFill>
                  <a:srgbClr val="666699"/>
                </a:solidFill>
              </a:rPr>
              <a:t> evaluates to </a:t>
            </a:r>
            <a:r>
              <a:rPr lang="en-US" altLang="en-US" sz="1600" dirty="0" smtClean="0">
                <a:solidFill>
                  <a:srgbClr val="666699"/>
                </a:solidFill>
                <a:latin typeface="Courier New" panose="02070309020205020404" pitchFamily="49" charset="0"/>
                <a:cs typeface="Courier New" panose="02070309020205020404" pitchFamily="49" charset="0"/>
              </a:rPr>
              <a:t>[3, 5, 7, 9]</a:t>
            </a:r>
          </a:p>
          <a:p>
            <a:pPr lvl="1"/>
            <a:r>
              <a:rPr lang="en-US" altLang="en-US" sz="2000" dirty="0" smtClean="0"/>
              <a:t>Equivalents of Scheme’s </a:t>
            </a:r>
            <a:r>
              <a:rPr lang="en-US" altLang="en-US" sz="1800" dirty="0" smtClean="0">
                <a:latin typeface="Courier New" panose="02070309020205020404" pitchFamily="49" charset="0"/>
                <a:cs typeface="Courier New" panose="02070309020205020404" pitchFamily="49" charset="0"/>
              </a:rPr>
              <a:t>car</a:t>
            </a:r>
            <a:r>
              <a:rPr lang="en-US" altLang="en-US" sz="2000" dirty="0" smtClean="0"/>
              <a:t> </a:t>
            </a:r>
            <a:r>
              <a:rPr lang="en-US" altLang="en-US" sz="2000" dirty="0" smtClean="0"/>
              <a:t>and </a:t>
            </a:r>
            <a:r>
              <a:rPr lang="en-US" altLang="en-US" sz="1800" dirty="0" err="1" smtClean="0">
                <a:latin typeface="Courier New" panose="02070309020205020404" pitchFamily="49" charset="0"/>
                <a:cs typeface="Courier New" panose="02070309020205020404" pitchFamily="49" charset="0"/>
              </a:rPr>
              <a:t>cdr</a:t>
            </a:r>
            <a:r>
              <a:rPr lang="en-US" altLang="en-US" sz="2000" dirty="0" smtClean="0"/>
              <a:t> </a:t>
            </a:r>
            <a:r>
              <a:rPr lang="en-US" altLang="en-US" sz="2000" dirty="0" smtClean="0"/>
              <a:t>functions</a:t>
            </a:r>
          </a:p>
          <a:p>
            <a:pPr lvl="2"/>
            <a:r>
              <a:rPr lang="en-US" altLang="en-US" sz="2000" dirty="0" smtClean="0"/>
              <a:t>Named </a:t>
            </a:r>
            <a:r>
              <a:rPr lang="en-US" altLang="en-US" sz="2000" dirty="0" err="1" smtClean="0">
                <a:latin typeface="Courier New" panose="02070309020205020404" pitchFamily="49" charset="0"/>
                <a:cs typeface="Courier New" panose="02070309020205020404" pitchFamily="49" charset="0"/>
              </a:rPr>
              <a:t>hd</a:t>
            </a:r>
            <a:r>
              <a:rPr lang="en-US" altLang="en-US" sz="2000" dirty="0" smtClean="0"/>
              <a:t> and </a:t>
            </a:r>
            <a:r>
              <a:rPr lang="en-US" altLang="en-US" sz="2000" dirty="0" err="1" smtClean="0">
                <a:latin typeface="Courier New" panose="02070309020205020404" pitchFamily="49" charset="0"/>
                <a:cs typeface="Courier New" panose="02070309020205020404" pitchFamily="49" charset="0"/>
              </a:rPr>
              <a:t>tl</a:t>
            </a:r>
            <a:r>
              <a:rPr lang="en-US" altLang="en-US" sz="2000" dirty="0" smtClean="0"/>
              <a:t>, respectively</a:t>
            </a:r>
          </a:p>
          <a:p>
            <a:pPr marL="457200" lvl="1" indent="0">
              <a:buNone/>
            </a:pPr>
            <a:r>
              <a:rPr lang="en-US" altLang="en-US" sz="1800" dirty="0" smtClean="0">
                <a:solidFill>
                  <a:srgbClr val="666699"/>
                </a:solidFill>
              </a:rPr>
              <a:t>             </a:t>
            </a:r>
            <a:r>
              <a:rPr lang="en-US" altLang="en-US" sz="1800" dirty="0" err="1" smtClean="0">
                <a:solidFill>
                  <a:srgbClr val="666699"/>
                </a:solidFill>
                <a:latin typeface="Courier New" panose="02070309020205020404" pitchFamily="49" charset="0"/>
                <a:cs typeface="Courier New" panose="02070309020205020404" pitchFamily="49" charset="0"/>
              </a:rPr>
              <a:t>hd</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a:solidFill>
                  <a:srgbClr val="666699"/>
                </a:solidFill>
                <a:latin typeface="Courier New" panose="02070309020205020404" pitchFamily="49" charset="0"/>
                <a:cs typeface="Courier New" panose="02070309020205020404" pitchFamily="49" charset="0"/>
              </a:rPr>
              <a:t>[5, 7, 9]</a:t>
            </a:r>
            <a:r>
              <a:rPr lang="en-US" altLang="en-US" sz="1800" dirty="0">
                <a:solidFill>
                  <a:srgbClr val="666699"/>
                </a:solidFill>
              </a:rPr>
              <a:t> evaluates to </a:t>
            </a:r>
            <a:r>
              <a:rPr lang="en-US" altLang="en-US" sz="1800" dirty="0" smtClean="0">
                <a:solidFill>
                  <a:srgbClr val="666699"/>
                </a:solidFill>
                <a:latin typeface="Courier New" panose="02070309020205020404" pitchFamily="49" charset="0"/>
                <a:cs typeface="Courier New" panose="02070309020205020404" pitchFamily="49" charset="0"/>
              </a:rPr>
              <a:t>5</a:t>
            </a:r>
          </a:p>
          <a:p>
            <a:pPr marL="457200" lvl="1" indent="0">
              <a:buNone/>
            </a:pPr>
            <a:r>
              <a:rPr lang="en-US" altLang="en-US" sz="1800" dirty="0">
                <a:solidFill>
                  <a:srgbClr val="666699"/>
                </a:solidFill>
              </a:rPr>
              <a:t> </a:t>
            </a:r>
            <a:r>
              <a:rPr lang="en-US" altLang="en-US" sz="1800" dirty="0" smtClean="0">
                <a:solidFill>
                  <a:srgbClr val="666699"/>
                </a:solidFill>
              </a:rPr>
              <a:t>            </a:t>
            </a:r>
            <a:r>
              <a:rPr lang="en-US" altLang="en-US" sz="1800" dirty="0" err="1" smtClean="0">
                <a:solidFill>
                  <a:srgbClr val="666699"/>
                </a:solidFill>
                <a:latin typeface="Courier New" panose="02070309020205020404" pitchFamily="49" charset="0"/>
                <a:cs typeface="Courier New" panose="02070309020205020404" pitchFamily="49" charset="0"/>
              </a:rPr>
              <a:t>tl</a:t>
            </a:r>
            <a:r>
              <a:rPr lang="en-US" altLang="en-US" sz="1800" dirty="0" smtClean="0">
                <a:solidFill>
                  <a:srgbClr val="666699"/>
                </a:solidFill>
                <a:latin typeface="Courier New" panose="02070309020205020404" pitchFamily="49" charset="0"/>
                <a:cs typeface="Courier New" panose="02070309020205020404" pitchFamily="49" charset="0"/>
              </a:rPr>
              <a:t> [5, 7</a:t>
            </a:r>
            <a:r>
              <a:rPr lang="en-US" altLang="en-US" sz="1800" dirty="0">
                <a:solidFill>
                  <a:srgbClr val="666699"/>
                </a:solidFill>
                <a:latin typeface="Courier New" panose="02070309020205020404" pitchFamily="49" charset="0"/>
                <a:cs typeface="Courier New" panose="02070309020205020404" pitchFamily="49" charset="0"/>
              </a:rPr>
              <a:t>, 9]</a:t>
            </a:r>
            <a:r>
              <a:rPr lang="en-US" altLang="en-US" sz="1800" dirty="0">
                <a:solidFill>
                  <a:srgbClr val="666699"/>
                </a:solidFill>
              </a:rPr>
              <a:t> evaluates to </a:t>
            </a:r>
            <a:r>
              <a:rPr lang="en-US" altLang="en-US" sz="1800" dirty="0" smtClean="0">
                <a:solidFill>
                  <a:srgbClr val="666699"/>
                </a:solidFill>
                <a:latin typeface="Courier New" panose="02070309020205020404" pitchFamily="49" charset="0"/>
                <a:cs typeface="Courier New" panose="02070309020205020404" pitchFamily="49" charset="0"/>
              </a:rPr>
              <a:t>[7, 9]</a:t>
            </a:r>
            <a:endParaRPr lang="en-US" altLang="en-US" sz="1800" dirty="0" smtClean="0"/>
          </a:p>
        </p:txBody>
      </p:sp>
      <p:sp>
        <p:nvSpPr>
          <p:cNvPr id="890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890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EA5C378-689C-4935-B7AB-DA2C7B3F5B0B}" type="slidenum">
              <a:rPr lang="en-US" altLang="en-US" sz="1000" smtClean="0">
                <a:solidFill>
                  <a:schemeClr val="tx1"/>
                </a:solidFill>
                <a:latin typeface="Arial" panose="020B0604020202020204" pitchFamily="34" charset="0"/>
              </a:rPr>
              <a:pPr>
                <a:spcBef>
                  <a:spcPct val="0"/>
                </a:spcBef>
                <a:buFontTx/>
                <a:buNone/>
              </a:pPr>
              <a:t>21</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smtClean="0"/>
              <a:t>List Types</a:t>
            </a:r>
          </a:p>
        </p:txBody>
      </p:sp>
      <p:sp>
        <p:nvSpPr>
          <p:cNvPr id="90115" name="Content Placeholder 2"/>
          <p:cNvSpPr>
            <a:spLocks noGrp="1"/>
          </p:cNvSpPr>
          <p:nvPr>
            <p:ph idx="1"/>
          </p:nvPr>
        </p:nvSpPr>
        <p:spPr>
          <a:xfrm>
            <a:off x="609600" y="1600200"/>
            <a:ext cx="8153400" cy="4876800"/>
          </a:xfrm>
        </p:spPr>
        <p:txBody>
          <a:bodyPr/>
          <a:lstStyle/>
          <a:p>
            <a:r>
              <a:rPr lang="en-US" altLang="en-US" sz="2400" dirty="0" smtClean="0"/>
              <a:t>F# lists are similar to those in ML </a:t>
            </a:r>
          </a:p>
          <a:p>
            <a:pPr lvl="1"/>
            <a:r>
              <a:rPr lang="en-US" altLang="en-US" sz="2000" dirty="0" smtClean="0"/>
              <a:t>Elements are separated by semicolons</a:t>
            </a:r>
          </a:p>
          <a:p>
            <a:pPr lvl="1"/>
            <a:r>
              <a:rPr lang="en-US" altLang="en-US" sz="2000" dirty="0" smtClean="0"/>
              <a:t>Binary </a:t>
            </a:r>
            <a:r>
              <a:rPr lang="en-US" altLang="en-US" sz="2000" dirty="0" smtClean="0">
                <a:latin typeface="Courier New" panose="02070309020205020404" pitchFamily="49" charset="0"/>
                <a:cs typeface="Courier New" panose="02070309020205020404" pitchFamily="49" charset="0"/>
              </a:rPr>
              <a:t>::</a:t>
            </a:r>
            <a:r>
              <a:rPr lang="en-US" altLang="en-US" sz="2000" dirty="0" smtClean="0"/>
              <a:t> operator is the same as in ML</a:t>
            </a:r>
          </a:p>
          <a:p>
            <a:pPr lvl="1"/>
            <a:r>
              <a:rPr lang="en-US" altLang="en-US" sz="2000" dirty="0" smtClean="0"/>
              <a:t>Equivalent to </a:t>
            </a:r>
            <a:r>
              <a:rPr lang="en-US" altLang="en-US" sz="2000" dirty="0" smtClean="0">
                <a:latin typeface="Courier New" panose="02070309020205020404" pitchFamily="49" charset="0"/>
                <a:cs typeface="Courier New" panose="02070309020205020404" pitchFamily="49" charset="0"/>
              </a:rPr>
              <a:t>car</a:t>
            </a:r>
            <a:r>
              <a:rPr lang="en-US" altLang="en-US" sz="2000" dirty="0" smtClean="0"/>
              <a:t> </a:t>
            </a:r>
            <a:r>
              <a:rPr lang="en-US" altLang="en-US" sz="2000" dirty="0" smtClean="0"/>
              <a:t>in Scheme</a:t>
            </a:r>
          </a:p>
          <a:p>
            <a:pPr marL="457200" lvl="1" indent="0">
              <a:buNone/>
            </a:pPr>
            <a:r>
              <a:rPr lang="en-US" altLang="en-US" sz="2000" dirty="0"/>
              <a:t>	</a:t>
            </a:r>
            <a:r>
              <a:rPr lang="en-US" altLang="en-US" sz="2000" dirty="0" smtClean="0"/>
              <a:t>  </a:t>
            </a:r>
            <a:r>
              <a:rPr lang="en-US" altLang="en-US" sz="2000" dirty="0" err="1" smtClean="0">
                <a:latin typeface="Courier New" panose="02070309020205020404" pitchFamily="49" charset="0"/>
                <a:cs typeface="Courier New" panose="02070309020205020404" pitchFamily="49" charset="0"/>
              </a:rPr>
              <a:t>List.head</a:t>
            </a:r>
            <a:r>
              <a:rPr lang="en-US" altLang="en-US" sz="2000" dirty="0" smtClean="0">
                <a:latin typeface="Courier New" panose="02070309020205020404" pitchFamily="49" charset="0"/>
                <a:cs typeface="Courier New" panose="02070309020205020404" pitchFamily="49" charset="0"/>
              </a:rPr>
              <a:t> [1; 2; 3]</a:t>
            </a:r>
            <a:r>
              <a:rPr lang="en-US" altLang="en-US" sz="2000" dirty="0" smtClean="0">
                <a:latin typeface="+mj-lt"/>
                <a:cs typeface="Courier New" panose="02070309020205020404" pitchFamily="49" charset="0"/>
              </a:rPr>
              <a:t> evaluates to </a:t>
            </a:r>
            <a:r>
              <a:rPr lang="en-US" altLang="en-US" sz="2000" dirty="0" smtClean="0">
                <a:latin typeface="Courier New" panose="02070309020205020404" pitchFamily="49" charset="0"/>
                <a:cs typeface="Courier New" panose="02070309020205020404" pitchFamily="49" charset="0"/>
              </a:rPr>
              <a:t>1</a:t>
            </a:r>
            <a:endParaRPr lang="en-US" altLang="en-US" sz="2000" dirty="0" smtClean="0"/>
          </a:p>
          <a:p>
            <a:pPr lvl="1"/>
            <a:r>
              <a:rPr lang="en-US" altLang="en-US" sz="2000" dirty="0" smtClean="0"/>
              <a:t>Equivalent to </a:t>
            </a:r>
            <a:r>
              <a:rPr lang="en-US" altLang="en-US" sz="2000" dirty="0" err="1" smtClean="0">
                <a:latin typeface="Courier New" panose="02070309020205020404" pitchFamily="49" charset="0"/>
                <a:cs typeface="Courier New" panose="02070309020205020404" pitchFamily="49" charset="0"/>
              </a:rPr>
              <a:t>cdr</a:t>
            </a:r>
            <a:r>
              <a:rPr lang="en-US" altLang="en-US" sz="2000" dirty="0" smtClean="0"/>
              <a:t> </a:t>
            </a:r>
            <a:r>
              <a:rPr lang="en-US" altLang="en-US" sz="2000" dirty="0" smtClean="0"/>
              <a:t>in Scheme</a:t>
            </a:r>
          </a:p>
          <a:p>
            <a:pPr marL="457200" lvl="1" indent="0">
              <a:buNone/>
            </a:pPr>
            <a:r>
              <a:rPr lang="en-US" altLang="en-US" sz="2000" dirty="0"/>
              <a:t>	  </a:t>
            </a:r>
            <a:r>
              <a:rPr lang="en-US" altLang="en-US" sz="2000" dirty="0" err="1" smtClean="0">
                <a:latin typeface="Courier New" panose="02070309020205020404" pitchFamily="49" charset="0"/>
                <a:cs typeface="Courier New" panose="02070309020205020404" pitchFamily="49" charset="0"/>
              </a:rPr>
              <a:t>List.tail</a:t>
            </a:r>
            <a:r>
              <a:rPr lang="en-US" altLang="en-US" sz="2000" dirty="0" smtClean="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[1; 2; 3]</a:t>
            </a:r>
            <a:r>
              <a:rPr lang="en-US" altLang="en-US" sz="2000" dirty="0">
                <a:latin typeface="+mj-lt"/>
                <a:cs typeface="Courier New" panose="02070309020205020404" pitchFamily="49" charset="0"/>
              </a:rPr>
              <a:t> evaluates to </a:t>
            </a:r>
            <a:r>
              <a:rPr lang="en-US" altLang="en-US" sz="2000" dirty="0" smtClean="0">
                <a:latin typeface="Courier New" panose="02070309020205020404" pitchFamily="49" charset="0"/>
                <a:cs typeface="Courier New" panose="02070309020205020404" pitchFamily="49" charset="0"/>
              </a:rPr>
              <a:t>[2; 3]</a:t>
            </a:r>
            <a:endParaRPr lang="en-US" altLang="en-US" sz="2000" dirty="0" smtClean="0"/>
          </a:p>
        </p:txBody>
      </p:sp>
      <p:sp>
        <p:nvSpPr>
          <p:cNvPr id="901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901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2E1D8AC-522A-4653-9A6A-24EFC2A2FB4C}" type="slidenum">
              <a:rPr lang="en-US" altLang="en-US" sz="1000" smtClean="0">
                <a:solidFill>
                  <a:schemeClr val="tx1"/>
                </a:solidFill>
                <a:latin typeface="Arial" panose="020B0604020202020204" pitchFamily="34" charset="0"/>
              </a:rPr>
              <a:pPr>
                <a:spcBef>
                  <a:spcPct val="0"/>
                </a:spcBef>
                <a:buFontTx/>
                <a:buNone/>
              </a:pPr>
              <a:t>22</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smtClean="0"/>
              <a:t>List Types</a:t>
            </a:r>
          </a:p>
        </p:txBody>
      </p:sp>
      <p:sp>
        <p:nvSpPr>
          <p:cNvPr id="90115" name="Content Placeholder 2"/>
          <p:cNvSpPr>
            <a:spLocks noGrp="1"/>
          </p:cNvSpPr>
          <p:nvPr>
            <p:ph idx="1"/>
          </p:nvPr>
        </p:nvSpPr>
        <p:spPr>
          <a:xfrm>
            <a:off x="609600" y="1600200"/>
            <a:ext cx="8153400" cy="4876800"/>
          </a:xfrm>
        </p:spPr>
        <p:txBody>
          <a:bodyPr/>
          <a:lstStyle/>
          <a:p>
            <a:r>
              <a:rPr lang="en-US" altLang="en-US" sz="2400" dirty="0" smtClean="0"/>
              <a:t>Python lists</a:t>
            </a:r>
          </a:p>
          <a:p>
            <a:pPr lvl="1"/>
            <a:r>
              <a:rPr lang="en-US" altLang="en-US" sz="2000" dirty="0" smtClean="0"/>
              <a:t>Also serve </a:t>
            </a:r>
            <a:r>
              <a:rPr lang="en-US" altLang="en-US" sz="2000" dirty="0" smtClean="0"/>
              <a:t>as heterogeneous arrays</a:t>
            </a:r>
          </a:p>
          <a:p>
            <a:pPr lvl="1"/>
            <a:r>
              <a:rPr lang="en-US" altLang="en-US" sz="2000" dirty="0" smtClean="0"/>
              <a:t>Python’s lists are mutable</a:t>
            </a:r>
          </a:p>
          <a:p>
            <a:pPr lvl="2"/>
            <a:r>
              <a:rPr lang="en-US" altLang="en-US" sz="2000" dirty="0" smtClean="0"/>
              <a:t>Unlike lists in Scheme, Common LISP, ML, and F#</a:t>
            </a:r>
          </a:p>
          <a:p>
            <a:pPr lvl="1"/>
            <a:r>
              <a:rPr lang="en-US" altLang="en-US" sz="2000" dirty="0" smtClean="0"/>
              <a:t>Elements can be of any type</a:t>
            </a:r>
          </a:p>
          <a:p>
            <a:pPr lvl="1"/>
            <a:r>
              <a:rPr lang="en-US" altLang="en-US" sz="2000" dirty="0" smtClean="0"/>
              <a:t>Create a list with an assignment</a:t>
            </a:r>
          </a:p>
          <a:p>
            <a:pPr lvl="1">
              <a:buFontTx/>
              <a:buNone/>
            </a:pPr>
            <a:r>
              <a:rPr lang="en-US" altLang="en-US" sz="2000" dirty="0" smtClean="0">
                <a:solidFill>
                  <a:srgbClr val="666699"/>
                </a:solidFill>
              </a:rPr>
              <a:t>       </a:t>
            </a:r>
            <a:r>
              <a:rPr lang="en-US" altLang="en-US" sz="1800" dirty="0" err="1" smtClean="0">
                <a:solidFill>
                  <a:srgbClr val="666699"/>
                </a:solidFill>
                <a:latin typeface="Courier New" panose="02070309020205020404" pitchFamily="49" charset="0"/>
                <a:cs typeface="Courier New" panose="02070309020205020404" pitchFamily="49" charset="0"/>
              </a:rPr>
              <a:t>myList</a:t>
            </a:r>
            <a:r>
              <a:rPr lang="en-US" altLang="en-US" sz="1800" dirty="0" smtClean="0">
                <a:solidFill>
                  <a:srgbClr val="666699"/>
                </a:solidFill>
                <a:latin typeface="Courier New" panose="02070309020205020404" pitchFamily="49" charset="0"/>
                <a:cs typeface="Courier New" panose="02070309020205020404" pitchFamily="49" charset="0"/>
              </a:rPr>
              <a:t> = [3, 5.8, "grape</a:t>
            </a:r>
            <a:r>
              <a:rPr lang="en-US" altLang="en-US" sz="1800" dirty="0" smtClean="0">
                <a:solidFill>
                  <a:srgbClr val="666699"/>
                </a:solidFill>
                <a:latin typeface="Courier New" panose="02070309020205020404" pitchFamily="49" charset="0"/>
              </a:rPr>
              <a:t>"</a:t>
            </a:r>
            <a:r>
              <a:rPr lang="en-US" altLang="en-US" sz="1800" dirty="0" smtClean="0">
                <a:solidFill>
                  <a:srgbClr val="666699"/>
                </a:solidFill>
                <a:latin typeface="Courier New" panose="02070309020205020404" pitchFamily="49" charset="0"/>
                <a:cs typeface="Courier New" panose="02070309020205020404" pitchFamily="49" charset="0"/>
              </a:rPr>
              <a:t>]</a:t>
            </a:r>
          </a:p>
        </p:txBody>
      </p:sp>
      <p:sp>
        <p:nvSpPr>
          <p:cNvPr id="901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901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2E1D8AC-522A-4653-9A6A-24EFC2A2FB4C}" type="slidenum">
              <a:rPr lang="en-US" altLang="en-US" sz="1000" smtClean="0">
                <a:solidFill>
                  <a:schemeClr val="tx1"/>
                </a:solidFill>
                <a:latin typeface="Arial" panose="020B0604020202020204" pitchFamily="34" charset="0"/>
              </a:rPr>
              <a:pPr>
                <a:spcBef>
                  <a:spcPct val="0"/>
                </a:spcBef>
                <a:buFontTx/>
                <a:buNone/>
              </a:pPr>
              <a:t>23</a:t>
            </a:fld>
            <a:endParaRPr lang="en-US" altLang="en-US" sz="10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11333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dirty="0" smtClean="0"/>
              <a:t>List Types</a:t>
            </a:r>
          </a:p>
        </p:txBody>
      </p:sp>
      <p:sp>
        <p:nvSpPr>
          <p:cNvPr id="91139" name="Content Placeholder 2"/>
          <p:cNvSpPr>
            <a:spLocks noGrp="1"/>
          </p:cNvSpPr>
          <p:nvPr>
            <p:ph idx="1"/>
          </p:nvPr>
        </p:nvSpPr>
        <p:spPr>
          <a:xfrm>
            <a:off x="609600" y="1600200"/>
            <a:ext cx="8153400" cy="4876800"/>
          </a:xfrm>
        </p:spPr>
        <p:txBody>
          <a:bodyPr/>
          <a:lstStyle/>
          <a:p>
            <a:r>
              <a:rPr lang="en-US" altLang="en-US" sz="2400" dirty="0" smtClean="0"/>
              <a:t>Python lists </a:t>
            </a:r>
            <a:r>
              <a:rPr lang="en-US" altLang="en-US" sz="2000" dirty="0" smtClean="0"/>
              <a:t>(continued)</a:t>
            </a:r>
          </a:p>
          <a:p>
            <a:pPr lvl="1"/>
            <a:r>
              <a:rPr lang="en-US" altLang="en-US" sz="2000" dirty="0" smtClean="0"/>
              <a:t>List elements are referenced with subscripting</a:t>
            </a:r>
          </a:p>
          <a:p>
            <a:pPr lvl="2"/>
            <a:r>
              <a:rPr lang="en-US" altLang="en-US" sz="2000" dirty="0" smtClean="0"/>
              <a:t>Indices begin at zero</a:t>
            </a:r>
          </a:p>
          <a:p>
            <a:pPr lvl="2"/>
            <a:r>
              <a:rPr lang="en-US" altLang="en-US" sz="2000" dirty="0" smtClean="0"/>
              <a:t>For example, to set </a:t>
            </a:r>
            <a:r>
              <a:rPr lang="en-US" altLang="en-US" sz="2000" dirty="0" smtClean="0">
                <a:latin typeface="Courier New" panose="02070309020205020404" pitchFamily="49" charset="0"/>
                <a:cs typeface="Courier New" panose="02070309020205020404" pitchFamily="49" charset="0"/>
              </a:rPr>
              <a:t>x</a:t>
            </a:r>
            <a:r>
              <a:rPr lang="en-US" altLang="en-US" sz="2000" dirty="0" smtClean="0"/>
              <a:t> to </a:t>
            </a:r>
            <a:r>
              <a:rPr lang="en-US" altLang="en-US" sz="2000" dirty="0" smtClean="0">
                <a:latin typeface="Courier New" panose="02070309020205020404" pitchFamily="49" charset="0"/>
                <a:cs typeface="Courier New" panose="02070309020205020404" pitchFamily="49" charset="0"/>
              </a:rPr>
              <a:t>5.8</a:t>
            </a:r>
          </a:p>
          <a:p>
            <a:pPr lvl="1">
              <a:buFontTx/>
              <a:buNone/>
            </a:pPr>
            <a:r>
              <a:rPr lang="en-US" altLang="en-US" sz="2000" dirty="0" smtClean="0">
                <a:solidFill>
                  <a:srgbClr val="666699"/>
                </a:solidFill>
              </a:rPr>
              <a:t>           </a:t>
            </a:r>
            <a:r>
              <a:rPr lang="en-US" altLang="en-US" sz="1800" dirty="0" smtClean="0">
                <a:solidFill>
                  <a:srgbClr val="666699"/>
                </a:solidFill>
                <a:latin typeface="Courier New" panose="02070309020205020404" pitchFamily="49" charset="0"/>
                <a:cs typeface="Courier New" panose="02070309020205020404" pitchFamily="49" charset="0"/>
              </a:rPr>
              <a:t>x = </a:t>
            </a:r>
            <a:r>
              <a:rPr lang="en-US" altLang="en-US" sz="1800" dirty="0" err="1" smtClean="0">
                <a:solidFill>
                  <a:srgbClr val="666699"/>
                </a:solidFill>
                <a:latin typeface="Courier New" panose="02070309020205020404" pitchFamily="49" charset="0"/>
                <a:cs typeface="Courier New" panose="02070309020205020404" pitchFamily="49" charset="0"/>
              </a:rPr>
              <a:t>myList</a:t>
            </a:r>
            <a:r>
              <a:rPr lang="en-US" altLang="en-US" sz="1800" dirty="0" smtClean="0">
                <a:solidFill>
                  <a:srgbClr val="666699"/>
                </a:solidFill>
                <a:latin typeface="Courier New" panose="02070309020205020404" pitchFamily="49" charset="0"/>
                <a:cs typeface="Courier New" panose="02070309020205020404" pitchFamily="49" charset="0"/>
              </a:rPr>
              <a:t>[1]</a:t>
            </a:r>
          </a:p>
          <a:p>
            <a:pPr lvl="1"/>
            <a:endParaRPr lang="en-US" altLang="en-US" sz="400" dirty="0" smtClean="0"/>
          </a:p>
          <a:p>
            <a:pPr lvl="1"/>
            <a:r>
              <a:rPr lang="en-US" altLang="en-US" sz="2000" dirty="0" smtClean="0"/>
              <a:t>List elements can be deleted with </a:t>
            </a:r>
            <a:r>
              <a:rPr lang="en-US" altLang="en-US" sz="1800" dirty="0" smtClean="0">
                <a:latin typeface="Courier New" panose="02070309020205020404" pitchFamily="49" charset="0"/>
                <a:cs typeface="Courier New" panose="02070309020205020404" pitchFamily="49" charset="0"/>
              </a:rPr>
              <a:t>del</a:t>
            </a:r>
          </a:p>
          <a:p>
            <a:pPr lvl="1">
              <a:buFontTx/>
              <a:buNone/>
            </a:pPr>
            <a:r>
              <a:rPr lang="en-US" altLang="en-US" sz="2000" dirty="0" smtClean="0">
                <a:solidFill>
                  <a:srgbClr val="666699"/>
                </a:solidFill>
              </a:rPr>
              <a:t>           </a:t>
            </a:r>
            <a:r>
              <a:rPr lang="en-US" altLang="en-US" sz="1800" dirty="0" smtClean="0">
                <a:solidFill>
                  <a:srgbClr val="666699"/>
                </a:solidFill>
                <a:latin typeface="Courier New" panose="02070309020205020404" pitchFamily="49" charset="0"/>
                <a:cs typeface="Courier New" panose="02070309020205020404" pitchFamily="49" charset="0"/>
              </a:rPr>
              <a:t>del </a:t>
            </a:r>
            <a:r>
              <a:rPr lang="en-US" altLang="en-US" sz="1800" dirty="0" err="1" smtClean="0">
                <a:solidFill>
                  <a:srgbClr val="666699"/>
                </a:solidFill>
                <a:latin typeface="Courier New" panose="02070309020205020404" pitchFamily="49" charset="0"/>
                <a:cs typeface="Courier New" panose="02070309020205020404" pitchFamily="49" charset="0"/>
              </a:rPr>
              <a:t>myList</a:t>
            </a:r>
            <a:r>
              <a:rPr lang="en-US" altLang="en-US" sz="1800" dirty="0" smtClean="0">
                <a:solidFill>
                  <a:srgbClr val="666699"/>
                </a:solidFill>
                <a:latin typeface="Courier New" panose="02070309020205020404" pitchFamily="49" charset="0"/>
                <a:cs typeface="Courier New" panose="02070309020205020404" pitchFamily="49" charset="0"/>
              </a:rPr>
              <a:t>[1]</a:t>
            </a:r>
          </a:p>
        </p:txBody>
      </p:sp>
      <p:sp>
        <p:nvSpPr>
          <p:cNvPr id="911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911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7ACDE68-767D-473E-9A67-06C57F2B3F60}" type="slidenum">
              <a:rPr lang="en-US" altLang="en-US" sz="1000" smtClean="0">
                <a:solidFill>
                  <a:schemeClr val="tx1"/>
                </a:solidFill>
                <a:latin typeface="Arial" panose="020B0604020202020204" pitchFamily="34" charset="0"/>
              </a:rPr>
              <a:pPr>
                <a:spcBef>
                  <a:spcPct val="0"/>
                </a:spcBef>
                <a:buFontTx/>
                <a:buNone/>
              </a:pPr>
              <a:t>24</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dirty="0" smtClean="0"/>
              <a:t>List Types</a:t>
            </a:r>
          </a:p>
        </p:txBody>
      </p:sp>
      <p:sp>
        <p:nvSpPr>
          <p:cNvPr id="91139" name="Content Placeholder 2"/>
          <p:cNvSpPr>
            <a:spLocks noGrp="1"/>
          </p:cNvSpPr>
          <p:nvPr>
            <p:ph idx="1"/>
          </p:nvPr>
        </p:nvSpPr>
        <p:spPr>
          <a:xfrm>
            <a:off x="609600" y="1600200"/>
            <a:ext cx="8153400" cy="4876800"/>
          </a:xfrm>
        </p:spPr>
        <p:txBody>
          <a:bodyPr/>
          <a:lstStyle/>
          <a:p>
            <a:r>
              <a:rPr lang="en-US" altLang="en-US" sz="2400" dirty="0" smtClean="0"/>
              <a:t>Python lists </a:t>
            </a:r>
            <a:r>
              <a:rPr lang="en-US" altLang="en-US" sz="2000" dirty="0" smtClean="0"/>
              <a:t>(continued)</a:t>
            </a:r>
          </a:p>
          <a:p>
            <a:pPr lvl="1"/>
            <a:r>
              <a:rPr lang="en-US" altLang="en-US" sz="2000" dirty="0" smtClean="0"/>
              <a:t>List Comprehensions</a:t>
            </a:r>
          </a:p>
          <a:p>
            <a:pPr lvl="1">
              <a:buFontTx/>
              <a:buNone/>
            </a:pPr>
            <a:endParaRPr lang="en-US" altLang="en-US" sz="400" dirty="0" smtClean="0">
              <a:latin typeface="Courier New" panose="02070309020205020404" pitchFamily="49" charset="0"/>
              <a:cs typeface="Courier New" panose="02070309020205020404" pitchFamily="49" charset="0"/>
            </a:endParaRPr>
          </a:p>
          <a:p>
            <a:pPr lvl="1">
              <a:buFontTx/>
              <a:buNone/>
            </a:pPr>
            <a:r>
              <a:rPr lang="en-US" altLang="en-US" sz="1800" dirty="0" smtClean="0">
                <a:solidFill>
                  <a:srgbClr val="666699"/>
                </a:solidFill>
                <a:latin typeface="Courier New" panose="02070309020205020404" pitchFamily="49" charset="0"/>
                <a:cs typeface="Courier New" panose="02070309020205020404" pitchFamily="49" charset="0"/>
              </a:rPr>
              <a:t>       list = [x ** 2 for x in range(12) if x % 3 == 0]</a:t>
            </a:r>
            <a:endParaRPr lang="en-US" altLang="en-US" sz="2000" dirty="0" smtClean="0">
              <a:solidFill>
                <a:srgbClr val="666699"/>
              </a:solidFill>
              <a:latin typeface="Courier New" panose="02070309020205020404" pitchFamily="49" charset="0"/>
              <a:cs typeface="Courier New" panose="02070309020205020404" pitchFamily="49" charset="0"/>
            </a:endParaRPr>
          </a:p>
          <a:p>
            <a:pPr lvl="1">
              <a:buFontTx/>
              <a:buNone/>
            </a:pPr>
            <a:endParaRPr lang="en-US" altLang="en-US" sz="400" dirty="0" smtClean="0">
              <a:latin typeface="Courier New" panose="02070309020205020404" pitchFamily="49" charset="0"/>
              <a:cs typeface="Courier New" panose="02070309020205020404" pitchFamily="49" charset="0"/>
            </a:endParaRPr>
          </a:p>
          <a:p>
            <a:pPr lvl="1"/>
            <a:r>
              <a:rPr lang="en-US" altLang="en-US" sz="2000" dirty="0" smtClean="0">
                <a:latin typeface="+mj-lt"/>
                <a:cs typeface="Courier New" panose="02070309020205020404" pitchFamily="49" charset="0"/>
              </a:rPr>
              <a:t>First, the variable </a:t>
            </a:r>
            <a:r>
              <a:rPr lang="en-US" altLang="en-US" sz="2000" dirty="0" smtClean="0">
                <a:latin typeface="Courier New" panose="02070309020205020404" pitchFamily="49" charset="0"/>
                <a:cs typeface="Courier New" panose="02070309020205020404" pitchFamily="49" charset="0"/>
              </a:rPr>
              <a:t>x</a:t>
            </a:r>
            <a:r>
              <a:rPr lang="en-US" altLang="en-US" sz="2000" dirty="0" smtClean="0">
                <a:latin typeface="+mj-lt"/>
                <a:cs typeface="Courier New" panose="02070309020205020404" pitchFamily="49" charset="0"/>
              </a:rPr>
              <a:t> takes on integer values from 0 to 12</a:t>
            </a:r>
            <a:endParaRPr lang="en-US" altLang="en-US" sz="400" dirty="0">
              <a:latin typeface="+mj-lt"/>
              <a:cs typeface="Courier New" panose="02070309020205020404" pitchFamily="49" charset="0"/>
            </a:endParaRPr>
          </a:p>
          <a:p>
            <a:pPr lvl="1"/>
            <a:r>
              <a:rPr lang="en-US" altLang="en-US" sz="2000" dirty="0" smtClean="0">
                <a:latin typeface="+mj-lt"/>
                <a:cs typeface="Courier New" panose="02070309020205020404" pitchFamily="49" charset="0"/>
              </a:rPr>
              <a:t>For each value divisible by 3 (that is 0, 3, 6, 9, and 12) it then computes the square (that is 0, 9, 36, 81, and 144)</a:t>
            </a:r>
          </a:p>
          <a:p>
            <a:pPr lvl="1"/>
            <a:r>
              <a:rPr lang="en-US" altLang="en-US" sz="2000" dirty="0" smtClean="0">
                <a:latin typeface="+mj-lt"/>
                <a:cs typeface="Courier New" panose="02070309020205020404" pitchFamily="49" charset="0"/>
              </a:rPr>
              <a:t>Places these squared values into a new list</a:t>
            </a:r>
          </a:p>
          <a:p>
            <a:pPr lvl="1"/>
            <a:r>
              <a:rPr lang="en-US" altLang="en-US" sz="2000" dirty="0" smtClean="0">
                <a:latin typeface="+mj-lt"/>
                <a:cs typeface="Courier New" panose="02070309020205020404" pitchFamily="49" charset="0"/>
              </a:rPr>
              <a:t>Therefore </a:t>
            </a:r>
            <a:r>
              <a:rPr lang="en-US" altLang="en-US" sz="2000" dirty="0" smtClean="0">
                <a:latin typeface="Courier New" panose="02070309020205020404" pitchFamily="49" charset="0"/>
                <a:cs typeface="Courier New" panose="02070309020205020404" pitchFamily="49" charset="0"/>
              </a:rPr>
              <a:t>list</a:t>
            </a:r>
            <a:r>
              <a:rPr lang="en-US" altLang="en-US" sz="2000" dirty="0" smtClean="0">
                <a:latin typeface="+mj-lt"/>
                <a:cs typeface="Courier New" panose="02070309020205020404" pitchFamily="49" charset="0"/>
              </a:rPr>
              <a:t> contains </a:t>
            </a:r>
            <a:r>
              <a:rPr lang="en-US" altLang="en-US" sz="2000" dirty="0" smtClean="0">
                <a:latin typeface="Courier New" panose="02070309020205020404" pitchFamily="49" charset="0"/>
                <a:cs typeface="Courier New" panose="02070309020205020404" pitchFamily="49" charset="0"/>
              </a:rPr>
              <a:t>[0, 9, 36, 81, 144]</a:t>
            </a:r>
            <a:endParaRPr lang="en-US" altLang="en-US" sz="2000" dirty="0" smtClean="0"/>
          </a:p>
        </p:txBody>
      </p:sp>
      <p:sp>
        <p:nvSpPr>
          <p:cNvPr id="911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911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7ACDE68-767D-473E-9A67-06C57F2B3F60}" type="slidenum">
              <a:rPr lang="en-US" altLang="en-US" sz="1000" smtClean="0">
                <a:solidFill>
                  <a:schemeClr val="tx1"/>
                </a:solidFill>
                <a:latin typeface="Arial" panose="020B0604020202020204" pitchFamily="34" charset="0"/>
              </a:rPr>
              <a:pPr>
                <a:spcBef>
                  <a:spcPct val="0"/>
                </a:spcBef>
                <a:buFontTx/>
                <a:buNone/>
              </a:pPr>
              <a:t>25</a:t>
            </a:fld>
            <a:endParaRPr lang="en-US" altLang="en-US" sz="100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43276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List Types</a:t>
            </a:r>
          </a:p>
        </p:txBody>
      </p:sp>
      <p:sp>
        <p:nvSpPr>
          <p:cNvPr id="92163" name="Content Placeholder 2"/>
          <p:cNvSpPr>
            <a:spLocks noGrp="1"/>
          </p:cNvSpPr>
          <p:nvPr>
            <p:ph idx="1"/>
          </p:nvPr>
        </p:nvSpPr>
        <p:spPr>
          <a:xfrm>
            <a:off x="609600" y="1600200"/>
            <a:ext cx="8153400" cy="4572000"/>
          </a:xfrm>
        </p:spPr>
        <p:txBody>
          <a:bodyPr/>
          <a:lstStyle/>
          <a:p>
            <a:r>
              <a:rPr lang="en-US" altLang="en-US" sz="2400" dirty="0" smtClean="0"/>
              <a:t>List comprehensions in Haskell</a:t>
            </a:r>
          </a:p>
          <a:p>
            <a:pPr lvl="1"/>
            <a:r>
              <a:rPr lang="en-US" altLang="en-US" sz="2000" dirty="0" smtClean="0"/>
              <a:t>For example</a:t>
            </a:r>
          </a:p>
          <a:p>
            <a:pPr lvl="1">
              <a:buFontTx/>
              <a:buNone/>
            </a:pPr>
            <a:r>
              <a:rPr lang="en-US" altLang="en-US" sz="1800" dirty="0" smtClean="0">
                <a:solidFill>
                  <a:srgbClr val="666699"/>
                </a:solidFill>
                <a:latin typeface="Courier New" panose="02070309020205020404" pitchFamily="49" charset="0"/>
                <a:cs typeface="Courier New" panose="02070309020205020404" pitchFamily="49" charset="0"/>
              </a:rPr>
              <a:t>    [n * n | n &lt;- [1..</a:t>
            </a:r>
            <a:r>
              <a:rPr lang="en-US" altLang="en-US" sz="1800" dirty="0">
                <a:solidFill>
                  <a:srgbClr val="666699"/>
                </a:solidFill>
                <a:latin typeface="Courier New" panose="02070309020205020404" pitchFamily="49" charset="0"/>
                <a:cs typeface="Courier New" panose="02070309020205020404" pitchFamily="49" charset="0"/>
              </a:rPr>
              <a:t>5</a:t>
            </a:r>
            <a:r>
              <a:rPr lang="en-US" altLang="en-US" sz="1800" dirty="0" smtClean="0">
                <a:solidFill>
                  <a:srgbClr val="666699"/>
                </a:solidFill>
                <a:latin typeface="Courier New" panose="02070309020205020404" pitchFamily="49" charset="0"/>
                <a:cs typeface="Courier New" panose="02070309020205020404" pitchFamily="49" charset="0"/>
              </a:rPr>
              <a:t>]]</a:t>
            </a:r>
          </a:p>
          <a:p>
            <a:pPr lvl="1">
              <a:buFontTx/>
              <a:buNone/>
            </a:pPr>
            <a:endParaRPr lang="en-US" altLang="en-US" sz="200" dirty="0" smtClean="0">
              <a:solidFill>
                <a:srgbClr val="666699"/>
              </a:solidFill>
              <a:latin typeface="Courier New" panose="02070309020205020404" pitchFamily="49" charset="0"/>
              <a:cs typeface="Courier New" panose="02070309020205020404" pitchFamily="49" charset="0"/>
            </a:endParaRPr>
          </a:p>
          <a:p>
            <a:pPr lvl="1">
              <a:buFontTx/>
              <a:buNone/>
            </a:pPr>
            <a:r>
              <a:rPr lang="en-US" altLang="en-US" sz="2000" dirty="0" smtClean="0">
                <a:latin typeface="+mj-lt"/>
                <a:cs typeface="Courier New" panose="02070309020205020404" pitchFamily="49" charset="0"/>
              </a:rPr>
              <a:t>	defines the list </a:t>
            </a:r>
            <a:r>
              <a:rPr lang="en-US" altLang="en-US" sz="2000" dirty="0" smtClean="0">
                <a:latin typeface="Courier New" panose="02070309020205020404" pitchFamily="49" charset="0"/>
                <a:cs typeface="Courier New" panose="02070309020205020404" pitchFamily="49" charset="0"/>
              </a:rPr>
              <a:t>[1, 4, 9, 16, 25]</a:t>
            </a:r>
          </a:p>
          <a:p>
            <a:pPr lvl="1">
              <a:buFontTx/>
              <a:buNone/>
            </a:pPr>
            <a:endParaRPr lang="en-US" altLang="en-US" sz="400" dirty="0" smtClean="0">
              <a:latin typeface="Courier New" panose="02070309020205020404" pitchFamily="49" charset="0"/>
              <a:cs typeface="Courier New" panose="02070309020205020404" pitchFamily="49" charset="0"/>
            </a:endParaRPr>
          </a:p>
          <a:p>
            <a:r>
              <a:rPr lang="en-US" altLang="en-US" sz="2400" dirty="0" smtClean="0"/>
              <a:t>List comprehensions in F# can create arrays</a:t>
            </a:r>
          </a:p>
          <a:p>
            <a:pPr lvl="1"/>
            <a:r>
              <a:rPr lang="en-US" altLang="en-US" sz="2000" dirty="0" smtClean="0"/>
              <a:t>For example</a:t>
            </a:r>
            <a:endParaRPr lang="en-US" altLang="en-US" sz="400" dirty="0" smtClean="0"/>
          </a:p>
          <a:p>
            <a:pPr marL="457200" lvl="1" indent="0">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rPr>
              <a:t>l</a:t>
            </a:r>
            <a:r>
              <a:rPr lang="en-US" altLang="en-US" sz="1800" b="1" dirty="0" smtClean="0">
                <a:solidFill>
                  <a:srgbClr val="666699"/>
                </a:solidFill>
                <a:latin typeface="Courier New" panose="02070309020205020404" pitchFamily="49" charset="0"/>
                <a:cs typeface="Courier New" panose="02070309020205020404" pitchFamily="49" charset="0"/>
              </a:rPr>
              <a:t>et</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err="1" smtClean="0">
                <a:solidFill>
                  <a:srgbClr val="666699"/>
                </a:solidFill>
                <a:latin typeface="Courier New" panose="02070309020205020404" pitchFamily="49" charset="0"/>
                <a:cs typeface="Courier New" panose="02070309020205020404" pitchFamily="49" charset="0"/>
              </a:rPr>
              <a:t>myArray</a:t>
            </a:r>
            <a:r>
              <a:rPr lang="en-US" altLang="en-US" sz="1800" dirty="0" smtClean="0">
                <a:solidFill>
                  <a:srgbClr val="666699"/>
                </a:solidFill>
                <a:latin typeface="Courier New" panose="02070309020205020404" pitchFamily="49" charset="0"/>
                <a:cs typeface="Courier New" panose="02070309020205020404" pitchFamily="49" charset="0"/>
              </a:rPr>
              <a:t> = [|</a:t>
            </a:r>
            <a:r>
              <a:rPr lang="en-US" altLang="en-US" sz="1800" b="1" dirty="0" smtClean="0">
                <a:solidFill>
                  <a:srgbClr val="666699"/>
                </a:solidFill>
                <a:latin typeface="Courier New" panose="02070309020205020404" pitchFamily="49" charset="0"/>
                <a:cs typeface="Courier New" panose="02070309020205020404" pitchFamily="49" charset="0"/>
              </a:rPr>
              <a:t>for</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err="1" smtClean="0">
                <a:solidFill>
                  <a:srgbClr val="666699"/>
                </a:solidFill>
                <a:latin typeface="Courier New" panose="02070309020205020404" pitchFamily="49" charset="0"/>
                <a:cs typeface="Courier New" panose="02070309020205020404" pitchFamily="49" charset="0"/>
              </a:rPr>
              <a:t>i</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in</a:t>
            </a:r>
            <a:r>
              <a:rPr lang="en-US" altLang="en-US" sz="1800" dirty="0" smtClean="0">
                <a:solidFill>
                  <a:srgbClr val="666699"/>
                </a:solidFill>
                <a:latin typeface="Courier New" panose="02070309020205020404" pitchFamily="49" charset="0"/>
                <a:cs typeface="Courier New" panose="02070309020205020404" pitchFamily="49" charset="0"/>
              </a:rPr>
              <a:t> 1 .. 5 -&gt; (</a:t>
            </a:r>
            <a:r>
              <a:rPr lang="en-US" altLang="en-US" sz="1800" dirty="0" err="1" smtClean="0">
                <a:solidFill>
                  <a:srgbClr val="666699"/>
                </a:solidFill>
                <a:latin typeface="Courier New" panose="02070309020205020404" pitchFamily="49" charset="0"/>
                <a:cs typeface="Courier New" panose="02070309020205020404" pitchFamily="49" charset="0"/>
              </a:rPr>
              <a:t>i</a:t>
            </a:r>
            <a:r>
              <a:rPr lang="en-US" altLang="en-US" sz="1800" dirty="0" smtClean="0">
                <a:solidFill>
                  <a:srgbClr val="666699"/>
                </a:solidFill>
                <a:latin typeface="Courier New" panose="02070309020205020404" pitchFamily="49" charset="0"/>
                <a:cs typeface="Courier New" panose="02070309020205020404" pitchFamily="49" charset="0"/>
              </a:rPr>
              <a:t> * </a:t>
            </a:r>
            <a:r>
              <a:rPr lang="en-US" altLang="en-US" sz="1800" dirty="0" err="1" smtClean="0">
                <a:solidFill>
                  <a:srgbClr val="666699"/>
                </a:solidFill>
                <a:latin typeface="Courier New" panose="02070309020205020404" pitchFamily="49" charset="0"/>
                <a:cs typeface="Courier New" panose="02070309020205020404" pitchFamily="49" charset="0"/>
              </a:rPr>
              <a:t>i</a:t>
            </a:r>
            <a:r>
              <a:rPr lang="en-US" altLang="en-US" sz="1800" dirty="0" smtClean="0">
                <a:solidFill>
                  <a:srgbClr val="666699"/>
                </a:solidFill>
                <a:latin typeface="Courier New" panose="02070309020205020404" pitchFamily="49" charset="0"/>
                <a:cs typeface="Courier New" panose="02070309020205020404" pitchFamily="49" charset="0"/>
              </a:rPr>
              <a:t>)|];;</a:t>
            </a:r>
          </a:p>
          <a:p>
            <a:pPr marL="457200" lvl="1" indent="0">
              <a:buNone/>
            </a:pPr>
            <a:endParaRPr lang="en-US" altLang="en-US" sz="200" dirty="0" smtClean="0">
              <a:solidFill>
                <a:srgbClr val="666699"/>
              </a:solidFill>
            </a:endParaRPr>
          </a:p>
          <a:p>
            <a:pPr marL="457200" lvl="1" indent="0" defTabSz="717550">
              <a:buNone/>
            </a:pPr>
            <a:r>
              <a:rPr lang="en-US" altLang="en-US" sz="2000" dirty="0" smtClean="0"/>
              <a:t>	creates </a:t>
            </a:r>
            <a:r>
              <a:rPr lang="en-US" altLang="en-US" sz="2000" dirty="0" smtClean="0">
                <a:latin typeface="Courier New" panose="02070309020205020404" pitchFamily="49" charset="0"/>
                <a:cs typeface="Courier New" panose="02070309020205020404" pitchFamily="49" charset="0"/>
              </a:rPr>
              <a:t>[1; 4; 9; 16; 25]</a:t>
            </a:r>
            <a:r>
              <a:rPr lang="en-US" altLang="en-US" sz="2000" dirty="0" smtClean="0">
                <a:latin typeface="+mj-lt"/>
                <a:cs typeface="Courier New" panose="02070309020205020404" pitchFamily="49" charset="0"/>
              </a:rPr>
              <a:t> and names it </a:t>
            </a:r>
            <a:r>
              <a:rPr lang="en-US" altLang="en-US" sz="2000" dirty="0" err="1" smtClean="0">
                <a:latin typeface="Courier New" panose="02070309020205020404" pitchFamily="49" charset="0"/>
                <a:cs typeface="Courier New" panose="02070309020205020404" pitchFamily="49" charset="0"/>
              </a:rPr>
              <a:t>myArray</a:t>
            </a:r>
            <a:endParaRPr lang="en-US" altLang="en-US" sz="2000" dirty="0" smtClean="0">
              <a:latin typeface="Courier New" panose="02070309020205020404" pitchFamily="49" charset="0"/>
              <a:cs typeface="Courier New" panose="02070309020205020404" pitchFamily="49" charset="0"/>
            </a:endParaRPr>
          </a:p>
        </p:txBody>
      </p:sp>
      <p:sp>
        <p:nvSpPr>
          <p:cNvPr id="921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921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1BDBB76-97BC-4EBC-B7D6-B635386D5795}" type="slidenum">
              <a:rPr lang="en-US" altLang="en-US" sz="1000" smtClean="0">
                <a:solidFill>
                  <a:schemeClr val="tx1"/>
                </a:solidFill>
                <a:latin typeface="Arial" panose="020B0604020202020204" pitchFamily="34" charset="0"/>
              </a:rPr>
              <a:pPr>
                <a:spcBef>
                  <a:spcPct val="0"/>
                </a:spcBef>
                <a:buFontTx/>
                <a:buNone/>
              </a:pPr>
              <a:t>26</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E4299EB-DD3C-4480-B959-2F382AEC76B3}"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59396" name="Rectangle 2"/>
          <p:cNvSpPr>
            <a:spLocks noGrp="1" noChangeArrowheads="1"/>
          </p:cNvSpPr>
          <p:nvPr>
            <p:ph type="title"/>
          </p:nvPr>
        </p:nvSpPr>
        <p:spPr/>
        <p:txBody>
          <a:bodyPr/>
          <a:lstStyle/>
          <a:p>
            <a:pPr eaLnBrk="1" hangingPunct="1"/>
            <a:r>
              <a:rPr lang="en-US" altLang="en-US" smtClean="0"/>
              <a:t>Heterogeneous Arrays</a:t>
            </a:r>
          </a:p>
        </p:txBody>
      </p:sp>
      <p:sp>
        <p:nvSpPr>
          <p:cNvPr id="59397" name="Rectangle 3"/>
          <p:cNvSpPr>
            <a:spLocks noGrp="1" noChangeArrowheads="1"/>
          </p:cNvSpPr>
          <p:nvPr>
            <p:ph type="body" idx="1"/>
          </p:nvPr>
        </p:nvSpPr>
        <p:spPr/>
        <p:txBody>
          <a:bodyPr/>
          <a:lstStyle/>
          <a:p>
            <a:pPr eaLnBrk="1" hangingPunct="1"/>
            <a:r>
              <a:rPr lang="en-US" altLang="en-US" sz="2400" dirty="0" smtClean="0"/>
              <a:t>A </a:t>
            </a:r>
            <a:r>
              <a:rPr lang="en-US" altLang="en-US" sz="2400" u="sng" dirty="0" smtClean="0"/>
              <a:t>heterogeneous array</a:t>
            </a:r>
            <a:endParaRPr lang="en-US" altLang="en-US" sz="2400" dirty="0" smtClean="0"/>
          </a:p>
          <a:p>
            <a:pPr lvl="1" eaLnBrk="1" hangingPunct="1"/>
            <a:r>
              <a:rPr lang="en-US" altLang="en-US" sz="2000" dirty="0" smtClean="0"/>
              <a:t>Array in which the elements need not be of the same type</a:t>
            </a:r>
          </a:p>
          <a:p>
            <a:pPr eaLnBrk="1" hangingPunct="1"/>
            <a:r>
              <a:rPr lang="en-US" altLang="en-US" sz="2400" dirty="0" smtClean="0"/>
              <a:t>Supported by</a:t>
            </a:r>
          </a:p>
          <a:p>
            <a:pPr lvl="1" eaLnBrk="1" hangingPunct="1"/>
            <a:r>
              <a:rPr lang="en-US" altLang="en-US" sz="2000" dirty="0" smtClean="0"/>
              <a:t>Perl, Python, JavaScript, and Ruby</a:t>
            </a:r>
          </a:p>
          <a:p>
            <a:pPr eaLnBrk="1" hangingPunct="1"/>
            <a:r>
              <a:rPr lang="en-US" altLang="en-US" sz="2400" dirty="0" smtClean="0"/>
              <a:t>Actually implemented as</a:t>
            </a:r>
          </a:p>
          <a:p>
            <a:pPr lvl="1" eaLnBrk="1" hangingPunct="1"/>
            <a:r>
              <a:rPr lang="en-US" altLang="en-US" sz="2000" dirty="0"/>
              <a:t>H</a:t>
            </a:r>
            <a:r>
              <a:rPr lang="en-US" altLang="en-US" sz="2000" dirty="0" smtClean="0"/>
              <a:t>omogenous arrays containing a generic data value</a:t>
            </a:r>
          </a:p>
          <a:p>
            <a:pPr lvl="1" eaLnBrk="1" hangingPunct="1"/>
            <a:r>
              <a:rPr lang="en-US" altLang="en-US" sz="2000" dirty="0" smtClean="0"/>
              <a:t>For example, an array containing Object</a:t>
            </a:r>
            <a:r>
              <a:rPr lang="en-US" altLang="en-US" sz="2000" dirty="0"/>
              <a:t> </a:t>
            </a:r>
            <a:r>
              <a:rPr lang="en-US" altLang="en-US" sz="2000" dirty="0" smtClean="0"/>
              <a:t>values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14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8073E23-9246-44D6-B58E-57AD3221DB5F}"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61444" name="Rectangle 2"/>
          <p:cNvSpPr>
            <a:spLocks noGrp="1" noChangeArrowheads="1"/>
          </p:cNvSpPr>
          <p:nvPr>
            <p:ph type="title"/>
          </p:nvPr>
        </p:nvSpPr>
        <p:spPr/>
        <p:txBody>
          <a:bodyPr/>
          <a:lstStyle/>
          <a:p>
            <a:pPr eaLnBrk="1" hangingPunct="1"/>
            <a:r>
              <a:rPr lang="en-US" altLang="en-US" dirty="0" smtClean="0"/>
              <a:t>Array Operations</a:t>
            </a:r>
          </a:p>
        </p:txBody>
      </p:sp>
      <p:sp>
        <p:nvSpPr>
          <p:cNvPr id="61445" name="Rectangle 3"/>
          <p:cNvSpPr>
            <a:spLocks noGrp="1" noChangeArrowheads="1"/>
          </p:cNvSpPr>
          <p:nvPr>
            <p:ph type="body" idx="1"/>
          </p:nvPr>
        </p:nvSpPr>
        <p:spPr>
          <a:xfrm>
            <a:off x="609600" y="1600200"/>
            <a:ext cx="8153400" cy="4876800"/>
          </a:xfrm>
        </p:spPr>
        <p:txBody>
          <a:bodyPr/>
          <a:lstStyle/>
          <a:p>
            <a:pPr eaLnBrk="1" hangingPunct="1"/>
            <a:r>
              <a:rPr lang="en-US" altLang="en-US" sz="2400" dirty="0" smtClean="0"/>
              <a:t>APL</a:t>
            </a:r>
          </a:p>
          <a:p>
            <a:pPr lvl="1" eaLnBrk="1" hangingPunct="1"/>
            <a:r>
              <a:rPr lang="en-US" altLang="en-US" sz="2000" dirty="0" smtClean="0"/>
              <a:t>Powerful array operations for vectors, matrices &amp; scalars</a:t>
            </a:r>
          </a:p>
          <a:p>
            <a:pPr lvl="1" eaLnBrk="1" hangingPunct="1"/>
            <a:r>
              <a:rPr lang="en-US" altLang="en-US" sz="2000" dirty="0" smtClean="0"/>
              <a:t>For example, to reverse column elements</a:t>
            </a:r>
          </a:p>
          <a:p>
            <a:pPr eaLnBrk="1" hangingPunct="1"/>
            <a:r>
              <a:rPr lang="en-US" altLang="en-US" sz="2400" dirty="0" smtClean="0"/>
              <a:t>Ada</a:t>
            </a:r>
          </a:p>
          <a:p>
            <a:pPr lvl="1" eaLnBrk="1" hangingPunct="1"/>
            <a:r>
              <a:rPr lang="en-US" altLang="en-US" sz="2000" dirty="0" smtClean="0"/>
              <a:t>Array assignment (copying operation)</a:t>
            </a:r>
          </a:p>
          <a:p>
            <a:pPr lvl="1" eaLnBrk="1" hangingPunct="1"/>
            <a:r>
              <a:rPr lang="en-US" altLang="en-US" sz="2000" dirty="0" smtClean="0"/>
              <a:t>Array catenation</a:t>
            </a:r>
          </a:p>
          <a:p>
            <a:pPr eaLnBrk="1" hangingPunct="1"/>
            <a:r>
              <a:rPr lang="en-US" altLang="en-US" sz="2400" dirty="0" smtClean="0"/>
              <a:t>Python</a:t>
            </a:r>
          </a:p>
          <a:p>
            <a:pPr lvl="1" eaLnBrk="1" hangingPunct="1"/>
            <a:r>
              <a:rPr lang="en-US" altLang="en-US" sz="2000" dirty="0" smtClean="0"/>
              <a:t>Array assignments are only reference changes</a:t>
            </a:r>
          </a:p>
          <a:p>
            <a:pPr lvl="1" eaLnBrk="1" hangingPunct="1"/>
            <a:r>
              <a:rPr lang="en-US" altLang="en-US" sz="2000" dirty="0" smtClean="0"/>
              <a:t>Array catenation and element membership operations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14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8073E23-9246-44D6-B58E-57AD3221DB5F}"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61444" name="Rectangle 2"/>
          <p:cNvSpPr>
            <a:spLocks noGrp="1" noChangeArrowheads="1"/>
          </p:cNvSpPr>
          <p:nvPr>
            <p:ph type="title"/>
          </p:nvPr>
        </p:nvSpPr>
        <p:spPr/>
        <p:txBody>
          <a:bodyPr/>
          <a:lstStyle/>
          <a:p>
            <a:pPr eaLnBrk="1" hangingPunct="1"/>
            <a:r>
              <a:rPr lang="en-US" altLang="en-US" dirty="0" smtClean="0"/>
              <a:t>Array Operations</a:t>
            </a:r>
          </a:p>
        </p:txBody>
      </p:sp>
      <p:sp>
        <p:nvSpPr>
          <p:cNvPr id="61445" name="Rectangle 3"/>
          <p:cNvSpPr>
            <a:spLocks noGrp="1" noChangeArrowheads="1"/>
          </p:cNvSpPr>
          <p:nvPr>
            <p:ph type="body" idx="1"/>
          </p:nvPr>
        </p:nvSpPr>
        <p:spPr>
          <a:xfrm>
            <a:off x="609600" y="1600200"/>
            <a:ext cx="8153400" cy="4876800"/>
          </a:xfrm>
        </p:spPr>
        <p:txBody>
          <a:bodyPr/>
          <a:lstStyle/>
          <a:p>
            <a:pPr eaLnBrk="1" hangingPunct="1"/>
            <a:r>
              <a:rPr lang="en-US" altLang="en-US" sz="2400" dirty="0"/>
              <a:t>Java</a:t>
            </a:r>
          </a:p>
          <a:p>
            <a:pPr lvl="1" eaLnBrk="1" hangingPunct="1"/>
            <a:r>
              <a:rPr lang="en-US" altLang="en-US" sz="2000" dirty="0"/>
              <a:t>Array assignments are also reference changes</a:t>
            </a:r>
          </a:p>
          <a:p>
            <a:pPr lvl="1" eaLnBrk="1" hangingPunct="1"/>
            <a:r>
              <a:rPr lang="en-US" altLang="en-US" sz="2000" dirty="0"/>
              <a:t>A </a:t>
            </a:r>
            <a:r>
              <a:rPr lang="en-US" altLang="en-US" sz="2000" dirty="0">
                <a:latin typeface="Courier"/>
              </a:rPr>
              <a:t>clone()</a:t>
            </a:r>
            <a:r>
              <a:rPr lang="en-US" altLang="en-US" sz="2000" dirty="0"/>
              <a:t> method creates a copy</a:t>
            </a:r>
            <a:endParaRPr lang="en-US" altLang="en-US" sz="2400" dirty="0" smtClean="0"/>
          </a:p>
          <a:p>
            <a:pPr eaLnBrk="1" hangingPunct="1"/>
            <a:r>
              <a:rPr lang="en-US" altLang="en-US" sz="2400" dirty="0" smtClean="0"/>
              <a:t>Ruby provides several, including array catenation</a:t>
            </a:r>
            <a:endParaRPr lang="en-US" altLang="en-US" sz="2000" dirty="0" smtClean="0"/>
          </a:p>
          <a:p>
            <a:pPr eaLnBrk="1" hangingPunct="1"/>
            <a:r>
              <a:rPr lang="en-US" altLang="en-US" sz="2400" dirty="0" smtClean="0"/>
              <a:t>Fortran provides </a:t>
            </a:r>
            <a:r>
              <a:rPr lang="en-US" altLang="en-US" sz="2400" u="sng" dirty="0" smtClean="0"/>
              <a:t>elemental</a:t>
            </a:r>
            <a:r>
              <a:rPr lang="en-US" altLang="en-US" sz="2400" dirty="0" smtClean="0"/>
              <a:t> operations</a:t>
            </a:r>
          </a:p>
          <a:p>
            <a:pPr lvl="1" eaLnBrk="1" hangingPunct="1"/>
            <a:r>
              <a:rPr lang="en-US" altLang="en-US" sz="2000" dirty="0" smtClean="0"/>
              <a:t>Operations between pairs of array elements</a:t>
            </a:r>
          </a:p>
          <a:p>
            <a:pPr lvl="1" eaLnBrk="1" hangingPunct="1"/>
            <a:r>
              <a:rPr lang="en-US" altLang="en-US" sz="2000" dirty="0" smtClean="0"/>
              <a:t>For example, </a:t>
            </a:r>
            <a:r>
              <a:rPr lang="en-US" altLang="en-US" sz="2000" dirty="0" smtClean="0">
                <a:latin typeface="Courier New" panose="02070309020205020404" pitchFamily="49" charset="0"/>
              </a:rPr>
              <a:t>+</a:t>
            </a:r>
            <a:r>
              <a:rPr lang="en-US" altLang="en-US" sz="2000" dirty="0" smtClean="0"/>
              <a:t> operator between two arrays results in an array of the sums of the element pairs of the two arrays</a:t>
            </a:r>
          </a:p>
          <a:p>
            <a:pPr marL="457200" lvl="1" indent="0" eaLnBrk="1" hangingPunct="1">
              <a:buNone/>
            </a:pPr>
            <a:endParaRPr lang="en-US" altLang="en-US" sz="400" dirty="0" smtClean="0">
              <a:latin typeface="Courier"/>
            </a:endParaRPr>
          </a:p>
          <a:p>
            <a:pPr marL="457200" lvl="1" indent="0" eaLnBrk="1" hangingPunct="1">
              <a:buNone/>
            </a:pPr>
            <a:r>
              <a:rPr lang="en-US" altLang="en-US" sz="1800" dirty="0">
                <a:latin typeface="Courier"/>
              </a:rPr>
              <a:t>	</a:t>
            </a:r>
            <a:r>
              <a:rPr lang="en-US" altLang="en-US" sz="1800" dirty="0" smtClean="0">
                <a:latin typeface="Courier"/>
              </a:rPr>
              <a:t>  </a:t>
            </a:r>
            <a:r>
              <a:rPr lang="en-ZA" altLang="en-US" sz="1800" dirty="0" smtClean="0">
                <a:latin typeface="Courier"/>
              </a:rPr>
              <a:t>integer</a:t>
            </a:r>
            <a:r>
              <a:rPr lang="en-ZA" altLang="en-US" sz="1800" dirty="0">
                <a:latin typeface="Courier"/>
              </a:rPr>
              <a:t>, dimension(3) :: A, B, </a:t>
            </a:r>
            <a:r>
              <a:rPr lang="en-ZA" altLang="en-US" sz="1800" dirty="0" smtClean="0">
                <a:latin typeface="Courier"/>
              </a:rPr>
              <a:t>C</a:t>
            </a:r>
          </a:p>
          <a:p>
            <a:pPr marL="457200" lvl="1" indent="0" eaLnBrk="1" hangingPunct="1">
              <a:buNone/>
            </a:pPr>
            <a:r>
              <a:rPr lang="en-ZA" altLang="en-US" sz="1800" dirty="0">
                <a:latin typeface="Courier"/>
              </a:rPr>
              <a:t>	</a:t>
            </a:r>
            <a:r>
              <a:rPr lang="en-ZA" altLang="en-US" sz="1800" dirty="0" smtClean="0">
                <a:latin typeface="Courier"/>
              </a:rPr>
              <a:t>  A    </a:t>
            </a:r>
            <a:r>
              <a:rPr lang="en-ZA" altLang="en-US" sz="1800" dirty="0">
                <a:latin typeface="Courier"/>
              </a:rPr>
              <a:t>= (/ 3, 8, 5 </a:t>
            </a:r>
            <a:r>
              <a:rPr lang="en-ZA" altLang="en-US" sz="1800" dirty="0" smtClean="0">
                <a:latin typeface="Courier"/>
              </a:rPr>
              <a:t>/)</a:t>
            </a:r>
          </a:p>
          <a:p>
            <a:pPr marL="457200" lvl="1" indent="0" eaLnBrk="1" hangingPunct="1">
              <a:buNone/>
            </a:pPr>
            <a:r>
              <a:rPr lang="en-ZA" altLang="en-US" sz="1800" dirty="0">
                <a:latin typeface="Courier"/>
              </a:rPr>
              <a:t>	</a:t>
            </a:r>
            <a:r>
              <a:rPr lang="en-ZA" altLang="en-US" sz="1800" dirty="0" smtClean="0">
                <a:latin typeface="Courier"/>
              </a:rPr>
              <a:t>  B    </a:t>
            </a:r>
            <a:r>
              <a:rPr lang="en-ZA" altLang="en-US" sz="1800" dirty="0">
                <a:latin typeface="Courier"/>
              </a:rPr>
              <a:t>= (/ 2, 1, 3 </a:t>
            </a:r>
            <a:r>
              <a:rPr lang="en-ZA" altLang="en-US" sz="1800" dirty="0" smtClean="0">
                <a:latin typeface="Courier"/>
              </a:rPr>
              <a:t>/)</a:t>
            </a:r>
          </a:p>
          <a:p>
            <a:pPr marL="457200" lvl="1" indent="0" eaLnBrk="1" hangingPunct="1">
              <a:buNone/>
            </a:pPr>
            <a:r>
              <a:rPr lang="en-ZA" altLang="en-US" sz="1800" dirty="0">
                <a:latin typeface="Courier"/>
              </a:rPr>
              <a:t>	</a:t>
            </a:r>
            <a:r>
              <a:rPr lang="en-ZA" altLang="en-US" sz="1800" dirty="0" smtClean="0">
                <a:latin typeface="Courier"/>
              </a:rPr>
              <a:t>  C    </a:t>
            </a:r>
            <a:r>
              <a:rPr lang="en-ZA" altLang="en-US" sz="1800" dirty="0">
                <a:latin typeface="Courier"/>
              </a:rPr>
              <a:t>= A + </a:t>
            </a:r>
            <a:r>
              <a:rPr lang="en-ZA" altLang="en-US" sz="1800" dirty="0" smtClean="0">
                <a:latin typeface="Courier"/>
              </a:rPr>
              <a:t>B		! C contains 5, 9, 8</a:t>
            </a:r>
            <a:endParaRPr lang="en-US" altLang="en-US" sz="1800" dirty="0" smtClean="0">
              <a:latin typeface="Courier"/>
            </a:endParaRPr>
          </a:p>
        </p:txBody>
      </p:sp>
    </p:spTree>
    <p:extLst>
      <p:ext uri="{BB962C8B-B14F-4D97-AF65-F5344CB8AC3E}">
        <p14:creationId xmlns:p14="http://schemas.microsoft.com/office/powerpoint/2010/main" val="247228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34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D435B23-3705-4502-B29E-1DA00B5E0766}"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63492" name="Rectangle 2"/>
          <p:cNvSpPr>
            <a:spLocks noGrp="1" noChangeArrowheads="1"/>
          </p:cNvSpPr>
          <p:nvPr>
            <p:ph type="title"/>
          </p:nvPr>
        </p:nvSpPr>
        <p:spPr/>
        <p:txBody>
          <a:bodyPr/>
          <a:lstStyle/>
          <a:p>
            <a:pPr eaLnBrk="1" hangingPunct="1"/>
            <a:r>
              <a:rPr lang="en-US" altLang="en-US" smtClean="0"/>
              <a:t>Rectangular and Jagged Arrays</a:t>
            </a:r>
          </a:p>
        </p:txBody>
      </p:sp>
      <p:sp>
        <p:nvSpPr>
          <p:cNvPr id="63493" name="Rectangle 3"/>
          <p:cNvSpPr>
            <a:spLocks noGrp="1" noChangeArrowheads="1"/>
          </p:cNvSpPr>
          <p:nvPr>
            <p:ph type="body" idx="1"/>
          </p:nvPr>
        </p:nvSpPr>
        <p:spPr>
          <a:xfrm>
            <a:off x="609600" y="1600200"/>
            <a:ext cx="8153400" cy="4572000"/>
          </a:xfrm>
        </p:spPr>
        <p:txBody>
          <a:bodyPr/>
          <a:lstStyle/>
          <a:p>
            <a:pPr eaLnBrk="1" hangingPunct="1"/>
            <a:r>
              <a:rPr lang="en-US" altLang="en-US" sz="2400" dirty="0" smtClean="0"/>
              <a:t>A rectangular array</a:t>
            </a:r>
          </a:p>
          <a:p>
            <a:pPr lvl="1" eaLnBrk="1" hangingPunct="1"/>
            <a:r>
              <a:rPr lang="en-US" altLang="en-US" sz="2000" dirty="0" smtClean="0"/>
              <a:t>All rows have the same number of elements</a:t>
            </a:r>
          </a:p>
          <a:p>
            <a:pPr lvl="1" eaLnBrk="1" hangingPunct="1"/>
            <a:r>
              <a:rPr lang="en-US" altLang="en-US" sz="2000" dirty="0" smtClean="0"/>
              <a:t>All columns have the same number of elements</a:t>
            </a:r>
          </a:p>
          <a:p>
            <a:pPr lvl="1" eaLnBrk="1" hangingPunct="1"/>
            <a:r>
              <a:rPr lang="en-US" altLang="en-US" sz="2000" dirty="0" smtClean="0"/>
              <a:t>Fortran and Ada</a:t>
            </a:r>
          </a:p>
          <a:p>
            <a:pPr eaLnBrk="1" hangingPunct="1"/>
            <a:r>
              <a:rPr lang="en-US" altLang="en-US" sz="2400" dirty="0" smtClean="0"/>
              <a:t>A jagged matrix</a:t>
            </a:r>
          </a:p>
          <a:p>
            <a:pPr lvl="1" eaLnBrk="1" hangingPunct="1"/>
            <a:r>
              <a:rPr lang="en-US" altLang="en-US" sz="2000" dirty="0" smtClean="0"/>
              <a:t>Rows with varying number of elements</a:t>
            </a:r>
          </a:p>
          <a:p>
            <a:pPr lvl="1" eaLnBrk="1" hangingPunct="1"/>
            <a:r>
              <a:rPr lang="en-US" altLang="en-US" sz="2000" dirty="0" smtClean="0"/>
              <a:t>Actually represented as arrays of arrays</a:t>
            </a:r>
          </a:p>
          <a:p>
            <a:pPr lvl="1" eaLnBrk="1" hangingPunct="1"/>
            <a:r>
              <a:rPr lang="en-US" altLang="en-US" sz="2000" dirty="0" smtClean="0"/>
              <a:t>C, C++, and Java</a:t>
            </a:r>
          </a:p>
          <a:p>
            <a:pPr eaLnBrk="1" hangingPunct="1"/>
            <a:r>
              <a:rPr lang="en-US" altLang="en-US" sz="2400" dirty="0" smtClean="0"/>
              <a:t>C# and F#</a:t>
            </a:r>
          </a:p>
          <a:p>
            <a:pPr lvl="1" eaLnBrk="1" hangingPunct="1"/>
            <a:r>
              <a:rPr lang="en-US" altLang="en-US" sz="2000" dirty="0" smtClean="0"/>
              <a:t>Support both jagged and rectangular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4C92B86-0A3F-4400-B422-69740339E8B0}"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altLang="en-US" smtClean="0"/>
              <a:t>Slices</a:t>
            </a:r>
          </a:p>
        </p:txBody>
      </p:sp>
      <p:sp>
        <p:nvSpPr>
          <p:cNvPr id="65541" name="Rectangle 3"/>
          <p:cNvSpPr>
            <a:spLocks noGrp="1" noChangeArrowheads="1"/>
          </p:cNvSpPr>
          <p:nvPr>
            <p:ph type="body" idx="1"/>
          </p:nvPr>
        </p:nvSpPr>
        <p:spPr>
          <a:xfrm>
            <a:off x="609600" y="1595582"/>
            <a:ext cx="8153400" cy="4572000"/>
          </a:xfrm>
        </p:spPr>
        <p:txBody>
          <a:bodyPr/>
          <a:lstStyle/>
          <a:p>
            <a:pPr eaLnBrk="1" hangingPunct="1"/>
            <a:r>
              <a:rPr lang="en-US" altLang="en-US" sz="2400" dirty="0" smtClean="0"/>
              <a:t>A slice is some substructure of an array</a:t>
            </a:r>
          </a:p>
          <a:p>
            <a:pPr lvl="1" eaLnBrk="1" hangingPunct="1"/>
            <a:r>
              <a:rPr lang="en-US" altLang="en-US" sz="2000" dirty="0" smtClean="0"/>
              <a:t>Nothing more than a referencing mechanism that retrieves part of an array as a unit</a:t>
            </a:r>
          </a:p>
          <a:p>
            <a:pPr lvl="1" eaLnBrk="1" hangingPunct="1"/>
            <a:r>
              <a:rPr lang="en-US" altLang="en-US" sz="2000" dirty="0" smtClean="0"/>
              <a:t>Only useful in languages that manipulate arrays as units (therefore C does not support slices)</a:t>
            </a:r>
          </a:p>
          <a:p>
            <a:pPr lvl="1" eaLnBrk="1" hangingPunct="1"/>
            <a:r>
              <a:rPr lang="en-ZA" altLang="en-US" sz="2000" dirty="0" smtClean="0"/>
              <a:t>C++ supports slices using the </a:t>
            </a:r>
            <a:r>
              <a:rPr lang="en-ZA" altLang="en-US" sz="2000" dirty="0" err="1" smtClean="0">
                <a:latin typeface="Courier" pitchFamily="49" charset="0"/>
              </a:rPr>
              <a:t>valarray</a:t>
            </a:r>
            <a:r>
              <a:rPr lang="en-ZA" altLang="en-US" sz="2000" dirty="0" smtClean="0"/>
              <a:t> class</a:t>
            </a:r>
            <a:endParaRPr lang="en-US" alt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7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0B8FAE9-01D6-4464-8BDE-4F7CA51834A6}"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67588" name="Rectangle 3"/>
          <p:cNvSpPr>
            <a:spLocks noGrp="1" noChangeArrowheads="1"/>
          </p:cNvSpPr>
          <p:nvPr>
            <p:ph type="title"/>
          </p:nvPr>
        </p:nvSpPr>
        <p:spPr/>
        <p:txBody>
          <a:bodyPr/>
          <a:lstStyle/>
          <a:p>
            <a:pPr eaLnBrk="1" hangingPunct="1"/>
            <a:r>
              <a:rPr lang="en-US" altLang="en-US" dirty="0" smtClean="0"/>
              <a:t>Examples of Slices in Fortran 95</a:t>
            </a:r>
          </a:p>
        </p:txBody>
      </p:sp>
      <p:pic>
        <p:nvPicPr>
          <p:cNvPr id="675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60007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4C92B86-0A3F-4400-B422-69740339E8B0}"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altLang="en-US" dirty="0" smtClean="0"/>
              <a:t>Associative Arrays</a:t>
            </a:r>
          </a:p>
        </p:txBody>
      </p:sp>
      <p:sp>
        <p:nvSpPr>
          <p:cNvPr id="65541" name="Rectangle 3"/>
          <p:cNvSpPr>
            <a:spLocks noGrp="1" noChangeArrowheads="1"/>
          </p:cNvSpPr>
          <p:nvPr>
            <p:ph type="body" idx="1"/>
          </p:nvPr>
        </p:nvSpPr>
        <p:spPr>
          <a:xfrm>
            <a:off x="609600" y="1595582"/>
            <a:ext cx="8153400" cy="4572000"/>
          </a:xfrm>
        </p:spPr>
        <p:txBody>
          <a:bodyPr/>
          <a:lstStyle/>
          <a:p>
            <a:pPr eaLnBrk="1" hangingPunct="1"/>
            <a:r>
              <a:rPr lang="en-US" altLang="en-US" sz="2400" dirty="0" smtClean="0"/>
              <a:t>An </a:t>
            </a:r>
            <a:r>
              <a:rPr lang="en-US" altLang="en-US" sz="2400" u="sng" dirty="0" smtClean="0"/>
              <a:t>associative array</a:t>
            </a:r>
          </a:p>
          <a:p>
            <a:pPr lvl="1" eaLnBrk="1" hangingPunct="1"/>
            <a:r>
              <a:rPr lang="en-US" altLang="en-US" sz="2000" dirty="0" smtClean="0"/>
              <a:t>An </a:t>
            </a:r>
            <a:r>
              <a:rPr lang="en-US" altLang="en-US" sz="2000" u="sng" dirty="0" smtClean="0"/>
              <a:t>unordered</a:t>
            </a:r>
            <a:r>
              <a:rPr lang="en-US" altLang="en-US" sz="2000" dirty="0" smtClean="0"/>
              <a:t> collection of data elements that are indexed by an equal number of </a:t>
            </a:r>
            <a:r>
              <a:rPr lang="en-US" altLang="en-US" sz="2000" u="sng" dirty="0" smtClean="0"/>
              <a:t>keys</a:t>
            </a:r>
            <a:endParaRPr lang="en-US" altLang="en-US" sz="2000" u="sng" dirty="0" smtClean="0"/>
          </a:p>
          <a:p>
            <a:pPr lvl="1" eaLnBrk="1" hangingPunct="1"/>
            <a:r>
              <a:rPr lang="en-ZA" altLang="en-US" sz="2000" dirty="0" smtClean="0"/>
              <a:t>Requires that user defined keys must be stored</a:t>
            </a:r>
          </a:p>
          <a:p>
            <a:pPr eaLnBrk="1" hangingPunct="1"/>
            <a:r>
              <a:rPr lang="en-US" altLang="en-US" sz="2400" dirty="0" smtClean="0"/>
              <a:t>Design issues</a:t>
            </a:r>
          </a:p>
          <a:p>
            <a:pPr lvl="1" eaLnBrk="1" hangingPunct="1"/>
            <a:r>
              <a:rPr lang="en-US" altLang="en-US" sz="2000" dirty="0" smtClean="0"/>
              <a:t>What is the form of references to elements?</a:t>
            </a:r>
          </a:p>
          <a:p>
            <a:pPr lvl="1" eaLnBrk="1" hangingPunct="1"/>
            <a:r>
              <a:rPr lang="en-US" altLang="en-US" sz="2000" dirty="0" smtClean="0"/>
              <a:t>Do associative arrays have dynamic or static size?</a:t>
            </a:r>
          </a:p>
          <a:p>
            <a:pPr eaLnBrk="1" hangingPunct="1"/>
            <a:r>
              <a:rPr lang="en-US" altLang="en-US" sz="2400" dirty="0" smtClean="0"/>
              <a:t>Built-in type in Perl, Python, Ruby, </a:t>
            </a:r>
            <a:r>
              <a:rPr lang="en-US" altLang="en-US" sz="2400" dirty="0" err="1" smtClean="0"/>
              <a:t>Lua</a:t>
            </a:r>
            <a:r>
              <a:rPr lang="en-US" altLang="en-US" sz="2400" dirty="0" smtClean="0"/>
              <a:t>, and Swift</a:t>
            </a:r>
            <a:endParaRPr lang="en-US" altLang="en-US" sz="2400" dirty="0" smtClean="0"/>
          </a:p>
          <a:p>
            <a:pPr lvl="1" eaLnBrk="1" hangingPunct="1"/>
            <a:r>
              <a:rPr lang="en-US" altLang="en-US" sz="2000" dirty="0" smtClean="0"/>
              <a:t>In </a:t>
            </a:r>
            <a:r>
              <a:rPr lang="en-US" altLang="en-US" sz="2000" dirty="0" err="1" smtClean="0"/>
              <a:t>Lua</a:t>
            </a:r>
            <a:r>
              <a:rPr lang="en-US" altLang="en-US" sz="2000" dirty="0" smtClean="0"/>
              <a:t>, they are supported by tables</a:t>
            </a:r>
          </a:p>
          <a:p>
            <a:pPr lvl="1" eaLnBrk="1" hangingPunct="1"/>
            <a:r>
              <a:rPr lang="en-US" altLang="en-US" sz="2000" dirty="0" smtClean="0"/>
              <a:t>In Perl, they are called hashes</a:t>
            </a:r>
          </a:p>
        </p:txBody>
      </p:sp>
    </p:spTree>
    <p:extLst>
      <p:ext uri="{BB962C8B-B14F-4D97-AF65-F5344CB8AC3E}">
        <p14:creationId xmlns:p14="http://schemas.microsoft.com/office/powerpoint/2010/main" val="3391235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7034</TotalTime>
  <Words>1735</Words>
  <Application>Microsoft Office PowerPoint</Application>
  <PresentationFormat>On-screen Show (4:3)</PresentationFormat>
  <Paragraphs>339</Paragraphs>
  <Slides>26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Courier</vt:lpstr>
      <vt:lpstr>Courier New</vt:lpstr>
      <vt:lpstr>Lucida Sans Unicode</vt:lpstr>
      <vt:lpstr>Times</vt:lpstr>
      <vt:lpstr>1_sebesta</vt:lpstr>
      <vt:lpstr>Chapter 6 Part 2</vt:lpstr>
      <vt:lpstr>Chapter 6 Topics</vt:lpstr>
      <vt:lpstr>Heterogeneous Arrays</vt:lpstr>
      <vt:lpstr>Array Operations</vt:lpstr>
      <vt:lpstr>Array Operations</vt:lpstr>
      <vt:lpstr>Rectangular and Jagged Arrays</vt:lpstr>
      <vt:lpstr>Slices</vt:lpstr>
      <vt:lpstr>Examples of Slices in Fortran 95</vt:lpstr>
      <vt:lpstr>Associative Arrays</vt:lpstr>
      <vt:lpstr>Associative Arrays</vt:lpstr>
      <vt:lpstr>Record Types</vt:lpstr>
      <vt:lpstr>Records in COBOL</vt:lpstr>
      <vt:lpstr>Orthogonal Records</vt:lpstr>
      <vt:lpstr>References to Records</vt:lpstr>
      <vt:lpstr>Operations on Records</vt:lpstr>
      <vt:lpstr>Evaluation Compared to Arrays</vt:lpstr>
      <vt:lpstr>Tuple Types</vt:lpstr>
      <vt:lpstr>Tuple Types</vt:lpstr>
      <vt:lpstr>Tuple Types</vt:lpstr>
      <vt:lpstr>List Types</vt:lpstr>
      <vt:lpstr>List Types</vt:lpstr>
      <vt:lpstr>List Types</vt:lpstr>
      <vt:lpstr>List Types</vt:lpstr>
      <vt:lpstr>List Types</vt:lpstr>
      <vt:lpstr>List Types</vt:lpstr>
      <vt:lpstr>List Types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372</cp:revision>
  <dcterms:created xsi:type="dcterms:W3CDTF">2003-08-01T12:29:19Z</dcterms:created>
  <dcterms:modified xsi:type="dcterms:W3CDTF">2024-04-29T23:52:08Z</dcterms:modified>
</cp:coreProperties>
</file>