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0"/>
  </p:notesMasterIdLst>
  <p:sldIdLst>
    <p:sldId id="384" r:id="rId2"/>
    <p:sldId id="258" r:id="rId3"/>
    <p:sldId id="424" r:id="rId4"/>
    <p:sldId id="425" r:id="rId5"/>
    <p:sldId id="426" r:id="rId6"/>
    <p:sldId id="352" r:id="rId7"/>
    <p:sldId id="315" r:id="rId8"/>
    <p:sldId id="353" r:id="rId9"/>
    <p:sldId id="427" r:id="rId10"/>
    <p:sldId id="355" r:id="rId11"/>
    <p:sldId id="428" r:id="rId12"/>
    <p:sldId id="358" r:id="rId13"/>
    <p:sldId id="429" r:id="rId14"/>
    <p:sldId id="446" r:id="rId15"/>
    <p:sldId id="431" r:id="rId16"/>
    <p:sldId id="432" r:id="rId17"/>
    <p:sldId id="433" r:id="rId18"/>
    <p:sldId id="445" r:id="rId19"/>
    <p:sldId id="434" r:id="rId20"/>
    <p:sldId id="436" r:id="rId21"/>
    <p:sldId id="437" r:id="rId22"/>
    <p:sldId id="438" r:id="rId23"/>
    <p:sldId id="439" r:id="rId24"/>
    <p:sldId id="440" r:id="rId25"/>
    <p:sldId id="441" r:id="rId26"/>
    <p:sldId id="442" r:id="rId27"/>
    <p:sldId id="443" r:id="rId28"/>
    <p:sldId id="444"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788" autoAdjust="0"/>
  </p:normalViewPr>
  <p:slideViewPr>
    <p:cSldViewPr>
      <p:cViewPr varScale="1">
        <p:scale>
          <a:sx n="74" d="100"/>
          <a:sy n="74" d="100"/>
        </p:scale>
        <p:origin x="108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Lucida Sans Unicode" panose="020B0602030504020204" pitchFamily="34" charset="0"/>
                <a:cs typeface="Lucida Sans Unicode" panose="020B0602030504020204" pitchFamily="34" charset="0"/>
              </a:defRPr>
            </a:lvl1pPr>
          </a:lstStyle>
          <a:p>
            <a:pPr>
              <a:defRPr/>
            </a:pPr>
            <a:fld id="{C13607B7-F5DE-41A0-AAC7-F585AED426A3}" type="slidenum">
              <a:rPr lang="en-US" altLang="en-US"/>
              <a:pPr>
                <a:defRPr/>
              </a:pPr>
              <a:t>‹#›</a:t>
            </a:fld>
            <a:endParaRPr lang="en-US" altLang="en-US"/>
          </a:p>
        </p:txBody>
      </p:sp>
    </p:spTree>
    <p:extLst>
      <p:ext uri="{BB962C8B-B14F-4D97-AF65-F5344CB8AC3E}">
        <p14:creationId xmlns:p14="http://schemas.microsoft.com/office/powerpoint/2010/main" val="2764013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7EC7970-8251-4C5B-B33F-12B0A99119FE}"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smtClean="0"/>
          </a:p>
        </p:txBody>
      </p:sp>
    </p:spTree>
    <p:extLst>
      <p:ext uri="{BB962C8B-B14F-4D97-AF65-F5344CB8AC3E}">
        <p14:creationId xmlns:p14="http://schemas.microsoft.com/office/powerpoint/2010/main" val="52581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A3E3802-AC72-41F8-AA7D-E96D5213CA1E}" type="slidenum">
              <a:rPr lang="en-US" altLang="en-US" sz="1300" smtClean="0"/>
              <a:pPr/>
              <a:t>11</a:t>
            </a:fld>
            <a:endParaRPr lang="en-US" altLang="en-US" sz="1300" smtClean="0"/>
          </a:p>
        </p:txBody>
      </p:sp>
      <p:sp>
        <p:nvSpPr>
          <p:cNvPr id="109571" name="Rectangle 2"/>
          <p:cNvSpPr>
            <a:spLocks noGrp="1" noRot="1" noChangeAspect="1" noChangeArrowheads="1" noTextEdit="1"/>
          </p:cNvSpPr>
          <p:nvPr>
            <p:ph type="sldImg"/>
          </p:nvPr>
        </p:nvSpPr>
        <p:spPr>
          <a:xfrm>
            <a:off x="992188" y="768350"/>
            <a:ext cx="5114925" cy="3836988"/>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5229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971C7F0-636A-46FA-BE39-6E0C81BB3278}" type="slidenum">
              <a:rPr lang="en-US" altLang="en-US" sz="1200" smtClean="0"/>
              <a:pPr/>
              <a:t>12</a:t>
            </a:fld>
            <a:endParaRPr lang="en-US" altLang="en-US" sz="120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4201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8962A39-C27D-49B0-A273-6C8F010F7B21}" type="slidenum">
              <a:rPr lang="en-US" altLang="en-US" sz="1300" smtClean="0"/>
              <a:pPr/>
              <a:t>13</a:t>
            </a:fld>
            <a:endParaRPr lang="en-US" altLang="en-US" sz="1300" smtClean="0"/>
          </a:p>
        </p:txBody>
      </p:sp>
      <p:sp>
        <p:nvSpPr>
          <p:cNvPr id="113667" name="Rectangle 2"/>
          <p:cNvSpPr>
            <a:spLocks noGrp="1" noRot="1" noChangeAspect="1" noChangeArrowheads="1" noTextEdit="1"/>
          </p:cNvSpPr>
          <p:nvPr>
            <p:ph type="sldImg"/>
          </p:nvPr>
        </p:nvSpPr>
        <p:spPr>
          <a:xfrm>
            <a:off x="992188" y="768350"/>
            <a:ext cx="5114925" cy="3836988"/>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4945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B704658-DBC7-431B-A576-CB8DD45A7795}" type="slidenum">
              <a:rPr lang="en-US" altLang="en-US" sz="1300" smtClean="0"/>
              <a:pPr/>
              <a:t>14</a:t>
            </a:fld>
            <a:endParaRPr lang="en-US" altLang="en-US" sz="1300" smtClean="0"/>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atinLnBrk="1"/>
            <a:r>
              <a:rPr lang="en-US" altLang="en-US" dirty="0" smtClean="0"/>
              <a:t>Here’s an example of a void pointer in C++:</a:t>
            </a:r>
          </a:p>
          <a:p>
            <a:pPr latinLnBrk="1"/>
            <a:endParaRPr lang="en-US" altLang="en-US" dirty="0" smtClean="0"/>
          </a:p>
          <a:p>
            <a:pPr latinLnBrk="1"/>
            <a:r>
              <a:rPr lang="en-US" altLang="en-US" dirty="0" err="1" smtClean="0"/>
              <a:t>int</a:t>
            </a:r>
            <a:r>
              <a:rPr lang="en-US" altLang="en-US" dirty="0" smtClean="0"/>
              <a:t> value = 5;</a:t>
            </a:r>
          </a:p>
          <a:p>
            <a:pPr latinLnBrk="1"/>
            <a:r>
              <a:rPr lang="en-US" altLang="en-US" dirty="0" smtClean="0"/>
              <a:t>void *</a:t>
            </a:r>
            <a:r>
              <a:rPr lang="en-US" altLang="en-US" dirty="0" err="1" smtClean="0"/>
              <a:t>voidPtr</a:t>
            </a:r>
            <a:r>
              <a:rPr lang="en-US" altLang="en-US" dirty="0" smtClean="0"/>
              <a:t> = &amp;value;</a:t>
            </a:r>
          </a:p>
          <a:p>
            <a:pPr latinLnBrk="1"/>
            <a:r>
              <a:rPr lang="en-US" altLang="en-US" dirty="0" smtClean="0"/>
              <a:t> </a:t>
            </a:r>
          </a:p>
          <a:p>
            <a:pPr latinLnBrk="1"/>
            <a:r>
              <a:rPr lang="en-US" altLang="en-US" dirty="0" smtClean="0"/>
              <a:t>//</a:t>
            </a:r>
            <a:r>
              <a:rPr lang="en-US" altLang="en-US" dirty="0" err="1" smtClean="0"/>
              <a:t>cout</a:t>
            </a:r>
            <a:r>
              <a:rPr lang="en-US" altLang="en-US" dirty="0" smtClean="0"/>
              <a:t> &lt;&lt; *</a:t>
            </a:r>
            <a:r>
              <a:rPr lang="en-US" altLang="en-US" dirty="0" err="1" smtClean="0"/>
              <a:t>voidPtr</a:t>
            </a:r>
            <a:r>
              <a:rPr lang="en-US" altLang="en-US" dirty="0" smtClean="0"/>
              <a:t> &lt;&lt; </a:t>
            </a:r>
            <a:r>
              <a:rPr lang="en-US" altLang="en-US" dirty="0" err="1" smtClean="0"/>
              <a:t>endl</a:t>
            </a:r>
            <a:r>
              <a:rPr lang="en-US" altLang="en-US" dirty="0" smtClean="0"/>
              <a:t>;                    // this is illegal</a:t>
            </a:r>
          </a:p>
          <a:p>
            <a:pPr latinLnBrk="1"/>
            <a:endParaRPr lang="en-US" altLang="en-US" dirty="0" smtClean="0"/>
          </a:p>
          <a:p>
            <a:pPr latinLnBrk="1"/>
            <a:r>
              <a:rPr lang="en-US" altLang="en-US" dirty="0" err="1" smtClean="0"/>
              <a:t>int</a:t>
            </a:r>
            <a:r>
              <a:rPr lang="en-US" altLang="en-US" dirty="0" smtClean="0"/>
              <a:t> *</a:t>
            </a:r>
            <a:r>
              <a:rPr lang="en-US" altLang="en-US" dirty="0" err="1" smtClean="0"/>
              <a:t>intPtr</a:t>
            </a:r>
            <a:r>
              <a:rPr lang="en-US" altLang="en-US" dirty="0" smtClean="0"/>
              <a:t> = </a:t>
            </a:r>
            <a:r>
              <a:rPr lang="en-US" altLang="en-US" dirty="0" err="1" smtClean="0"/>
              <a:t>static_cast</a:t>
            </a:r>
            <a:r>
              <a:rPr lang="en-US" altLang="en-US" dirty="0" smtClean="0"/>
              <a:t>&lt;</a:t>
            </a:r>
            <a:r>
              <a:rPr lang="en-US" altLang="en-US" dirty="0" err="1" smtClean="0"/>
              <a:t>int</a:t>
            </a:r>
            <a:r>
              <a:rPr lang="en-US" altLang="en-US" dirty="0" smtClean="0"/>
              <a:t>*&gt;(</a:t>
            </a:r>
            <a:r>
              <a:rPr lang="en-US" altLang="en-US" dirty="0" err="1" smtClean="0"/>
              <a:t>voidPtr</a:t>
            </a:r>
            <a:r>
              <a:rPr lang="en-US" altLang="en-US" dirty="0" smtClean="0"/>
              <a:t>);   // here we cast the void pointer to an </a:t>
            </a:r>
            <a:r>
              <a:rPr lang="en-US" altLang="en-US" dirty="0" err="1" smtClean="0"/>
              <a:t>int</a:t>
            </a:r>
            <a:r>
              <a:rPr lang="en-US" altLang="en-US" dirty="0" smtClean="0"/>
              <a:t> pointer</a:t>
            </a:r>
          </a:p>
          <a:p>
            <a:pPr latinLnBrk="1"/>
            <a:r>
              <a:rPr lang="en-US" altLang="en-US" dirty="0" err="1" smtClean="0"/>
              <a:t>cout</a:t>
            </a:r>
            <a:r>
              <a:rPr lang="en-US" altLang="en-US" dirty="0" smtClean="0"/>
              <a:t> &lt;&lt; *</a:t>
            </a:r>
            <a:r>
              <a:rPr lang="en-US" altLang="en-US" dirty="0" err="1" smtClean="0"/>
              <a:t>intPtr</a:t>
            </a:r>
            <a:r>
              <a:rPr lang="en-US" altLang="en-US" dirty="0" smtClean="0"/>
              <a:t> &lt;&lt; </a:t>
            </a:r>
            <a:r>
              <a:rPr lang="en-US" altLang="en-US" dirty="0" err="1" smtClean="0"/>
              <a:t>endl</a:t>
            </a:r>
            <a:r>
              <a:rPr lang="en-US" altLang="en-US" dirty="0" smtClean="0"/>
              <a:t>;                         // dereferencing the cast pointer is legal</a:t>
            </a:r>
          </a:p>
          <a:p>
            <a:pPr latinLnBrk="1"/>
            <a:endParaRPr lang="en-US" altLang="en-US" dirty="0" smtClean="0"/>
          </a:p>
          <a:p>
            <a:pPr latinLnBrk="1"/>
            <a:r>
              <a:rPr lang="en-US" altLang="en-US" dirty="0" smtClean="0"/>
              <a:t>It is possible to cast a</a:t>
            </a:r>
            <a:r>
              <a:rPr lang="en-US" altLang="en-US" baseline="0" dirty="0" smtClean="0"/>
              <a:t> void pointer to a pointer for an incorrect type. For example, the previous example could have performed a static cast to a float*, and assigned the result to the variable float *</a:t>
            </a:r>
            <a:r>
              <a:rPr lang="en-US" altLang="en-US" baseline="0" dirty="0" err="1" smtClean="0"/>
              <a:t>floatPtr</a:t>
            </a:r>
            <a:r>
              <a:rPr lang="en-US" altLang="en-US" baseline="0" dirty="0" smtClean="0"/>
              <a:t>. In this case, the compiler will accept the cast, but the value pointed to will be garbage. Therefore, dereferencing </a:t>
            </a:r>
            <a:r>
              <a:rPr lang="en-US" altLang="en-US" baseline="0" dirty="0" err="1" smtClean="0"/>
              <a:t>floatPtr</a:t>
            </a:r>
            <a:r>
              <a:rPr lang="en-US" altLang="en-US" baseline="0" dirty="0" smtClean="0"/>
              <a:t> will produce a </a:t>
            </a:r>
            <a:r>
              <a:rPr lang="en-US" altLang="en-US" baseline="0" smtClean="0"/>
              <a:t>value unrelated to 5.</a:t>
            </a:r>
            <a:endParaRPr lang="en-US" altLang="en-US" dirty="0" smtClean="0"/>
          </a:p>
          <a:p>
            <a:pPr latinLnBrk="1"/>
            <a:endParaRPr lang="en-US" altLang="en-US" dirty="0" smtClean="0"/>
          </a:p>
          <a:p>
            <a:pPr latinLnBrk="1"/>
            <a:r>
              <a:rPr lang="en-US" altLang="en-US" dirty="0" smtClean="0"/>
              <a:t>Also note that pointer arithmetic is not allowed on void pointers. Why is this the case?</a:t>
            </a:r>
          </a:p>
        </p:txBody>
      </p:sp>
    </p:spTree>
    <p:extLst>
      <p:ext uri="{BB962C8B-B14F-4D97-AF65-F5344CB8AC3E}">
        <p14:creationId xmlns:p14="http://schemas.microsoft.com/office/powerpoint/2010/main" val="3550563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B704658-DBC7-431B-A576-CB8DD45A7795}" type="slidenum">
              <a:rPr lang="en-US" altLang="en-US" sz="1300" smtClean="0"/>
              <a:pPr/>
              <a:t>15</a:t>
            </a:fld>
            <a:endParaRPr lang="en-US" altLang="en-US" sz="1300" smtClean="0"/>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atinLnBrk="1"/>
            <a:endParaRPr lang="en-US" altLang="en-US" dirty="0" smtClean="0"/>
          </a:p>
        </p:txBody>
      </p:sp>
    </p:spTree>
    <p:extLst>
      <p:ext uri="{BB962C8B-B14F-4D97-AF65-F5344CB8AC3E}">
        <p14:creationId xmlns:p14="http://schemas.microsoft.com/office/powerpoint/2010/main" val="3644385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6B4A45C-6729-4BF6-9EA4-EEB0CCDBF946}" type="slidenum">
              <a:rPr lang="en-US" altLang="en-US" sz="1300" smtClean="0"/>
              <a:pPr/>
              <a:t>16</a:t>
            </a:fld>
            <a:endParaRPr lang="en-US" altLang="en-US" sz="1300" smtClean="0"/>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4348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313A199-3CA1-48E6-87D3-82FFCBBE7182}" type="slidenum">
              <a:rPr lang="en-US" altLang="en-US" sz="1300" smtClean="0"/>
              <a:pPr/>
              <a:t>17</a:t>
            </a:fld>
            <a:endParaRPr lang="en-US" altLang="en-US" sz="1300" smtClean="0"/>
          </a:p>
        </p:txBody>
      </p:sp>
      <p:sp>
        <p:nvSpPr>
          <p:cNvPr id="119811" name="Rectangle 2"/>
          <p:cNvSpPr>
            <a:spLocks noGrp="1" noRot="1" noChangeAspect="1" noChangeArrowheads="1" noTextEdit="1"/>
          </p:cNvSpPr>
          <p:nvPr>
            <p:ph type="sldImg"/>
          </p:nvPr>
        </p:nvSpPr>
        <p:spPr>
          <a:xfrm>
            <a:off x="992188" y="768350"/>
            <a:ext cx="5114925" cy="383698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ZA" altLang="en-US" dirty="0" smtClean="0"/>
          </a:p>
        </p:txBody>
      </p:sp>
    </p:spTree>
    <p:extLst>
      <p:ext uri="{BB962C8B-B14F-4D97-AF65-F5344CB8AC3E}">
        <p14:creationId xmlns:p14="http://schemas.microsoft.com/office/powerpoint/2010/main" val="3046391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313A199-3CA1-48E6-87D3-82FFCBBE7182}" type="slidenum">
              <a:rPr lang="en-US" altLang="en-US" sz="1300" smtClean="0"/>
              <a:pPr/>
              <a:t>18</a:t>
            </a:fld>
            <a:endParaRPr lang="en-US" altLang="en-US" sz="1300" smtClean="0"/>
          </a:p>
        </p:txBody>
      </p:sp>
      <p:sp>
        <p:nvSpPr>
          <p:cNvPr id="119811" name="Rectangle 2"/>
          <p:cNvSpPr>
            <a:spLocks noGrp="1" noRot="1" noChangeAspect="1" noChangeArrowheads="1" noTextEdit="1"/>
          </p:cNvSpPr>
          <p:nvPr>
            <p:ph type="sldImg"/>
          </p:nvPr>
        </p:nvSpPr>
        <p:spPr>
          <a:xfrm>
            <a:off x="992188" y="768350"/>
            <a:ext cx="5114925" cy="383698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ZA" altLang="en-US" dirty="0" smtClean="0"/>
          </a:p>
        </p:txBody>
      </p:sp>
    </p:spTree>
    <p:extLst>
      <p:ext uri="{BB962C8B-B14F-4D97-AF65-F5344CB8AC3E}">
        <p14:creationId xmlns:p14="http://schemas.microsoft.com/office/powerpoint/2010/main" val="2431784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A5DE119-8AFB-46DA-B1A9-0413DD16A740}" type="slidenum">
              <a:rPr lang="en-US" altLang="en-US" sz="1300" smtClean="0"/>
              <a:pPr/>
              <a:t>19</a:t>
            </a:fld>
            <a:endParaRPr lang="en-US" altLang="en-US" sz="1300" smtClean="0"/>
          </a:p>
        </p:txBody>
      </p:sp>
      <p:sp>
        <p:nvSpPr>
          <p:cNvPr id="121859" name="Rectangle 2"/>
          <p:cNvSpPr>
            <a:spLocks noGrp="1" noRot="1" noChangeAspect="1" noChangeArrowheads="1" noTextEdit="1"/>
          </p:cNvSpPr>
          <p:nvPr>
            <p:ph type="sldImg"/>
          </p:nvPr>
        </p:nvSpPr>
        <p:spPr>
          <a:xfrm>
            <a:off x="992188" y="768350"/>
            <a:ext cx="5114925" cy="3836988"/>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ZA" altLang="en-US" dirty="0" smtClean="0"/>
          </a:p>
        </p:txBody>
      </p:sp>
    </p:spTree>
    <p:extLst>
      <p:ext uri="{BB962C8B-B14F-4D97-AF65-F5344CB8AC3E}">
        <p14:creationId xmlns:p14="http://schemas.microsoft.com/office/powerpoint/2010/main" val="4103354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Explicit casting in Java can lead to type errors. For example, assume the class Child inherits from the class Parent. The following will</a:t>
            </a:r>
            <a:r>
              <a:rPr lang="en-US" altLang="en-US" baseline="0" dirty="0" smtClean="0"/>
              <a:t> compile in Java:</a:t>
            </a:r>
            <a:endParaRPr lang="en-US" altLang="en-US" dirty="0" smtClean="0"/>
          </a:p>
          <a:p>
            <a:endParaRPr lang="en-US" altLang="en-US" dirty="0" smtClean="0"/>
          </a:p>
          <a:p>
            <a:r>
              <a:rPr lang="en-ZA" sz="1200" kern="1200" dirty="0" smtClean="0">
                <a:solidFill>
                  <a:schemeClr val="tx1"/>
                </a:solidFill>
                <a:effectLst/>
                <a:latin typeface="Times" pitchFamily="18" charset="0"/>
                <a:ea typeface="+mn-ea"/>
                <a:cs typeface="+mn-cs"/>
              </a:rPr>
              <a:t>Child</a:t>
            </a:r>
            <a:r>
              <a:rPr lang="en-ZA" dirty="0" smtClean="0"/>
              <a:t> </a:t>
            </a:r>
            <a:r>
              <a:rPr lang="en-ZA" sz="1200" kern="1200" dirty="0" err="1" smtClean="0">
                <a:solidFill>
                  <a:schemeClr val="tx1"/>
                </a:solidFill>
                <a:effectLst/>
                <a:latin typeface="Times" pitchFamily="18" charset="0"/>
                <a:ea typeface="+mn-ea"/>
                <a:cs typeface="+mn-cs"/>
              </a:rPr>
              <a:t>obj</a:t>
            </a:r>
            <a:r>
              <a:rPr lang="en-ZA" dirty="0" smtClean="0"/>
              <a:t> </a:t>
            </a:r>
            <a:r>
              <a:rPr lang="en-ZA" sz="1200" kern="1200" dirty="0" smtClean="0">
                <a:solidFill>
                  <a:schemeClr val="tx1"/>
                </a:solidFill>
                <a:effectLst/>
                <a:latin typeface="Times" pitchFamily="18" charset="0"/>
                <a:ea typeface="+mn-ea"/>
                <a:cs typeface="+mn-cs"/>
              </a:rPr>
              <a:t>=</a:t>
            </a:r>
            <a:r>
              <a:rPr lang="en-ZA" dirty="0" smtClean="0"/>
              <a:t> (Child) </a:t>
            </a:r>
            <a:r>
              <a:rPr lang="en-ZA" sz="1200" kern="1200" dirty="0" smtClean="0">
                <a:solidFill>
                  <a:schemeClr val="tx1"/>
                </a:solidFill>
                <a:effectLst/>
                <a:latin typeface="Times" pitchFamily="18" charset="0"/>
                <a:ea typeface="+mn-ea"/>
                <a:cs typeface="+mn-cs"/>
              </a:rPr>
              <a:t>new</a:t>
            </a:r>
            <a:r>
              <a:rPr lang="en-ZA" dirty="0" smtClean="0"/>
              <a:t> </a:t>
            </a:r>
            <a:r>
              <a:rPr lang="en-ZA" sz="1200" kern="1200" dirty="0" smtClean="0">
                <a:solidFill>
                  <a:schemeClr val="tx1"/>
                </a:solidFill>
                <a:effectLst/>
                <a:latin typeface="Times" pitchFamily="18" charset="0"/>
                <a:ea typeface="+mn-ea"/>
                <a:cs typeface="+mn-cs"/>
              </a:rPr>
              <a:t>Parent</a:t>
            </a:r>
            <a:r>
              <a:rPr lang="en-ZA" dirty="0" smtClean="0"/>
              <a:t>();</a:t>
            </a:r>
          </a:p>
          <a:p>
            <a:endParaRPr lang="en-ZA" altLang="en-US" dirty="0" smtClean="0"/>
          </a:p>
          <a:p>
            <a:r>
              <a:rPr lang="en-ZA" altLang="en-US" dirty="0" smtClean="0"/>
              <a:t>However, a runtime error will occur. Here the programmer is performing an explicit cast, which the compiler will accept because an object reference to a Parent could be an instance of class Child. Only at runtime does the JVM determine that the Parent object reference is not actually a </a:t>
            </a:r>
            <a:r>
              <a:rPr lang="en-ZA" altLang="en-US" smtClean="0"/>
              <a:t>Child object.</a:t>
            </a:r>
            <a:endParaRPr lang="en-US" altLang="en-US" dirty="0"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0EF5DA5-FC2A-43C8-B334-2ECE0280F8F2}" type="slidenum">
              <a:rPr lang="en-US" altLang="en-US" sz="1200" smtClean="0"/>
              <a:pPr/>
              <a:t>22</a:t>
            </a:fld>
            <a:endParaRPr lang="en-US" altLang="en-US" sz="1200" smtClean="0"/>
          </a:p>
        </p:txBody>
      </p:sp>
    </p:spTree>
    <p:extLst>
      <p:ext uri="{BB962C8B-B14F-4D97-AF65-F5344CB8AC3E}">
        <p14:creationId xmlns:p14="http://schemas.microsoft.com/office/powerpoint/2010/main" val="360164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355761D-9FDC-48EA-AED6-F1DBD51666D2}"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solidFill>
            <a:srgbClr val="FFFFFF"/>
          </a:solidFill>
          <a:ln/>
        </p:spPr>
      </p:sp>
      <p:sp>
        <p:nvSpPr>
          <p:cNvPr id="7172" name="Rectangle 3"/>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s-MX" altLang="en-US" smtClean="0"/>
          </a:p>
        </p:txBody>
      </p:sp>
    </p:spTree>
    <p:extLst>
      <p:ext uri="{BB962C8B-B14F-4D97-AF65-F5344CB8AC3E}">
        <p14:creationId xmlns:p14="http://schemas.microsoft.com/office/powerpoint/2010/main" val="839456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How could you solve the problem described under the last point?</a:t>
            </a: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C323CBB-EB69-4787-BB39-34C04BEBAF93}" type="slidenum">
              <a:rPr lang="en-US" altLang="en-US" sz="1200" smtClean="0"/>
              <a:pPr/>
              <a:t>27</a:t>
            </a:fld>
            <a:endParaRPr lang="en-US" altLang="en-US" sz="1200" smtClean="0"/>
          </a:p>
        </p:txBody>
      </p:sp>
    </p:spTree>
    <p:extLst>
      <p:ext uri="{BB962C8B-B14F-4D97-AF65-F5344CB8AC3E}">
        <p14:creationId xmlns:p14="http://schemas.microsoft.com/office/powerpoint/2010/main" val="421675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B830D99-D29A-44C4-A79C-2BE4A1073836}" type="slidenum">
              <a:rPr lang="en-US" altLang="en-US" sz="1300" smtClean="0"/>
              <a:pPr/>
              <a:t>3</a:t>
            </a:fld>
            <a:endParaRPr lang="en-US" altLang="en-US" sz="1300" smtClean="0"/>
          </a:p>
        </p:txBody>
      </p:sp>
      <p:sp>
        <p:nvSpPr>
          <p:cNvPr id="94211" name="Rectangle 2"/>
          <p:cNvSpPr>
            <a:spLocks noGrp="1" noRot="1" noChangeAspect="1" noChangeArrowheads="1" noTextEdit="1"/>
          </p:cNvSpPr>
          <p:nvPr>
            <p:ph type="sldImg"/>
          </p:nvPr>
        </p:nvSpPr>
        <p:spPr>
          <a:xfrm>
            <a:off x="992188" y="768350"/>
            <a:ext cx="5114925" cy="3836988"/>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70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4D30014-44A7-4B8D-8A1C-2E24D6D49C6E}" type="slidenum">
              <a:rPr lang="en-US" altLang="en-US" sz="1300" smtClean="0"/>
              <a:pPr/>
              <a:t>4</a:t>
            </a:fld>
            <a:endParaRPr lang="en-US" altLang="en-US" sz="1300" smtClean="0"/>
          </a:p>
        </p:txBody>
      </p:sp>
      <p:sp>
        <p:nvSpPr>
          <p:cNvPr id="96259" name="Rectangle 2"/>
          <p:cNvSpPr>
            <a:spLocks noGrp="1" noRot="1" noChangeAspect="1" noChangeArrowheads="1" noTextEdit="1"/>
          </p:cNvSpPr>
          <p:nvPr>
            <p:ph type="sldImg"/>
          </p:nvPr>
        </p:nvSpPr>
        <p:spPr>
          <a:xfrm>
            <a:off x="992188" y="768350"/>
            <a:ext cx="5114925" cy="3836988"/>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smtClean="0"/>
          </a:p>
        </p:txBody>
      </p:sp>
    </p:spTree>
    <p:extLst>
      <p:ext uri="{BB962C8B-B14F-4D97-AF65-F5344CB8AC3E}">
        <p14:creationId xmlns:p14="http://schemas.microsoft.com/office/powerpoint/2010/main" val="287284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22BE153-4CE1-45BD-92B6-42CFF3D5F0BA}" type="slidenum">
              <a:rPr lang="en-US" altLang="en-US" sz="1200" smtClean="0"/>
              <a:pPr/>
              <a:t>6</a:t>
            </a:fld>
            <a:endParaRPr lang="en-US" altLang="en-US" sz="12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Notice that </a:t>
            </a:r>
            <a:r>
              <a:rPr lang="en-ZA" altLang="en-US" dirty="0" smtClean="0"/>
              <a:t>Ada uses a record to represent a union.</a:t>
            </a:r>
          </a:p>
          <a:p>
            <a:pPr eaLnBrk="1" hangingPunct="1"/>
            <a:endParaRPr lang="en-ZA" altLang="en-US" dirty="0" smtClean="0"/>
          </a:p>
          <a:p>
            <a:pPr eaLnBrk="1" hangingPunct="1"/>
            <a:r>
              <a:rPr lang="en-ZA" altLang="en-US" dirty="0" smtClean="0"/>
              <a:t>In this example, Shape and </a:t>
            </a:r>
            <a:r>
              <a:rPr lang="en-ZA" altLang="en-US" dirty="0" err="1" smtClean="0"/>
              <a:t>Colors</a:t>
            </a:r>
            <a:r>
              <a:rPr lang="en-ZA" altLang="en-US" dirty="0" smtClean="0"/>
              <a:t> are enumerations. The fields of the Figure record are Filled, </a:t>
            </a:r>
            <a:r>
              <a:rPr lang="en-ZA" altLang="en-US" dirty="0" err="1" smtClean="0"/>
              <a:t>Color</a:t>
            </a:r>
            <a:r>
              <a:rPr lang="en-ZA" altLang="en-US" dirty="0" smtClean="0"/>
              <a:t>, and Form. There are additional fields depending on the value of the </a:t>
            </a:r>
            <a:r>
              <a:rPr lang="en-ZA" altLang="en-US" dirty="0" err="1" smtClean="0"/>
              <a:t>Color</a:t>
            </a:r>
            <a:r>
              <a:rPr lang="en-ZA" altLang="en-US" dirty="0" smtClean="0"/>
              <a:t> field. If the value of </a:t>
            </a:r>
            <a:r>
              <a:rPr lang="en-ZA" altLang="en-US" dirty="0" err="1" smtClean="0"/>
              <a:t>Color</a:t>
            </a:r>
            <a:r>
              <a:rPr lang="en-ZA" altLang="en-US" dirty="0" smtClean="0"/>
              <a:t> is Circle, there is only one additional field, namely</a:t>
            </a:r>
            <a:r>
              <a:rPr lang="en-ZA" altLang="en-US" baseline="0" dirty="0" smtClean="0"/>
              <a:t> Diameter. If the value of </a:t>
            </a:r>
            <a:r>
              <a:rPr lang="en-ZA" altLang="en-US" baseline="0" dirty="0" err="1" smtClean="0"/>
              <a:t>Color</a:t>
            </a:r>
            <a:r>
              <a:rPr lang="en-ZA" altLang="en-US" baseline="0" dirty="0" smtClean="0"/>
              <a:t> is Triangle, there are three additional fields, namely </a:t>
            </a:r>
            <a:r>
              <a:rPr lang="en-ZA" altLang="en-US" baseline="0" dirty="0" err="1" smtClean="0"/>
              <a:t>Leftside</a:t>
            </a:r>
            <a:r>
              <a:rPr lang="en-ZA" altLang="en-US" baseline="0" dirty="0" smtClean="0"/>
              <a:t>, </a:t>
            </a:r>
            <a:r>
              <a:rPr lang="en-ZA" altLang="en-US" baseline="0" dirty="0" err="1" smtClean="0"/>
              <a:t>Rightside</a:t>
            </a:r>
            <a:r>
              <a:rPr lang="en-ZA" altLang="en-US" baseline="0" dirty="0" smtClean="0"/>
              <a:t>, and Angle. Finally, If the value of </a:t>
            </a:r>
            <a:r>
              <a:rPr lang="en-ZA" altLang="en-US" baseline="0" dirty="0" err="1" smtClean="0"/>
              <a:t>Color</a:t>
            </a:r>
            <a:r>
              <a:rPr lang="en-ZA" altLang="en-US" baseline="0" dirty="0" smtClean="0"/>
              <a:t> is Rectangle, there are two additional fields, namely Side1 and Side2.</a:t>
            </a:r>
          </a:p>
          <a:p>
            <a:pPr eaLnBrk="1" hangingPunct="1"/>
            <a:endParaRPr lang="en-ZA" altLang="en-US" baseline="0" dirty="0" smtClean="0"/>
          </a:p>
          <a:p>
            <a:pPr eaLnBrk="1" hangingPunct="1"/>
            <a:r>
              <a:rPr lang="en-ZA" altLang="en-US" baseline="0" dirty="0" smtClean="0"/>
              <a:t>Note that the types of the additional fields vary (some are integers, while others are floating point values), and that storage for these fields will be allocated from the same space in memory (although only the fields appropriate for Circle, Triangle, or Rectangle will be allocated).</a:t>
            </a:r>
            <a:endParaRPr lang="en-ZA" altLang="en-US" dirty="0" smtClean="0"/>
          </a:p>
        </p:txBody>
      </p:sp>
    </p:spTree>
    <p:extLst>
      <p:ext uri="{BB962C8B-B14F-4D97-AF65-F5344CB8AC3E}">
        <p14:creationId xmlns:p14="http://schemas.microsoft.com/office/powerpoint/2010/main" val="414353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5A272EE-F34B-4420-AE61-F6ED3B8AAD3F}" type="slidenum">
              <a:rPr lang="en-US" altLang="en-US" sz="1200" smtClean="0"/>
              <a:pPr/>
              <a:t>7</a:t>
            </a:fld>
            <a:endParaRPr lang="en-US" altLang="en-US" sz="12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744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B56B7DF-F686-4BF8-A527-34E11D9CA39E}" type="slidenum">
              <a:rPr lang="en-US" altLang="en-US" sz="1200" smtClean="0"/>
              <a:pPr/>
              <a:t>8</a:t>
            </a:fld>
            <a:endParaRPr lang="en-US" altLang="en-US" sz="12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smtClean="0"/>
              <a:t>Can you identify a drawback associated with discriminated unions?</a:t>
            </a:r>
          </a:p>
        </p:txBody>
      </p:sp>
    </p:spTree>
    <p:extLst>
      <p:ext uri="{BB962C8B-B14F-4D97-AF65-F5344CB8AC3E}">
        <p14:creationId xmlns:p14="http://schemas.microsoft.com/office/powerpoint/2010/main" val="94267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44F6354-0022-4B1B-AAE1-332367430254}" type="slidenum">
              <a:rPr lang="en-US" altLang="en-US" sz="1300" smtClean="0"/>
              <a:pPr/>
              <a:t>9</a:t>
            </a:fld>
            <a:endParaRPr lang="en-US" altLang="en-US" sz="1300" smtClean="0"/>
          </a:p>
        </p:txBody>
      </p:sp>
      <p:sp>
        <p:nvSpPr>
          <p:cNvPr id="105475" name="Rectangle 2"/>
          <p:cNvSpPr>
            <a:spLocks noGrp="1" noRot="1" noChangeAspect="1" noChangeArrowheads="1" noTextEdit="1"/>
          </p:cNvSpPr>
          <p:nvPr>
            <p:ph type="sldImg"/>
          </p:nvPr>
        </p:nvSpPr>
        <p:spPr>
          <a:xfrm>
            <a:off x="992188" y="768350"/>
            <a:ext cx="5114925" cy="3836988"/>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6485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D4266AC-FB27-46B6-9F59-747323A15460}" type="slidenum">
              <a:rPr lang="en-US" altLang="en-US" sz="1200" smtClean="0"/>
              <a:pPr/>
              <a:t>10</a:t>
            </a:fld>
            <a:endParaRPr lang="en-US" altLang="en-US" sz="12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6318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448550" y="658336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endParaRPr lang="en-US" altLang="en-US" sz="1200" smtClean="0">
              <a:latin typeface="Courier" pitchFamily="49" charset="0"/>
            </a:endParaRPr>
          </a:p>
        </p:txBody>
      </p:sp>
      <p:sp>
        <p:nvSpPr>
          <p:cNvPr id="120834"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120835"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pic>
        <p:nvPicPr>
          <p:cNvPr id="6" name="Picture 8" descr="Front Cover: Concepts of Programming Languages, Global Edition, by Robert W Sebesta&#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6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D371D2EE-36B0-47D0-8EC6-2F0879030174}" type="slidenum">
              <a:rPr lang="en-US" altLang="en-US"/>
              <a:pPr>
                <a:defRPr/>
              </a:pPr>
              <a:t>‹#›</a:t>
            </a:fld>
            <a:endParaRPr lang="en-US" altLang="en-US"/>
          </a:p>
        </p:txBody>
      </p:sp>
    </p:spTree>
    <p:extLst>
      <p:ext uri="{BB962C8B-B14F-4D97-AF65-F5344CB8AC3E}">
        <p14:creationId xmlns:p14="http://schemas.microsoft.com/office/powerpoint/2010/main" val="119992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3FC11C87-959C-4BB7-BEE1-0FAF688CA295}" type="slidenum">
              <a:rPr lang="en-US" altLang="en-US"/>
              <a:pPr>
                <a:defRPr/>
              </a:pPr>
              <a:t>‹#›</a:t>
            </a:fld>
            <a:endParaRPr lang="en-US" altLang="en-US"/>
          </a:p>
        </p:txBody>
      </p:sp>
    </p:spTree>
    <p:extLst>
      <p:ext uri="{BB962C8B-B14F-4D97-AF65-F5344CB8AC3E}">
        <p14:creationId xmlns:p14="http://schemas.microsoft.com/office/powerpoint/2010/main" val="311157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58206BA-BBBB-45AB-B6AF-30BC5A379056}" type="slidenum">
              <a:rPr lang="en-US" altLang="en-US"/>
              <a:pPr>
                <a:defRPr/>
              </a:pPr>
              <a:t>‹#›</a:t>
            </a:fld>
            <a:endParaRPr lang="en-US" altLang="en-US"/>
          </a:p>
        </p:txBody>
      </p:sp>
    </p:spTree>
    <p:extLst>
      <p:ext uri="{BB962C8B-B14F-4D97-AF65-F5344CB8AC3E}">
        <p14:creationId xmlns:p14="http://schemas.microsoft.com/office/powerpoint/2010/main" val="92076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EB733DF0-028F-4B11-99BE-EA5D7C13C8BE}" type="slidenum">
              <a:rPr lang="en-US" altLang="en-US"/>
              <a:pPr>
                <a:defRPr/>
              </a:pPr>
              <a:t>‹#›</a:t>
            </a:fld>
            <a:endParaRPr lang="en-US" altLang="en-US"/>
          </a:p>
        </p:txBody>
      </p:sp>
    </p:spTree>
    <p:extLst>
      <p:ext uri="{BB962C8B-B14F-4D97-AF65-F5344CB8AC3E}">
        <p14:creationId xmlns:p14="http://schemas.microsoft.com/office/powerpoint/2010/main" val="204081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B4F1E652-B30B-42A2-B801-2B45049CB5B1}" type="slidenum">
              <a:rPr lang="en-US" altLang="en-US"/>
              <a:pPr>
                <a:defRPr/>
              </a:pPr>
              <a:t>‹#›</a:t>
            </a:fld>
            <a:endParaRPr lang="en-US" altLang="en-US"/>
          </a:p>
        </p:txBody>
      </p:sp>
    </p:spTree>
    <p:extLst>
      <p:ext uri="{BB962C8B-B14F-4D97-AF65-F5344CB8AC3E}">
        <p14:creationId xmlns:p14="http://schemas.microsoft.com/office/powerpoint/2010/main" val="333813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2D4CE6CE-EC61-443F-BDCB-FD9B2540C249}" type="slidenum">
              <a:rPr lang="en-US" altLang="en-US"/>
              <a:pPr>
                <a:defRPr/>
              </a:pPr>
              <a:t>‹#›</a:t>
            </a:fld>
            <a:endParaRPr lang="en-US" altLang="en-US"/>
          </a:p>
        </p:txBody>
      </p:sp>
    </p:spTree>
    <p:extLst>
      <p:ext uri="{BB962C8B-B14F-4D97-AF65-F5344CB8AC3E}">
        <p14:creationId xmlns:p14="http://schemas.microsoft.com/office/powerpoint/2010/main" val="359205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6EF7C87E-07FD-4F0F-BE61-AB3BCCDF931C}" type="slidenum">
              <a:rPr lang="en-US" altLang="en-US"/>
              <a:pPr>
                <a:defRPr/>
              </a:pPr>
              <a:t>‹#›</a:t>
            </a:fld>
            <a:endParaRPr lang="en-US" altLang="en-US"/>
          </a:p>
        </p:txBody>
      </p:sp>
    </p:spTree>
    <p:extLst>
      <p:ext uri="{BB962C8B-B14F-4D97-AF65-F5344CB8AC3E}">
        <p14:creationId xmlns:p14="http://schemas.microsoft.com/office/powerpoint/2010/main" val="295470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7F5C674A-681B-47D1-B2FC-CC6BB9FB64C7}" type="slidenum">
              <a:rPr lang="en-US" altLang="en-US"/>
              <a:pPr>
                <a:defRPr/>
              </a:pPr>
              <a:t>‹#›</a:t>
            </a:fld>
            <a:endParaRPr lang="en-US" altLang="en-US"/>
          </a:p>
        </p:txBody>
      </p:sp>
    </p:spTree>
    <p:extLst>
      <p:ext uri="{BB962C8B-B14F-4D97-AF65-F5344CB8AC3E}">
        <p14:creationId xmlns:p14="http://schemas.microsoft.com/office/powerpoint/2010/main" val="203173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F5E95C22-65E3-4A0A-83C0-1D85248CC2DC}" type="slidenum">
              <a:rPr lang="en-US" altLang="en-US"/>
              <a:pPr>
                <a:defRPr/>
              </a:pPr>
              <a:t>‹#›</a:t>
            </a:fld>
            <a:endParaRPr lang="en-US" altLang="en-US"/>
          </a:p>
        </p:txBody>
      </p:sp>
    </p:spTree>
    <p:extLst>
      <p:ext uri="{BB962C8B-B14F-4D97-AF65-F5344CB8AC3E}">
        <p14:creationId xmlns:p14="http://schemas.microsoft.com/office/powerpoint/2010/main" val="392915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C6665124-C59B-456C-A150-3C84BFDFE30D}" type="slidenum">
              <a:rPr lang="en-US" altLang="en-US"/>
              <a:pPr>
                <a:defRPr/>
              </a:pPr>
              <a:t>‹#›</a:t>
            </a:fld>
            <a:endParaRPr lang="en-US" altLang="en-US"/>
          </a:p>
        </p:txBody>
      </p:sp>
    </p:spTree>
    <p:extLst>
      <p:ext uri="{BB962C8B-B14F-4D97-AF65-F5344CB8AC3E}">
        <p14:creationId xmlns:p14="http://schemas.microsoft.com/office/powerpoint/2010/main" val="32656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9812"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2017 Addison-Wesley. All rights reserved.</a:t>
            </a:r>
          </a:p>
        </p:txBody>
      </p:sp>
      <p:sp>
        <p:nvSpPr>
          <p:cNvPr id="119813"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127924CD-7928-4C5D-AF84-7BD40A7ADE3D}"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Chapter 6</a:t>
            </a:r>
            <a:br>
              <a:rPr lang="en-US" altLang="en-US" dirty="0" smtClean="0"/>
            </a:br>
            <a:r>
              <a:rPr lang="en-US" altLang="en-US" sz="2800" dirty="0" smtClean="0"/>
              <a:t>Part 3</a:t>
            </a:r>
          </a:p>
        </p:txBody>
      </p:sp>
      <p:sp>
        <p:nvSpPr>
          <p:cNvPr id="4099" name="Rectangle 5"/>
          <p:cNvSpPr>
            <a:spLocks noGrp="1" noChangeArrowheads="1"/>
          </p:cNvSpPr>
          <p:nvPr>
            <p:ph type="subTitle" idx="1"/>
          </p:nvPr>
        </p:nvSpPr>
        <p:spPr/>
        <p:txBody>
          <a:bodyPr/>
          <a:lstStyle/>
          <a:p>
            <a:pPr eaLnBrk="1" hangingPunct="1"/>
            <a:r>
              <a:rPr lang="en-US" altLang="en-US" smtClean="0"/>
              <a:t>Data Types</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9B45D17-E78D-4342-A696-F040889E24A7}"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106500" name="Rectangle 2"/>
          <p:cNvSpPr>
            <a:spLocks noGrp="1" noChangeArrowheads="1"/>
          </p:cNvSpPr>
          <p:nvPr>
            <p:ph type="title"/>
          </p:nvPr>
        </p:nvSpPr>
        <p:spPr/>
        <p:txBody>
          <a:bodyPr/>
          <a:lstStyle/>
          <a:p>
            <a:pPr eaLnBrk="1" hangingPunct="1"/>
            <a:r>
              <a:rPr lang="en-US" altLang="en-US" smtClean="0"/>
              <a:t>Design Issues of Pointers</a:t>
            </a:r>
          </a:p>
        </p:txBody>
      </p:sp>
      <p:sp>
        <p:nvSpPr>
          <p:cNvPr id="106501" name="Rectangle 3"/>
          <p:cNvSpPr>
            <a:spLocks noGrp="1" noChangeArrowheads="1"/>
          </p:cNvSpPr>
          <p:nvPr>
            <p:ph type="body" idx="1"/>
          </p:nvPr>
        </p:nvSpPr>
        <p:spPr>
          <a:xfrm>
            <a:off x="609600" y="1600200"/>
            <a:ext cx="8382000" cy="4572000"/>
          </a:xfrm>
        </p:spPr>
        <p:txBody>
          <a:bodyPr/>
          <a:lstStyle/>
          <a:p>
            <a:pPr eaLnBrk="1" hangingPunct="1">
              <a:lnSpc>
                <a:spcPct val="90000"/>
              </a:lnSpc>
            </a:pPr>
            <a:r>
              <a:rPr lang="en-US" altLang="en-US" sz="2400" dirty="0" smtClean="0"/>
              <a:t>What are the scope </a:t>
            </a:r>
            <a:r>
              <a:rPr lang="en-US" altLang="en-US" sz="2400" dirty="0"/>
              <a:t>&amp;</a:t>
            </a:r>
            <a:r>
              <a:rPr lang="en-US" altLang="en-US" sz="2400" dirty="0" smtClean="0"/>
              <a:t> lifetime of a pointer variable?</a:t>
            </a:r>
          </a:p>
          <a:p>
            <a:pPr lvl="1" eaLnBrk="1" hangingPunct="1">
              <a:lnSpc>
                <a:spcPct val="90000"/>
              </a:lnSpc>
            </a:pPr>
            <a:r>
              <a:rPr lang="en-US" altLang="en-US" sz="2000" dirty="0" smtClean="0"/>
              <a:t>Note: Not the scope and lifetime of the referenced value</a:t>
            </a:r>
          </a:p>
          <a:p>
            <a:pPr eaLnBrk="1" hangingPunct="1">
              <a:lnSpc>
                <a:spcPct val="90000"/>
              </a:lnSpc>
            </a:pPr>
            <a:r>
              <a:rPr lang="en-US" altLang="en-US" sz="2400" dirty="0" smtClean="0"/>
              <a:t>What is the lifetime of a heap-dynamic variable?</a:t>
            </a:r>
          </a:p>
          <a:p>
            <a:pPr lvl="1" eaLnBrk="1" hangingPunct="1">
              <a:lnSpc>
                <a:spcPct val="90000"/>
              </a:lnSpc>
            </a:pPr>
            <a:r>
              <a:rPr lang="en-US" altLang="en-US" sz="2000" dirty="0" smtClean="0"/>
              <a:t>Relevant if pointers used for dynamic memory management</a:t>
            </a:r>
          </a:p>
          <a:p>
            <a:pPr eaLnBrk="1" hangingPunct="1">
              <a:lnSpc>
                <a:spcPct val="90000"/>
              </a:lnSpc>
            </a:pPr>
            <a:r>
              <a:rPr lang="en-US" altLang="en-US" sz="2400" dirty="0" smtClean="0"/>
              <a:t>Are pointers restricted as to the type of value to which they can point?</a:t>
            </a:r>
          </a:p>
          <a:p>
            <a:pPr eaLnBrk="1" hangingPunct="1">
              <a:lnSpc>
                <a:spcPct val="90000"/>
              </a:lnSpc>
            </a:pPr>
            <a:r>
              <a:rPr lang="en-US" altLang="en-US" sz="2400" dirty="0" smtClean="0"/>
              <a:t>Are pointers used for dynamic storage management, indirect addressing, or both?</a:t>
            </a:r>
          </a:p>
          <a:p>
            <a:pPr eaLnBrk="1" hangingPunct="1">
              <a:lnSpc>
                <a:spcPct val="90000"/>
              </a:lnSpc>
            </a:pPr>
            <a:r>
              <a:rPr lang="en-US" altLang="en-US" sz="2400" dirty="0" smtClean="0"/>
              <a:t>Should the language support pointer types, reference types, or both?</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ED52B17-3B15-462B-A706-3F54F4863A73}"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108548" name="Rectangle 2"/>
          <p:cNvSpPr>
            <a:spLocks noGrp="1" noChangeArrowheads="1"/>
          </p:cNvSpPr>
          <p:nvPr>
            <p:ph type="title"/>
          </p:nvPr>
        </p:nvSpPr>
        <p:spPr/>
        <p:txBody>
          <a:bodyPr/>
          <a:lstStyle/>
          <a:p>
            <a:pPr eaLnBrk="1" hangingPunct="1"/>
            <a:r>
              <a:rPr lang="en-US" altLang="en-US" smtClean="0"/>
              <a:t>Pointer Operations</a:t>
            </a:r>
          </a:p>
        </p:txBody>
      </p:sp>
      <p:sp>
        <p:nvSpPr>
          <p:cNvPr id="108549" name="Rectangle 3"/>
          <p:cNvSpPr>
            <a:spLocks noGrp="1" noChangeArrowheads="1"/>
          </p:cNvSpPr>
          <p:nvPr>
            <p:ph type="body" idx="1"/>
          </p:nvPr>
        </p:nvSpPr>
        <p:spPr>
          <a:xfrm>
            <a:off x="609600" y="1600200"/>
            <a:ext cx="8305800" cy="4572000"/>
          </a:xfrm>
        </p:spPr>
        <p:txBody>
          <a:bodyPr/>
          <a:lstStyle/>
          <a:p>
            <a:pPr eaLnBrk="1" hangingPunct="1">
              <a:lnSpc>
                <a:spcPct val="90000"/>
              </a:lnSpc>
            </a:pPr>
            <a:r>
              <a:rPr lang="en-US" altLang="en-US" sz="2400" dirty="0" smtClean="0"/>
              <a:t>Two fundamental operations for pointers</a:t>
            </a:r>
          </a:p>
          <a:p>
            <a:pPr lvl="1" eaLnBrk="1" hangingPunct="1">
              <a:lnSpc>
                <a:spcPct val="90000"/>
              </a:lnSpc>
            </a:pPr>
            <a:r>
              <a:rPr lang="en-US" altLang="en-US" sz="2000" u="sng" dirty="0" smtClean="0"/>
              <a:t>Assignment</a:t>
            </a:r>
            <a:endParaRPr lang="en-US" altLang="en-US" sz="2000" dirty="0" smtClean="0"/>
          </a:p>
          <a:p>
            <a:pPr lvl="2" eaLnBrk="1" hangingPunct="1">
              <a:lnSpc>
                <a:spcPct val="90000"/>
              </a:lnSpc>
            </a:pPr>
            <a:r>
              <a:rPr lang="en-US" altLang="en-US" sz="1800" dirty="0" smtClean="0"/>
              <a:t>Sets a pointer variable’s value to an address</a:t>
            </a:r>
          </a:p>
          <a:p>
            <a:pPr lvl="2" eaLnBrk="1" hangingPunct="1">
              <a:lnSpc>
                <a:spcPct val="90000"/>
              </a:lnSpc>
            </a:pPr>
            <a:r>
              <a:rPr lang="en-US" altLang="en-US" sz="1800" dirty="0" smtClean="0"/>
              <a:t>If variable isn’t on heap, needs a way to get a variable address</a:t>
            </a:r>
          </a:p>
          <a:p>
            <a:pPr lvl="2" eaLnBrk="1" hangingPunct="1">
              <a:lnSpc>
                <a:spcPct val="90000"/>
              </a:lnSpc>
            </a:pPr>
            <a:r>
              <a:rPr lang="en-US" altLang="en-US" sz="1800" dirty="0" smtClean="0"/>
              <a:t>For example, in C++ this sets </a:t>
            </a:r>
            <a:r>
              <a:rPr lang="en-US" altLang="en-US" sz="1800" dirty="0" smtClean="0">
                <a:latin typeface="Courier New" panose="02070309020205020404" pitchFamily="49" charset="0"/>
                <a:cs typeface="Courier New" panose="02070309020205020404" pitchFamily="49" charset="0"/>
              </a:rPr>
              <a:t>p</a:t>
            </a:r>
            <a:r>
              <a:rPr lang="en-US" altLang="en-US" sz="1800" dirty="0" smtClean="0"/>
              <a:t> to the address of </a:t>
            </a:r>
            <a:r>
              <a:rPr lang="en-US" altLang="en-US" sz="1800" dirty="0" err="1" smtClean="0">
                <a:latin typeface="Courier New" panose="02070309020205020404" pitchFamily="49" charset="0"/>
                <a:cs typeface="Courier New" panose="02070309020205020404" pitchFamily="49" charset="0"/>
              </a:rPr>
              <a:t>val</a:t>
            </a:r>
            <a:endParaRPr lang="en-US" altLang="en-US" sz="1800" dirty="0" smtClean="0">
              <a:latin typeface="Courier New" panose="02070309020205020404" pitchFamily="49" charset="0"/>
              <a:cs typeface="Courier New" panose="02070309020205020404" pitchFamily="49" charset="0"/>
            </a:endParaRPr>
          </a:p>
          <a:p>
            <a:pPr lvl="2" eaLnBrk="1" hangingPunct="1">
              <a:lnSpc>
                <a:spcPct val="90000"/>
              </a:lnSpc>
              <a:buFontTx/>
              <a:buNone/>
            </a:pPr>
            <a:endParaRPr lang="en-US" altLang="en-US" sz="600" dirty="0">
              <a:latin typeface="Courier New" panose="02070309020205020404" pitchFamily="49" charset="0"/>
              <a:cs typeface="Courier New" panose="02070309020205020404" pitchFamily="49" charset="0"/>
            </a:endParaRPr>
          </a:p>
          <a:p>
            <a:pPr lvl="2" eaLnBrk="1" hangingPunct="1">
              <a:lnSpc>
                <a:spcPct val="90000"/>
              </a:lnSpc>
              <a:buFontTx/>
              <a:buNone/>
            </a:pPr>
            <a:r>
              <a:rPr lang="en-US" altLang="en-US" sz="1800" dirty="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int</a:t>
            </a:r>
            <a:r>
              <a:rPr lang="en-US" altLang="en-US" sz="1800" dirty="0" smtClean="0">
                <a:latin typeface="Courier New" panose="02070309020205020404" pitchFamily="49" charset="0"/>
                <a:cs typeface="Courier New" panose="02070309020205020404" pitchFamily="49" charset="0"/>
              </a:rPr>
              <a:t> *p </a:t>
            </a: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&amp;</a:t>
            </a:r>
            <a:r>
              <a:rPr lang="en-US" altLang="en-US" sz="1800" dirty="0" err="1" smtClean="0">
                <a:latin typeface="Courier New" panose="02070309020205020404" pitchFamily="49" charset="0"/>
                <a:cs typeface="Courier New" panose="02070309020205020404" pitchFamily="49" charset="0"/>
              </a:rPr>
              <a:t>val</a:t>
            </a:r>
            <a:r>
              <a:rPr lang="en-US" altLang="en-US" sz="1800" dirty="0" smtClean="0">
                <a:latin typeface="Courier New" panose="02070309020205020404" pitchFamily="49" charset="0"/>
                <a:cs typeface="Courier New" panose="02070309020205020404" pitchFamily="49" charset="0"/>
              </a:rPr>
              <a:t>;</a:t>
            </a:r>
          </a:p>
          <a:p>
            <a:pPr lvl="2" eaLnBrk="1" hangingPunct="1">
              <a:lnSpc>
                <a:spcPct val="90000"/>
              </a:lnSpc>
              <a:buFontTx/>
              <a:buNone/>
            </a:pPr>
            <a:endParaRPr lang="en-US" altLang="en-US" sz="600" dirty="0" smtClean="0"/>
          </a:p>
          <a:p>
            <a:pPr lvl="1" eaLnBrk="1" hangingPunct="1">
              <a:lnSpc>
                <a:spcPct val="90000"/>
              </a:lnSpc>
            </a:pPr>
            <a:r>
              <a:rPr lang="en-US" altLang="en-US" sz="2000" u="sng" dirty="0" smtClean="0"/>
              <a:t>Dereferencing</a:t>
            </a:r>
            <a:endParaRPr lang="en-US" altLang="en-US" sz="2000" dirty="0" smtClean="0"/>
          </a:p>
          <a:p>
            <a:pPr lvl="2" eaLnBrk="1" hangingPunct="1">
              <a:lnSpc>
                <a:spcPct val="90000"/>
              </a:lnSpc>
            </a:pPr>
            <a:r>
              <a:rPr lang="en-US" altLang="en-US" sz="1800" dirty="0" smtClean="0"/>
              <a:t>Yields the value stored at the location represented by the pointer’s value</a:t>
            </a:r>
          </a:p>
          <a:p>
            <a:pPr lvl="2" eaLnBrk="1" hangingPunct="1">
              <a:lnSpc>
                <a:spcPct val="90000"/>
              </a:lnSpc>
            </a:pPr>
            <a:r>
              <a:rPr lang="en-US" altLang="en-US" sz="1800" dirty="0" smtClean="0"/>
              <a:t>Can be explicit or implicit</a:t>
            </a:r>
          </a:p>
          <a:p>
            <a:pPr lvl="2" eaLnBrk="1" hangingPunct="1">
              <a:lnSpc>
                <a:spcPct val="90000"/>
              </a:lnSpc>
            </a:pPr>
            <a:r>
              <a:rPr lang="en-US" altLang="en-US" sz="1800" dirty="0" smtClean="0"/>
              <a:t>C++ has explicit dereferencing via the </a:t>
            </a:r>
            <a:r>
              <a:rPr lang="en-US" altLang="en-US" sz="1800" dirty="0" smtClean="0">
                <a:latin typeface="Courier New" panose="02070309020205020404" pitchFamily="49" charset="0"/>
              </a:rPr>
              <a:t>*</a:t>
            </a:r>
            <a:r>
              <a:rPr lang="en-US" altLang="en-US" sz="1800" dirty="0" smtClean="0"/>
              <a:t> operator</a:t>
            </a:r>
            <a:endParaRPr lang="en-US" altLang="en-US" sz="1800" dirty="0" smtClean="0">
              <a:latin typeface="Courier New" panose="02070309020205020404" pitchFamily="49" charset="0"/>
            </a:endParaRPr>
          </a:p>
          <a:p>
            <a:pPr lvl="2" eaLnBrk="1" hangingPunct="1">
              <a:lnSpc>
                <a:spcPct val="90000"/>
              </a:lnSpc>
              <a:buFontTx/>
              <a:buNone/>
            </a:pPr>
            <a:endParaRPr lang="en-US" altLang="en-US" sz="600" dirty="0" smtClean="0">
              <a:latin typeface="Courier New" panose="02070309020205020404" pitchFamily="49" charset="0"/>
              <a:cs typeface="Courier New" panose="02070309020205020404" pitchFamily="49" charset="0"/>
            </a:endParaRPr>
          </a:p>
          <a:p>
            <a:pPr lvl="2" eaLnBrk="1" hangingPunct="1">
              <a:lnSpc>
                <a:spcPct val="90000"/>
              </a:lnSpc>
              <a:buFontTx/>
              <a:buNone/>
            </a:pPr>
            <a:r>
              <a:rPr lang="en-US" altLang="en-US" sz="1800" dirty="0" smtClean="0">
                <a:latin typeface="Courier New" panose="02070309020205020404" pitchFamily="49" charset="0"/>
                <a:cs typeface="Courier New" panose="02070309020205020404" pitchFamily="49" charset="0"/>
              </a:rPr>
              <a:t>		j = *</a:t>
            </a:r>
            <a:r>
              <a:rPr lang="en-US" altLang="en-US" sz="1800" dirty="0" err="1" smtClean="0">
                <a:latin typeface="Courier New" panose="02070309020205020404" pitchFamily="49" charset="0"/>
                <a:cs typeface="Courier New" panose="02070309020205020404" pitchFamily="49" charset="0"/>
              </a:rPr>
              <a:t>ptr</a:t>
            </a:r>
            <a:r>
              <a:rPr lang="en-US" altLang="en-US" sz="1800" dirty="0" smtClean="0">
                <a:latin typeface="Courier New" panose="02070309020205020404" pitchFamily="49" charset="0"/>
                <a:cs typeface="Courier New" panose="02070309020205020404" pitchFamily="49" charset="0"/>
              </a:rPr>
              <a:t>;</a:t>
            </a:r>
          </a:p>
          <a:p>
            <a:pPr lvl="2" eaLnBrk="1" hangingPunct="1">
              <a:lnSpc>
                <a:spcPct val="90000"/>
              </a:lnSpc>
              <a:buFontTx/>
              <a:buNone/>
            </a:pPr>
            <a:endParaRPr lang="en-US" altLang="en-US" sz="600" dirty="0" smtClean="0">
              <a:latin typeface="Courier New" panose="02070309020205020404" pitchFamily="49" charset="0"/>
              <a:cs typeface="Courier New" panose="02070309020205020404" pitchFamily="49" charset="0"/>
            </a:endParaRPr>
          </a:p>
          <a:p>
            <a:pPr lvl="2" eaLnBrk="1" hangingPunct="1">
              <a:lnSpc>
                <a:spcPct val="90000"/>
              </a:lnSpc>
              <a:buFontTx/>
              <a:buNone/>
            </a:pPr>
            <a:r>
              <a:rPr lang="en-US" altLang="en-US" sz="1800" dirty="0" smtClean="0"/>
              <a:t>	Sets </a:t>
            </a:r>
            <a:r>
              <a:rPr lang="en-US" altLang="en-US" sz="1800" dirty="0" smtClean="0">
                <a:latin typeface="Courier New" panose="02070309020205020404" pitchFamily="49" charset="0"/>
              </a:rPr>
              <a:t>j</a:t>
            </a:r>
            <a:r>
              <a:rPr lang="en-US" altLang="en-US" sz="1800" dirty="0" smtClean="0"/>
              <a:t> to the value located at memory address stored in </a:t>
            </a:r>
            <a:r>
              <a:rPr lang="en-US" altLang="en-US" sz="1800" dirty="0" err="1" smtClean="0">
                <a:latin typeface="Courier New" panose="02070309020205020404" pitchFamily="49" charset="0"/>
                <a:cs typeface="Courier New" panose="02070309020205020404" pitchFamily="49" charset="0"/>
              </a:rPr>
              <a:t>ptr</a:t>
            </a:r>
            <a:endParaRPr lang="en-US" altLang="en-US" sz="1800" dirty="0" smtClean="0">
              <a:latin typeface="Courier New" panose="02070309020205020404" pitchFamily="49" charset="0"/>
              <a:cs typeface="Courier New" panose="02070309020205020404" pitchFamily="49" charset="0"/>
            </a:endParaRPr>
          </a:p>
          <a:p>
            <a:pPr lvl="2" eaLnBrk="1" hangingPunct="1">
              <a:lnSpc>
                <a:spcPct val="90000"/>
              </a:lnSpc>
            </a:pPr>
            <a:r>
              <a:rPr lang="en-US" altLang="en-US" sz="1800" dirty="0" smtClean="0">
                <a:latin typeface="+mj-lt"/>
                <a:cs typeface="Courier New" panose="02070309020205020404" pitchFamily="49" charset="0"/>
              </a:rPr>
              <a:t>Implicit pointers are automatically dereferenced when used</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09600" y="1600200"/>
            <a:ext cx="830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pPr eaLnBrk="1" hangingPunct="1">
              <a:lnSpc>
                <a:spcPct val="90000"/>
              </a:lnSpc>
            </a:pPr>
            <a:r>
              <a:rPr lang="en-US" altLang="en-US" sz="2400" kern="0" dirty="0" smtClean="0"/>
              <a:t>In C++</a:t>
            </a:r>
          </a:p>
          <a:p>
            <a:pPr lvl="1" eaLnBrk="1" hangingPunct="1">
              <a:lnSpc>
                <a:spcPct val="90000"/>
              </a:lnSpc>
            </a:pPr>
            <a:r>
              <a:rPr lang="en-US" altLang="en-US" sz="2000" kern="0" dirty="0" smtClean="0"/>
              <a:t>Assume that </a:t>
            </a:r>
            <a:r>
              <a:rPr lang="en-US" altLang="en-US" sz="2000" kern="0" dirty="0" err="1" smtClean="0">
                <a:latin typeface="Courier New" panose="02070309020205020404" pitchFamily="49" charset="0"/>
                <a:cs typeface="Courier New" panose="02070309020205020404" pitchFamily="49" charset="0"/>
              </a:rPr>
              <a:t>ptr</a:t>
            </a:r>
            <a:r>
              <a:rPr lang="en-US" altLang="en-US" sz="2000" kern="0" dirty="0" smtClean="0"/>
              <a:t> stores memory address 7080</a:t>
            </a:r>
          </a:p>
          <a:p>
            <a:pPr lvl="1" eaLnBrk="1" hangingPunct="1">
              <a:lnSpc>
                <a:spcPct val="90000"/>
              </a:lnSpc>
            </a:pPr>
            <a:r>
              <a:rPr lang="en-US" altLang="en-US" sz="2000" kern="0" dirty="0" smtClean="0"/>
              <a:t>The value 206 is stored at memory address 7080</a:t>
            </a:r>
          </a:p>
          <a:p>
            <a:pPr eaLnBrk="1" hangingPunct="1">
              <a:lnSpc>
                <a:spcPct val="90000"/>
              </a:lnSpc>
            </a:pPr>
            <a:r>
              <a:rPr lang="en-US" altLang="en-US" sz="2400" kern="0" dirty="0"/>
              <a:t>T</a:t>
            </a:r>
            <a:r>
              <a:rPr lang="en-US" altLang="en-US" sz="2400" kern="0" dirty="0" smtClean="0"/>
              <a:t>he assignment </a:t>
            </a:r>
            <a:r>
              <a:rPr lang="en-US" altLang="en-US" sz="2400" kern="0" dirty="0" smtClean="0">
                <a:latin typeface="Courier New" panose="02070309020205020404" pitchFamily="49" charset="0"/>
                <a:cs typeface="Courier New" panose="02070309020205020404" pitchFamily="49" charset="0"/>
              </a:rPr>
              <a:t>j = *</a:t>
            </a:r>
            <a:r>
              <a:rPr lang="en-US" altLang="en-US" sz="2400" kern="0" dirty="0" err="1" smtClean="0">
                <a:latin typeface="Courier New" panose="02070309020205020404" pitchFamily="49" charset="0"/>
                <a:cs typeface="Courier New" panose="02070309020205020404" pitchFamily="49" charset="0"/>
              </a:rPr>
              <a:t>ptr</a:t>
            </a:r>
            <a:endParaRPr lang="en-US" altLang="en-US" sz="2400" kern="0" dirty="0" smtClean="0">
              <a:latin typeface="Courier New" panose="02070309020205020404" pitchFamily="49" charset="0"/>
              <a:cs typeface="Courier New" panose="02070309020205020404" pitchFamily="49" charset="0"/>
            </a:endParaRPr>
          </a:p>
          <a:p>
            <a:pPr lvl="1" eaLnBrk="1" hangingPunct="1">
              <a:lnSpc>
                <a:spcPct val="90000"/>
              </a:lnSpc>
            </a:pPr>
            <a:r>
              <a:rPr lang="en-US" altLang="en-US" sz="2000" kern="0" dirty="0" smtClean="0"/>
              <a:t>Dereferences </a:t>
            </a:r>
            <a:r>
              <a:rPr lang="en-US" altLang="en-US" sz="2000" kern="0" dirty="0" err="1" smtClean="0">
                <a:latin typeface="Courier New" panose="02070309020205020404" pitchFamily="49" charset="0"/>
                <a:cs typeface="Courier New" panose="02070309020205020404" pitchFamily="49" charset="0"/>
              </a:rPr>
              <a:t>ptr</a:t>
            </a:r>
            <a:r>
              <a:rPr lang="en-US" altLang="en-US" sz="2000" kern="0" dirty="0" smtClean="0"/>
              <a:t> to get the value it’s pointing to (i.e. 206)</a:t>
            </a:r>
          </a:p>
          <a:p>
            <a:pPr lvl="1" eaLnBrk="1" hangingPunct="1">
              <a:lnSpc>
                <a:spcPct val="90000"/>
              </a:lnSpc>
            </a:pPr>
            <a:r>
              <a:rPr lang="en-US" altLang="en-US" sz="2000" kern="0" dirty="0" smtClean="0"/>
              <a:t>Copies this value and assigns it to the variable </a:t>
            </a:r>
            <a:r>
              <a:rPr lang="en-US" altLang="en-US" sz="2000" kern="0" dirty="0" smtClean="0">
                <a:latin typeface="Courier New" panose="02070309020205020404" pitchFamily="49" charset="0"/>
                <a:cs typeface="Courier New" panose="02070309020205020404" pitchFamily="49" charset="0"/>
              </a:rPr>
              <a:t>j</a:t>
            </a:r>
          </a:p>
        </p:txBody>
      </p:sp>
      <p:sp>
        <p:nvSpPr>
          <p:cNvPr id="1105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E3EEDDF-2107-4348-83AD-A7AD07C09D76}"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110596" name="Rectangle 2"/>
          <p:cNvSpPr>
            <a:spLocks noGrp="1" noChangeArrowheads="1"/>
          </p:cNvSpPr>
          <p:nvPr>
            <p:ph type="title"/>
          </p:nvPr>
        </p:nvSpPr>
        <p:spPr/>
        <p:txBody>
          <a:bodyPr/>
          <a:lstStyle/>
          <a:p>
            <a:pPr eaLnBrk="1" hangingPunct="1"/>
            <a:r>
              <a:rPr lang="en-US" altLang="en-US" dirty="0" smtClean="0"/>
              <a:t>Pointer Dereferencing Illustrated</a:t>
            </a:r>
          </a:p>
        </p:txBody>
      </p:sp>
      <p:pic>
        <p:nvPicPr>
          <p:cNvPr id="11059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3886200"/>
            <a:ext cx="427482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E15CFD0-F970-492A-8897-180284453A22}"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112644" name="Rectangle 2"/>
          <p:cNvSpPr>
            <a:spLocks noGrp="1" noChangeArrowheads="1"/>
          </p:cNvSpPr>
          <p:nvPr>
            <p:ph type="title"/>
          </p:nvPr>
        </p:nvSpPr>
        <p:spPr/>
        <p:txBody>
          <a:bodyPr/>
          <a:lstStyle/>
          <a:p>
            <a:pPr eaLnBrk="1" hangingPunct="1"/>
            <a:r>
              <a:rPr lang="en-US" altLang="en-US" smtClean="0"/>
              <a:t>Problems with Pointers </a:t>
            </a:r>
          </a:p>
        </p:txBody>
      </p:sp>
      <p:sp>
        <p:nvSpPr>
          <p:cNvPr id="112645" name="Rectangle 3"/>
          <p:cNvSpPr>
            <a:spLocks noGrp="1" noChangeArrowheads="1"/>
          </p:cNvSpPr>
          <p:nvPr>
            <p:ph type="body" idx="1"/>
          </p:nvPr>
        </p:nvSpPr>
        <p:spPr>
          <a:xfrm>
            <a:off x="609600" y="1596737"/>
            <a:ext cx="8153400" cy="4572000"/>
          </a:xfrm>
        </p:spPr>
        <p:txBody>
          <a:bodyPr/>
          <a:lstStyle/>
          <a:p>
            <a:pPr eaLnBrk="1" hangingPunct="1">
              <a:lnSpc>
                <a:spcPct val="90000"/>
              </a:lnSpc>
            </a:pPr>
            <a:r>
              <a:rPr lang="en-US" altLang="en-US" sz="2400" dirty="0" smtClean="0"/>
              <a:t>Dangling pointers</a:t>
            </a:r>
          </a:p>
          <a:p>
            <a:pPr lvl="1" eaLnBrk="1" hangingPunct="1">
              <a:lnSpc>
                <a:spcPct val="90000"/>
              </a:lnSpc>
            </a:pPr>
            <a:r>
              <a:rPr lang="en-US" altLang="en-US" sz="2000" dirty="0" smtClean="0"/>
              <a:t>A pointer to a deallocated heap-dynamic variable</a:t>
            </a:r>
          </a:p>
          <a:p>
            <a:pPr lvl="1" eaLnBrk="1" hangingPunct="1">
              <a:lnSpc>
                <a:spcPct val="90000"/>
              </a:lnSpc>
            </a:pPr>
            <a:r>
              <a:rPr lang="en-US" altLang="en-US" sz="2000" dirty="0" smtClean="0"/>
              <a:t>Dangerous (why?)</a:t>
            </a:r>
          </a:p>
          <a:p>
            <a:pPr eaLnBrk="1" hangingPunct="1">
              <a:lnSpc>
                <a:spcPct val="90000"/>
              </a:lnSpc>
            </a:pPr>
            <a:r>
              <a:rPr lang="en-US" altLang="en-US" sz="2400" dirty="0" smtClean="0"/>
              <a:t>Lost heap-dynamic variable</a:t>
            </a:r>
          </a:p>
          <a:p>
            <a:pPr lvl="1" eaLnBrk="1" hangingPunct="1">
              <a:lnSpc>
                <a:spcPct val="90000"/>
              </a:lnSpc>
            </a:pPr>
            <a:r>
              <a:rPr lang="en-US" altLang="en-US" sz="2000" dirty="0" smtClean="0"/>
              <a:t>An allocated heap-dynamic variable that is no longer accessible to the user program (often called </a:t>
            </a:r>
            <a:r>
              <a:rPr lang="en-US" altLang="en-US" sz="2000" u="sng" dirty="0" smtClean="0"/>
              <a:t>garbage</a:t>
            </a:r>
            <a:r>
              <a:rPr lang="en-US" altLang="en-US" sz="2000" dirty="0" smtClean="0"/>
              <a:t>)</a:t>
            </a:r>
          </a:p>
          <a:p>
            <a:pPr lvl="1" eaLnBrk="1" hangingPunct="1">
              <a:lnSpc>
                <a:spcPct val="90000"/>
              </a:lnSpc>
            </a:pPr>
            <a:r>
              <a:rPr lang="en-US" altLang="en-US" sz="2000" dirty="0" smtClean="0"/>
              <a:t>For example</a:t>
            </a:r>
          </a:p>
          <a:p>
            <a:pPr lvl="2" eaLnBrk="1" hangingPunct="1">
              <a:lnSpc>
                <a:spcPct val="90000"/>
              </a:lnSpc>
            </a:pPr>
            <a:r>
              <a:rPr lang="en-US" altLang="en-US" sz="1900" dirty="0" smtClean="0"/>
              <a:t>Pointer </a:t>
            </a:r>
            <a:r>
              <a:rPr lang="en-US" altLang="en-US" sz="1900" dirty="0" smtClean="0">
                <a:latin typeface="Courier New" panose="02070309020205020404" pitchFamily="49" charset="0"/>
                <a:cs typeface="Courier New" panose="02070309020205020404" pitchFamily="49" charset="0"/>
              </a:rPr>
              <a:t>p1</a:t>
            </a:r>
            <a:r>
              <a:rPr lang="en-US" altLang="en-US" sz="1900" dirty="0" smtClean="0"/>
              <a:t> is set to point to a newly created heap-dynamic variable</a:t>
            </a:r>
          </a:p>
          <a:p>
            <a:pPr lvl="2" eaLnBrk="1" hangingPunct="1">
              <a:lnSpc>
                <a:spcPct val="90000"/>
              </a:lnSpc>
            </a:pPr>
            <a:r>
              <a:rPr lang="en-US" altLang="en-US" sz="1900" dirty="0" smtClean="0"/>
              <a:t>Pointer </a:t>
            </a:r>
            <a:r>
              <a:rPr lang="en-US" altLang="en-US" sz="1900" dirty="0" smtClean="0">
                <a:latin typeface="Courier New" panose="02070309020205020404" pitchFamily="49" charset="0"/>
                <a:cs typeface="Courier New" panose="02070309020205020404" pitchFamily="49" charset="0"/>
              </a:rPr>
              <a:t>p1</a:t>
            </a:r>
            <a:r>
              <a:rPr lang="en-US" altLang="en-US" sz="1900" dirty="0" smtClean="0"/>
              <a:t> is later set to point to another newly created heap-dynamic variable (without first deallocating </a:t>
            </a:r>
            <a:r>
              <a:rPr lang="en-US" altLang="en-US" sz="1900" dirty="0" smtClean="0">
                <a:latin typeface="Courier New" panose="02070309020205020404" pitchFamily="49" charset="0"/>
                <a:cs typeface="Courier New" panose="02070309020205020404" pitchFamily="49" charset="0"/>
              </a:rPr>
              <a:t>p1</a:t>
            </a:r>
            <a:r>
              <a:rPr lang="en-US" altLang="en-US" sz="1900" dirty="0" smtClean="0"/>
              <a:t>)</a:t>
            </a:r>
          </a:p>
          <a:p>
            <a:pPr lvl="1" eaLnBrk="1" hangingPunct="1">
              <a:lnSpc>
                <a:spcPct val="90000"/>
              </a:lnSpc>
            </a:pPr>
            <a:endParaRPr lang="en-US" altLang="en-US" sz="2000" dirty="0" smtClean="0"/>
          </a:p>
          <a:p>
            <a:pPr lvl="1" eaLnBrk="1" hangingPunct="1">
              <a:lnSpc>
                <a:spcPct val="90000"/>
              </a:lnSpc>
            </a:pPr>
            <a:endParaRPr lang="en-US" altLang="en-US" sz="2000" dirty="0"/>
          </a:p>
          <a:p>
            <a:pPr lvl="1" eaLnBrk="1" hangingPunct="1">
              <a:lnSpc>
                <a:spcPct val="90000"/>
              </a:lnSpc>
            </a:pPr>
            <a:endParaRPr lang="en-US" altLang="en-US" sz="2000" dirty="0" smtClean="0"/>
          </a:p>
          <a:p>
            <a:pPr lvl="1" eaLnBrk="1" hangingPunct="1">
              <a:lnSpc>
                <a:spcPct val="90000"/>
              </a:lnSpc>
            </a:pPr>
            <a:r>
              <a:rPr lang="en-US" altLang="en-US" sz="2000" dirty="0" smtClean="0"/>
              <a:t>The process is called </a:t>
            </a:r>
            <a:r>
              <a:rPr lang="en-US" altLang="en-US" sz="2000" u="sng" dirty="0" smtClean="0"/>
              <a:t>memory leakage</a:t>
            </a:r>
          </a:p>
        </p:txBody>
      </p:sp>
      <p:sp>
        <p:nvSpPr>
          <p:cNvPr id="3" name="Rectangle 2"/>
          <p:cNvSpPr/>
          <p:nvPr/>
        </p:nvSpPr>
        <p:spPr bwMode="auto">
          <a:xfrm>
            <a:off x="2286000" y="5257800"/>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cxnSp>
        <p:nvCxnSpPr>
          <p:cNvPr id="5" name="Straight Arrow Connector 4"/>
          <p:cNvCxnSpPr>
            <a:stCxn id="3" idx="3"/>
            <a:endCxn id="10" idx="1"/>
          </p:cNvCxnSpPr>
          <p:nvPr/>
        </p:nvCxnSpPr>
        <p:spPr bwMode="auto">
          <a:xfrm>
            <a:off x="2667000" y="5448300"/>
            <a:ext cx="685800" cy="0"/>
          </a:xfrm>
          <a:prstGeom prst="straightConnector1">
            <a:avLst/>
          </a:prstGeom>
          <a:solidFill>
            <a:schemeClr val="accent1"/>
          </a:solidFill>
          <a:ln w="12700" cap="flat" cmpd="sng" algn="ctr">
            <a:solidFill>
              <a:schemeClr val="accent2"/>
            </a:solidFill>
            <a:prstDash val="solid"/>
            <a:round/>
            <a:headEnd type="none" w="med" len="med"/>
            <a:tailEnd type="triangle"/>
          </a:ln>
          <a:effectLst/>
        </p:spPr>
      </p:cxnSp>
      <p:sp>
        <p:nvSpPr>
          <p:cNvPr id="10" name="Rectangle 9"/>
          <p:cNvSpPr/>
          <p:nvPr/>
        </p:nvSpPr>
        <p:spPr bwMode="auto">
          <a:xfrm>
            <a:off x="3352800" y="5257800"/>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sp>
        <p:nvSpPr>
          <p:cNvPr id="11" name="Rectangle 10"/>
          <p:cNvSpPr/>
          <p:nvPr/>
        </p:nvSpPr>
        <p:spPr bwMode="auto">
          <a:xfrm>
            <a:off x="3733800" y="5257800"/>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sp>
        <p:nvSpPr>
          <p:cNvPr id="12" name="Rectangle 11"/>
          <p:cNvSpPr/>
          <p:nvPr/>
        </p:nvSpPr>
        <p:spPr bwMode="auto">
          <a:xfrm>
            <a:off x="4114800" y="5257800"/>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cxnSp>
        <p:nvCxnSpPr>
          <p:cNvPr id="7" name="Straight Connector 6"/>
          <p:cNvCxnSpPr/>
          <p:nvPr/>
        </p:nvCxnSpPr>
        <p:spPr bwMode="auto">
          <a:xfrm>
            <a:off x="2895600" y="5292436"/>
            <a:ext cx="304800" cy="30480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15" name="Straight Connector 14"/>
          <p:cNvCxnSpPr/>
          <p:nvPr/>
        </p:nvCxnSpPr>
        <p:spPr bwMode="auto">
          <a:xfrm flipV="1">
            <a:off x="2895600" y="5292436"/>
            <a:ext cx="304800" cy="30480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20" name="Rectangle 19"/>
          <p:cNvSpPr/>
          <p:nvPr/>
        </p:nvSpPr>
        <p:spPr bwMode="auto">
          <a:xfrm>
            <a:off x="3352800" y="5735782"/>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sp>
        <p:nvSpPr>
          <p:cNvPr id="21" name="Rectangle 20"/>
          <p:cNvSpPr/>
          <p:nvPr/>
        </p:nvSpPr>
        <p:spPr bwMode="auto">
          <a:xfrm>
            <a:off x="3733800" y="5735782"/>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sp>
        <p:nvSpPr>
          <p:cNvPr id="22" name="Rectangle 21"/>
          <p:cNvSpPr/>
          <p:nvPr/>
        </p:nvSpPr>
        <p:spPr bwMode="auto">
          <a:xfrm>
            <a:off x="4114800" y="5735782"/>
            <a:ext cx="381000" cy="3810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ZA" sz="2400" b="0" i="0" u="none" strike="noStrike" cap="none" normalizeH="0" baseline="0" smtClean="0">
              <a:ln>
                <a:noFill/>
              </a:ln>
              <a:solidFill>
                <a:schemeClr val="tx1"/>
              </a:solidFill>
              <a:effectLst/>
              <a:latin typeface="Times" pitchFamily="18" charset="0"/>
            </a:endParaRPr>
          </a:p>
        </p:txBody>
      </p:sp>
      <p:cxnSp>
        <p:nvCxnSpPr>
          <p:cNvPr id="26" name="Straight Connector 25"/>
          <p:cNvCxnSpPr>
            <a:stCxn id="3" idx="2"/>
          </p:cNvCxnSpPr>
          <p:nvPr/>
        </p:nvCxnSpPr>
        <p:spPr bwMode="auto">
          <a:xfrm>
            <a:off x="2476500" y="5638800"/>
            <a:ext cx="0" cy="287482"/>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29" name="Straight Arrow Connector 28"/>
          <p:cNvCxnSpPr/>
          <p:nvPr/>
        </p:nvCxnSpPr>
        <p:spPr bwMode="auto">
          <a:xfrm>
            <a:off x="2476500" y="5926282"/>
            <a:ext cx="876300" cy="0"/>
          </a:xfrm>
          <a:prstGeom prst="straightConnector1">
            <a:avLst/>
          </a:prstGeom>
          <a:solidFill>
            <a:schemeClr val="accent1"/>
          </a:solidFill>
          <a:ln w="12700" cap="flat" cmpd="sng" algn="ctr">
            <a:solidFill>
              <a:schemeClr val="accent2"/>
            </a:solidFill>
            <a:prstDash val="solid"/>
            <a:round/>
            <a:headEnd type="none" w="med" len="med"/>
            <a:tailEnd type="triangle"/>
          </a:ln>
          <a:effectLst/>
        </p:spPr>
      </p:cxnSp>
      <p:sp>
        <p:nvSpPr>
          <p:cNvPr id="65536" name="TextBox 65535"/>
          <p:cNvSpPr txBox="1"/>
          <p:nvPr/>
        </p:nvSpPr>
        <p:spPr>
          <a:xfrm>
            <a:off x="1733874" y="5263441"/>
            <a:ext cx="590226" cy="400110"/>
          </a:xfrm>
          <a:prstGeom prst="rect">
            <a:avLst/>
          </a:prstGeom>
          <a:noFill/>
        </p:spPr>
        <p:txBody>
          <a:bodyPr wrap="none" rtlCol="0">
            <a:spAutoFit/>
          </a:bodyPr>
          <a:lstStyle/>
          <a:p>
            <a:r>
              <a:rPr lang="en-ZA" sz="2000" dirty="0" smtClean="0">
                <a:solidFill>
                  <a:schemeClr val="accent2"/>
                </a:solidFill>
                <a:latin typeface="+mj-lt"/>
              </a:rPr>
              <a:t>p1:</a:t>
            </a:r>
            <a:endParaRPr lang="en-ZA" sz="2000" dirty="0">
              <a:solidFill>
                <a:schemeClr val="accent2"/>
              </a:solidFill>
              <a:latin typeface="+mj-lt"/>
            </a:endParaRPr>
          </a:p>
        </p:txBody>
      </p:sp>
      <p:sp>
        <p:nvSpPr>
          <p:cNvPr id="19"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46E4862-872E-450A-8890-C57988090DA4}"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114692" name="Rectangle 2"/>
          <p:cNvSpPr>
            <a:spLocks noGrp="1" noChangeArrowheads="1"/>
          </p:cNvSpPr>
          <p:nvPr>
            <p:ph type="title"/>
          </p:nvPr>
        </p:nvSpPr>
        <p:spPr/>
        <p:txBody>
          <a:bodyPr/>
          <a:lstStyle/>
          <a:p>
            <a:pPr eaLnBrk="1" hangingPunct="1"/>
            <a:r>
              <a:rPr lang="en-US" altLang="en-US" smtClean="0"/>
              <a:t>Pointers in C and C++</a:t>
            </a:r>
          </a:p>
        </p:txBody>
      </p:sp>
      <p:sp>
        <p:nvSpPr>
          <p:cNvPr id="114693" name="Rectangle 3"/>
          <p:cNvSpPr>
            <a:spLocks noGrp="1" noChangeArrowheads="1"/>
          </p:cNvSpPr>
          <p:nvPr>
            <p:ph type="body" idx="1"/>
          </p:nvPr>
        </p:nvSpPr>
        <p:spPr>
          <a:xfrm>
            <a:off x="609600" y="1569027"/>
            <a:ext cx="8153400" cy="4572000"/>
          </a:xfrm>
        </p:spPr>
        <p:txBody>
          <a:bodyPr/>
          <a:lstStyle/>
          <a:p>
            <a:pPr eaLnBrk="1" hangingPunct="1"/>
            <a:r>
              <a:rPr lang="en-US" altLang="en-US" sz="2400" dirty="0" smtClean="0"/>
              <a:t>Extremely flexible but must be used with care</a:t>
            </a:r>
          </a:p>
          <a:p>
            <a:pPr eaLnBrk="1" hangingPunct="1"/>
            <a:r>
              <a:rPr lang="en-US" altLang="en-US" sz="2400" dirty="0" smtClean="0"/>
              <a:t>Pointers can point at any variable regardless of when or where it was allocated</a:t>
            </a:r>
          </a:p>
          <a:p>
            <a:pPr eaLnBrk="1" hangingPunct="1"/>
            <a:r>
              <a:rPr lang="en-US" altLang="en-US" sz="2400" dirty="0" smtClean="0"/>
              <a:t>For dynamic storage management and addressing</a:t>
            </a:r>
          </a:p>
          <a:p>
            <a:pPr eaLnBrk="1" hangingPunct="1"/>
            <a:r>
              <a:rPr lang="en-US" altLang="en-US" sz="2400" dirty="0" smtClean="0"/>
              <a:t>Pointer arithmetic is possible</a:t>
            </a:r>
          </a:p>
          <a:p>
            <a:pPr eaLnBrk="1" hangingPunct="1"/>
            <a:r>
              <a:rPr lang="en-US" altLang="en-US" sz="2400" dirty="0" smtClean="0"/>
              <a:t>Explicit dereferencing and address-of operators</a:t>
            </a:r>
          </a:p>
          <a:p>
            <a:pPr eaLnBrk="1" hangingPunct="1"/>
            <a:r>
              <a:rPr lang="en-US" altLang="en-US" sz="2400" dirty="0" smtClean="0"/>
              <a:t>Domain type need not be fixed</a:t>
            </a:r>
          </a:p>
          <a:p>
            <a:pPr lvl="1" eaLnBrk="1" hangingPunct="1"/>
            <a:r>
              <a:rPr lang="en-US" altLang="en-US" sz="2000" dirty="0" smtClean="0"/>
              <a:t>A </a:t>
            </a:r>
            <a:r>
              <a:rPr lang="en-US" altLang="en-US" sz="2000" b="1" dirty="0" smtClean="0">
                <a:latin typeface="Courier New" panose="02070309020205020404" pitchFamily="49" charset="0"/>
              </a:rPr>
              <a:t>void*</a:t>
            </a:r>
            <a:r>
              <a:rPr lang="en-US" altLang="en-US" sz="2000" dirty="0" smtClean="0"/>
              <a:t> </a:t>
            </a:r>
            <a:r>
              <a:rPr lang="en-US" altLang="en-US" sz="1800" dirty="0" smtClean="0"/>
              <a:t>can point to value of any type</a:t>
            </a:r>
          </a:p>
          <a:p>
            <a:pPr lvl="1" eaLnBrk="1" hangingPunct="1"/>
            <a:r>
              <a:rPr lang="en-US" altLang="en-US" sz="1800" dirty="0" smtClean="0"/>
              <a:t>Cannot be de-referenced unless converted to another type</a:t>
            </a:r>
          </a:p>
          <a:p>
            <a:pPr lvl="1" eaLnBrk="1" hangingPunct="1"/>
            <a:r>
              <a:rPr lang="en-US" altLang="en-US" sz="1800" dirty="0" smtClean="0"/>
              <a:t>How does this affect type checking?</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extLst>
      <p:ext uri="{BB962C8B-B14F-4D97-AF65-F5344CB8AC3E}">
        <p14:creationId xmlns:p14="http://schemas.microsoft.com/office/powerpoint/2010/main" val="25540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46E4862-872E-450A-8890-C57988090DA4}"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114692" name="Rectangle 2"/>
          <p:cNvSpPr>
            <a:spLocks noGrp="1" noChangeArrowheads="1"/>
          </p:cNvSpPr>
          <p:nvPr>
            <p:ph type="title"/>
          </p:nvPr>
        </p:nvSpPr>
        <p:spPr/>
        <p:txBody>
          <a:bodyPr/>
          <a:lstStyle/>
          <a:p>
            <a:pPr eaLnBrk="1" hangingPunct="1"/>
            <a:r>
              <a:rPr lang="en-US" altLang="en-US" smtClean="0"/>
              <a:t>Pointers in C and C++</a:t>
            </a:r>
          </a:p>
        </p:txBody>
      </p:sp>
      <p:sp>
        <p:nvSpPr>
          <p:cNvPr id="114693" name="Rectangle 3"/>
          <p:cNvSpPr>
            <a:spLocks noGrp="1" noChangeArrowheads="1"/>
          </p:cNvSpPr>
          <p:nvPr>
            <p:ph type="body" idx="1"/>
          </p:nvPr>
        </p:nvSpPr>
        <p:spPr>
          <a:xfrm>
            <a:off x="609600" y="1569027"/>
            <a:ext cx="8153400" cy="4572000"/>
          </a:xfrm>
        </p:spPr>
        <p:txBody>
          <a:bodyPr/>
          <a:lstStyle/>
          <a:p>
            <a:pPr eaLnBrk="1" hangingPunct="1"/>
            <a:r>
              <a:rPr lang="en-US" altLang="en-US" sz="2400" dirty="0" smtClean="0"/>
              <a:t>Example of dynamic storage management in C++</a:t>
            </a:r>
          </a:p>
          <a:p>
            <a:pPr lvl="1" eaLnBrk="1" hangingPunct="1"/>
            <a:r>
              <a:rPr lang="en-US" altLang="en-US" sz="2000" dirty="0" smtClean="0"/>
              <a:t>Dynamic storage allocation uses </a:t>
            </a:r>
            <a:r>
              <a:rPr lang="en-US" altLang="en-US" sz="2000" b="1" dirty="0" smtClean="0">
                <a:latin typeface="Courier New" panose="02070309020205020404" pitchFamily="49" charset="0"/>
                <a:cs typeface="Courier New" panose="02070309020205020404" pitchFamily="49" charset="0"/>
              </a:rPr>
              <a:t>new</a:t>
            </a:r>
            <a:endParaRPr lang="en-US" altLang="en-US" sz="2000" b="1" dirty="0" smtClean="0"/>
          </a:p>
          <a:p>
            <a:pPr marL="457200" lvl="1" indent="0" defTabSz="747713" eaLnBrk="1" hangingPunct="1">
              <a:buNone/>
            </a:pPr>
            <a:endParaRPr lang="en-US" altLang="en-US" sz="400" dirty="0" smtClean="0">
              <a:latin typeface="Courier New" panose="02070309020205020404" pitchFamily="49" charset="0"/>
              <a:cs typeface="Courier New" panose="02070309020205020404" pitchFamily="49" charset="0"/>
            </a:endParaRPr>
          </a:p>
          <a:p>
            <a:pPr marL="457200" lvl="1" indent="0" defTabSz="1081088"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*p = </a:t>
            </a:r>
            <a:r>
              <a:rPr lang="en-US" altLang="en-US" sz="2000" b="1" dirty="0">
                <a:latin typeface="Courier New" panose="02070309020205020404" pitchFamily="49" charset="0"/>
                <a:cs typeface="Courier New" panose="02070309020205020404" pitchFamily="49" charset="0"/>
              </a:rPr>
              <a:t>new</a:t>
            </a:r>
            <a:r>
              <a:rPr lang="en-US" altLang="en-US" sz="2000"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[10</a:t>
            </a:r>
            <a:r>
              <a:rPr lang="en-US" altLang="en-US" sz="2000" dirty="0" smtClean="0">
                <a:latin typeface="Courier New" panose="02070309020205020404" pitchFamily="49" charset="0"/>
                <a:cs typeface="Courier New" panose="02070309020205020404" pitchFamily="49" charset="0"/>
              </a:rPr>
              <a:t>];</a:t>
            </a:r>
          </a:p>
          <a:p>
            <a:pPr marL="457200" lvl="1" indent="0" defTabSz="747713" eaLnBrk="1" hangingPunct="1">
              <a:buNone/>
            </a:pPr>
            <a:endParaRPr lang="en-US" altLang="en-US" sz="400" dirty="0" smtClean="0"/>
          </a:p>
          <a:p>
            <a:pPr marL="342900" lvl="1" indent="0" defTabSz="354013" eaLnBrk="1" hangingPunct="1">
              <a:buNone/>
            </a:pPr>
            <a:r>
              <a:rPr lang="en-US" altLang="en-US" sz="2000" dirty="0" smtClean="0"/>
              <a:t>		Here </a:t>
            </a:r>
            <a:r>
              <a:rPr lang="en-US" altLang="en-US" sz="2000" dirty="0" smtClean="0">
                <a:latin typeface="Courier New" panose="02070309020205020404" pitchFamily="49" charset="0"/>
                <a:cs typeface="Courier New" panose="02070309020205020404" pitchFamily="49" charset="0"/>
              </a:rPr>
              <a:t>p</a:t>
            </a:r>
            <a:r>
              <a:rPr lang="en-US" altLang="en-US" sz="2000" dirty="0" smtClean="0"/>
              <a:t> points to newly allocated heap memory</a:t>
            </a:r>
          </a:p>
          <a:p>
            <a:pPr marL="706438" lvl="1" defTabSz="354013" eaLnBrk="1" hangingPunct="1"/>
            <a:r>
              <a:rPr lang="en-US" altLang="en-US" sz="2000" dirty="0" smtClean="0"/>
              <a:t>To deallocate heap memory pointed to by </a:t>
            </a:r>
            <a:r>
              <a:rPr lang="en-US" altLang="en-US" sz="2000" dirty="0" smtClean="0">
                <a:latin typeface="Courier New" panose="02070309020205020404" pitchFamily="49" charset="0"/>
                <a:cs typeface="Courier New" panose="02070309020205020404" pitchFamily="49" charset="0"/>
              </a:rPr>
              <a:t>p</a:t>
            </a:r>
          </a:p>
          <a:p>
            <a:pPr marL="0" indent="0" defTabSz="354013" eaLnBrk="1" hangingPunct="1">
              <a:buNone/>
            </a:pPr>
            <a:endParaRPr lang="en-US" altLang="en-US" sz="400" b="1" dirty="0" smtClean="0">
              <a:latin typeface="Courier New" panose="02070309020205020404" pitchFamily="49" charset="0"/>
              <a:cs typeface="Courier New" panose="02070309020205020404" pitchFamily="49" charset="0"/>
            </a:endParaRPr>
          </a:p>
          <a:p>
            <a:pPr marL="0" indent="0" defTabSz="354013" eaLnBrk="1" hangingPunct="1">
              <a:buNone/>
            </a:pPr>
            <a:r>
              <a:rPr lang="en-US" altLang="en-US" sz="2000" b="1" dirty="0" smtClean="0">
                <a:latin typeface="Courier New" panose="02070309020205020404" pitchFamily="49" charset="0"/>
                <a:cs typeface="Courier New" panose="02070309020205020404" pitchFamily="49" charset="0"/>
              </a:rPr>
              <a:t>			delete[]</a:t>
            </a:r>
            <a:r>
              <a:rPr lang="en-US" altLang="en-US" sz="2000" dirty="0" smtClean="0">
                <a:latin typeface="Courier New" panose="02070309020205020404" pitchFamily="49" charset="0"/>
                <a:cs typeface="Courier New" panose="02070309020205020404" pitchFamily="49" charset="0"/>
              </a:rPr>
              <a:t> p;</a:t>
            </a:r>
          </a:p>
          <a:p>
            <a:pPr marL="0" indent="0" defTabSz="354013" eaLnBrk="1" hangingPunct="1">
              <a:buNone/>
            </a:pPr>
            <a:endParaRPr lang="en-US" altLang="en-US" sz="400" dirty="0" smtClean="0">
              <a:latin typeface="Courier New" panose="02070309020205020404" pitchFamily="49" charset="0"/>
              <a:cs typeface="Courier New" panose="02070309020205020404" pitchFamily="49" charset="0"/>
            </a:endParaRPr>
          </a:p>
          <a:p>
            <a:pPr eaLnBrk="1" hangingPunct="1"/>
            <a:r>
              <a:rPr lang="en-US" altLang="en-US" sz="2400" dirty="0" smtClean="0"/>
              <a:t>C uses functions</a:t>
            </a:r>
          </a:p>
          <a:p>
            <a:pPr lvl="1" eaLnBrk="1" hangingPunct="1"/>
            <a:r>
              <a:rPr lang="en-US" altLang="en-US" sz="2000" dirty="0" err="1" smtClean="0">
                <a:latin typeface="Courier New" panose="02070309020205020404" pitchFamily="49" charset="0"/>
                <a:cs typeface="Courier New" panose="02070309020205020404" pitchFamily="49" charset="0"/>
              </a:rPr>
              <a:t>malloc</a:t>
            </a:r>
            <a:r>
              <a:rPr lang="en-US" altLang="en-US" sz="2000" dirty="0" smtClean="0"/>
              <a:t> to allocate heap memory</a:t>
            </a:r>
          </a:p>
          <a:p>
            <a:pPr lvl="1" eaLnBrk="1" hangingPunct="1"/>
            <a:r>
              <a:rPr lang="en-US" altLang="en-US" sz="2000" dirty="0" smtClean="0">
                <a:latin typeface="Courier New" panose="02070309020205020404" pitchFamily="49" charset="0"/>
                <a:cs typeface="Courier New" panose="02070309020205020404" pitchFamily="49" charset="0"/>
              </a:rPr>
              <a:t>free</a:t>
            </a:r>
            <a:r>
              <a:rPr lang="en-US" altLang="en-US" sz="2000" dirty="0" smtClean="0"/>
              <a:t> to deallocate heap memory</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F622B76-4264-410A-9DCA-8F26B7A7F296}"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116740" name="Rectangle 2"/>
          <p:cNvSpPr>
            <a:spLocks noGrp="1" noChangeArrowheads="1"/>
          </p:cNvSpPr>
          <p:nvPr>
            <p:ph type="title"/>
          </p:nvPr>
        </p:nvSpPr>
        <p:spPr/>
        <p:txBody>
          <a:bodyPr/>
          <a:lstStyle/>
          <a:p>
            <a:pPr eaLnBrk="1" hangingPunct="1"/>
            <a:r>
              <a:rPr lang="en-US" altLang="en-US" dirty="0" smtClean="0"/>
              <a:t>Pointers in C and C++</a:t>
            </a:r>
          </a:p>
        </p:txBody>
      </p:sp>
      <p:sp>
        <p:nvSpPr>
          <p:cNvPr id="116741" name="Rectangle 3"/>
          <p:cNvSpPr>
            <a:spLocks noGrp="1" noChangeArrowheads="1"/>
          </p:cNvSpPr>
          <p:nvPr>
            <p:ph type="body" idx="1"/>
          </p:nvPr>
        </p:nvSpPr>
        <p:spPr>
          <a:xfrm>
            <a:off x="609600" y="1600200"/>
            <a:ext cx="8229600" cy="4572000"/>
          </a:xfrm>
        </p:spPr>
        <p:txBody>
          <a:bodyPr/>
          <a:lstStyle/>
          <a:p>
            <a:pPr eaLnBrk="1" hangingPunct="1">
              <a:lnSpc>
                <a:spcPct val="90000"/>
              </a:lnSpc>
            </a:pPr>
            <a:r>
              <a:rPr lang="en-US" altLang="en-US" sz="2400" dirty="0" smtClean="0">
                <a:latin typeface="+mj-lt"/>
              </a:rPr>
              <a:t>Pointer arithmetic</a:t>
            </a:r>
          </a:p>
          <a:p>
            <a:pPr lvl="1" eaLnBrk="1" hangingPunct="1">
              <a:lnSpc>
                <a:spcPct val="90000"/>
              </a:lnSpc>
            </a:pPr>
            <a:r>
              <a:rPr lang="en-US" altLang="en-US" sz="2000" dirty="0" smtClean="0">
                <a:latin typeface="+mj-lt"/>
              </a:rPr>
              <a:t>Following code sets </a:t>
            </a:r>
            <a:r>
              <a:rPr lang="en-US" altLang="en-US" sz="2000" dirty="0" smtClean="0">
                <a:latin typeface="Courier New" panose="02070309020205020404" pitchFamily="49" charset="0"/>
                <a:cs typeface="Courier New" panose="02070309020205020404" pitchFamily="49" charset="0"/>
              </a:rPr>
              <a:t>p</a:t>
            </a:r>
            <a:r>
              <a:rPr lang="en-US" altLang="en-US" sz="2000" dirty="0" smtClean="0">
                <a:latin typeface="+mj-lt"/>
              </a:rPr>
              <a:t> to the address of first value in </a:t>
            </a:r>
            <a:r>
              <a:rPr lang="en-US" altLang="en-US" sz="2000" dirty="0" smtClean="0">
                <a:latin typeface="Courier New" panose="02070309020205020404" pitchFamily="49" charset="0"/>
                <a:cs typeface="Courier New" panose="02070309020205020404" pitchFamily="49" charset="0"/>
              </a:rPr>
              <a:t>stuff</a:t>
            </a:r>
          </a:p>
          <a:p>
            <a:pPr eaLnBrk="1" hangingPunct="1">
              <a:lnSpc>
                <a:spcPct val="90000"/>
              </a:lnSpc>
              <a:buFontTx/>
              <a:buNone/>
            </a:pPr>
            <a:endParaRPr lang="en-US" altLang="en-US" sz="600" dirty="0" smtClean="0">
              <a:latin typeface="Courier New" panose="02070309020205020404" pitchFamily="49" charset="0"/>
            </a:endParaRPr>
          </a:p>
          <a:p>
            <a:pPr eaLnBrk="1" hangingPunct="1">
              <a:lnSpc>
                <a:spcPct val="90000"/>
              </a:lnSpc>
              <a:buFontTx/>
              <a:buNone/>
            </a:pPr>
            <a:r>
              <a:rPr lang="en-US" altLang="en-US" sz="2000" dirty="0" smtClean="0">
                <a:latin typeface="Courier New" panose="02070309020205020404" pitchFamily="49" charset="0"/>
              </a:rPr>
              <a:t>		 </a:t>
            </a:r>
            <a:r>
              <a:rPr lang="en-US" altLang="en-US" sz="2000" b="1" dirty="0" smtClean="0">
                <a:latin typeface="Courier New" panose="02070309020205020404" pitchFamily="49" charset="0"/>
              </a:rPr>
              <a:t>float</a:t>
            </a:r>
            <a:r>
              <a:rPr lang="en-US" altLang="en-US" sz="2000" dirty="0" smtClean="0">
                <a:latin typeface="Courier New" panose="02070309020205020404" pitchFamily="49" charset="0"/>
              </a:rPr>
              <a:t> stuff[100];</a:t>
            </a:r>
          </a:p>
          <a:p>
            <a:pPr eaLnBrk="1" hangingPunct="1">
              <a:lnSpc>
                <a:spcPct val="90000"/>
              </a:lnSpc>
              <a:buFontTx/>
              <a:buNone/>
            </a:pPr>
            <a:r>
              <a:rPr lang="en-US" altLang="en-US" sz="2000" dirty="0" smtClean="0">
                <a:latin typeface="Courier New" panose="02070309020205020404" pitchFamily="49" charset="0"/>
              </a:rPr>
              <a:t>		 </a:t>
            </a:r>
            <a:r>
              <a:rPr lang="en-US" altLang="en-US" sz="2000" b="1" dirty="0" smtClean="0">
                <a:latin typeface="Courier New" panose="02070309020205020404" pitchFamily="49" charset="0"/>
              </a:rPr>
              <a:t>float</a:t>
            </a:r>
            <a:r>
              <a:rPr lang="en-US" altLang="en-US" sz="2000" dirty="0" smtClean="0">
                <a:latin typeface="Courier New" panose="02070309020205020404" pitchFamily="49" charset="0"/>
              </a:rPr>
              <a:t> *p;</a:t>
            </a:r>
          </a:p>
          <a:p>
            <a:pPr eaLnBrk="1" hangingPunct="1">
              <a:lnSpc>
                <a:spcPct val="90000"/>
              </a:lnSpc>
              <a:buFontTx/>
              <a:buNone/>
            </a:pPr>
            <a:r>
              <a:rPr lang="en-US" altLang="en-US" sz="2000" dirty="0" smtClean="0">
                <a:latin typeface="Courier New" panose="02070309020205020404" pitchFamily="49" charset="0"/>
              </a:rPr>
              <a:t>		 p = stuff;</a:t>
            </a:r>
          </a:p>
          <a:p>
            <a:pPr eaLnBrk="1" hangingPunct="1">
              <a:lnSpc>
                <a:spcPct val="90000"/>
              </a:lnSpc>
              <a:buFontTx/>
              <a:buNone/>
            </a:pPr>
            <a:endParaRPr lang="en-US" altLang="en-US" sz="600" dirty="0" smtClean="0">
              <a:latin typeface="Courier New" panose="02070309020205020404" pitchFamily="49" charset="0"/>
            </a:endParaRPr>
          </a:p>
          <a:p>
            <a:pPr lvl="1" eaLnBrk="1" hangingPunct="1">
              <a:lnSpc>
                <a:spcPct val="90000"/>
              </a:lnSpc>
            </a:pPr>
            <a:r>
              <a:rPr lang="en-US" altLang="en-US" sz="2000" dirty="0" smtClean="0">
                <a:latin typeface="+mj-lt"/>
              </a:rPr>
              <a:t>The pointer </a:t>
            </a:r>
            <a:r>
              <a:rPr lang="en-US" altLang="en-US" sz="2000" dirty="0" smtClean="0">
                <a:latin typeface="Courier New" panose="02070309020205020404" pitchFamily="49" charset="0"/>
              </a:rPr>
              <a:t>p</a:t>
            </a:r>
            <a:r>
              <a:rPr lang="en-US" altLang="en-US" sz="2000" dirty="0" smtClean="0">
                <a:latin typeface="+mj-lt"/>
              </a:rPr>
              <a:t> can now be used as another name for </a:t>
            </a:r>
            <a:r>
              <a:rPr lang="en-US" altLang="en-US" sz="2000" dirty="0" smtClean="0">
                <a:latin typeface="Courier New" panose="02070309020205020404" pitchFamily="49" charset="0"/>
                <a:cs typeface="Courier New" panose="02070309020205020404" pitchFamily="49" charset="0"/>
              </a:rPr>
              <a:t>stuff</a:t>
            </a:r>
          </a:p>
          <a:p>
            <a:pPr lvl="1" eaLnBrk="1" hangingPunct="1">
              <a:lnSpc>
                <a:spcPct val="90000"/>
              </a:lnSpc>
            </a:pPr>
            <a:r>
              <a:rPr lang="en-US" altLang="en-US" sz="2000" dirty="0" smtClean="0">
                <a:latin typeface="Courier New" panose="02070309020205020404" pitchFamily="49" charset="0"/>
              </a:rPr>
              <a:t>*(p + 5)</a:t>
            </a:r>
            <a:r>
              <a:rPr lang="en-US" altLang="en-US" sz="2000" dirty="0" smtClean="0"/>
              <a:t> is equivalent to</a:t>
            </a:r>
            <a:r>
              <a:rPr lang="en-US" altLang="en-US" sz="2000" b="1" dirty="0" smtClean="0">
                <a:latin typeface="Courier New" panose="02070309020205020404" pitchFamily="49" charset="0"/>
              </a:rPr>
              <a:t> </a:t>
            </a:r>
            <a:r>
              <a:rPr lang="en-US" altLang="en-US" sz="2000" dirty="0" smtClean="0">
                <a:latin typeface="Courier New" panose="02070309020205020404" pitchFamily="49" charset="0"/>
              </a:rPr>
              <a:t>stuff[5]</a:t>
            </a:r>
            <a:r>
              <a:rPr lang="en-US" altLang="en-US" sz="2000" dirty="0" smtClean="0"/>
              <a:t> and  </a:t>
            </a:r>
            <a:r>
              <a:rPr lang="en-US" altLang="en-US" sz="2000" dirty="0" smtClean="0">
                <a:latin typeface="Courier New" panose="02070309020205020404" pitchFamily="49" charset="0"/>
              </a:rPr>
              <a:t>p[5]</a:t>
            </a:r>
          </a:p>
          <a:p>
            <a:pPr lvl="1" eaLnBrk="1" hangingPunct="1">
              <a:lnSpc>
                <a:spcPct val="90000"/>
              </a:lnSpc>
            </a:pPr>
            <a:r>
              <a:rPr lang="en-US" altLang="en-US" sz="2000" dirty="0" smtClean="0">
                <a:latin typeface="Courier New" panose="02070309020205020404" pitchFamily="49" charset="0"/>
              </a:rPr>
              <a:t>*(p + </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a:t>
            </a:r>
            <a:r>
              <a:rPr lang="en-US" altLang="en-US" sz="2000" dirty="0" smtClean="0"/>
              <a:t> is equivalent to</a:t>
            </a:r>
            <a:r>
              <a:rPr lang="en-US" altLang="en-US" sz="2000" b="1" dirty="0" smtClean="0">
                <a:latin typeface="Courier New" panose="02070309020205020404" pitchFamily="49" charset="0"/>
              </a:rPr>
              <a:t> </a:t>
            </a:r>
            <a:r>
              <a:rPr lang="en-US" altLang="en-US" sz="2000" dirty="0" smtClean="0">
                <a:latin typeface="Courier New" panose="02070309020205020404" pitchFamily="49" charset="0"/>
              </a:rPr>
              <a:t>stuff[</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a:t>
            </a:r>
            <a:r>
              <a:rPr lang="en-US" altLang="en-US" sz="2000" dirty="0" smtClean="0"/>
              <a:t> and  </a:t>
            </a:r>
            <a:r>
              <a:rPr lang="en-US" altLang="en-US" sz="2000" dirty="0" smtClean="0">
                <a:latin typeface="Courier New" panose="02070309020205020404" pitchFamily="49" charset="0"/>
              </a:rPr>
              <a:t>p[</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a:t>
            </a:r>
          </a:p>
          <a:p>
            <a:pPr lvl="1" eaLnBrk="1" hangingPunct="1">
              <a:lnSpc>
                <a:spcPct val="90000"/>
              </a:lnSpc>
            </a:pPr>
            <a:r>
              <a:rPr lang="en-US" altLang="en-US" sz="2000" dirty="0" smtClean="0">
                <a:latin typeface="+mj-lt"/>
              </a:rPr>
              <a:t>In this example </a:t>
            </a:r>
            <a:r>
              <a:rPr lang="en-US" altLang="en-US" sz="2000" dirty="0" smtClean="0">
                <a:latin typeface="Courier New" panose="02070309020205020404" pitchFamily="49" charset="0"/>
                <a:cs typeface="Courier New" panose="02070309020205020404" pitchFamily="49" charset="0"/>
              </a:rPr>
              <a:t>p + 5</a:t>
            </a:r>
            <a:r>
              <a:rPr lang="en-US" altLang="en-US" sz="2000" dirty="0">
                <a:latin typeface="+mj-lt"/>
              </a:rPr>
              <a:t> </a:t>
            </a:r>
            <a:r>
              <a:rPr lang="en-US" altLang="en-US" sz="2000" dirty="0" smtClean="0">
                <a:latin typeface="+mj-lt"/>
              </a:rPr>
              <a:t>adds 5 </a:t>
            </a:r>
            <a:r>
              <a:rPr lang="en-US" altLang="en-US" sz="2000" dirty="0" smtClean="0">
                <a:latin typeface="Courier New" panose="02070309020205020404" pitchFamily="49" charset="0"/>
                <a:cs typeface="Courier New" panose="02070309020205020404" pitchFamily="49" charset="0"/>
              </a:rPr>
              <a:t>float</a:t>
            </a:r>
            <a:r>
              <a:rPr lang="en-US" altLang="en-US" sz="2000" dirty="0" smtClean="0">
                <a:latin typeface="+mj-lt"/>
              </a:rPr>
              <a:t> memory offsets to </a:t>
            </a:r>
            <a:r>
              <a:rPr lang="en-US" altLang="en-US" sz="2000" dirty="0" smtClean="0">
                <a:latin typeface="Courier New" panose="02070309020205020404" pitchFamily="49" charset="0"/>
                <a:cs typeface="Courier New" panose="02070309020205020404" pitchFamily="49" charset="0"/>
              </a:rPr>
              <a:t>p</a:t>
            </a:r>
            <a:r>
              <a:rPr lang="en-US" altLang="en-US" sz="2000" dirty="0" smtClean="0">
                <a:latin typeface="+mj-lt"/>
                <a:cs typeface="Courier New" panose="02070309020205020404" pitchFamily="49" charset="0"/>
              </a:rPr>
              <a:t>, giving the memory address of the sixth </a:t>
            </a:r>
            <a:r>
              <a:rPr lang="en-US" altLang="en-US" sz="2000" dirty="0" smtClean="0">
                <a:latin typeface="Courier New" panose="02070309020205020404" pitchFamily="49" charset="0"/>
                <a:cs typeface="Courier New" panose="02070309020205020404" pitchFamily="49" charset="0"/>
              </a:rPr>
              <a:t>float</a:t>
            </a:r>
            <a:r>
              <a:rPr lang="en-US" altLang="en-US" sz="2000" dirty="0" smtClean="0">
                <a:latin typeface="+mj-lt"/>
                <a:cs typeface="Courier New" panose="02070309020205020404" pitchFamily="49" charset="0"/>
              </a:rPr>
              <a:t> in </a:t>
            </a:r>
            <a:r>
              <a:rPr lang="en-US" altLang="en-US" sz="2000" dirty="0" smtClean="0">
                <a:latin typeface="Courier New" panose="02070309020205020404" pitchFamily="49" charset="0"/>
                <a:cs typeface="Courier New" panose="02070309020205020404" pitchFamily="49" charset="0"/>
              </a:rPr>
              <a:t>stuff</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C6BD63B-1A9E-44BE-A25B-DDCD28820E30}"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
        <p:nvSpPr>
          <p:cNvPr id="118788" name="Rectangle 2"/>
          <p:cNvSpPr>
            <a:spLocks noGrp="1" noChangeArrowheads="1"/>
          </p:cNvSpPr>
          <p:nvPr>
            <p:ph type="title"/>
          </p:nvPr>
        </p:nvSpPr>
        <p:spPr/>
        <p:txBody>
          <a:bodyPr/>
          <a:lstStyle/>
          <a:p>
            <a:pPr eaLnBrk="1" hangingPunct="1"/>
            <a:r>
              <a:rPr lang="en-US" altLang="en-US" smtClean="0"/>
              <a:t>Reference Types</a:t>
            </a:r>
          </a:p>
        </p:txBody>
      </p:sp>
      <p:sp>
        <p:nvSpPr>
          <p:cNvPr id="118789" name="Rectangle 3"/>
          <p:cNvSpPr>
            <a:spLocks noGrp="1" noChangeArrowheads="1"/>
          </p:cNvSpPr>
          <p:nvPr>
            <p:ph type="body" idx="1"/>
          </p:nvPr>
        </p:nvSpPr>
        <p:spPr>
          <a:xfrm>
            <a:off x="609600" y="1600200"/>
            <a:ext cx="8382000" cy="4572000"/>
          </a:xfrm>
        </p:spPr>
        <p:txBody>
          <a:bodyPr/>
          <a:lstStyle/>
          <a:p>
            <a:pPr eaLnBrk="1" hangingPunct="1">
              <a:lnSpc>
                <a:spcPct val="90000"/>
              </a:lnSpc>
            </a:pPr>
            <a:r>
              <a:rPr lang="en-US" altLang="en-US" sz="2400" dirty="0" smtClean="0"/>
              <a:t>C++ includes a </a:t>
            </a:r>
            <a:r>
              <a:rPr lang="en-US" altLang="en-US" sz="2400" u="sng" dirty="0" smtClean="0"/>
              <a:t>reference type</a:t>
            </a:r>
          </a:p>
          <a:p>
            <a:pPr lvl="1" eaLnBrk="1" hangingPunct="1">
              <a:lnSpc>
                <a:spcPct val="90000"/>
              </a:lnSpc>
            </a:pPr>
            <a:r>
              <a:rPr lang="en-US" altLang="en-US" sz="2000" dirty="0" smtClean="0"/>
              <a:t>References are similar to pointers</a:t>
            </a:r>
          </a:p>
          <a:p>
            <a:pPr lvl="1" eaLnBrk="1" hangingPunct="1">
              <a:lnSpc>
                <a:spcPct val="90000"/>
              </a:lnSpc>
            </a:pPr>
            <a:r>
              <a:rPr lang="en-US" altLang="en-US" sz="2000" dirty="0" smtClean="0"/>
              <a:t>In this example </a:t>
            </a:r>
            <a:r>
              <a:rPr lang="en-US" altLang="en-US" sz="2000" dirty="0" smtClean="0">
                <a:latin typeface="Courier New" panose="02070309020205020404" pitchFamily="49" charset="0"/>
                <a:cs typeface="Courier New" panose="02070309020205020404" pitchFamily="49" charset="0"/>
              </a:rPr>
              <a:t>ref</a:t>
            </a:r>
            <a:r>
              <a:rPr lang="en-US" altLang="en-US" sz="2000" dirty="0" smtClean="0"/>
              <a:t> is a reference to </a:t>
            </a:r>
            <a:r>
              <a:rPr lang="en-US" altLang="en-US" sz="2000" dirty="0" smtClean="0">
                <a:latin typeface="Courier New" panose="02070309020205020404" pitchFamily="49" charset="0"/>
                <a:cs typeface="Courier New" panose="02070309020205020404" pitchFamily="49" charset="0"/>
              </a:rPr>
              <a:t>v</a:t>
            </a:r>
          </a:p>
          <a:p>
            <a:pPr marL="457200" lvl="1" indent="0" eaLnBrk="1" hangingPunct="1">
              <a:lnSpc>
                <a:spcPct val="90000"/>
              </a:lnSpc>
              <a:buNone/>
            </a:pPr>
            <a:endParaRPr lang="en-US" altLang="en-US" sz="400" dirty="0" smtClean="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2000"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v = 10;</a:t>
            </a:r>
          </a:p>
          <a:p>
            <a:pPr marL="457200" lvl="1" indent="0" eaLnBrk="1" hangingPunct="1">
              <a:lnSpc>
                <a:spcPct val="90000"/>
              </a:lnSpc>
              <a:buNone/>
            </a:pPr>
            <a:r>
              <a:rPr lang="en-US" altLang="en-US" sz="2000"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&amp;ref = v;</a:t>
            </a:r>
          </a:p>
          <a:p>
            <a:pPr marL="457200" lvl="1" indent="0" eaLnBrk="1" hangingPunct="1">
              <a:lnSpc>
                <a:spcPct val="90000"/>
              </a:lnSpc>
              <a:buNone/>
            </a:pPr>
            <a:endParaRPr lang="en-US" altLang="en-US" sz="400" dirty="0" smtClean="0">
              <a:latin typeface="Courier New" panose="02070309020205020404" pitchFamily="49" charset="0"/>
              <a:cs typeface="Courier New" panose="02070309020205020404" pitchFamily="49" charset="0"/>
            </a:endParaRPr>
          </a:p>
          <a:p>
            <a:pPr lvl="1" eaLnBrk="1" hangingPunct="1">
              <a:lnSpc>
                <a:spcPct val="90000"/>
              </a:lnSpc>
            </a:pPr>
            <a:r>
              <a:rPr lang="en-US" altLang="en-US" sz="2000" dirty="0" smtClean="0"/>
              <a:t>Used primarily for formal parameters, giving benefits of pass-by reference and pass-by-value</a:t>
            </a:r>
          </a:p>
          <a:p>
            <a:pPr marL="457200" lvl="1" indent="0" eaLnBrk="1" hangingPunct="1">
              <a:lnSpc>
                <a:spcPct val="90000"/>
              </a:lnSpc>
              <a:buNone/>
            </a:pPr>
            <a:endParaRPr lang="en-US" altLang="en-US" sz="400" dirty="0" smtClean="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void</a:t>
            </a:r>
            <a:r>
              <a:rPr lang="en-US" altLang="en-US" sz="2000" dirty="0">
                <a:latin typeface="Courier New" panose="02070309020205020404" pitchFamily="49" charset="0"/>
                <a:cs typeface="Courier New" panose="02070309020205020404" pitchFamily="49" charset="0"/>
              </a:rPr>
              <a:t> f(</a:t>
            </a:r>
            <a:r>
              <a:rPr lang="en-US" altLang="en-US" sz="2000" b="1"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&amp;p) { ... </a:t>
            </a:r>
            <a:r>
              <a:rPr lang="en-US" altLang="en-US" sz="2000" dirty="0" smtClean="0">
                <a:latin typeface="Courier New" panose="02070309020205020404" pitchFamily="49" charset="0"/>
                <a:cs typeface="Courier New" panose="02070309020205020404" pitchFamily="49" charset="0"/>
              </a:rPr>
              <a:t>}</a:t>
            </a:r>
          </a:p>
          <a:p>
            <a:pPr marL="457200" lvl="1" indent="0" eaLnBrk="1" hangingPunct="1">
              <a:lnSpc>
                <a:spcPct val="90000"/>
              </a:lnSpc>
              <a:buNone/>
            </a:pPr>
            <a:endParaRPr lang="en-US" altLang="en-US" sz="1000" dirty="0" smtClean="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2000"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val</a:t>
            </a:r>
            <a:r>
              <a:rPr lang="en-US" altLang="en-US" sz="2000" dirty="0" smtClean="0">
                <a:latin typeface="Courier New" panose="02070309020205020404" pitchFamily="49" charset="0"/>
                <a:cs typeface="Courier New" panose="02070309020205020404" pitchFamily="49" charset="0"/>
              </a:rPr>
              <a:t> = 12;</a:t>
            </a:r>
          </a:p>
          <a:p>
            <a:pPr marL="457200" lvl="1" indent="0" eaLnBrk="1" hangingPunct="1">
              <a:lnSpc>
                <a:spcPct val="90000"/>
              </a:lnSpc>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f(</a:t>
            </a:r>
            <a:r>
              <a:rPr lang="en-US" altLang="en-US" sz="2000" dirty="0" err="1" smtClean="0">
                <a:latin typeface="Courier New" panose="02070309020205020404" pitchFamily="49" charset="0"/>
                <a:cs typeface="Courier New" panose="02070309020205020404" pitchFamily="49" charset="0"/>
              </a:rPr>
              <a:t>val</a:t>
            </a:r>
            <a:r>
              <a:rPr lang="en-US" altLang="en-US" sz="2000" dirty="0" smtClean="0">
                <a:latin typeface="Courier New" panose="02070309020205020404" pitchFamily="49" charset="0"/>
                <a:cs typeface="Courier New" panose="02070309020205020404" pitchFamily="49" charset="0"/>
              </a:rPr>
              <a:t>);</a:t>
            </a:r>
          </a:p>
          <a:p>
            <a:pPr marL="457200" lvl="1" indent="0" eaLnBrk="1" hangingPunct="1">
              <a:lnSpc>
                <a:spcPct val="90000"/>
              </a:lnSpc>
              <a:buNone/>
            </a:pPr>
            <a:endParaRPr lang="en-US" altLang="en-US" sz="400" dirty="0" smtClean="0"/>
          </a:p>
          <a:p>
            <a:pPr marL="457200" lvl="1" indent="0" defTabSz="747713" eaLnBrk="1" hangingPunct="1">
              <a:lnSpc>
                <a:spcPct val="90000"/>
              </a:lnSpc>
              <a:buNone/>
            </a:pPr>
            <a:r>
              <a:rPr lang="en-US" altLang="en-US" sz="2000" dirty="0" smtClean="0"/>
              <a:t>	Here </a:t>
            </a:r>
            <a:r>
              <a:rPr lang="en-US" altLang="en-US" sz="2000" dirty="0" smtClean="0">
                <a:latin typeface="Courier New" panose="02070309020205020404" pitchFamily="49" charset="0"/>
                <a:cs typeface="Courier New" panose="02070309020205020404" pitchFamily="49" charset="0"/>
              </a:rPr>
              <a:t>p</a:t>
            </a:r>
            <a:r>
              <a:rPr lang="en-US" altLang="en-US" sz="2000" dirty="0" smtClean="0"/>
              <a:t> is a reference to a parameter, works like an </a:t>
            </a:r>
            <a:r>
              <a:rPr lang="en-US" altLang="en-US" sz="2000" b="1" dirty="0" err="1" smtClean="0">
                <a:latin typeface="Courier New" panose="02070309020205020404" pitchFamily="49" charset="0"/>
                <a:cs typeface="Courier New" panose="02070309020205020404" pitchFamily="49" charset="0"/>
              </a:rPr>
              <a:t>int</a:t>
            </a:r>
            <a:r>
              <a:rPr lang="en-US" altLang="en-US" sz="2000" dirty="0" smtClean="0"/>
              <a:t> 	variable, but doesn’t need to be dereferenced like a pointer</a:t>
            </a:r>
            <a:endParaRPr lang="en-US" altLang="en-US" sz="400" dirty="0" smtClean="0">
              <a:latin typeface="Courier New" panose="02070309020205020404" pitchFamily="49" charset="0"/>
              <a:cs typeface="Courier New" panose="02070309020205020404" pitchFamily="49" charset="0"/>
            </a:endParaRPr>
          </a:p>
          <a:p>
            <a:pPr lvl="1" eaLnBrk="1" hangingPunct="1">
              <a:lnSpc>
                <a:spcPct val="90000"/>
              </a:lnSpc>
            </a:pPr>
            <a:r>
              <a:rPr lang="en-US" altLang="en-US" sz="2000" dirty="0" smtClean="0"/>
              <a:t>No pointer arithmetic is allowed, thus safer than pointers</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C6BD63B-1A9E-44BE-A25B-DDCD28820E30}"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
        <p:nvSpPr>
          <p:cNvPr id="118788" name="Rectangle 2"/>
          <p:cNvSpPr>
            <a:spLocks noGrp="1" noChangeArrowheads="1"/>
          </p:cNvSpPr>
          <p:nvPr>
            <p:ph type="title"/>
          </p:nvPr>
        </p:nvSpPr>
        <p:spPr/>
        <p:txBody>
          <a:bodyPr/>
          <a:lstStyle/>
          <a:p>
            <a:pPr eaLnBrk="1" hangingPunct="1"/>
            <a:r>
              <a:rPr lang="en-US" altLang="en-US" smtClean="0"/>
              <a:t>Reference Types</a:t>
            </a:r>
          </a:p>
        </p:txBody>
      </p:sp>
      <p:sp>
        <p:nvSpPr>
          <p:cNvPr id="118789" name="Rectangle 3"/>
          <p:cNvSpPr>
            <a:spLocks noGrp="1" noChangeArrowheads="1"/>
          </p:cNvSpPr>
          <p:nvPr>
            <p:ph type="body" idx="1"/>
          </p:nvPr>
        </p:nvSpPr>
        <p:spPr>
          <a:xfrm>
            <a:off x="609600" y="1600200"/>
            <a:ext cx="8382000" cy="4572000"/>
          </a:xfrm>
        </p:spPr>
        <p:txBody>
          <a:bodyPr/>
          <a:lstStyle/>
          <a:p>
            <a:pPr eaLnBrk="1" hangingPunct="1">
              <a:lnSpc>
                <a:spcPct val="90000"/>
              </a:lnSpc>
            </a:pPr>
            <a:r>
              <a:rPr lang="en-US" altLang="en-US" sz="2400" dirty="0" smtClean="0"/>
              <a:t>Java extends C++ reference variables</a:t>
            </a:r>
          </a:p>
          <a:p>
            <a:pPr lvl="1" eaLnBrk="1" hangingPunct="1">
              <a:lnSpc>
                <a:spcPct val="90000"/>
              </a:lnSpc>
            </a:pPr>
            <a:r>
              <a:rPr lang="en-US" altLang="en-US" sz="2000" dirty="0" smtClean="0"/>
              <a:t>Allows them to replace pointers entirely</a:t>
            </a:r>
          </a:p>
          <a:p>
            <a:pPr lvl="1" eaLnBrk="1" hangingPunct="1">
              <a:lnSpc>
                <a:spcPct val="90000"/>
              </a:lnSpc>
            </a:pPr>
            <a:r>
              <a:rPr lang="en-US" altLang="en-US" sz="2000" dirty="0" smtClean="0"/>
              <a:t>References can refer only to objects, not primitives</a:t>
            </a:r>
          </a:p>
          <a:p>
            <a:pPr lvl="1" eaLnBrk="1" hangingPunct="1">
              <a:lnSpc>
                <a:spcPct val="90000"/>
              </a:lnSpc>
            </a:pPr>
            <a:r>
              <a:rPr lang="en-US" altLang="en-US" sz="2000" dirty="0" smtClean="0"/>
              <a:t>How does this support affect language evaluation criteria?</a:t>
            </a:r>
          </a:p>
          <a:p>
            <a:pPr eaLnBrk="1" hangingPunct="1">
              <a:lnSpc>
                <a:spcPct val="90000"/>
              </a:lnSpc>
            </a:pPr>
            <a:endParaRPr lang="en-US" altLang="en-US" sz="400" dirty="0" smtClean="0"/>
          </a:p>
          <a:p>
            <a:pPr eaLnBrk="1" hangingPunct="1">
              <a:lnSpc>
                <a:spcPct val="90000"/>
              </a:lnSpc>
            </a:pPr>
            <a:r>
              <a:rPr lang="en-US" altLang="en-US" sz="2400" dirty="0" smtClean="0"/>
              <a:t>C# includes both pointers and references</a:t>
            </a:r>
          </a:p>
          <a:p>
            <a:pPr lvl="1" eaLnBrk="1" hangingPunct="1">
              <a:lnSpc>
                <a:spcPct val="90000"/>
              </a:lnSpc>
            </a:pPr>
            <a:r>
              <a:rPr lang="en-US" altLang="en-US" sz="2000" dirty="0" smtClean="0"/>
              <a:t>References are similar to those in Java</a:t>
            </a:r>
          </a:p>
          <a:p>
            <a:pPr lvl="1" eaLnBrk="1" hangingPunct="1">
              <a:lnSpc>
                <a:spcPct val="90000"/>
              </a:lnSpc>
            </a:pPr>
            <a:r>
              <a:rPr lang="en-US" altLang="en-US" sz="2000" dirty="0" smtClean="0"/>
              <a:t>C++ pointers (but only in subprograms marked as </a:t>
            </a:r>
            <a:r>
              <a:rPr lang="en-US" altLang="en-US" sz="2000" dirty="0">
                <a:latin typeface="Courier New" panose="02070309020205020404" pitchFamily="49" charset="0"/>
                <a:cs typeface="Courier New" panose="02070309020205020404" pitchFamily="49" charset="0"/>
              </a:rPr>
              <a:t>unsafe</a:t>
            </a:r>
            <a:r>
              <a:rPr lang="en-US" altLang="en-US" sz="2000" dirty="0" smtClean="0"/>
              <a:t>)</a:t>
            </a:r>
          </a:p>
          <a:p>
            <a:pPr lvl="1" eaLnBrk="1" hangingPunct="1">
              <a:lnSpc>
                <a:spcPct val="90000"/>
              </a:lnSpc>
            </a:pPr>
            <a:r>
              <a:rPr lang="en-US" altLang="en-US" sz="2000" dirty="0"/>
              <a:t>How does this affect the language evaluation criteria?</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extLst>
      <p:ext uri="{BB962C8B-B14F-4D97-AF65-F5344CB8AC3E}">
        <p14:creationId xmlns:p14="http://schemas.microsoft.com/office/powerpoint/2010/main" val="202705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3CFA5F7-7768-4232-83AA-ED08480D62F2}" type="slidenum">
              <a:rPr lang="en-US" altLang="en-US" sz="1000" smtClean="0">
                <a:solidFill>
                  <a:schemeClr val="tx1"/>
                </a:solidFill>
                <a:latin typeface="Arial" panose="020B0604020202020204" pitchFamily="34" charset="0"/>
              </a:rPr>
              <a:pPr>
                <a:spcBef>
                  <a:spcPct val="0"/>
                </a:spcBef>
                <a:buFontTx/>
                <a:buNone/>
              </a:pPr>
              <a:t>19</a:t>
            </a:fld>
            <a:endParaRPr lang="en-US" altLang="en-US" sz="1000" smtClean="0">
              <a:solidFill>
                <a:schemeClr val="tx1"/>
              </a:solidFill>
              <a:latin typeface="Arial" panose="020B0604020202020204" pitchFamily="34" charset="0"/>
            </a:endParaRPr>
          </a:p>
        </p:txBody>
      </p:sp>
      <p:sp>
        <p:nvSpPr>
          <p:cNvPr id="120836" name="Rectangle 2"/>
          <p:cNvSpPr>
            <a:spLocks noGrp="1" noChangeArrowheads="1"/>
          </p:cNvSpPr>
          <p:nvPr>
            <p:ph type="title"/>
          </p:nvPr>
        </p:nvSpPr>
        <p:spPr/>
        <p:txBody>
          <a:bodyPr/>
          <a:lstStyle/>
          <a:p>
            <a:pPr eaLnBrk="1" hangingPunct="1"/>
            <a:r>
              <a:rPr lang="en-US" altLang="en-US" smtClean="0"/>
              <a:t>Evaluation of Pointers</a:t>
            </a:r>
          </a:p>
        </p:txBody>
      </p:sp>
      <p:sp>
        <p:nvSpPr>
          <p:cNvPr id="120837" name="Rectangle 3"/>
          <p:cNvSpPr>
            <a:spLocks noGrp="1" noChangeArrowheads="1"/>
          </p:cNvSpPr>
          <p:nvPr>
            <p:ph type="body" idx="1"/>
          </p:nvPr>
        </p:nvSpPr>
        <p:spPr>
          <a:xfrm>
            <a:off x="609600" y="1595582"/>
            <a:ext cx="8153400" cy="4572000"/>
          </a:xfrm>
        </p:spPr>
        <p:txBody>
          <a:bodyPr/>
          <a:lstStyle/>
          <a:p>
            <a:pPr eaLnBrk="1" hangingPunct="1">
              <a:lnSpc>
                <a:spcPct val="90000"/>
              </a:lnSpc>
            </a:pPr>
            <a:r>
              <a:rPr lang="en-US" altLang="en-US" sz="2400" dirty="0" smtClean="0"/>
              <a:t>Problems</a:t>
            </a:r>
          </a:p>
          <a:p>
            <a:pPr lvl="1" eaLnBrk="1" hangingPunct="1">
              <a:lnSpc>
                <a:spcPct val="90000"/>
              </a:lnSpc>
            </a:pPr>
            <a:r>
              <a:rPr lang="en-US" altLang="en-US" sz="2000" dirty="0" smtClean="0"/>
              <a:t>Dangling pointers and lost heap-dynamic variables</a:t>
            </a:r>
          </a:p>
          <a:p>
            <a:pPr lvl="1" eaLnBrk="1" hangingPunct="1">
              <a:lnSpc>
                <a:spcPct val="90000"/>
              </a:lnSpc>
            </a:pPr>
            <a:r>
              <a:rPr lang="en-US" altLang="en-US" sz="2000" dirty="0" smtClean="0"/>
              <a:t>If pointers are used for dynamic storage management</a:t>
            </a:r>
          </a:p>
          <a:p>
            <a:pPr lvl="2" eaLnBrk="1" hangingPunct="1">
              <a:lnSpc>
                <a:spcPct val="90000"/>
              </a:lnSpc>
            </a:pPr>
            <a:r>
              <a:rPr lang="en-US" altLang="en-US" sz="1800" dirty="0" smtClean="0"/>
              <a:t>Manual heap management is necessary</a:t>
            </a:r>
          </a:p>
          <a:p>
            <a:pPr lvl="2" eaLnBrk="1" hangingPunct="1">
              <a:lnSpc>
                <a:spcPct val="90000"/>
              </a:lnSpc>
            </a:pPr>
            <a:r>
              <a:rPr lang="en-US" altLang="en-US" sz="1800" dirty="0" smtClean="0"/>
              <a:t>Effect on language evaluation criteria?</a:t>
            </a:r>
          </a:p>
          <a:p>
            <a:pPr lvl="1" eaLnBrk="1" hangingPunct="1">
              <a:lnSpc>
                <a:spcPct val="90000"/>
              </a:lnSpc>
            </a:pPr>
            <a:r>
              <a:rPr lang="en-US" altLang="en-US" sz="2000" dirty="0" smtClean="0"/>
              <a:t>Pointers are like the </a:t>
            </a:r>
            <a:r>
              <a:rPr lang="en-US" altLang="en-US" sz="2000" dirty="0" err="1" smtClean="0">
                <a:latin typeface="Courier New" panose="02070309020205020404" pitchFamily="49" charset="0"/>
                <a:cs typeface="Courier New" panose="02070309020205020404" pitchFamily="49" charset="0"/>
              </a:rPr>
              <a:t>goto</a:t>
            </a:r>
            <a:r>
              <a:rPr lang="en-US" altLang="en-US" sz="2000" dirty="0" smtClean="0"/>
              <a:t> statement</a:t>
            </a:r>
          </a:p>
          <a:p>
            <a:pPr lvl="2" eaLnBrk="1" hangingPunct="1">
              <a:lnSpc>
                <a:spcPct val="90000"/>
              </a:lnSpc>
            </a:pPr>
            <a:r>
              <a:rPr lang="en-US" altLang="en-US" sz="1800" dirty="0" smtClean="0"/>
              <a:t>Widen the range of cells accessible by a variable</a:t>
            </a:r>
          </a:p>
          <a:p>
            <a:pPr eaLnBrk="1" hangingPunct="1">
              <a:lnSpc>
                <a:spcPct val="90000"/>
              </a:lnSpc>
            </a:pPr>
            <a:r>
              <a:rPr lang="en-US" altLang="en-US" sz="2400" dirty="0" smtClean="0"/>
              <a:t>Dynamic data structures (e.g. a linked list)</a:t>
            </a:r>
          </a:p>
          <a:p>
            <a:pPr lvl="1" eaLnBrk="1" hangingPunct="1">
              <a:lnSpc>
                <a:spcPct val="90000"/>
              </a:lnSpc>
            </a:pPr>
            <a:r>
              <a:rPr lang="en-US" altLang="en-US" sz="2000" dirty="0" smtClean="0"/>
              <a:t>Require pointers or references</a:t>
            </a:r>
          </a:p>
          <a:p>
            <a:pPr lvl="1" eaLnBrk="1" hangingPunct="1">
              <a:lnSpc>
                <a:spcPct val="90000"/>
              </a:lnSpc>
            </a:pPr>
            <a:r>
              <a:rPr lang="en-US" altLang="en-US" sz="2000" dirty="0" smtClean="0"/>
              <a:t>So we can't completely avoid them</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pPr eaLnBrk="1" hangingPunct="1">
              <a:lnSpc>
                <a:spcPct val="90000"/>
              </a:lnSpc>
            </a:pPr>
            <a:r>
              <a:rPr lang="en-US" altLang="en-US" sz="2400" dirty="0"/>
              <a:t>Union Types</a:t>
            </a:r>
          </a:p>
          <a:p>
            <a:pPr eaLnBrk="1" hangingPunct="1">
              <a:lnSpc>
                <a:spcPct val="90000"/>
              </a:lnSpc>
            </a:pPr>
            <a:r>
              <a:rPr lang="en-US" altLang="en-US" sz="2400" dirty="0"/>
              <a:t>Pointer and Reference Types</a:t>
            </a:r>
          </a:p>
          <a:p>
            <a:pPr eaLnBrk="1" hangingPunct="1">
              <a:lnSpc>
                <a:spcPct val="90000"/>
              </a:lnSpc>
            </a:pPr>
            <a:r>
              <a:rPr lang="en-US" altLang="en-US" sz="2400" dirty="0"/>
              <a:t>Type Checking</a:t>
            </a:r>
          </a:p>
          <a:p>
            <a:pPr eaLnBrk="1" hangingPunct="1">
              <a:lnSpc>
                <a:spcPct val="90000"/>
              </a:lnSpc>
            </a:pPr>
            <a:r>
              <a:rPr lang="en-US" altLang="en-US" sz="2400" dirty="0"/>
              <a:t>Strong Typing</a:t>
            </a:r>
          </a:p>
          <a:p>
            <a:pPr eaLnBrk="1" hangingPunct="1">
              <a:lnSpc>
                <a:spcPct val="90000"/>
              </a:lnSpc>
            </a:pPr>
            <a:r>
              <a:rPr lang="en-US" altLang="en-US" sz="2400" dirty="0"/>
              <a:t>Type Equivalence</a:t>
            </a:r>
          </a:p>
          <a:p>
            <a:pPr eaLnBrk="1" hangingPunct="1">
              <a:lnSpc>
                <a:spcPct val="90000"/>
              </a:lnSpc>
            </a:pPr>
            <a:r>
              <a:rPr lang="en-US" altLang="en-US" sz="2400" dirty="0"/>
              <a:t>Theory and Data Types</a:t>
            </a:r>
          </a:p>
        </p:txBody>
      </p:sp>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EF7B1D4-2FF6-47BA-8F85-016959397D47}"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smtClean="0"/>
              <a:t>Chapter 6 Topics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pPr eaLnBrk="1" hangingPunct="1"/>
            <a:r>
              <a:rPr lang="en-US" altLang="en-US" smtClean="0"/>
              <a:t>Type Checking</a:t>
            </a:r>
          </a:p>
        </p:txBody>
      </p:sp>
      <p:sp>
        <p:nvSpPr>
          <p:cNvPr id="122883" name="Content Placeholder 2"/>
          <p:cNvSpPr>
            <a:spLocks noGrp="1"/>
          </p:cNvSpPr>
          <p:nvPr>
            <p:ph idx="1"/>
          </p:nvPr>
        </p:nvSpPr>
        <p:spPr>
          <a:xfrm>
            <a:off x="609600" y="1569027"/>
            <a:ext cx="8305800" cy="4572000"/>
          </a:xfrm>
        </p:spPr>
        <p:txBody>
          <a:bodyPr/>
          <a:lstStyle/>
          <a:p>
            <a:pPr eaLnBrk="1" hangingPunct="1"/>
            <a:r>
              <a:rPr lang="en-US" altLang="en-US" sz="2400" dirty="0" smtClean="0">
                <a:solidFill>
                  <a:srgbClr val="333399"/>
                </a:solidFill>
              </a:rPr>
              <a:t>For this section, we generalize operands and operators to include subprograms and assignments</a:t>
            </a:r>
          </a:p>
          <a:p>
            <a:pPr lvl="1" eaLnBrk="1" hangingPunct="1"/>
            <a:r>
              <a:rPr lang="en-US" altLang="en-US" sz="2000" dirty="0" smtClean="0">
                <a:solidFill>
                  <a:srgbClr val="333399"/>
                </a:solidFill>
              </a:rPr>
              <a:t>For subprogram call </a:t>
            </a:r>
            <a:r>
              <a:rPr lang="en-US" altLang="en-US" sz="2000" dirty="0" smtClean="0">
                <a:solidFill>
                  <a:srgbClr val="333399"/>
                </a:solidFill>
                <a:latin typeface="Courier New" panose="02070309020205020404" pitchFamily="49" charset="0"/>
                <a:cs typeface="Courier New" panose="02070309020205020404" pitchFamily="49" charset="0"/>
              </a:rPr>
              <a:t>f(1.2)</a:t>
            </a:r>
            <a:r>
              <a:rPr lang="en-US" altLang="en-US" sz="2000" dirty="0" smtClean="0">
                <a:solidFill>
                  <a:srgbClr val="333399"/>
                </a:solidFill>
              </a:rPr>
              <a:t>, operator is </a:t>
            </a:r>
            <a:r>
              <a:rPr lang="en-US" altLang="en-US" sz="2000" dirty="0" smtClean="0">
                <a:solidFill>
                  <a:srgbClr val="333399"/>
                </a:solidFill>
                <a:latin typeface="Courier New" panose="02070309020205020404" pitchFamily="49" charset="0"/>
                <a:cs typeface="Courier New" panose="02070309020205020404" pitchFamily="49" charset="0"/>
              </a:rPr>
              <a:t>f</a:t>
            </a:r>
            <a:r>
              <a:rPr lang="en-US" altLang="en-US" sz="2000" dirty="0" smtClean="0">
                <a:solidFill>
                  <a:srgbClr val="333399"/>
                </a:solidFill>
              </a:rPr>
              <a:t>, operand is </a:t>
            </a:r>
            <a:r>
              <a:rPr lang="en-US" altLang="en-US" sz="2000" dirty="0" smtClean="0">
                <a:solidFill>
                  <a:srgbClr val="333399"/>
                </a:solidFill>
                <a:latin typeface="Courier New" panose="02070309020205020404" pitchFamily="49" charset="0"/>
                <a:cs typeface="Courier New" panose="02070309020205020404" pitchFamily="49" charset="0"/>
              </a:rPr>
              <a:t>1.2</a:t>
            </a:r>
            <a:endParaRPr lang="en-US" altLang="en-US" sz="2000" dirty="0" smtClean="0">
              <a:solidFill>
                <a:srgbClr val="333399"/>
              </a:solidFill>
            </a:endParaRPr>
          </a:p>
          <a:p>
            <a:pPr lvl="1" eaLnBrk="1" hangingPunct="1"/>
            <a:r>
              <a:rPr lang="en-US" altLang="en-US" sz="2000" dirty="0" smtClean="0">
                <a:solidFill>
                  <a:srgbClr val="333399"/>
                </a:solidFill>
              </a:rPr>
              <a:t>For assignment </a:t>
            </a:r>
            <a:r>
              <a:rPr lang="en-US" altLang="en-US" sz="2000" dirty="0" smtClean="0">
                <a:solidFill>
                  <a:srgbClr val="333399"/>
                </a:solidFill>
                <a:latin typeface="Courier New" panose="02070309020205020404" pitchFamily="49" charset="0"/>
                <a:cs typeface="Courier New" panose="02070309020205020404" pitchFamily="49" charset="0"/>
              </a:rPr>
              <a:t>a = 43</a:t>
            </a:r>
            <a:r>
              <a:rPr lang="en-US" altLang="en-US" sz="2000" dirty="0" smtClean="0">
                <a:solidFill>
                  <a:srgbClr val="333399"/>
                </a:solidFill>
              </a:rPr>
              <a:t>, operator is </a:t>
            </a:r>
            <a:r>
              <a:rPr lang="en-US" altLang="en-US" sz="2000" dirty="0" smtClean="0">
                <a:solidFill>
                  <a:srgbClr val="333399"/>
                </a:solidFill>
                <a:latin typeface="Courier New" panose="02070309020205020404" pitchFamily="49" charset="0"/>
                <a:cs typeface="Courier New" panose="02070309020205020404" pitchFamily="49" charset="0"/>
              </a:rPr>
              <a:t>=</a:t>
            </a:r>
            <a:r>
              <a:rPr lang="en-US" altLang="en-US" sz="2000" dirty="0" smtClean="0">
                <a:solidFill>
                  <a:srgbClr val="333399"/>
                </a:solidFill>
              </a:rPr>
              <a:t>, operands are </a:t>
            </a:r>
            <a:r>
              <a:rPr lang="en-US" altLang="en-US" sz="2000" dirty="0" smtClean="0">
                <a:solidFill>
                  <a:srgbClr val="333399"/>
                </a:solidFill>
                <a:latin typeface="Courier New" panose="02070309020205020404" pitchFamily="49" charset="0"/>
                <a:cs typeface="Courier New" panose="02070309020205020404" pitchFamily="49" charset="0"/>
              </a:rPr>
              <a:t>a</a:t>
            </a:r>
            <a:r>
              <a:rPr lang="en-US" altLang="en-US" sz="2000" dirty="0" smtClean="0">
                <a:solidFill>
                  <a:srgbClr val="333399"/>
                </a:solidFill>
              </a:rPr>
              <a:t> </a:t>
            </a:r>
            <a:r>
              <a:rPr lang="en-US" altLang="en-US" sz="2000" dirty="0">
                <a:solidFill>
                  <a:srgbClr val="333399"/>
                </a:solidFill>
              </a:rPr>
              <a:t>&amp;</a:t>
            </a:r>
            <a:r>
              <a:rPr lang="en-US" altLang="en-US" sz="2000" dirty="0" smtClean="0">
                <a:solidFill>
                  <a:srgbClr val="333399"/>
                </a:solidFill>
              </a:rPr>
              <a:t> </a:t>
            </a:r>
            <a:r>
              <a:rPr lang="en-US" altLang="en-US" sz="2000" dirty="0" smtClean="0">
                <a:solidFill>
                  <a:srgbClr val="333399"/>
                </a:solidFill>
                <a:latin typeface="Courier New" panose="02070309020205020404" pitchFamily="49" charset="0"/>
                <a:cs typeface="Courier New" panose="02070309020205020404" pitchFamily="49" charset="0"/>
              </a:rPr>
              <a:t>43</a:t>
            </a:r>
            <a:endParaRPr lang="en-US" altLang="en-US" sz="800" dirty="0" smtClean="0">
              <a:solidFill>
                <a:srgbClr val="333399"/>
              </a:solidFill>
              <a:latin typeface="Courier New" panose="02070309020205020404" pitchFamily="49" charset="0"/>
              <a:cs typeface="Courier New" panose="02070309020205020404" pitchFamily="49" charset="0"/>
            </a:endParaRPr>
          </a:p>
          <a:p>
            <a:pPr eaLnBrk="1" hangingPunct="1"/>
            <a:r>
              <a:rPr lang="en-US" altLang="en-US" sz="2400" u="sng" dirty="0" smtClean="0">
                <a:solidFill>
                  <a:srgbClr val="333399"/>
                </a:solidFill>
              </a:rPr>
              <a:t>Type checking</a:t>
            </a:r>
            <a:r>
              <a:rPr lang="en-US" altLang="en-US" sz="2400" dirty="0" smtClean="0">
                <a:solidFill>
                  <a:srgbClr val="333399"/>
                </a:solidFill>
              </a:rPr>
              <a:t> is the activity of ensuring that the operands of an operator are of compatible types</a:t>
            </a:r>
            <a:endParaRPr lang="en-US" altLang="en-US" sz="1200" dirty="0" smtClean="0">
              <a:solidFill>
                <a:srgbClr val="333399"/>
              </a:solidFill>
            </a:endParaRPr>
          </a:p>
          <a:p>
            <a:pPr eaLnBrk="1" hangingPunct="1"/>
            <a:r>
              <a:rPr lang="en-US" altLang="en-US" sz="2400" dirty="0" smtClean="0">
                <a:solidFill>
                  <a:srgbClr val="333399"/>
                </a:solidFill>
              </a:rPr>
              <a:t>A </a:t>
            </a:r>
            <a:r>
              <a:rPr lang="en-US" altLang="en-US" sz="2400" u="sng" dirty="0" smtClean="0">
                <a:solidFill>
                  <a:srgbClr val="333399"/>
                </a:solidFill>
              </a:rPr>
              <a:t>compatible type</a:t>
            </a:r>
            <a:r>
              <a:rPr lang="en-US" altLang="en-US" sz="2400" dirty="0" smtClean="0">
                <a:solidFill>
                  <a:srgbClr val="333399"/>
                </a:solidFill>
              </a:rPr>
              <a:t> is one that is either</a:t>
            </a:r>
          </a:p>
          <a:p>
            <a:pPr lvl="1" eaLnBrk="1" hangingPunct="1"/>
            <a:r>
              <a:rPr lang="en-US" altLang="en-US" sz="2000" dirty="0" smtClean="0">
                <a:solidFill>
                  <a:srgbClr val="333399"/>
                </a:solidFill>
              </a:rPr>
              <a:t>Legal for the operator</a:t>
            </a:r>
          </a:p>
          <a:p>
            <a:pPr lvl="1" eaLnBrk="1" hangingPunct="1"/>
            <a:r>
              <a:rPr lang="en-US" altLang="en-US" sz="2000" dirty="0" smtClean="0">
                <a:solidFill>
                  <a:srgbClr val="333399"/>
                </a:solidFill>
              </a:rPr>
              <a:t>Or is allowed under language rules to be implicitly converted, by the compiler, to a legal type (</a:t>
            </a:r>
            <a:r>
              <a:rPr lang="en-US" altLang="en-US" sz="2000" u="sng" dirty="0" smtClean="0">
                <a:solidFill>
                  <a:srgbClr val="333399"/>
                </a:solidFill>
              </a:rPr>
              <a:t>coercion</a:t>
            </a:r>
            <a:r>
              <a:rPr lang="en-US" altLang="en-US" sz="2000" dirty="0" smtClean="0">
                <a:solidFill>
                  <a:srgbClr val="333399"/>
                </a:solidFill>
              </a:rPr>
              <a:t>)</a:t>
            </a:r>
            <a:endParaRPr lang="en-US" altLang="en-US" sz="1200" dirty="0" smtClean="0">
              <a:solidFill>
                <a:srgbClr val="666699"/>
              </a:solidFill>
            </a:endParaRPr>
          </a:p>
          <a:p>
            <a:pPr eaLnBrk="1" hangingPunct="1"/>
            <a:r>
              <a:rPr lang="en-US" altLang="en-US" sz="2400" dirty="0" smtClean="0">
                <a:solidFill>
                  <a:srgbClr val="333399"/>
                </a:solidFill>
              </a:rPr>
              <a:t>A </a:t>
            </a:r>
            <a:r>
              <a:rPr lang="en-US" altLang="en-US" sz="2400" u="sng" dirty="0" smtClean="0">
                <a:solidFill>
                  <a:srgbClr val="333399"/>
                </a:solidFill>
              </a:rPr>
              <a:t>type error</a:t>
            </a:r>
          </a:p>
          <a:p>
            <a:pPr lvl="1" eaLnBrk="1" hangingPunct="1"/>
            <a:r>
              <a:rPr lang="en-US" altLang="en-US" sz="2000" dirty="0">
                <a:solidFill>
                  <a:srgbClr val="333399"/>
                </a:solidFill>
              </a:rPr>
              <a:t>A</a:t>
            </a:r>
            <a:r>
              <a:rPr lang="en-US" altLang="en-US" sz="2000" dirty="0" smtClean="0">
                <a:solidFill>
                  <a:srgbClr val="333399"/>
                </a:solidFill>
              </a:rPr>
              <a:t>pplication of operator to an operand of inappropriate type</a:t>
            </a:r>
          </a:p>
        </p:txBody>
      </p:sp>
      <p:sp>
        <p:nvSpPr>
          <p:cNvPr id="1228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60404A3-D0E1-42F8-BA58-EFE98DD5EAF0}" type="slidenum">
              <a:rPr lang="en-US" altLang="en-US" sz="1000" smtClean="0">
                <a:solidFill>
                  <a:schemeClr val="tx1"/>
                </a:solidFill>
                <a:latin typeface="Arial" panose="020B0604020202020204" pitchFamily="34" charset="0"/>
              </a:rPr>
              <a:pPr>
                <a:spcBef>
                  <a:spcPct val="0"/>
                </a:spcBef>
                <a:buFontTx/>
                <a:buNone/>
              </a:pPr>
              <a:t>20</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pPr eaLnBrk="1" hangingPunct="1"/>
            <a:r>
              <a:rPr lang="en-US" altLang="en-US" smtClean="0"/>
              <a:t>Type Checking (continued)</a:t>
            </a:r>
          </a:p>
        </p:txBody>
      </p:sp>
      <p:sp>
        <p:nvSpPr>
          <p:cNvPr id="123907" name="Content Placeholder 2"/>
          <p:cNvSpPr>
            <a:spLocks noGrp="1"/>
          </p:cNvSpPr>
          <p:nvPr>
            <p:ph idx="1"/>
          </p:nvPr>
        </p:nvSpPr>
        <p:spPr>
          <a:xfrm>
            <a:off x="609600" y="1566718"/>
            <a:ext cx="8382000" cy="4572000"/>
          </a:xfrm>
        </p:spPr>
        <p:txBody>
          <a:bodyPr/>
          <a:lstStyle/>
          <a:p>
            <a:pPr eaLnBrk="1" hangingPunct="1"/>
            <a:r>
              <a:rPr lang="en-US" altLang="en-US" sz="2400" dirty="0" smtClean="0"/>
              <a:t>If all type bindings are static</a:t>
            </a:r>
          </a:p>
          <a:p>
            <a:pPr lvl="1" eaLnBrk="1" hangingPunct="1"/>
            <a:r>
              <a:rPr lang="en-US" altLang="en-US" sz="2000" dirty="0" smtClean="0"/>
              <a:t>Nearly all type checking can be static</a:t>
            </a:r>
          </a:p>
          <a:p>
            <a:pPr lvl="1" eaLnBrk="1" hangingPunct="1"/>
            <a:r>
              <a:rPr lang="en-US" altLang="en-US" sz="2000" dirty="0" smtClean="0"/>
              <a:t>Why is this the case?</a:t>
            </a:r>
          </a:p>
          <a:p>
            <a:pPr eaLnBrk="1" hangingPunct="1"/>
            <a:r>
              <a:rPr lang="en-US" altLang="en-US" sz="2400" dirty="0" smtClean="0"/>
              <a:t>If type bindings are dynamic</a:t>
            </a:r>
          </a:p>
          <a:p>
            <a:pPr lvl="1" eaLnBrk="1" hangingPunct="1"/>
            <a:r>
              <a:rPr lang="en-US" altLang="en-US" sz="2000" dirty="0" smtClean="0"/>
              <a:t>Type checking must be dynamic</a:t>
            </a:r>
          </a:p>
          <a:p>
            <a:pPr lvl="1" eaLnBrk="1" hangingPunct="1"/>
            <a:r>
              <a:rPr lang="en-US" altLang="en-US" sz="2000" dirty="0" smtClean="0"/>
              <a:t>Why is this the case?</a:t>
            </a:r>
          </a:p>
          <a:p>
            <a:pPr eaLnBrk="1" hangingPunct="1"/>
            <a:r>
              <a:rPr lang="en-US" altLang="en-US" sz="2400" u="sng" dirty="0" smtClean="0"/>
              <a:t>Strongly typed</a:t>
            </a:r>
            <a:r>
              <a:rPr lang="en-US" altLang="en-US" sz="2400" dirty="0" smtClean="0"/>
              <a:t> programming language</a:t>
            </a:r>
          </a:p>
          <a:p>
            <a:pPr lvl="1" eaLnBrk="1" hangingPunct="1"/>
            <a:r>
              <a:rPr lang="en-US" altLang="en-US" sz="2000" dirty="0" smtClean="0"/>
              <a:t>Type errors are always detected</a:t>
            </a:r>
          </a:p>
          <a:p>
            <a:pPr lvl="1" eaLnBrk="1" hangingPunct="1"/>
            <a:r>
              <a:rPr lang="en-US" altLang="en-US" sz="2000" dirty="0" smtClean="0">
                <a:solidFill>
                  <a:srgbClr val="333399"/>
                </a:solidFill>
              </a:rPr>
              <a:t>Advantage</a:t>
            </a:r>
          </a:p>
          <a:p>
            <a:pPr lvl="2" eaLnBrk="1" hangingPunct="1"/>
            <a:r>
              <a:rPr lang="en-US" altLang="en-US" sz="1800" dirty="0" smtClean="0"/>
              <a:t>Detects all variable misuses causing type errors</a:t>
            </a:r>
          </a:p>
          <a:p>
            <a:pPr lvl="1" eaLnBrk="1" hangingPunct="1"/>
            <a:r>
              <a:rPr lang="en-US" altLang="en-US" sz="2000" dirty="0" smtClean="0"/>
              <a:t>Usually the strength of typing is relative</a:t>
            </a:r>
          </a:p>
          <a:p>
            <a:pPr lvl="2" eaLnBrk="1" hangingPunct="1"/>
            <a:r>
              <a:rPr lang="en-US" altLang="en-US" sz="1800" dirty="0" smtClean="0"/>
              <a:t>“Language A is more strongly typed than language B”</a:t>
            </a:r>
          </a:p>
        </p:txBody>
      </p:sp>
      <p:sp>
        <p:nvSpPr>
          <p:cNvPr id="1239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902AB81-940C-45F0-8158-8DEA39A5CBF2}" type="slidenum">
              <a:rPr lang="en-US" altLang="en-US" sz="1000" smtClean="0">
                <a:solidFill>
                  <a:schemeClr val="tx1"/>
                </a:solidFill>
                <a:latin typeface="Arial" panose="020B0604020202020204" pitchFamily="34" charset="0"/>
              </a:rPr>
              <a:pPr>
                <a:spcBef>
                  <a:spcPct val="0"/>
                </a:spcBef>
                <a:buFontTx/>
                <a:buNone/>
              </a:pPr>
              <a:t>21</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pPr eaLnBrk="1" hangingPunct="1"/>
            <a:r>
              <a:rPr lang="en-US" altLang="en-US" smtClean="0"/>
              <a:t>Strong Typing</a:t>
            </a:r>
          </a:p>
        </p:txBody>
      </p:sp>
      <p:sp>
        <p:nvSpPr>
          <p:cNvPr id="124931" name="Content Placeholder 2"/>
          <p:cNvSpPr>
            <a:spLocks noGrp="1"/>
          </p:cNvSpPr>
          <p:nvPr>
            <p:ph idx="1"/>
          </p:nvPr>
        </p:nvSpPr>
        <p:spPr>
          <a:xfrm>
            <a:off x="609600" y="1565564"/>
            <a:ext cx="8382000" cy="4572000"/>
          </a:xfrm>
        </p:spPr>
        <p:txBody>
          <a:bodyPr/>
          <a:lstStyle/>
          <a:p>
            <a:pPr eaLnBrk="1" hangingPunct="1"/>
            <a:r>
              <a:rPr lang="en-US" altLang="en-US" sz="2400" dirty="0" smtClean="0">
                <a:solidFill>
                  <a:srgbClr val="333399"/>
                </a:solidFill>
              </a:rPr>
              <a:t>Language examples</a:t>
            </a:r>
            <a:endParaRPr lang="en-US" altLang="en-US" sz="2400" dirty="0" smtClean="0"/>
          </a:p>
          <a:p>
            <a:pPr lvl="1" eaLnBrk="1" hangingPunct="1"/>
            <a:r>
              <a:rPr lang="en-US" altLang="en-US" sz="2000" dirty="0" smtClean="0"/>
              <a:t>C and C++ are not strongly typed</a:t>
            </a:r>
          </a:p>
          <a:p>
            <a:pPr lvl="2" eaLnBrk="1" hangingPunct="1"/>
            <a:r>
              <a:rPr lang="en-US" altLang="en-US" sz="1800" dirty="0" smtClean="0"/>
              <a:t>In pre-C99 parameter type checking can be avoided</a:t>
            </a:r>
          </a:p>
          <a:p>
            <a:pPr lvl="2" eaLnBrk="1" hangingPunct="1"/>
            <a:r>
              <a:rPr lang="en-US" altLang="en-US" sz="1800" dirty="0" smtClean="0"/>
              <a:t>Both include unions, which are not type checked</a:t>
            </a:r>
          </a:p>
          <a:p>
            <a:pPr lvl="2" eaLnBrk="1" hangingPunct="1"/>
            <a:r>
              <a:rPr lang="en-US" altLang="en-US" sz="1800" dirty="0" smtClean="0"/>
              <a:t>Can you think of other reasons C or C++ aren’t strongly typed?</a:t>
            </a:r>
          </a:p>
          <a:p>
            <a:pPr lvl="1" eaLnBrk="1" hangingPunct="1"/>
            <a:r>
              <a:rPr lang="en-US" altLang="en-US" sz="2000" dirty="0" smtClean="0"/>
              <a:t>Java and C#</a:t>
            </a:r>
          </a:p>
          <a:p>
            <a:pPr lvl="2" eaLnBrk="1" hangingPunct="1"/>
            <a:r>
              <a:rPr lang="en-US" altLang="en-US" sz="1800" dirty="0" smtClean="0"/>
              <a:t>Implicit type errors cannot go undetected</a:t>
            </a:r>
          </a:p>
          <a:p>
            <a:pPr lvl="2" eaLnBrk="1" hangingPunct="1"/>
            <a:r>
              <a:rPr lang="en-US" altLang="en-US" sz="1800" dirty="0" smtClean="0"/>
              <a:t>But explicit casting can result in type errors</a:t>
            </a:r>
          </a:p>
          <a:p>
            <a:pPr lvl="2" eaLnBrk="1" hangingPunct="1"/>
            <a:r>
              <a:rPr lang="en-US" altLang="en-US" sz="1800" dirty="0" smtClean="0"/>
              <a:t>Therefore more strongly typed than C and C++</a:t>
            </a:r>
          </a:p>
          <a:p>
            <a:pPr lvl="1" eaLnBrk="1" hangingPunct="1"/>
            <a:r>
              <a:rPr lang="en-US" altLang="en-US" sz="2000" dirty="0" smtClean="0"/>
              <a:t>ML and F# are very strongly typed</a:t>
            </a:r>
          </a:p>
        </p:txBody>
      </p:sp>
      <p:sp>
        <p:nvSpPr>
          <p:cNvPr id="1249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8473B92-9CAE-49DE-BA08-BF35B4E866F8}" type="slidenum">
              <a:rPr lang="en-US" altLang="en-US" sz="1000" smtClean="0">
                <a:solidFill>
                  <a:schemeClr val="tx1"/>
                </a:solidFill>
                <a:latin typeface="Arial" panose="020B0604020202020204" pitchFamily="34" charset="0"/>
              </a:rPr>
              <a:pPr>
                <a:spcBef>
                  <a:spcPct val="0"/>
                </a:spcBef>
                <a:buFontTx/>
                <a:buNone/>
              </a:pPr>
              <a:t>22</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eaLnBrk="1" hangingPunct="1"/>
            <a:r>
              <a:rPr lang="en-US" altLang="en-US" smtClean="0"/>
              <a:t>Strong Typing (continued)</a:t>
            </a:r>
          </a:p>
        </p:txBody>
      </p:sp>
      <p:sp>
        <p:nvSpPr>
          <p:cNvPr id="126979" name="Content Placeholder 2"/>
          <p:cNvSpPr>
            <a:spLocks noGrp="1"/>
          </p:cNvSpPr>
          <p:nvPr>
            <p:ph idx="1"/>
          </p:nvPr>
        </p:nvSpPr>
        <p:spPr>
          <a:xfrm>
            <a:off x="609600" y="1566718"/>
            <a:ext cx="8153400" cy="4572000"/>
          </a:xfrm>
        </p:spPr>
        <p:txBody>
          <a:bodyPr/>
          <a:lstStyle/>
          <a:p>
            <a:pPr eaLnBrk="1" hangingPunct="1"/>
            <a:r>
              <a:rPr lang="en-US" altLang="en-US" sz="2400" dirty="0" smtClean="0"/>
              <a:t>Coercion rules can weaken typing</a:t>
            </a:r>
          </a:p>
          <a:p>
            <a:pPr lvl="1" eaLnBrk="1" hangingPunct="1"/>
            <a:r>
              <a:rPr lang="en-US" altLang="en-US" sz="2000" dirty="0" smtClean="0"/>
              <a:t>Coercion automatically converts operands to same type</a:t>
            </a:r>
          </a:p>
          <a:p>
            <a:pPr lvl="1" eaLnBrk="1" hangingPunct="1"/>
            <a:r>
              <a:rPr lang="en-US" altLang="en-US" sz="2000" dirty="0" smtClean="0"/>
              <a:t>Can cause accidental type mismatches go undetected</a:t>
            </a:r>
          </a:p>
          <a:p>
            <a:pPr lvl="2" eaLnBrk="1" hangingPunct="1"/>
            <a:r>
              <a:rPr lang="en-US" altLang="en-US" sz="1800" dirty="0" smtClean="0"/>
              <a:t>For example, if </a:t>
            </a:r>
            <a:r>
              <a:rPr lang="en-US" altLang="en-US" sz="1800" dirty="0" smtClean="0">
                <a:latin typeface="Courier New" panose="02070309020205020404" pitchFamily="49" charset="0"/>
                <a:cs typeface="Courier New" panose="02070309020205020404" pitchFamily="49" charset="0"/>
              </a:rPr>
              <a:t>a</a:t>
            </a:r>
            <a:r>
              <a:rPr lang="en-US" altLang="en-US" sz="1800" dirty="0" smtClean="0"/>
              <a:t> and </a:t>
            </a:r>
            <a:r>
              <a:rPr lang="en-US" altLang="en-US" sz="1800" dirty="0" smtClean="0">
                <a:latin typeface="Courier New" panose="02070309020205020404" pitchFamily="49" charset="0"/>
                <a:cs typeface="Courier New" panose="02070309020205020404" pitchFamily="49" charset="0"/>
              </a:rPr>
              <a:t>b</a:t>
            </a:r>
            <a:r>
              <a:rPr lang="en-US" altLang="en-US" sz="1800" dirty="0" smtClean="0"/>
              <a:t> are </a:t>
            </a:r>
            <a:r>
              <a:rPr lang="en-US" altLang="en-US" sz="1800" dirty="0" err="1" smtClean="0">
                <a:latin typeface="Courier New" panose="02070309020205020404" pitchFamily="49" charset="0"/>
                <a:cs typeface="Courier New" panose="02070309020205020404" pitchFamily="49" charset="0"/>
              </a:rPr>
              <a:t>int</a:t>
            </a:r>
            <a:r>
              <a:rPr lang="en-US" altLang="en-US" sz="1800" dirty="0" smtClean="0"/>
              <a:t> variables and </a:t>
            </a:r>
            <a:r>
              <a:rPr lang="en-US" altLang="en-US" sz="1800" dirty="0" smtClean="0">
                <a:latin typeface="Courier New" panose="02070309020205020404" pitchFamily="49" charset="0"/>
                <a:cs typeface="Courier New" panose="02070309020205020404" pitchFamily="49" charset="0"/>
              </a:rPr>
              <a:t>d</a:t>
            </a:r>
            <a:r>
              <a:rPr lang="en-US" altLang="en-US" sz="1800" dirty="0" smtClean="0"/>
              <a:t> is a </a:t>
            </a:r>
            <a:r>
              <a:rPr lang="en-US" altLang="en-US" sz="1800" dirty="0" smtClean="0">
                <a:latin typeface="Courier New" panose="02070309020205020404" pitchFamily="49" charset="0"/>
                <a:cs typeface="Courier New" panose="02070309020205020404" pitchFamily="49" charset="0"/>
              </a:rPr>
              <a:t>float</a:t>
            </a:r>
            <a:endParaRPr lang="en-US" altLang="en-US" sz="1800" dirty="0" smtClean="0"/>
          </a:p>
          <a:p>
            <a:pPr lvl="2" eaLnBrk="1" hangingPunct="1"/>
            <a:r>
              <a:rPr lang="en-US" altLang="en-US" sz="1800" dirty="0"/>
              <a:t>Y</a:t>
            </a:r>
            <a:r>
              <a:rPr lang="en-US" altLang="en-US" sz="1800" dirty="0" smtClean="0"/>
              <a:t>ou mean to add </a:t>
            </a:r>
            <a:r>
              <a:rPr lang="en-US" altLang="en-US" sz="1800" dirty="0" smtClean="0">
                <a:latin typeface="Courier New" panose="02070309020205020404" pitchFamily="49" charset="0"/>
                <a:cs typeface="Courier New" panose="02070309020205020404" pitchFamily="49" charset="0"/>
              </a:rPr>
              <a:t>a</a:t>
            </a:r>
            <a:r>
              <a:rPr lang="en-US" altLang="en-US" sz="1800" dirty="0" smtClean="0"/>
              <a:t> and </a:t>
            </a:r>
            <a:r>
              <a:rPr lang="en-US" altLang="en-US" sz="1800" dirty="0" smtClean="0">
                <a:latin typeface="Courier New" panose="02070309020205020404" pitchFamily="49" charset="0"/>
                <a:cs typeface="Courier New" panose="02070309020205020404" pitchFamily="49" charset="0"/>
              </a:rPr>
              <a:t>b</a:t>
            </a:r>
            <a:r>
              <a:rPr lang="en-US" altLang="en-US" sz="1800" dirty="0" smtClean="0"/>
              <a:t>, but mistype </a:t>
            </a:r>
            <a:r>
              <a:rPr lang="en-US" altLang="en-US" sz="1800" dirty="0" smtClean="0">
                <a:latin typeface="Courier New" panose="02070309020205020404" pitchFamily="49" charset="0"/>
                <a:cs typeface="Courier New" panose="02070309020205020404" pitchFamily="49" charset="0"/>
              </a:rPr>
              <a:t>b</a:t>
            </a:r>
            <a:r>
              <a:rPr lang="en-US" altLang="en-US" sz="1800" dirty="0" smtClean="0"/>
              <a:t> as </a:t>
            </a:r>
            <a:r>
              <a:rPr lang="en-US" altLang="en-US" sz="1800" dirty="0" smtClean="0">
                <a:latin typeface="Courier New" panose="02070309020205020404" pitchFamily="49" charset="0"/>
                <a:cs typeface="Courier New" panose="02070309020205020404" pitchFamily="49" charset="0"/>
              </a:rPr>
              <a:t>d</a:t>
            </a:r>
          </a:p>
          <a:p>
            <a:pPr lvl="2" eaLnBrk="1" hangingPunct="1"/>
            <a:r>
              <a:rPr lang="en-US" altLang="en-US" sz="1800" dirty="0" smtClean="0"/>
              <a:t>Compiler/interpreter converts </a:t>
            </a:r>
            <a:r>
              <a:rPr lang="en-US" altLang="en-US" sz="1800" dirty="0" smtClean="0">
                <a:latin typeface="Courier New" panose="02070309020205020404" pitchFamily="49" charset="0"/>
                <a:cs typeface="Courier New" panose="02070309020205020404" pitchFamily="49" charset="0"/>
              </a:rPr>
              <a:t>a</a:t>
            </a:r>
            <a:r>
              <a:rPr lang="en-US" altLang="en-US" sz="1800" dirty="0" smtClean="0"/>
              <a:t> to a </a:t>
            </a:r>
            <a:r>
              <a:rPr lang="en-US" altLang="en-US" sz="1800" dirty="0" smtClean="0">
                <a:latin typeface="Courier New" panose="02070309020205020404" pitchFamily="49" charset="0"/>
                <a:cs typeface="Courier New" panose="02070309020205020404" pitchFamily="49" charset="0"/>
              </a:rPr>
              <a:t>float</a:t>
            </a:r>
            <a:endParaRPr lang="en-US" altLang="en-US" sz="1800" dirty="0" smtClean="0"/>
          </a:p>
          <a:p>
            <a:pPr lvl="2" eaLnBrk="1" hangingPunct="1"/>
            <a:r>
              <a:rPr lang="en-US" altLang="en-US" sz="1800" dirty="0" smtClean="0"/>
              <a:t>Mistyping error isn’t detected</a:t>
            </a:r>
          </a:p>
          <a:p>
            <a:pPr eaLnBrk="1" hangingPunct="1"/>
            <a:r>
              <a:rPr lang="en-US" altLang="en-US" sz="2400" dirty="0" smtClean="0"/>
              <a:t>Language examples</a:t>
            </a:r>
          </a:p>
          <a:p>
            <a:pPr lvl="1" eaLnBrk="1" hangingPunct="1"/>
            <a:r>
              <a:rPr lang="en-US" altLang="en-US" sz="2000" dirty="0" smtClean="0"/>
              <a:t>C++ has many coercions, thus is less reliable</a:t>
            </a:r>
          </a:p>
          <a:p>
            <a:pPr lvl="1" eaLnBrk="1" hangingPunct="1"/>
            <a:r>
              <a:rPr lang="en-US" altLang="en-US" sz="2000" dirty="0" smtClean="0"/>
              <a:t>Ada has very little coercion</a:t>
            </a:r>
          </a:p>
          <a:p>
            <a:pPr lvl="1" eaLnBrk="1" hangingPunct="1"/>
            <a:r>
              <a:rPr lang="en-US" altLang="en-US" sz="2000" dirty="0" smtClean="0"/>
              <a:t>Java has half of C++ assignment coercions but is still less strongly typed than Ada</a:t>
            </a:r>
          </a:p>
          <a:p>
            <a:pPr eaLnBrk="1" hangingPunct="1"/>
            <a:endParaRPr lang="en-US" altLang="en-US" sz="2400" dirty="0" smtClean="0"/>
          </a:p>
        </p:txBody>
      </p:sp>
      <p:sp>
        <p:nvSpPr>
          <p:cNvPr id="1269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3836C9F-A804-4468-B133-8D1BFFC51788}" type="slidenum">
              <a:rPr lang="en-US" altLang="en-US" sz="1000" smtClean="0">
                <a:solidFill>
                  <a:schemeClr val="tx1"/>
                </a:solidFill>
                <a:latin typeface="Arial" panose="020B0604020202020204" pitchFamily="34" charset="0"/>
              </a:rPr>
              <a:pPr>
                <a:spcBef>
                  <a:spcPct val="0"/>
                </a:spcBef>
                <a:buFontTx/>
                <a:buNone/>
              </a:pPr>
              <a:t>23</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ZA" altLang="en-US" smtClean="0"/>
              <a:t>Type Equivalence</a:t>
            </a:r>
            <a:endParaRPr lang="en-GB" altLang="en-US" smtClean="0"/>
          </a:p>
        </p:txBody>
      </p:sp>
      <p:sp>
        <p:nvSpPr>
          <p:cNvPr id="128003" name="Rectangle 3"/>
          <p:cNvSpPr>
            <a:spLocks noGrp="1" noChangeArrowheads="1"/>
          </p:cNvSpPr>
          <p:nvPr>
            <p:ph type="body" idx="1"/>
          </p:nvPr>
        </p:nvSpPr>
        <p:spPr>
          <a:xfrm>
            <a:off x="609600" y="1569027"/>
            <a:ext cx="8153400" cy="4572000"/>
          </a:xfrm>
        </p:spPr>
        <p:txBody>
          <a:bodyPr/>
          <a:lstStyle/>
          <a:p>
            <a:r>
              <a:rPr lang="en-ZA" altLang="en-US" sz="2400" dirty="0" smtClean="0"/>
              <a:t>Defines when operands of two types can be substitutable, with no coercion</a:t>
            </a:r>
          </a:p>
          <a:p>
            <a:pPr lvl="1"/>
            <a:r>
              <a:rPr lang="en-ZA" altLang="en-US" sz="2000" dirty="0" smtClean="0"/>
              <a:t>Defines types of operands acceptable for all operators</a:t>
            </a:r>
          </a:p>
          <a:p>
            <a:pPr lvl="1"/>
            <a:r>
              <a:rPr lang="en-ZA" altLang="en-US" sz="2000" dirty="0" smtClean="0"/>
              <a:t>For predefined scalar types</a:t>
            </a:r>
          </a:p>
          <a:p>
            <a:pPr lvl="2"/>
            <a:r>
              <a:rPr lang="en-ZA" altLang="en-US" sz="1800" dirty="0" smtClean="0"/>
              <a:t>Simple and rigid (usually a type is only equivalent to itself)</a:t>
            </a:r>
          </a:p>
          <a:p>
            <a:pPr lvl="1"/>
            <a:r>
              <a:rPr lang="en-ZA" altLang="en-US" sz="2000" dirty="0" smtClean="0"/>
              <a:t>For structured types and some user-defined types</a:t>
            </a:r>
          </a:p>
          <a:p>
            <a:pPr lvl="2"/>
            <a:r>
              <a:rPr lang="en-ZA" altLang="en-US" sz="1800" dirty="0" smtClean="0"/>
              <a:t>Type equivalence rules are more complex</a:t>
            </a:r>
            <a:endParaRPr lang="en-GB" altLang="en-US" sz="1800" dirty="0" smtClean="0"/>
          </a:p>
        </p:txBody>
      </p:sp>
      <p:sp>
        <p:nvSpPr>
          <p:cNvPr id="1280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77BE24C-0BF1-4ECD-81F9-94F387F34759}" type="slidenum">
              <a:rPr lang="en-US" altLang="en-US" sz="1000" smtClean="0">
                <a:solidFill>
                  <a:schemeClr val="tx1"/>
                </a:solidFill>
                <a:latin typeface="Arial" panose="020B0604020202020204" pitchFamily="34" charset="0"/>
              </a:rPr>
              <a:pPr>
                <a:spcBef>
                  <a:spcPct val="0"/>
                </a:spcBef>
                <a:buFontTx/>
                <a:buNone/>
              </a:pPr>
              <a:t>24</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pPr eaLnBrk="1" hangingPunct="1"/>
            <a:r>
              <a:rPr lang="en-US" altLang="en-US" dirty="0" smtClean="0"/>
              <a:t>Name Type Equivalence</a:t>
            </a:r>
          </a:p>
        </p:txBody>
      </p:sp>
      <p:sp>
        <p:nvSpPr>
          <p:cNvPr id="129027" name="Content Placeholder 2"/>
          <p:cNvSpPr>
            <a:spLocks noGrp="1"/>
          </p:cNvSpPr>
          <p:nvPr>
            <p:ph idx="1"/>
          </p:nvPr>
        </p:nvSpPr>
        <p:spPr>
          <a:xfrm>
            <a:off x="609600" y="1569027"/>
            <a:ext cx="8153400" cy="4572000"/>
          </a:xfrm>
        </p:spPr>
        <p:txBody>
          <a:bodyPr/>
          <a:lstStyle/>
          <a:p>
            <a:pPr eaLnBrk="1" hangingPunct="1"/>
            <a:r>
              <a:rPr lang="en-US" altLang="en-US" sz="2400" u="sng" dirty="0" smtClean="0">
                <a:solidFill>
                  <a:srgbClr val="333399"/>
                </a:solidFill>
              </a:rPr>
              <a:t>Name type equivalence</a:t>
            </a:r>
            <a:endParaRPr lang="en-US" altLang="en-US" sz="2400" dirty="0" smtClean="0">
              <a:solidFill>
                <a:srgbClr val="333399"/>
              </a:solidFill>
            </a:endParaRPr>
          </a:p>
          <a:p>
            <a:pPr lvl="1" eaLnBrk="1" hangingPunct="1"/>
            <a:r>
              <a:rPr lang="en-US" altLang="en-US" sz="2000" dirty="0" smtClean="0">
                <a:solidFill>
                  <a:srgbClr val="333399"/>
                </a:solidFill>
              </a:rPr>
              <a:t>Two variables have equivalent types if both are either</a:t>
            </a:r>
          </a:p>
          <a:p>
            <a:pPr lvl="2" eaLnBrk="1" hangingPunct="1"/>
            <a:r>
              <a:rPr lang="en-US" altLang="en-US" sz="2000" dirty="0" smtClean="0">
                <a:solidFill>
                  <a:srgbClr val="333399"/>
                </a:solidFill>
              </a:rPr>
              <a:t>In the same declaration, or</a:t>
            </a:r>
          </a:p>
          <a:p>
            <a:pPr lvl="2" eaLnBrk="1" hangingPunct="1"/>
            <a:r>
              <a:rPr lang="en-US" altLang="en-US" sz="2000" dirty="0" smtClean="0">
                <a:solidFill>
                  <a:srgbClr val="333399"/>
                </a:solidFill>
              </a:rPr>
              <a:t>In declarations that use the same type name</a:t>
            </a:r>
          </a:p>
          <a:p>
            <a:pPr eaLnBrk="1" hangingPunct="1"/>
            <a:r>
              <a:rPr lang="en-US" altLang="en-US" sz="2400" dirty="0" smtClean="0">
                <a:solidFill>
                  <a:srgbClr val="333399"/>
                </a:solidFill>
              </a:rPr>
              <a:t>Easy to implement but highly restrictive</a:t>
            </a:r>
          </a:p>
          <a:p>
            <a:pPr lvl="1" eaLnBrk="1" hangingPunct="1"/>
            <a:r>
              <a:rPr lang="en-ZA" altLang="en-US" sz="2000" dirty="0" smtClean="0">
                <a:solidFill>
                  <a:srgbClr val="333399"/>
                </a:solidFill>
              </a:rPr>
              <a:t>For example</a:t>
            </a:r>
          </a:p>
          <a:p>
            <a:pPr lvl="2" eaLnBrk="1" hangingPunct="1"/>
            <a:r>
              <a:rPr lang="en-ZA" altLang="en-US" sz="1800" dirty="0" smtClean="0"/>
              <a:t>User-defined ordinal types are not equivalent to integer types and vice-versa</a:t>
            </a:r>
          </a:p>
          <a:p>
            <a:pPr lvl="2" eaLnBrk="1" hangingPunct="1"/>
            <a:r>
              <a:rPr lang="en-ZA" altLang="en-US" sz="1800" dirty="0" smtClean="0"/>
              <a:t>Formal parameters must be the same type as their corresponding actual parameters</a:t>
            </a:r>
            <a:endParaRPr lang="en-US" altLang="en-US" sz="1800" dirty="0" smtClean="0"/>
          </a:p>
        </p:txBody>
      </p:sp>
      <p:sp>
        <p:nvSpPr>
          <p:cNvPr id="1290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006CF18-2F74-40D7-8066-0D52E1F8DCFB}" type="slidenum">
              <a:rPr lang="en-US" altLang="en-US" sz="1000" smtClean="0">
                <a:solidFill>
                  <a:schemeClr val="tx1"/>
                </a:solidFill>
                <a:latin typeface="Arial" panose="020B0604020202020204" pitchFamily="34" charset="0"/>
              </a:rPr>
              <a:pPr>
                <a:spcBef>
                  <a:spcPct val="0"/>
                </a:spcBef>
                <a:buFontTx/>
                <a:buNone/>
              </a:pPr>
              <a:t>25</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pPr eaLnBrk="1" hangingPunct="1"/>
            <a:r>
              <a:rPr lang="en-US" altLang="en-US" dirty="0" smtClean="0"/>
              <a:t>Structure Type Equivalence</a:t>
            </a:r>
          </a:p>
        </p:txBody>
      </p:sp>
      <p:sp>
        <p:nvSpPr>
          <p:cNvPr id="130051" name="Content Placeholder 2"/>
          <p:cNvSpPr>
            <a:spLocks noGrp="1"/>
          </p:cNvSpPr>
          <p:nvPr>
            <p:ph idx="1"/>
          </p:nvPr>
        </p:nvSpPr>
        <p:spPr>
          <a:xfrm>
            <a:off x="609600" y="1569027"/>
            <a:ext cx="8153400" cy="4572000"/>
          </a:xfrm>
        </p:spPr>
        <p:txBody>
          <a:bodyPr/>
          <a:lstStyle/>
          <a:p>
            <a:pPr eaLnBrk="1" hangingPunct="1"/>
            <a:r>
              <a:rPr lang="en-US" altLang="en-US" sz="2400" u="sng" dirty="0" smtClean="0"/>
              <a:t>Structure type equivalence</a:t>
            </a:r>
            <a:endParaRPr lang="en-US" altLang="en-US" sz="2400" dirty="0" smtClean="0">
              <a:solidFill>
                <a:schemeClr val="tx2"/>
              </a:solidFill>
            </a:endParaRPr>
          </a:p>
          <a:p>
            <a:pPr lvl="1" eaLnBrk="1" hangingPunct="1"/>
            <a:r>
              <a:rPr lang="en-US" altLang="en-US" sz="2000" dirty="0" smtClean="0"/>
              <a:t>Two variables have equivalent types if their types have identical structures</a:t>
            </a:r>
          </a:p>
          <a:p>
            <a:pPr eaLnBrk="1" hangingPunct="1"/>
            <a:r>
              <a:rPr lang="en-US" altLang="en-US" sz="2400" dirty="0" smtClean="0"/>
              <a:t>More flexible, but harder to implement</a:t>
            </a:r>
          </a:p>
        </p:txBody>
      </p:sp>
      <p:sp>
        <p:nvSpPr>
          <p:cNvPr id="1300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F7F71B3-6478-40C8-B73E-768533A3F580}" type="slidenum">
              <a:rPr lang="en-US" altLang="en-US" sz="1000" smtClean="0">
                <a:solidFill>
                  <a:schemeClr val="tx1"/>
                </a:solidFill>
                <a:latin typeface="Arial" panose="020B0604020202020204" pitchFamily="34" charset="0"/>
              </a:rPr>
              <a:pPr>
                <a:spcBef>
                  <a:spcPct val="0"/>
                </a:spcBef>
                <a:buFontTx/>
                <a:buNone/>
              </a:pPr>
              <a:t>26</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r>
              <a:rPr lang="en-US" altLang="en-US" dirty="0" smtClean="0"/>
              <a:t>Structure Type Equivalence</a:t>
            </a:r>
          </a:p>
        </p:txBody>
      </p:sp>
      <p:sp>
        <p:nvSpPr>
          <p:cNvPr id="131075" name="Content Placeholder 2"/>
          <p:cNvSpPr>
            <a:spLocks noGrp="1"/>
          </p:cNvSpPr>
          <p:nvPr>
            <p:ph idx="1"/>
          </p:nvPr>
        </p:nvSpPr>
        <p:spPr>
          <a:xfrm>
            <a:off x="609600" y="1569027"/>
            <a:ext cx="8153400" cy="4572000"/>
          </a:xfrm>
        </p:spPr>
        <p:txBody>
          <a:bodyPr/>
          <a:lstStyle/>
          <a:p>
            <a:pPr eaLnBrk="1" hangingPunct="1"/>
            <a:r>
              <a:rPr lang="en-US" altLang="en-US" sz="2400" dirty="0" smtClean="0"/>
              <a:t>Consider the problem of two structured types</a:t>
            </a:r>
          </a:p>
          <a:p>
            <a:pPr lvl="1" eaLnBrk="1" hangingPunct="1"/>
            <a:r>
              <a:rPr lang="en-US" altLang="en-US" sz="2000" dirty="0" smtClean="0"/>
              <a:t>Are two record types equivalent if their fields are the same, but use different field names?</a:t>
            </a:r>
          </a:p>
          <a:p>
            <a:pPr lvl="1" eaLnBrk="1" hangingPunct="1"/>
            <a:r>
              <a:rPr lang="en-US" altLang="en-US" sz="2000" dirty="0" smtClean="0"/>
              <a:t>Are two array types equivalent if they are the same except that their base subscripts differ?</a:t>
            </a:r>
          </a:p>
          <a:p>
            <a:pPr lvl="2" eaLnBrk="1" hangingPunct="1"/>
            <a:r>
              <a:rPr lang="en-US" altLang="en-US" sz="1800" dirty="0" smtClean="0"/>
              <a:t>For example, are </a:t>
            </a:r>
            <a:r>
              <a:rPr lang="en-US" altLang="en-US" sz="1800" dirty="0" err="1" smtClean="0">
                <a:latin typeface="Courier New" panose="02070309020205020404" pitchFamily="49" charset="0"/>
              </a:rPr>
              <a:t>int</a:t>
            </a:r>
            <a:r>
              <a:rPr lang="en-US" altLang="en-US" sz="1800" dirty="0" smtClean="0">
                <a:latin typeface="Courier New" panose="02070309020205020404" pitchFamily="49" charset="0"/>
              </a:rPr>
              <a:t> arr1[1..10]</a:t>
            </a:r>
            <a:r>
              <a:rPr lang="en-US" altLang="en-US" sz="1800" dirty="0" smtClean="0"/>
              <a:t> and </a:t>
            </a:r>
            <a:r>
              <a:rPr lang="en-US" altLang="en-US" sz="1800" dirty="0" err="1" smtClean="0">
                <a:latin typeface="Courier New" panose="02070309020205020404" pitchFamily="49" charset="0"/>
              </a:rPr>
              <a:t>int</a:t>
            </a:r>
            <a:r>
              <a:rPr lang="en-US" altLang="en-US" sz="1800" dirty="0" smtClean="0">
                <a:latin typeface="Courier New" panose="02070309020205020404" pitchFamily="49" charset="0"/>
              </a:rPr>
              <a:t> arr2[0..9]</a:t>
            </a:r>
            <a:r>
              <a:rPr lang="en-US" altLang="en-US" sz="1800" dirty="0" smtClean="0"/>
              <a:t> type equivalent?</a:t>
            </a:r>
          </a:p>
          <a:p>
            <a:pPr lvl="1" eaLnBrk="1" hangingPunct="1"/>
            <a:r>
              <a:rPr lang="en-US" altLang="en-US" sz="2000" dirty="0" smtClean="0"/>
              <a:t>Are two enumeration types equivalent if they differ only in the names of their constants?</a:t>
            </a:r>
          </a:p>
          <a:p>
            <a:pPr lvl="1" eaLnBrk="1" hangingPunct="1"/>
            <a:r>
              <a:rPr lang="en-US" altLang="en-US" sz="2000" dirty="0" smtClean="0"/>
              <a:t>With structural type equivalence, compiler/interpreter cannot differentiate between types with same structure</a:t>
            </a:r>
          </a:p>
          <a:p>
            <a:pPr lvl="2" eaLnBrk="1" hangingPunct="1"/>
            <a:r>
              <a:rPr lang="en-US" altLang="en-US" sz="1800" dirty="0"/>
              <a:t>A</a:t>
            </a:r>
            <a:r>
              <a:rPr lang="en-US" altLang="en-US" sz="1800" dirty="0" smtClean="0"/>
              <a:t> </a:t>
            </a:r>
            <a:r>
              <a:rPr lang="en-US" altLang="en-US" sz="1800" dirty="0" smtClean="0">
                <a:latin typeface="Courier New" panose="02070309020205020404" pitchFamily="49" charset="0"/>
                <a:cs typeface="Courier New" panose="02070309020205020404" pitchFamily="49" charset="0"/>
              </a:rPr>
              <a:t>float</a:t>
            </a:r>
            <a:r>
              <a:rPr lang="en-US" altLang="en-US" sz="1800" dirty="0" smtClean="0"/>
              <a:t> value representing miles per hour and another </a:t>
            </a:r>
            <a:r>
              <a:rPr lang="en-US" altLang="en-US" sz="1800" dirty="0" smtClean="0">
                <a:latin typeface="Courier New" panose="02070309020205020404" pitchFamily="49" charset="0"/>
                <a:cs typeface="Courier New" panose="02070309020205020404" pitchFamily="49" charset="0"/>
              </a:rPr>
              <a:t>float</a:t>
            </a:r>
            <a:r>
              <a:rPr lang="en-US" altLang="en-US" sz="1800" dirty="0" smtClean="0"/>
              <a:t> value representing kilometers per hour</a:t>
            </a:r>
          </a:p>
          <a:p>
            <a:pPr lvl="2" eaLnBrk="1" hangingPunct="1"/>
            <a:r>
              <a:rPr lang="en-US" altLang="en-US" sz="1800" dirty="0" smtClean="0"/>
              <a:t>Only the programmer can tell them apart</a:t>
            </a:r>
            <a:endParaRPr lang="en-US" altLang="en-US" sz="2400" dirty="0" smtClean="0"/>
          </a:p>
        </p:txBody>
      </p:sp>
      <p:sp>
        <p:nvSpPr>
          <p:cNvPr id="1310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0FE7322-58E9-4FA4-97B0-8DEE32EA275E}" type="slidenum">
              <a:rPr lang="en-US" altLang="en-US" sz="1000" smtClean="0">
                <a:solidFill>
                  <a:schemeClr val="tx1"/>
                </a:solidFill>
                <a:latin typeface="Arial" panose="020B0604020202020204" pitchFamily="34" charset="0"/>
              </a:rPr>
              <a:pPr>
                <a:spcBef>
                  <a:spcPct val="0"/>
                </a:spcBef>
                <a:buFontTx/>
                <a:buNone/>
              </a:pPr>
              <a:t>27</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t>Theory and Data Types</a:t>
            </a:r>
          </a:p>
        </p:txBody>
      </p:sp>
      <p:sp>
        <p:nvSpPr>
          <p:cNvPr id="133123" name="Content Placeholder 2"/>
          <p:cNvSpPr>
            <a:spLocks noGrp="1"/>
          </p:cNvSpPr>
          <p:nvPr>
            <p:ph idx="1"/>
          </p:nvPr>
        </p:nvSpPr>
        <p:spPr>
          <a:xfrm>
            <a:off x="609600" y="1569027"/>
            <a:ext cx="8153400" cy="4572000"/>
          </a:xfrm>
        </p:spPr>
        <p:txBody>
          <a:bodyPr/>
          <a:lstStyle/>
          <a:p>
            <a:r>
              <a:rPr lang="en-US" altLang="en-US" sz="2400" dirty="0" smtClean="0"/>
              <a:t>Type theory is a broad area of study in</a:t>
            </a:r>
          </a:p>
          <a:p>
            <a:pPr lvl="1"/>
            <a:r>
              <a:rPr lang="en-US" altLang="en-US" sz="2000" dirty="0" smtClean="0"/>
              <a:t>Mathematics</a:t>
            </a:r>
          </a:p>
          <a:p>
            <a:pPr lvl="1"/>
            <a:r>
              <a:rPr lang="en-US" altLang="en-US" sz="2000" dirty="0" smtClean="0"/>
              <a:t>Logic</a:t>
            </a:r>
          </a:p>
          <a:p>
            <a:pPr lvl="1"/>
            <a:r>
              <a:rPr lang="en-US" altLang="en-US" sz="2000" dirty="0" smtClean="0"/>
              <a:t>Computer science</a:t>
            </a:r>
          </a:p>
          <a:p>
            <a:pPr lvl="1"/>
            <a:r>
              <a:rPr lang="en-US" altLang="en-US" sz="2000" dirty="0" smtClean="0"/>
              <a:t>Philosophy</a:t>
            </a:r>
          </a:p>
          <a:p>
            <a:r>
              <a:rPr lang="en-US" altLang="en-US" sz="2400" dirty="0" smtClean="0"/>
              <a:t>Two branches of type theory:</a:t>
            </a:r>
          </a:p>
          <a:p>
            <a:pPr lvl="1"/>
            <a:r>
              <a:rPr lang="en-US" altLang="en-US" sz="2000" dirty="0" smtClean="0"/>
              <a:t>Practical: Concerns data types in commercial languages</a:t>
            </a:r>
          </a:p>
          <a:p>
            <a:pPr lvl="1"/>
            <a:r>
              <a:rPr lang="en-US" altLang="en-US" sz="2000" dirty="0" smtClean="0"/>
              <a:t>Abstract: Often concerns typed lambda calculus and of interest only to theoretical computer scientists</a:t>
            </a:r>
          </a:p>
          <a:p>
            <a:r>
              <a:rPr lang="en-US" altLang="en-US" sz="2400" dirty="0" smtClean="0"/>
              <a:t>A type system</a:t>
            </a:r>
          </a:p>
          <a:p>
            <a:pPr lvl="1"/>
            <a:r>
              <a:rPr lang="en-US" altLang="en-US" sz="2000" dirty="0"/>
              <a:t>A</a:t>
            </a:r>
            <a:r>
              <a:rPr lang="en-US" altLang="en-US" sz="2000" dirty="0" smtClean="0"/>
              <a:t> set of types</a:t>
            </a:r>
          </a:p>
          <a:p>
            <a:pPr lvl="1"/>
            <a:r>
              <a:rPr lang="en-US" altLang="en-US" sz="2000" dirty="0" smtClean="0"/>
              <a:t>The rules that govern type use in programs</a:t>
            </a:r>
          </a:p>
        </p:txBody>
      </p:sp>
      <p:sp>
        <p:nvSpPr>
          <p:cNvPr id="1331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9D2AF5D-B66F-4BD5-99C2-1942494FD3FD}" type="slidenum">
              <a:rPr lang="en-US" altLang="en-US" sz="1000" smtClean="0">
                <a:solidFill>
                  <a:schemeClr val="tx1"/>
                </a:solidFill>
                <a:latin typeface="Arial" panose="020B0604020202020204" pitchFamily="34" charset="0"/>
              </a:rPr>
              <a:pPr>
                <a:spcBef>
                  <a:spcPct val="0"/>
                </a:spcBef>
                <a:buFontTx/>
                <a:buNone/>
              </a:pPr>
              <a:t>28</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931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8AAF3BF-834B-499E-BCD1-4A41469B3BA3}"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93188" name="Rectangle 2"/>
          <p:cNvSpPr>
            <a:spLocks noGrp="1" noChangeArrowheads="1"/>
          </p:cNvSpPr>
          <p:nvPr>
            <p:ph type="title"/>
          </p:nvPr>
        </p:nvSpPr>
        <p:spPr/>
        <p:txBody>
          <a:bodyPr/>
          <a:lstStyle/>
          <a:p>
            <a:pPr eaLnBrk="1" hangingPunct="1"/>
            <a:r>
              <a:rPr lang="en-US" altLang="en-US" smtClean="0"/>
              <a:t>Unions Types</a:t>
            </a:r>
          </a:p>
        </p:txBody>
      </p:sp>
      <p:sp>
        <p:nvSpPr>
          <p:cNvPr id="93189" name="Rectangle 3"/>
          <p:cNvSpPr>
            <a:spLocks noGrp="1" noChangeArrowheads="1"/>
          </p:cNvSpPr>
          <p:nvPr>
            <p:ph type="body" idx="1"/>
          </p:nvPr>
        </p:nvSpPr>
        <p:spPr>
          <a:xfrm>
            <a:off x="609600" y="1569027"/>
            <a:ext cx="8153400" cy="4572000"/>
          </a:xfrm>
        </p:spPr>
        <p:txBody>
          <a:bodyPr/>
          <a:lstStyle/>
          <a:p>
            <a:pPr eaLnBrk="1" hangingPunct="1"/>
            <a:r>
              <a:rPr lang="en-US" altLang="en-US" sz="2400" dirty="0" smtClean="0"/>
              <a:t>A </a:t>
            </a:r>
            <a:r>
              <a:rPr lang="en-US" altLang="en-US" sz="2400" u="sng" dirty="0" smtClean="0"/>
              <a:t>union</a:t>
            </a:r>
            <a:endParaRPr lang="en-US" altLang="en-US" sz="2400" dirty="0" smtClean="0"/>
          </a:p>
          <a:p>
            <a:pPr lvl="1" eaLnBrk="1" hangingPunct="1"/>
            <a:r>
              <a:rPr lang="en-US" altLang="en-US" sz="2000" dirty="0" smtClean="0"/>
              <a:t>A type whose variables can store values of different types at different times during execution</a:t>
            </a:r>
          </a:p>
          <a:p>
            <a:pPr lvl="1" eaLnBrk="1" hangingPunct="1"/>
            <a:r>
              <a:rPr lang="en-US" altLang="en-US" sz="2000" dirty="0" smtClean="0"/>
              <a:t>However, a union only has one value at a time</a:t>
            </a:r>
          </a:p>
          <a:p>
            <a:pPr lvl="1" eaLnBrk="1" hangingPunct="1"/>
            <a:r>
              <a:rPr lang="en-US" altLang="en-US" sz="2000" dirty="0" smtClean="0"/>
              <a:t>What could a union be used for?</a:t>
            </a:r>
          </a:p>
          <a:p>
            <a:pPr eaLnBrk="1" hangingPunct="1"/>
            <a:r>
              <a:rPr lang="en-US" altLang="en-US" sz="2400" dirty="0" smtClean="0"/>
              <a:t>Design issues </a:t>
            </a:r>
          </a:p>
          <a:p>
            <a:pPr lvl="1" eaLnBrk="1" hangingPunct="1"/>
            <a:r>
              <a:rPr lang="en-US" altLang="en-US" sz="2000" dirty="0" smtClean="0"/>
              <a:t>Should type checking be required?</a:t>
            </a:r>
          </a:p>
          <a:p>
            <a:pPr lvl="1" eaLnBrk="1" hangingPunct="1"/>
            <a:r>
              <a:rPr lang="en-US" altLang="en-US" sz="2000" dirty="0" smtClean="0"/>
              <a:t>Should unions be embedded in records?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7C6C637-9A80-4ABD-A26F-CEA5B28661AE}"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95236" name="Rectangle 2"/>
          <p:cNvSpPr>
            <a:spLocks noGrp="1" noChangeArrowheads="1"/>
          </p:cNvSpPr>
          <p:nvPr>
            <p:ph type="title"/>
          </p:nvPr>
        </p:nvSpPr>
        <p:spPr/>
        <p:txBody>
          <a:bodyPr/>
          <a:lstStyle/>
          <a:p>
            <a:pPr eaLnBrk="1" hangingPunct="1"/>
            <a:r>
              <a:rPr lang="en-US" altLang="en-US" smtClean="0"/>
              <a:t>Discriminated vs. Free Unions</a:t>
            </a:r>
          </a:p>
        </p:txBody>
      </p:sp>
      <p:sp>
        <p:nvSpPr>
          <p:cNvPr id="95237" name="Rectangle 3"/>
          <p:cNvSpPr>
            <a:spLocks noGrp="1" noChangeArrowheads="1"/>
          </p:cNvSpPr>
          <p:nvPr>
            <p:ph type="body" idx="1"/>
          </p:nvPr>
        </p:nvSpPr>
        <p:spPr>
          <a:xfrm>
            <a:off x="611908" y="1569027"/>
            <a:ext cx="8303491" cy="4572000"/>
          </a:xfrm>
        </p:spPr>
        <p:txBody>
          <a:bodyPr/>
          <a:lstStyle/>
          <a:p>
            <a:pPr eaLnBrk="1" hangingPunct="1"/>
            <a:r>
              <a:rPr lang="en-US" altLang="en-US" sz="2400" dirty="0" smtClean="0"/>
              <a:t>In Fortran, C, and C++</a:t>
            </a:r>
          </a:p>
          <a:p>
            <a:pPr lvl="1" eaLnBrk="1" hangingPunct="1"/>
            <a:r>
              <a:rPr lang="en-US" altLang="en-US" sz="2000" dirty="0" smtClean="0"/>
              <a:t>Unions have no support for type checking</a:t>
            </a:r>
          </a:p>
          <a:p>
            <a:pPr lvl="1" eaLnBrk="1" hangingPunct="1"/>
            <a:r>
              <a:rPr lang="en-US" altLang="en-US" sz="2000" dirty="0" smtClean="0"/>
              <a:t>These unions are called </a:t>
            </a:r>
            <a:r>
              <a:rPr lang="en-US" altLang="en-US" sz="2000" u="sng" dirty="0" smtClean="0"/>
              <a:t>free unions</a:t>
            </a:r>
            <a:endParaRPr lang="en-US" altLang="en-US" sz="2000" dirty="0" smtClean="0"/>
          </a:p>
          <a:p>
            <a:pPr lvl="1" eaLnBrk="1" hangingPunct="1"/>
            <a:r>
              <a:rPr lang="en-US" altLang="en-US" sz="2000" dirty="0" smtClean="0"/>
              <a:t>Up to the programmer to keep track of which type is stored</a:t>
            </a:r>
          </a:p>
          <a:p>
            <a:pPr lvl="1" eaLnBrk="1" hangingPunct="1"/>
            <a:r>
              <a:rPr lang="en-US" altLang="en-US" sz="2000" dirty="0" smtClean="0"/>
              <a:t>Example in C</a:t>
            </a:r>
          </a:p>
          <a:p>
            <a:pPr eaLnBrk="1" hangingPunct="1">
              <a:buFontTx/>
              <a:buNone/>
            </a:pPr>
            <a:r>
              <a:rPr lang="en-US" altLang="en-US" sz="400" dirty="0" smtClean="0">
                <a:latin typeface="Courier New" panose="02070309020205020404" pitchFamily="49" charset="0"/>
              </a:rPr>
              <a:t>	   </a:t>
            </a:r>
            <a:endParaRPr lang="en-US" altLang="en-US" sz="100" dirty="0" smtClean="0">
              <a:latin typeface="Courier New" panose="02070309020205020404" pitchFamily="49" charset="0"/>
            </a:endParaRPr>
          </a:p>
          <a:p>
            <a:pPr eaLnBrk="1" hangingPunct="1">
              <a:buFontTx/>
              <a:buNone/>
            </a:pPr>
            <a:r>
              <a:rPr lang="en-US" altLang="en-US" sz="1600" dirty="0" smtClean="0">
                <a:solidFill>
                  <a:srgbClr val="666699"/>
                </a:solidFill>
                <a:latin typeface="Courier New" panose="02070309020205020404" pitchFamily="49" charset="0"/>
              </a:rPr>
              <a:t>	   	 </a:t>
            </a:r>
            <a:r>
              <a:rPr lang="en-US" altLang="en-US" sz="1600" b="1" dirty="0" smtClean="0">
                <a:solidFill>
                  <a:srgbClr val="666699"/>
                </a:solidFill>
                <a:latin typeface="Courier New" panose="02070309020205020404" pitchFamily="49" charset="0"/>
              </a:rPr>
              <a:t>union</a:t>
            </a:r>
            <a:r>
              <a:rPr lang="en-US" altLang="en-US" sz="1600" dirty="0" smtClean="0">
                <a:solidFill>
                  <a:srgbClr val="666699"/>
                </a:solidFill>
                <a:latin typeface="Courier New" panose="02070309020205020404" pitchFamily="49" charset="0"/>
              </a:rPr>
              <a:t> </a:t>
            </a:r>
            <a:r>
              <a:rPr lang="en-US" altLang="en-US" sz="1600" dirty="0" err="1" smtClean="0">
                <a:solidFill>
                  <a:srgbClr val="666699"/>
                </a:solidFill>
                <a:latin typeface="Courier New" panose="02070309020205020404" pitchFamily="49" charset="0"/>
              </a:rPr>
              <a:t>flexType</a:t>
            </a:r>
            <a:r>
              <a:rPr lang="en-US" altLang="en-US" sz="1600" dirty="0" smtClean="0">
                <a:solidFill>
                  <a:srgbClr val="666699"/>
                </a:solidFill>
                <a:latin typeface="Courier New" panose="02070309020205020404" pitchFamily="49" charset="0"/>
              </a:rPr>
              <a:t> {</a:t>
            </a:r>
          </a:p>
          <a:p>
            <a:pPr eaLnBrk="1" hangingPunct="1">
              <a:buFontTx/>
              <a:buNone/>
            </a:pPr>
            <a:r>
              <a:rPr lang="en-US" altLang="en-US" sz="1600" dirty="0" smtClean="0">
                <a:solidFill>
                  <a:srgbClr val="666699"/>
                </a:solidFill>
                <a:latin typeface="Courier New" panose="02070309020205020404" pitchFamily="49" charset="0"/>
              </a:rPr>
              <a:t>		     </a:t>
            </a:r>
            <a:r>
              <a:rPr lang="en-US" altLang="en-US" sz="1600" b="1" dirty="0" err="1" smtClean="0">
                <a:solidFill>
                  <a:srgbClr val="666699"/>
                </a:solidFill>
                <a:latin typeface="Courier New" panose="02070309020205020404" pitchFamily="49" charset="0"/>
              </a:rPr>
              <a:t>int</a:t>
            </a:r>
            <a:r>
              <a:rPr lang="en-US" altLang="en-US" sz="1600" dirty="0" smtClean="0">
                <a:solidFill>
                  <a:srgbClr val="666699"/>
                </a:solidFill>
                <a:latin typeface="Courier New" panose="02070309020205020404" pitchFamily="49" charset="0"/>
              </a:rPr>
              <a:t> </a:t>
            </a:r>
            <a:r>
              <a:rPr lang="en-US" altLang="en-US" sz="1600" dirty="0" err="1" smtClean="0">
                <a:solidFill>
                  <a:srgbClr val="666699"/>
                </a:solidFill>
                <a:latin typeface="Courier New" panose="02070309020205020404" pitchFamily="49" charset="0"/>
              </a:rPr>
              <a:t>intEl</a:t>
            </a:r>
            <a:r>
              <a:rPr lang="en-US" altLang="en-US" sz="1600" dirty="0" smtClean="0">
                <a:solidFill>
                  <a:srgbClr val="666699"/>
                </a:solidFill>
                <a:latin typeface="Courier New" panose="02070309020205020404" pitchFamily="49" charset="0"/>
              </a:rPr>
              <a:t>;</a:t>
            </a:r>
          </a:p>
          <a:p>
            <a:pPr eaLnBrk="1" hangingPunct="1">
              <a:buFontTx/>
              <a:buNone/>
            </a:pPr>
            <a:r>
              <a:rPr lang="en-US" altLang="en-US" sz="1600" dirty="0" smtClean="0">
                <a:solidFill>
                  <a:srgbClr val="666699"/>
                </a:solidFill>
                <a:latin typeface="Courier New" panose="02070309020205020404" pitchFamily="49" charset="0"/>
              </a:rPr>
              <a:t>		     </a:t>
            </a:r>
            <a:r>
              <a:rPr lang="en-US" altLang="en-US" sz="1600" b="1" dirty="0" smtClean="0">
                <a:solidFill>
                  <a:srgbClr val="666699"/>
                </a:solidFill>
                <a:latin typeface="Courier New" panose="02070309020205020404" pitchFamily="49" charset="0"/>
              </a:rPr>
              <a:t>float</a:t>
            </a:r>
            <a:r>
              <a:rPr lang="en-US" altLang="en-US" sz="1600" dirty="0" smtClean="0">
                <a:solidFill>
                  <a:srgbClr val="666699"/>
                </a:solidFill>
                <a:latin typeface="Courier New" panose="02070309020205020404" pitchFamily="49" charset="0"/>
              </a:rPr>
              <a:t> </a:t>
            </a:r>
            <a:r>
              <a:rPr lang="en-US" altLang="en-US" sz="1600" dirty="0" err="1" smtClean="0">
                <a:solidFill>
                  <a:srgbClr val="666699"/>
                </a:solidFill>
                <a:latin typeface="Courier New" panose="02070309020205020404" pitchFamily="49" charset="0"/>
              </a:rPr>
              <a:t>floatEl</a:t>
            </a:r>
            <a:r>
              <a:rPr lang="en-US" altLang="en-US" sz="1600" dirty="0" smtClean="0">
                <a:solidFill>
                  <a:srgbClr val="666699"/>
                </a:solidFill>
                <a:latin typeface="Courier New" panose="02070309020205020404" pitchFamily="49" charset="0"/>
              </a:rPr>
              <a:t>;</a:t>
            </a:r>
          </a:p>
          <a:p>
            <a:pPr eaLnBrk="1" hangingPunct="1">
              <a:buFontTx/>
              <a:buNone/>
            </a:pPr>
            <a:r>
              <a:rPr lang="en-US" altLang="en-US" sz="1600" dirty="0" smtClean="0">
                <a:solidFill>
                  <a:srgbClr val="666699"/>
                </a:solidFill>
                <a:latin typeface="Courier New" panose="02070309020205020404" pitchFamily="49" charset="0"/>
              </a:rPr>
              <a:t>	   	 };</a:t>
            </a:r>
          </a:p>
          <a:p>
            <a:pPr eaLnBrk="1" hangingPunct="1">
              <a:buFontTx/>
              <a:buNone/>
            </a:pPr>
            <a:endParaRPr lang="en-US" altLang="en-US" sz="1400" dirty="0" smtClean="0">
              <a:solidFill>
                <a:srgbClr val="666699"/>
              </a:solidFill>
              <a:latin typeface="Courier New" panose="02070309020205020404" pitchFamily="49" charset="0"/>
            </a:endParaRPr>
          </a:p>
          <a:p>
            <a:pPr eaLnBrk="1" hangingPunct="1">
              <a:buFontTx/>
              <a:buNone/>
            </a:pPr>
            <a:r>
              <a:rPr lang="en-US" altLang="en-US" sz="1600" dirty="0" smtClean="0">
                <a:solidFill>
                  <a:srgbClr val="666699"/>
                </a:solidFill>
                <a:latin typeface="Courier New" panose="02070309020205020404" pitchFamily="49" charset="0"/>
              </a:rPr>
              <a:t>	   	 </a:t>
            </a:r>
            <a:r>
              <a:rPr lang="en-US" altLang="en-US" sz="1600" b="1" dirty="0" smtClean="0">
                <a:solidFill>
                  <a:srgbClr val="666699"/>
                </a:solidFill>
                <a:latin typeface="Courier New" panose="02070309020205020404" pitchFamily="49" charset="0"/>
              </a:rPr>
              <a:t>union</a:t>
            </a:r>
            <a:r>
              <a:rPr lang="en-US" altLang="en-US" sz="1600" dirty="0" smtClean="0">
                <a:solidFill>
                  <a:srgbClr val="666699"/>
                </a:solidFill>
                <a:latin typeface="Courier New" panose="02070309020205020404" pitchFamily="49" charset="0"/>
              </a:rPr>
              <a:t> </a:t>
            </a:r>
            <a:r>
              <a:rPr lang="en-US" altLang="en-US" sz="1600" dirty="0" err="1" smtClean="0">
                <a:solidFill>
                  <a:srgbClr val="666699"/>
                </a:solidFill>
                <a:latin typeface="Courier New" panose="02070309020205020404" pitchFamily="49" charset="0"/>
              </a:rPr>
              <a:t>flexType</a:t>
            </a:r>
            <a:r>
              <a:rPr lang="en-US" altLang="en-US" sz="1600" dirty="0" smtClean="0">
                <a:solidFill>
                  <a:srgbClr val="666699"/>
                </a:solidFill>
                <a:latin typeface="Courier New" panose="02070309020205020404" pitchFamily="49" charset="0"/>
              </a:rPr>
              <a:t> u1;</a:t>
            </a:r>
          </a:p>
          <a:p>
            <a:pPr eaLnBrk="1" hangingPunct="1">
              <a:buFontTx/>
              <a:buNone/>
            </a:pPr>
            <a:r>
              <a:rPr lang="en-US" altLang="en-US" sz="1600" dirty="0" smtClean="0">
                <a:solidFill>
                  <a:srgbClr val="666699"/>
                </a:solidFill>
                <a:latin typeface="Courier New" panose="02070309020205020404" pitchFamily="49" charset="0"/>
              </a:rPr>
              <a:t>	   	 u1.intEl = 12;</a:t>
            </a:r>
          </a:p>
          <a:p>
            <a:pPr eaLnBrk="1" hangingPunct="1">
              <a:buFontTx/>
              <a:buNone/>
            </a:pPr>
            <a:r>
              <a:rPr lang="en-US" altLang="en-US" sz="1600" dirty="0" smtClean="0">
                <a:solidFill>
                  <a:srgbClr val="666699"/>
                </a:solidFill>
                <a:latin typeface="Courier New" panose="02070309020205020404" pitchFamily="49" charset="0"/>
              </a:rPr>
              <a:t>	   	 u1.floatEl = 22.8;</a:t>
            </a:r>
          </a:p>
          <a:p>
            <a:pPr eaLnBrk="1" hangingPunct="1">
              <a:buFontTx/>
              <a:buNone/>
            </a:pPr>
            <a:r>
              <a:rPr lang="en-US" altLang="en-US" sz="1600" dirty="0" smtClean="0">
                <a:solidFill>
                  <a:srgbClr val="666699"/>
                </a:solidFill>
                <a:latin typeface="Courier New" panose="02070309020205020404" pitchFamily="49" charset="0"/>
              </a:rPr>
              <a:t>	   	 </a:t>
            </a:r>
            <a:r>
              <a:rPr lang="en-US" altLang="en-US" sz="1600" b="1" dirty="0" smtClean="0">
                <a:solidFill>
                  <a:srgbClr val="666699"/>
                </a:solidFill>
                <a:latin typeface="Courier New" panose="02070309020205020404" pitchFamily="49" charset="0"/>
              </a:rPr>
              <a:t>float</a:t>
            </a:r>
            <a:r>
              <a:rPr lang="en-US" altLang="en-US" sz="1600" dirty="0" smtClean="0">
                <a:solidFill>
                  <a:srgbClr val="666699"/>
                </a:solidFill>
                <a:latin typeface="Courier New" panose="02070309020205020404" pitchFamily="49" charset="0"/>
              </a:rPr>
              <a:t> x = u1.floatEl;</a:t>
            </a:r>
          </a:p>
          <a:p>
            <a:pPr eaLnBrk="1" hangingPunct="1">
              <a:buFontTx/>
              <a:buNone/>
            </a:pPr>
            <a:r>
              <a:rPr lang="en-US" altLang="en-US" sz="1600" dirty="0" smtClean="0">
                <a:solidFill>
                  <a:srgbClr val="666699"/>
                </a:solidFill>
                <a:latin typeface="Courier New" panose="02070309020205020404" pitchFamily="49" charset="0"/>
              </a:rPr>
              <a:t>		 </a:t>
            </a:r>
            <a:r>
              <a:rPr lang="en-US" altLang="en-US" sz="1600" b="1" dirty="0" err="1" smtClean="0">
                <a:solidFill>
                  <a:srgbClr val="666699"/>
                </a:solidFill>
                <a:latin typeface="Courier New" panose="02070309020205020404" pitchFamily="49" charset="0"/>
              </a:rPr>
              <a:t>int</a:t>
            </a:r>
            <a:r>
              <a:rPr lang="en-US" altLang="en-US" sz="1600" dirty="0" smtClean="0">
                <a:solidFill>
                  <a:srgbClr val="666699"/>
                </a:solidFill>
                <a:latin typeface="Courier New" panose="02070309020205020404" pitchFamily="49" charset="0"/>
              </a:rPr>
              <a:t> y = u1.intEl;</a:t>
            </a:r>
          </a:p>
        </p:txBody>
      </p:sp>
      <p:cxnSp>
        <p:nvCxnSpPr>
          <p:cNvPr id="95238" name="Straight Arrow Connector 2"/>
          <p:cNvCxnSpPr>
            <a:cxnSpLocks noChangeShapeType="1"/>
          </p:cNvCxnSpPr>
          <p:nvPr/>
        </p:nvCxnSpPr>
        <p:spPr bwMode="auto">
          <a:xfrm flipH="1">
            <a:off x="3810000" y="6269182"/>
            <a:ext cx="838200" cy="0"/>
          </a:xfrm>
          <a:prstGeom prst="straightConnector1">
            <a:avLst/>
          </a:prstGeom>
          <a:noFill/>
          <a:ln w="34925" algn="ctr">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5" name="TextBox 4"/>
          <p:cNvSpPr txBox="1"/>
          <p:nvPr/>
        </p:nvSpPr>
        <p:spPr>
          <a:xfrm>
            <a:off x="4648200" y="5659582"/>
            <a:ext cx="4166525" cy="784830"/>
          </a:xfrm>
          <a:prstGeom prst="rect">
            <a:avLst/>
          </a:prstGeom>
          <a:noFill/>
        </p:spPr>
        <p:txBody>
          <a:bodyPr wrap="none">
            <a:spAutoFit/>
          </a:bodyPr>
          <a:lstStyle/>
          <a:p>
            <a:pPr>
              <a:defRPr/>
            </a:pPr>
            <a:r>
              <a:rPr lang="en-US" sz="1500" dirty="0" smtClean="0">
                <a:solidFill>
                  <a:srgbClr val="666699"/>
                </a:solidFill>
                <a:latin typeface="+mj-lt"/>
              </a:rPr>
              <a:t>Retrieving integer when a float is stored</a:t>
            </a:r>
            <a:br>
              <a:rPr lang="en-US" sz="1500" dirty="0" smtClean="0">
                <a:solidFill>
                  <a:srgbClr val="666699"/>
                </a:solidFill>
                <a:latin typeface="+mj-lt"/>
              </a:rPr>
            </a:br>
            <a:r>
              <a:rPr lang="en-US" sz="1500" dirty="0" smtClean="0">
                <a:solidFill>
                  <a:srgbClr val="666699"/>
                </a:solidFill>
                <a:latin typeface="+mj-lt"/>
              </a:rPr>
              <a:t>Legal</a:t>
            </a:r>
            <a:r>
              <a:rPr lang="en-US" sz="1500" dirty="0">
                <a:solidFill>
                  <a:srgbClr val="666699"/>
                </a:solidFill>
                <a:latin typeface="+mj-lt"/>
              </a:rPr>
              <a:t>, but </a:t>
            </a:r>
            <a:r>
              <a:rPr lang="en-US" sz="1500" dirty="0" smtClean="0">
                <a:solidFill>
                  <a:srgbClr val="666699"/>
                </a:solidFill>
                <a:latin typeface="+mj-lt"/>
              </a:rPr>
              <a:t>produces garbage</a:t>
            </a:r>
          </a:p>
          <a:p>
            <a:pPr>
              <a:defRPr/>
            </a:pPr>
            <a:r>
              <a:rPr lang="en-US" sz="1500" dirty="0" smtClean="0">
                <a:solidFill>
                  <a:srgbClr val="666699"/>
                </a:solidFill>
                <a:latin typeface="+mj-lt"/>
              </a:rPr>
              <a:t>Float bits are simply stored in </a:t>
            </a:r>
            <a:r>
              <a:rPr lang="en-US" sz="1500" b="1" dirty="0" err="1" smtClean="0">
                <a:solidFill>
                  <a:srgbClr val="666699"/>
                </a:solidFill>
                <a:latin typeface="Courier New" panose="02070309020205020404" pitchFamily="49" charset="0"/>
                <a:cs typeface="Courier New" panose="02070309020205020404" pitchFamily="49" charset="0"/>
              </a:rPr>
              <a:t>int</a:t>
            </a:r>
            <a:r>
              <a:rPr lang="en-US" sz="1500" dirty="0" smtClean="0">
                <a:solidFill>
                  <a:srgbClr val="666699"/>
                </a:solidFill>
                <a:latin typeface="+mj-lt"/>
              </a:rPr>
              <a:t> variable</a:t>
            </a:r>
          </a:p>
        </p:txBody>
      </p:sp>
      <p:sp>
        <p:nvSpPr>
          <p:cNvPr id="8"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mtClean="0"/>
              <a:t>Discriminated vs. Free Unions</a:t>
            </a:r>
            <a:endParaRPr lang="en-GB" altLang="en-US" smtClean="0"/>
          </a:p>
        </p:txBody>
      </p:sp>
      <p:sp>
        <p:nvSpPr>
          <p:cNvPr id="97283" name="Rectangle 3"/>
          <p:cNvSpPr>
            <a:spLocks noGrp="1" noChangeArrowheads="1"/>
          </p:cNvSpPr>
          <p:nvPr>
            <p:ph type="body" idx="1"/>
          </p:nvPr>
        </p:nvSpPr>
        <p:spPr>
          <a:xfrm>
            <a:off x="611909" y="1565564"/>
            <a:ext cx="8153400" cy="4572000"/>
          </a:xfrm>
        </p:spPr>
        <p:txBody>
          <a:bodyPr/>
          <a:lstStyle/>
          <a:p>
            <a:pPr eaLnBrk="1" hangingPunct="1"/>
            <a:r>
              <a:rPr lang="en-US" altLang="en-US" sz="2400" dirty="0" smtClean="0"/>
              <a:t>Type checking of unions </a:t>
            </a:r>
          </a:p>
          <a:p>
            <a:pPr lvl="1" eaLnBrk="1" hangingPunct="1"/>
            <a:r>
              <a:rPr lang="en-US" altLang="en-US" sz="2000" dirty="0" smtClean="0"/>
              <a:t>Supported by </a:t>
            </a:r>
            <a:r>
              <a:rPr lang="en-US" altLang="en-US" sz="2000" dirty="0" smtClean="0"/>
              <a:t>Ada, ML, Haskell, and F#</a:t>
            </a:r>
            <a:endParaRPr lang="en-US" altLang="en-US" sz="2000" dirty="0" smtClean="0"/>
          </a:p>
          <a:p>
            <a:pPr lvl="1" eaLnBrk="1" hangingPunct="1"/>
            <a:r>
              <a:rPr lang="en-US" altLang="en-US" sz="2000" dirty="0" smtClean="0"/>
              <a:t>Note that this isn’t covered in the textbook</a:t>
            </a:r>
          </a:p>
          <a:p>
            <a:pPr lvl="1" eaLnBrk="1" hangingPunct="1"/>
            <a:r>
              <a:rPr lang="en-US" altLang="en-US" sz="2000" dirty="0" smtClean="0"/>
              <a:t>Require that each union include a type indicator called a </a:t>
            </a:r>
            <a:r>
              <a:rPr lang="en-US" altLang="en-US" sz="2000" u="sng" dirty="0" smtClean="0"/>
              <a:t>discriminant</a:t>
            </a:r>
            <a:r>
              <a:rPr lang="en-US" altLang="en-US" sz="2000" dirty="0" smtClean="0"/>
              <a:t> or a tag</a:t>
            </a:r>
          </a:p>
          <a:p>
            <a:pPr lvl="1" eaLnBrk="1" hangingPunct="1"/>
            <a:r>
              <a:rPr lang="en-US" altLang="en-US" sz="2000" dirty="0" smtClean="0"/>
              <a:t>The discriminant is used to check the type of a union, and detect errors if invalid fields are accessed</a:t>
            </a:r>
          </a:p>
        </p:txBody>
      </p:sp>
      <p:sp>
        <p:nvSpPr>
          <p:cNvPr id="972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B7A46AB6-4686-4274-92DB-CC9131CF035D}"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3147489-F699-4130-A575-15212D5E3FDA}"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98308" name="Rectangle 2"/>
          <p:cNvSpPr>
            <a:spLocks noGrp="1" noChangeArrowheads="1"/>
          </p:cNvSpPr>
          <p:nvPr>
            <p:ph type="title"/>
          </p:nvPr>
        </p:nvSpPr>
        <p:spPr/>
        <p:txBody>
          <a:bodyPr/>
          <a:lstStyle/>
          <a:p>
            <a:pPr eaLnBrk="1" hangingPunct="1"/>
            <a:r>
              <a:rPr lang="en-US" altLang="en-US" smtClean="0"/>
              <a:t>Ada Union Types</a:t>
            </a:r>
          </a:p>
        </p:txBody>
      </p:sp>
      <p:sp>
        <p:nvSpPr>
          <p:cNvPr id="98309" name="Rectangle 3"/>
          <p:cNvSpPr>
            <a:spLocks noGrp="1" noChangeArrowheads="1"/>
          </p:cNvSpPr>
          <p:nvPr>
            <p:ph type="body" idx="1"/>
          </p:nvPr>
        </p:nvSpPr>
        <p:spPr>
          <a:xfrm>
            <a:off x="609600" y="1600200"/>
            <a:ext cx="8382000" cy="4572000"/>
          </a:xfrm>
        </p:spPr>
        <p:txBody>
          <a:bodyPr/>
          <a:lstStyle/>
          <a:p>
            <a:pPr eaLnBrk="1" hangingPunct="1">
              <a:lnSpc>
                <a:spcPct val="90000"/>
              </a:lnSpc>
            </a:pPr>
            <a:r>
              <a:rPr lang="en-US" altLang="en-US" sz="2400" dirty="0" smtClean="0">
                <a:latin typeface="+mj-lt"/>
                <a:cs typeface="Courier New" panose="02070309020205020404" pitchFamily="49" charset="0"/>
              </a:rPr>
              <a:t>Example of a discriminated union</a:t>
            </a:r>
          </a:p>
          <a:p>
            <a:pPr lvl="1" eaLnBrk="1" hangingPunct="1">
              <a:lnSpc>
                <a:spcPct val="90000"/>
              </a:lnSpc>
            </a:pPr>
            <a:r>
              <a:rPr lang="en-US" altLang="en-US" sz="2000" dirty="0" smtClean="0">
                <a:latin typeface="+mj-lt"/>
                <a:cs typeface="Courier New" panose="02070309020205020404" pitchFamily="49" charset="0"/>
              </a:rPr>
              <a:t>A </a:t>
            </a:r>
            <a:r>
              <a:rPr lang="en-US" altLang="en-US" sz="2000" dirty="0" smtClean="0">
                <a:latin typeface="Courier New" panose="02070309020205020404" pitchFamily="49" charset="0"/>
                <a:cs typeface="Courier New" panose="02070309020205020404" pitchFamily="49" charset="0"/>
              </a:rPr>
              <a:t>Figure</a:t>
            </a:r>
            <a:r>
              <a:rPr lang="en-US" altLang="en-US" sz="2000" dirty="0" smtClean="0">
                <a:latin typeface="+mj-lt"/>
                <a:cs typeface="Courier New" panose="02070309020205020404" pitchFamily="49" charset="0"/>
              </a:rPr>
              <a:t> union stores </a:t>
            </a:r>
            <a:r>
              <a:rPr lang="en-US" altLang="en-US" sz="2000" dirty="0" smtClean="0">
                <a:cs typeface="Courier New" panose="02070309020205020404" pitchFamily="49" charset="0"/>
              </a:rPr>
              <a:t>circle, triangle, or rectangle data</a:t>
            </a:r>
            <a:endParaRPr lang="en-US" altLang="en-US" sz="2000" dirty="0" smtClean="0">
              <a:latin typeface="+mj-lt"/>
              <a:cs typeface="Courier New" panose="02070309020205020404" pitchFamily="49" charset="0"/>
            </a:endParaRPr>
          </a:p>
          <a:p>
            <a:pPr lvl="1" eaLnBrk="1" hangingPunct="1">
              <a:lnSpc>
                <a:spcPct val="90000"/>
              </a:lnSpc>
            </a:pPr>
            <a:r>
              <a:rPr lang="en-US" altLang="en-US" sz="2000" dirty="0" smtClean="0">
                <a:latin typeface="+mj-lt"/>
                <a:cs typeface="Courier New" panose="02070309020205020404" pitchFamily="49" charset="0"/>
              </a:rPr>
              <a:t>The discriminant is </a:t>
            </a:r>
            <a:r>
              <a:rPr lang="en-US" altLang="en-US" sz="2000" dirty="0" smtClean="0">
                <a:latin typeface="Courier New" panose="02070309020205020404" pitchFamily="49" charset="0"/>
                <a:cs typeface="Courier New" panose="02070309020205020404" pitchFamily="49" charset="0"/>
              </a:rPr>
              <a:t>Form</a:t>
            </a:r>
            <a:endParaRPr lang="en-US" altLang="en-US" sz="2000" dirty="0">
              <a:latin typeface="+mj-lt"/>
              <a:cs typeface="Courier New" panose="02070309020205020404" pitchFamily="49" charset="0"/>
            </a:endParaRPr>
          </a:p>
          <a:p>
            <a:pPr lvl="2" eaLnBrk="1" hangingPunct="1">
              <a:lnSpc>
                <a:spcPct val="90000"/>
              </a:lnSpc>
            </a:pPr>
            <a:r>
              <a:rPr lang="en-US" altLang="en-US" sz="1700" dirty="0" smtClean="0">
                <a:solidFill>
                  <a:schemeClr val="accent2"/>
                </a:solidFill>
                <a:latin typeface="+mj-lt"/>
                <a:cs typeface="Courier New" panose="02070309020205020404" pitchFamily="49" charset="0"/>
              </a:rPr>
              <a:t>Its value can be </a:t>
            </a:r>
            <a:r>
              <a:rPr lang="en-US" altLang="en-US" sz="1700" dirty="0" smtClean="0">
                <a:solidFill>
                  <a:schemeClr val="accent2"/>
                </a:solidFill>
                <a:latin typeface="Courier New" panose="02070309020205020404" pitchFamily="49" charset="0"/>
                <a:cs typeface="Courier New" panose="02070309020205020404" pitchFamily="49" charset="0"/>
              </a:rPr>
              <a:t>Circle</a:t>
            </a:r>
            <a:r>
              <a:rPr lang="en-US" altLang="en-US" sz="1700" dirty="0" smtClean="0">
                <a:solidFill>
                  <a:schemeClr val="accent2"/>
                </a:solidFill>
                <a:latin typeface="+mj-lt"/>
                <a:cs typeface="Courier New" panose="02070309020205020404" pitchFamily="49" charset="0"/>
              </a:rPr>
              <a:t>, </a:t>
            </a:r>
            <a:r>
              <a:rPr lang="en-US" altLang="en-US" sz="1700" dirty="0" smtClean="0">
                <a:solidFill>
                  <a:schemeClr val="accent2"/>
                </a:solidFill>
                <a:latin typeface="Courier New" panose="02070309020205020404" pitchFamily="49" charset="0"/>
                <a:cs typeface="Courier New" panose="02070309020205020404" pitchFamily="49" charset="0"/>
              </a:rPr>
              <a:t>Triangle</a:t>
            </a:r>
            <a:r>
              <a:rPr lang="en-US" altLang="en-US" sz="1700" dirty="0" smtClean="0">
                <a:solidFill>
                  <a:schemeClr val="accent2"/>
                </a:solidFill>
                <a:latin typeface="+mj-lt"/>
                <a:cs typeface="Courier New" panose="02070309020205020404" pitchFamily="49" charset="0"/>
              </a:rPr>
              <a:t>, or </a:t>
            </a:r>
            <a:r>
              <a:rPr lang="en-US" altLang="en-US" sz="1700" dirty="0" smtClean="0">
                <a:solidFill>
                  <a:schemeClr val="accent2"/>
                </a:solidFill>
                <a:latin typeface="Courier New" panose="02070309020205020404" pitchFamily="49" charset="0"/>
                <a:cs typeface="Courier New" panose="02070309020205020404" pitchFamily="49" charset="0"/>
              </a:rPr>
              <a:t>Rectangle</a:t>
            </a:r>
          </a:p>
          <a:p>
            <a:pPr lvl="2" eaLnBrk="1" hangingPunct="1">
              <a:lnSpc>
                <a:spcPct val="90000"/>
              </a:lnSpc>
            </a:pPr>
            <a:r>
              <a:rPr lang="en-US" altLang="en-US" sz="1700" dirty="0" smtClean="0">
                <a:solidFill>
                  <a:schemeClr val="accent2"/>
                </a:solidFill>
                <a:latin typeface="+mj-lt"/>
                <a:cs typeface="Courier New" panose="02070309020205020404" pitchFamily="49" charset="0"/>
              </a:rPr>
              <a:t>Only appropriate data can be stored, based on value of </a:t>
            </a:r>
            <a:r>
              <a:rPr lang="en-US" altLang="en-US" sz="1700" dirty="0" smtClean="0">
                <a:solidFill>
                  <a:schemeClr val="accent2"/>
                </a:solidFill>
                <a:latin typeface="Courier New" panose="02070309020205020404" pitchFamily="49" charset="0"/>
                <a:cs typeface="Courier New" panose="02070309020205020404" pitchFamily="49" charset="0"/>
              </a:rPr>
              <a:t>Form</a:t>
            </a:r>
            <a:endParaRPr lang="en-US" altLang="en-US" sz="2000" dirty="0" smtClean="0">
              <a:solidFill>
                <a:schemeClr val="accent2"/>
              </a:solidFill>
              <a:latin typeface="Courier New" panose="02070309020205020404" pitchFamily="49" charset="0"/>
              <a:cs typeface="Courier New" panose="02070309020205020404" pitchFamily="49" charset="0"/>
            </a:endParaRPr>
          </a:p>
          <a:p>
            <a:pPr eaLnBrk="1" hangingPunct="1">
              <a:lnSpc>
                <a:spcPct val="90000"/>
              </a:lnSpc>
              <a:buFontTx/>
              <a:buNone/>
            </a:pPr>
            <a:endParaRPr lang="en-US" altLang="en-US" sz="600" b="1" dirty="0" smtClean="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1400" b="1" dirty="0" smtClean="0">
                <a:solidFill>
                  <a:srgbClr val="666699"/>
                </a:solidFill>
                <a:latin typeface="Courier New" panose="02070309020205020404" pitchFamily="49" charset="0"/>
                <a:cs typeface="Courier New" panose="02070309020205020404" pitchFamily="49" charset="0"/>
              </a:rPr>
              <a:t>		     type</a:t>
            </a:r>
            <a:r>
              <a:rPr lang="en-US" altLang="en-US" sz="1400" dirty="0" smtClean="0">
                <a:solidFill>
                  <a:srgbClr val="666699"/>
                </a:solidFill>
                <a:latin typeface="Courier New" panose="02070309020205020404" pitchFamily="49" charset="0"/>
                <a:cs typeface="Courier New" panose="02070309020205020404" pitchFamily="49" charset="0"/>
              </a:rPr>
              <a:t> Shape </a:t>
            </a:r>
            <a:r>
              <a:rPr lang="en-US" altLang="en-US" sz="1400" b="1" dirty="0" smtClean="0">
                <a:solidFill>
                  <a:srgbClr val="666699"/>
                </a:solidFill>
                <a:latin typeface="Courier New" panose="02070309020205020404" pitchFamily="49" charset="0"/>
                <a:cs typeface="Courier New" panose="02070309020205020404" pitchFamily="49" charset="0"/>
              </a:rPr>
              <a:t>is</a:t>
            </a:r>
            <a:r>
              <a:rPr lang="en-US" altLang="en-US" sz="1400" dirty="0" smtClean="0">
                <a:solidFill>
                  <a:srgbClr val="666699"/>
                </a:solidFill>
                <a:latin typeface="Courier New" panose="02070309020205020404" pitchFamily="49" charset="0"/>
                <a:cs typeface="Courier New" panose="02070309020205020404" pitchFamily="49" charset="0"/>
              </a:rPr>
              <a:t> (Circle, Triangle, Rectangle);</a:t>
            </a:r>
          </a:p>
          <a:p>
            <a:pPr eaLnBrk="1" hangingPunct="1">
              <a:lnSpc>
                <a:spcPct val="90000"/>
              </a:lnSpc>
              <a:buFontTx/>
              <a:buNone/>
            </a:pPr>
            <a:r>
              <a:rPr lang="en-US" altLang="en-US" sz="1400" b="1" dirty="0" smtClean="0">
                <a:solidFill>
                  <a:srgbClr val="666699"/>
                </a:solidFill>
                <a:latin typeface="Courier New" panose="02070309020205020404" pitchFamily="49" charset="0"/>
                <a:cs typeface="Courier New" panose="02070309020205020404" pitchFamily="49" charset="0"/>
              </a:rPr>
              <a:t>		     type</a:t>
            </a:r>
            <a:r>
              <a:rPr lang="en-US" altLang="en-US" sz="1400" dirty="0" smtClean="0">
                <a:solidFill>
                  <a:srgbClr val="666699"/>
                </a:solidFill>
                <a:latin typeface="Courier New" panose="02070309020205020404" pitchFamily="49" charset="0"/>
                <a:cs typeface="Courier New" panose="02070309020205020404" pitchFamily="49" charset="0"/>
              </a:rPr>
              <a:t> Colors </a:t>
            </a:r>
            <a:r>
              <a:rPr lang="en-US" altLang="en-US" sz="1400" b="1" dirty="0" smtClean="0">
                <a:solidFill>
                  <a:srgbClr val="666699"/>
                </a:solidFill>
                <a:latin typeface="Courier New" panose="02070309020205020404" pitchFamily="49" charset="0"/>
                <a:cs typeface="Courier New" panose="02070309020205020404" pitchFamily="49" charset="0"/>
              </a:rPr>
              <a:t>is</a:t>
            </a:r>
            <a:r>
              <a:rPr lang="en-US" altLang="en-US" sz="1400" dirty="0" smtClean="0">
                <a:solidFill>
                  <a:srgbClr val="666699"/>
                </a:solidFill>
                <a:latin typeface="Courier New" panose="02070309020205020404" pitchFamily="49" charset="0"/>
                <a:cs typeface="Courier New" panose="02070309020205020404" pitchFamily="49" charset="0"/>
              </a:rPr>
              <a:t> (Red, Green, Blue);</a:t>
            </a:r>
          </a:p>
          <a:p>
            <a:pPr eaLnBrk="1" hangingPunct="1">
              <a:lnSpc>
                <a:spcPct val="90000"/>
              </a:lnSpc>
              <a:buFontTx/>
              <a:buNone/>
            </a:pPr>
            <a:r>
              <a:rPr lang="en-US" altLang="en-US" sz="1400" b="1" dirty="0" smtClean="0">
                <a:solidFill>
                  <a:srgbClr val="666699"/>
                </a:solidFill>
                <a:latin typeface="Courier New" panose="02070309020205020404" pitchFamily="49" charset="0"/>
                <a:cs typeface="Courier New" panose="02070309020205020404" pitchFamily="49" charset="0"/>
              </a:rPr>
              <a:t>		     type</a:t>
            </a:r>
            <a:r>
              <a:rPr lang="en-US" altLang="en-US" sz="1400" dirty="0" smtClean="0">
                <a:solidFill>
                  <a:srgbClr val="666699"/>
                </a:solidFill>
                <a:latin typeface="Courier New" panose="02070309020205020404" pitchFamily="49" charset="0"/>
                <a:cs typeface="Courier New" panose="02070309020205020404" pitchFamily="49" charset="0"/>
              </a:rPr>
              <a:t> Figure (Form: Shape) </a:t>
            </a:r>
            <a:r>
              <a:rPr lang="en-US" altLang="en-US" sz="1400" b="1" dirty="0" smtClean="0">
                <a:solidFill>
                  <a:srgbClr val="666699"/>
                </a:solidFill>
                <a:latin typeface="Courier New" panose="02070309020205020404" pitchFamily="49" charset="0"/>
                <a:cs typeface="Courier New" panose="02070309020205020404" pitchFamily="49" charset="0"/>
              </a:rPr>
              <a:t>is record</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dirty="0">
                <a:solidFill>
                  <a:srgbClr val="666699"/>
                </a:solidFill>
                <a:latin typeface="Courier New" panose="02070309020205020404" pitchFamily="49" charset="0"/>
                <a:cs typeface="Courier New" panose="02070309020205020404" pitchFamily="49" charset="0"/>
              </a:rPr>
              <a:t> </a:t>
            </a:r>
            <a:r>
              <a:rPr lang="en-US" altLang="en-US" sz="1400" dirty="0" smtClean="0">
                <a:solidFill>
                  <a:srgbClr val="666699"/>
                </a:solidFill>
                <a:latin typeface="Courier New" panose="02070309020205020404" pitchFamily="49" charset="0"/>
                <a:cs typeface="Courier New" panose="02070309020205020404" pitchFamily="49" charset="0"/>
              </a:rPr>
              <a:t>       Filled: Boolean;</a:t>
            </a:r>
          </a:p>
          <a:p>
            <a:pPr eaLnBrk="1" hangingPunct="1">
              <a:lnSpc>
                <a:spcPct val="90000"/>
              </a:lnSpc>
              <a:buFontTx/>
              <a:buNone/>
            </a:pPr>
            <a:r>
              <a:rPr lang="en-US" altLang="en-US" sz="1400" dirty="0">
                <a:solidFill>
                  <a:srgbClr val="666699"/>
                </a:solidFill>
                <a:latin typeface="Courier New" panose="02070309020205020404" pitchFamily="49" charset="0"/>
                <a:cs typeface="Courier New" panose="02070309020205020404" pitchFamily="49" charset="0"/>
              </a:rPr>
              <a:t>	</a:t>
            </a:r>
            <a:r>
              <a:rPr lang="en-US" altLang="en-US" sz="1400" dirty="0" smtClean="0">
                <a:solidFill>
                  <a:srgbClr val="666699"/>
                </a:solidFill>
                <a:latin typeface="Courier New" panose="02070309020205020404" pitchFamily="49" charset="0"/>
                <a:cs typeface="Courier New" panose="02070309020205020404" pitchFamily="49" charset="0"/>
              </a:rPr>
              <a:t>	        Color: Colors;</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b="1" dirty="0" smtClean="0">
                <a:solidFill>
                  <a:srgbClr val="666699"/>
                </a:solidFill>
                <a:latin typeface="Courier New" panose="02070309020205020404" pitchFamily="49" charset="0"/>
                <a:cs typeface="Courier New" panose="02070309020205020404" pitchFamily="49" charset="0"/>
              </a:rPr>
              <a:t>case</a:t>
            </a:r>
            <a:r>
              <a:rPr lang="en-US" altLang="en-US" sz="1400" dirty="0" smtClean="0">
                <a:solidFill>
                  <a:srgbClr val="666699"/>
                </a:solidFill>
                <a:latin typeface="Courier New" panose="02070309020205020404" pitchFamily="49" charset="0"/>
                <a:cs typeface="Courier New" panose="02070309020205020404" pitchFamily="49" charset="0"/>
              </a:rPr>
              <a:t> Form </a:t>
            </a:r>
            <a:r>
              <a:rPr lang="en-US" altLang="en-US" sz="1400" b="1" dirty="0" smtClean="0">
                <a:solidFill>
                  <a:srgbClr val="666699"/>
                </a:solidFill>
                <a:latin typeface="Courier New" panose="02070309020205020404" pitchFamily="49" charset="0"/>
                <a:cs typeface="Courier New" panose="02070309020205020404" pitchFamily="49" charset="0"/>
              </a:rPr>
              <a:t>is</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b="1" dirty="0" smtClean="0">
                <a:solidFill>
                  <a:srgbClr val="666699"/>
                </a:solidFill>
                <a:latin typeface="Courier New" panose="02070309020205020404" pitchFamily="49" charset="0"/>
                <a:cs typeface="Courier New" panose="02070309020205020404" pitchFamily="49" charset="0"/>
              </a:rPr>
              <a:t>when</a:t>
            </a:r>
            <a:r>
              <a:rPr lang="en-US" altLang="en-US" sz="1400" dirty="0" smtClean="0">
                <a:solidFill>
                  <a:srgbClr val="666699"/>
                </a:solidFill>
                <a:latin typeface="Courier New" panose="02070309020205020404" pitchFamily="49" charset="0"/>
                <a:cs typeface="Courier New" panose="02070309020205020404" pitchFamily="49" charset="0"/>
              </a:rPr>
              <a:t> Circle =&gt; Diameter: Float;</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b="1" dirty="0" smtClean="0">
                <a:solidFill>
                  <a:srgbClr val="666699"/>
                </a:solidFill>
                <a:latin typeface="Courier New" panose="02070309020205020404" pitchFamily="49" charset="0"/>
                <a:cs typeface="Courier New" panose="02070309020205020404" pitchFamily="49" charset="0"/>
              </a:rPr>
              <a:t>when</a:t>
            </a:r>
            <a:r>
              <a:rPr lang="en-US" altLang="en-US" sz="1400" dirty="0" smtClean="0">
                <a:solidFill>
                  <a:srgbClr val="666699"/>
                </a:solidFill>
                <a:latin typeface="Courier New" panose="02070309020205020404" pitchFamily="49" charset="0"/>
                <a:cs typeface="Courier New" panose="02070309020205020404" pitchFamily="49" charset="0"/>
              </a:rPr>
              <a:t> Triangle =&gt;</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dirty="0">
                <a:solidFill>
                  <a:srgbClr val="666699"/>
                </a:solidFill>
                <a:latin typeface="Courier New" panose="02070309020205020404" pitchFamily="49" charset="0"/>
                <a:cs typeface="Courier New" panose="02070309020205020404" pitchFamily="49" charset="0"/>
              </a:rPr>
              <a:t> </a:t>
            </a: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dirty="0" err="1" smtClean="0">
                <a:solidFill>
                  <a:srgbClr val="666699"/>
                </a:solidFill>
                <a:latin typeface="Courier New" panose="02070309020205020404" pitchFamily="49" charset="0"/>
                <a:cs typeface="Courier New" panose="02070309020205020404" pitchFamily="49" charset="0"/>
              </a:rPr>
              <a:t>Leftside</a:t>
            </a: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dirty="0" err="1" smtClean="0">
                <a:solidFill>
                  <a:srgbClr val="666699"/>
                </a:solidFill>
                <a:latin typeface="Courier New" panose="02070309020205020404" pitchFamily="49" charset="0"/>
                <a:cs typeface="Courier New" panose="02070309020205020404" pitchFamily="49" charset="0"/>
              </a:rPr>
              <a:t>Rightside</a:t>
            </a:r>
            <a:r>
              <a:rPr lang="en-US" altLang="en-US" sz="1400" dirty="0" smtClean="0">
                <a:solidFill>
                  <a:srgbClr val="666699"/>
                </a:solidFill>
                <a:latin typeface="Courier New" panose="02070309020205020404" pitchFamily="49" charset="0"/>
                <a:cs typeface="Courier New" panose="02070309020205020404" pitchFamily="49" charset="0"/>
              </a:rPr>
              <a:t>: Integer;</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Angle: Float;</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b="1" dirty="0" smtClean="0">
                <a:solidFill>
                  <a:srgbClr val="666699"/>
                </a:solidFill>
                <a:latin typeface="Courier New" panose="02070309020205020404" pitchFamily="49" charset="0"/>
                <a:cs typeface="Courier New" panose="02070309020205020404" pitchFamily="49" charset="0"/>
              </a:rPr>
              <a:t>when</a:t>
            </a:r>
            <a:r>
              <a:rPr lang="en-US" altLang="en-US" sz="1400" dirty="0" smtClean="0">
                <a:solidFill>
                  <a:srgbClr val="666699"/>
                </a:solidFill>
                <a:latin typeface="Courier New" panose="02070309020205020404" pitchFamily="49" charset="0"/>
                <a:cs typeface="Courier New" panose="02070309020205020404" pitchFamily="49" charset="0"/>
              </a:rPr>
              <a:t> Rectangle =&gt; Side1, Side2: Integer;</a:t>
            </a:r>
          </a:p>
          <a:p>
            <a:pPr eaLnBrk="1" hangingPunct="1">
              <a:lnSpc>
                <a:spcPct val="90000"/>
              </a:lnSpc>
              <a:buFontTx/>
              <a:buNone/>
            </a:pPr>
            <a:r>
              <a:rPr lang="en-US" altLang="en-US" sz="1400" dirty="0" smtClean="0">
                <a:solidFill>
                  <a:srgbClr val="666699"/>
                </a:solidFill>
                <a:latin typeface="Courier New" panose="02070309020205020404" pitchFamily="49" charset="0"/>
                <a:cs typeface="Courier New" panose="02070309020205020404" pitchFamily="49" charset="0"/>
              </a:rPr>
              <a:t>		        </a:t>
            </a:r>
            <a:r>
              <a:rPr lang="en-US" altLang="en-US" sz="1400" b="1" dirty="0" smtClean="0">
                <a:solidFill>
                  <a:srgbClr val="666699"/>
                </a:solidFill>
                <a:latin typeface="Courier New" panose="02070309020205020404" pitchFamily="49" charset="0"/>
                <a:cs typeface="Courier New" panose="02070309020205020404" pitchFamily="49" charset="0"/>
              </a:rPr>
              <a:t>end case</a:t>
            </a:r>
            <a:r>
              <a:rPr lang="en-US" altLang="en-US" sz="1400" dirty="0" smtClean="0">
                <a:solidFill>
                  <a:srgbClr val="666699"/>
                </a:solidFill>
                <a:latin typeface="Courier New" panose="02070309020205020404" pitchFamily="49" charset="0"/>
                <a:cs typeface="Courier New" panose="02070309020205020404" pitchFamily="49" charset="0"/>
              </a:rPr>
              <a:t>;</a:t>
            </a:r>
          </a:p>
          <a:p>
            <a:pPr eaLnBrk="1" hangingPunct="1">
              <a:lnSpc>
                <a:spcPct val="90000"/>
              </a:lnSpc>
              <a:buFontTx/>
              <a:buNone/>
            </a:pPr>
            <a:r>
              <a:rPr lang="en-US" altLang="en-US" sz="1400" b="1" dirty="0" smtClean="0">
                <a:solidFill>
                  <a:srgbClr val="666699"/>
                </a:solidFill>
                <a:latin typeface="Courier New" panose="02070309020205020404" pitchFamily="49" charset="0"/>
                <a:cs typeface="Courier New" panose="02070309020205020404" pitchFamily="49" charset="0"/>
              </a:rPr>
              <a:t>		     end record</a:t>
            </a:r>
            <a:r>
              <a:rPr lang="en-US" altLang="en-US" sz="1400" dirty="0" smtClean="0">
                <a:solidFill>
                  <a:srgbClr val="666699"/>
                </a:solidFill>
                <a:latin typeface="Courier New" panose="02070309020205020404" pitchFamily="49" charset="0"/>
                <a:cs typeface="Courier New" panose="02070309020205020404" pitchFamily="49" charset="0"/>
              </a:rPr>
              <a:t>;</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609600" y="1600200"/>
            <a:ext cx="838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pPr eaLnBrk="1" hangingPunct="1">
              <a:lnSpc>
                <a:spcPct val="90000"/>
              </a:lnSpc>
            </a:pPr>
            <a:r>
              <a:rPr lang="en-US" altLang="en-US" sz="2400" kern="0" dirty="0" smtClean="0">
                <a:latin typeface="+mj-lt"/>
                <a:cs typeface="Courier New" panose="02070309020205020404" pitchFamily="49" charset="0"/>
              </a:rPr>
              <a:t>The discriminated union example in memory</a:t>
            </a:r>
          </a:p>
          <a:p>
            <a:pPr eaLnBrk="1" hangingPunct="1">
              <a:lnSpc>
                <a:spcPct val="90000"/>
              </a:lnSpc>
            </a:pPr>
            <a:endParaRPr lang="en-US" altLang="en-US" sz="2400" kern="0" dirty="0" smtClean="0">
              <a:latin typeface="+mj-lt"/>
              <a:cs typeface="Courier New" panose="02070309020205020404" pitchFamily="49" charset="0"/>
            </a:endParaRPr>
          </a:p>
          <a:p>
            <a:pPr eaLnBrk="1" hangingPunct="1">
              <a:lnSpc>
                <a:spcPct val="90000"/>
              </a:lnSpc>
            </a:pPr>
            <a:endParaRPr lang="en-US" altLang="en-US" sz="2400" kern="0" dirty="0">
              <a:latin typeface="+mj-lt"/>
              <a:cs typeface="Courier New" panose="02070309020205020404" pitchFamily="49" charset="0"/>
            </a:endParaRPr>
          </a:p>
          <a:p>
            <a:pPr eaLnBrk="1" hangingPunct="1">
              <a:lnSpc>
                <a:spcPct val="90000"/>
              </a:lnSpc>
            </a:pPr>
            <a:endParaRPr lang="en-US" altLang="en-US" sz="2400" kern="0" dirty="0" smtClean="0">
              <a:latin typeface="+mj-lt"/>
              <a:cs typeface="Courier New" panose="02070309020205020404" pitchFamily="49" charset="0"/>
            </a:endParaRPr>
          </a:p>
          <a:p>
            <a:pPr eaLnBrk="1" hangingPunct="1">
              <a:lnSpc>
                <a:spcPct val="90000"/>
              </a:lnSpc>
            </a:pPr>
            <a:endParaRPr lang="en-US" altLang="en-US" sz="2400" kern="0" dirty="0">
              <a:latin typeface="+mj-lt"/>
              <a:cs typeface="Courier New" panose="02070309020205020404" pitchFamily="49" charset="0"/>
            </a:endParaRPr>
          </a:p>
          <a:p>
            <a:pPr eaLnBrk="1" hangingPunct="1">
              <a:lnSpc>
                <a:spcPct val="90000"/>
              </a:lnSpc>
            </a:pPr>
            <a:endParaRPr lang="en-US" altLang="en-US" sz="2400" kern="0" dirty="0" smtClean="0">
              <a:latin typeface="+mj-lt"/>
              <a:cs typeface="Courier New" panose="02070309020205020404" pitchFamily="49" charset="0"/>
            </a:endParaRPr>
          </a:p>
          <a:p>
            <a:pPr eaLnBrk="1" hangingPunct="1">
              <a:lnSpc>
                <a:spcPct val="90000"/>
              </a:lnSpc>
            </a:pPr>
            <a:endParaRPr lang="en-US" altLang="en-US" sz="2400" kern="0" dirty="0">
              <a:latin typeface="+mj-lt"/>
              <a:cs typeface="Courier New" panose="02070309020205020404" pitchFamily="49" charset="0"/>
            </a:endParaRPr>
          </a:p>
          <a:p>
            <a:pPr eaLnBrk="1" hangingPunct="1">
              <a:lnSpc>
                <a:spcPct val="90000"/>
              </a:lnSpc>
            </a:pPr>
            <a:endParaRPr lang="en-US" altLang="en-US" sz="1800" kern="0" dirty="0" smtClean="0">
              <a:latin typeface="+mj-lt"/>
              <a:cs typeface="Courier New" panose="02070309020205020404" pitchFamily="49" charset="0"/>
            </a:endParaRPr>
          </a:p>
          <a:p>
            <a:pPr eaLnBrk="1" hangingPunct="1">
              <a:lnSpc>
                <a:spcPct val="90000"/>
              </a:lnSpc>
            </a:pPr>
            <a:r>
              <a:rPr lang="en-US" altLang="en-US" sz="2400" kern="0" dirty="0" smtClean="0">
                <a:latin typeface="+mj-lt"/>
                <a:cs typeface="Courier New" panose="02070309020205020404" pitchFamily="49" charset="0"/>
              </a:rPr>
              <a:t>Example of how a </a:t>
            </a:r>
            <a:r>
              <a:rPr lang="en-US" altLang="en-US" sz="2400" kern="0" dirty="0" smtClean="0">
                <a:latin typeface="Courier New" panose="02070309020205020404" pitchFamily="49" charset="0"/>
                <a:cs typeface="Courier New" panose="02070309020205020404" pitchFamily="49" charset="0"/>
              </a:rPr>
              <a:t>Figure</a:t>
            </a:r>
            <a:r>
              <a:rPr lang="en-US" altLang="en-US" sz="2400" kern="0" dirty="0" smtClean="0">
                <a:latin typeface="+mj-lt"/>
                <a:cs typeface="Courier New" panose="02070309020205020404" pitchFamily="49" charset="0"/>
              </a:rPr>
              <a:t> variable is declared</a:t>
            </a:r>
          </a:p>
          <a:p>
            <a:pPr eaLnBrk="1" hangingPunct="1">
              <a:buFontTx/>
              <a:buNone/>
            </a:pPr>
            <a:endParaRPr lang="en-US" altLang="en-US" sz="600" dirty="0" smtClean="0">
              <a:latin typeface="Courier New" panose="02070309020205020404" pitchFamily="49" charset="0"/>
              <a:cs typeface="Courier New" panose="02070309020205020404" pitchFamily="49" charset="0"/>
            </a:endParaRPr>
          </a:p>
          <a:p>
            <a:pPr marL="363538" indent="0" eaLnBrk="1" hangingPunct="1">
              <a:buFontTx/>
              <a:buNone/>
            </a:pPr>
            <a:r>
              <a:rPr lang="en-US" altLang="en-US" sz="1300" dirty="0" smtClean="0">
                <a:latin typeface="Courier New" panose="02070309020205020404" pitchFamily="49" charset="0"/>
                <a:cs typeface="Courier New" panose="02070309020205020404" pitchFamily="49" charset="0"/>
              </a:rPr>
              <a:t>F_1 </a:t>
            </a:r>
            <a:r>
              <a:rPr lang="en-US" altLang="en-US" sz="1300" dirty="0">
                <a:latin typeface="Courier New" panose="02070309020205020404" pitchFamily="49" charset="0"/>
                <a:cs typeface="Courier New" panose="02070309020205020404" pitchFamily="49" charset="0"/>
              </a:rPr>
              <a:t>: Figure;</a:t>
            </a:r>
          </a:p>
          <a:p>
            <a:pPr marL="363538" indent="0" eaLnBrk="1" hangingPunct="1">
              <a:buFontTx/>
              <a:buNone/>
            </a:pPr>
            <a:r>
              <a:rPr lang="en-US" altLang="en-US" sz="1300" dirty="0" smtClean="0">
                <a:latin typeface="Courier New" panose="02070309020205020404" pitchFamily="49" charset="0"/>
                <a:cs typeface="Courier New" panose="02070309020205020404" pitchFamily="49" charset="0"/>
              </a:rPr>
              <a:t>F_1 </a:t>
            </a:r>
            <a:r>
              <a:rPr lang="en-US" altLang="en-US" sz="1300" dirty="0">
                <a:latin typeface="Courier New" panose="02070309020205020404" pitchFamily="49" charset="0"/>
                <a:cs typeface="Courier New" panose="02070309020205020404" pitchFamily="49" charset="0"/>
              </a:rPr>
              <a:t>:= (Filled =&gt; </a:t>
            </a:r>
            <a:r>
              <a:rPr lang="en-US" altLang="en-US" sz="1300" b="1" dirty="0">
                <a:latin typeface="Courier New" panose="02070309020205020404" pitchFamily="49" charset="0"/>
                <a:cs typeface="Courier New" panose="02070309020205020404" pitchFamily="49" charset="0"/>
              </a:rPr>
              <a:t>True</a:t>
            </a:r>
            <a:r>
              <a:rPr lang="en-US" altLang="en-US" sz="1300" dirty="0">
                <a:latin typeface="Courier New" panose="02070309020205020404" pitchFamily="49" charset="0"/>
                <a:cs typeface="Courier New" panose="02070309020205020404" pitchFamily="49" charset="0"/>
              </a:rPr>
              <a:t>, Color =&gt; Blue, Form =&gt; Circle, Diameter =&gt; 1.3);</a:t>
            </a:r>
          </a:p>
          <a:p>
            <a:pPr lvl="1" eaLnBrk="1" hangingPunct="1">
              <a:lnSpc>
                <a:spcPct val="90000"/>
              </a:lnSpc>
            </a:pPr>
            <a:endParaRPr lang="en-US" altLang="en-US" sz="600" dirty="0" smtClean="0">
              <a:cs typeface="Courier New" panose="02070309020205020404" pitchFamily="49" charset="0"/>
            </a:endParaRPr>
          </a:p>
          <a:p>
            <a:pPr marL="363538" lvl="1" indent="0" eaLnBrk="1" hangingPunct="1">
              <a:buNone/>
            </a:pPr>
            <a:r>
              <a:rPr lang="en-US" altLang="en-US" sz="2000" dirty="0" smtClean="0">
                <a:cs typeface="Courier New" panose="02070309020205020404" pitchFamily="49" charset="0"/>
              </a:rPr>
              <a:t>Note that </a:t>
            </a:r>
            <a:r>
              <a:rPr lang="en-US" altLang="en-US" sz="2000" dirty="0" smtClean="0">
                <a:latin typeface="Courier New" panose="02070309020205020404" pitchFamily="49" charset="0"/>
                <a:cs typeface="Courier New" panose="02070309020205020404" pitchFamily="49" charset="0"/>
              </a:rPr>
              <a:t>Side_1</a:t>
            </a:r>
            <a:r>
              <a:rPr lang="en-US" altLang="en-US" sz="2000" dirty="0" smtClean="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Side_2</a:t>
            </a:r>
            <a:r>
              <a:rPr lang="en-US" altLang="en-US" sz="2000" dirty="0" smtClean="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Left_side</a:t>
            </a:r>
            <a:r>
              <a:rPr lang="en-US" altLang="en-US" sz="2000" dirty="0" smtClean="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Right_side</a:t>
            </a:r>
            <a:r>
              <a:rPr lang="en-US" altLang="en-US" sz="2000" dirty="0" smtClean="0">
                <a:cs typeface="Courier New" panose="02070309020205020404" pitchFamily="49" charset="0"/>
              </a:rPr>
              <a:t>, and </a:t>
            </a:r>
            <a:r>
              <a:rPr lang="en-US" altLang="en-US" sz="2000" dirty="0" smtClean="0">
                <a:latin typeface="Courier New" panose="02070309020205020404" pitchFamily="49" charset="0"/>
                <a:cs typeface="Courier New" panose="02070309020205020404" pitchFamily="49" charset="0"/>
              </a:rPr>
              <a:t>angle</a:t>
            </a:r>
            <a:r>
              <a:rPr lang="en-US" altLang="en-US" sz="2000" dirty="0" smtClean="0">
                <a:cs typeface="Courier New" panose="02070309020205020404" pitchFamily="49" charset="0"/>
              </a:rPr>
              <a:t> can’t be set because </a:t>
            </a:r>
            <a:r>
              <a:rPr lang="en-US" altLang="en-US" sz="2000" dirty="0" smtClean="0">
                <a:latin typeface="Courier New" panose="02070309020205020404" pitchFamily="49" charset="0"/>
                <a:cs typeface="Courier New" panose="02070309020205020404" pitchFamily="49" charset="0"/>
              </a:rPr>
              <a:t>Form</a:t>
            </a:r>
            <a:r>
              <a:rPr lang="en-US" altLang="en-US" sz="2000" dirty="0" smtClean="0">
                <a:cs typeface="Courier New" panose="02070309020205020404" pitchFamily="49" charset="0"/>
              </a:rPr>
              <a:t> is set to </a:t>
            </a:r>
            <a:r>
              <a:rPr lang="en-US" altLang="en-US" sz="2000" dirty="0" smtClean="0">
                <a:latin typeface="Courier New" panose="02070309020205020404" pitchFamily="49" charset="0"/>
                <a:cs typeface="Courier New" panose="02070309020205020404" pitchFamily="49" charset="0"/>
              </a:rPr>
              <a:t>Circle</a:t>
            </a:r>
            <a:endParaRPr lang="en-US" altLang="en-US" sz="2000" kern="0" dirty="0" smtClean="0">
              <a:latin typeface="Courier New" panose="02070309020205020404" pitchFamily="49" charset="0"/>
              <a:cs typeface="Courier New" panose="02070309020205020404" pitchFamily="49" charset="0"/>
            </a:endParaRPr>
          </a:p>
          <a:p>
            <a:pPr eaLnBrk="1" hangingPunct="1">
              <a:buFontTx/>
              <a:buNone/>
            </a:pPr>
            <a:endParaRPr lang="en-US" altLang="en-US" sz="500" dirty="0" smtClean="0">
              <a:latin typeface="Courier New" panose="02070309020205020404" pitchFamily="49" charset="0"/>
              <a:cs typeface="Courier New" panose="02070309020205020404" pitchFamily="49" charset="0"/>
            </a:endParaRPr>
          </a:p>
        </p:txBody>
      </p:sp>
      <p:sp>
        <p:nvSpPr>
          <p:cNvPr id="1003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95E19D3-B58F-4632-B486-A872F9F72F10}"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100356" name="Rectangle 3"/>
          <p:cNvSpPr>
            <a:spLocks noGrp="1" noChangeArrowheads="1"/>
          </p:cNvSpPr>
          <p:nvPr>
            <p:ph type="title"/>
          </p:nvPr>
        </p:nvSpPr>
        <p:spPr/>
        <p:txBody>
          <a:bodyPr/>
          <a:lstStyle/>
          <a:p>
            <a:pPr eaLnBrk="1" hangingPunct="1"/>
            <a:r>
              <a:rPr lang="en-US" altLang="en-US" smtClean="0"/>
              <a:t>Ada Union Type Illustrated</a:t>
            </a:r>
          </a:p>
        </p:txBody>
      </p:sp>
      <p:pic>
        <p:nvPicPr>
          <p:cNvPr id="100358" name="Picture 6" descr="fig_06_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57400"/>
            <a:ext cx="583871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5F725AB-474C-4457-AD6E-6DEFD4B57E9C}"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102404" name="Rectangle 2"/>
          <p:cNvSpPr>
            <a:spLocks noGrp="1" noChangeArrowheads="1"/>
          </p:cNvSpPr>
          <p:nvPr>
            <p:ph type="title"/>
          </p:nvPr>
        </p:nvSpPr>
        <p:spPr/>
        <p:txBody>
          <a:bodyPr/>
          <a:lstStyle/>
          <a:p>
            <a:pPr eaLnBrk="1" hangingPunct="1"/>
            <a:r>
              <a:rPr lang="en-US" altLang="en-US" smtClean="0"/>
              <a:t>Evaluation of Unions</a:t>
            </a:r>
          </a:p>
        </p:txBody>
      </p:sp>
      <p:sp>
        <p:nvSpPr>
          <p:cNvPr id="102405" name="Rectangle 3"/>
          <p:cNvSpPr>
            <a:spLocks noGrp="1" noChangeArrowheads="1"/>
          </p:cNvSpPr>
          <p:nvPr>
            <p:ph type="body" idx="1"/>
          </p:nvPr>
        </p:nvSpPr>
        <p:spPr>
          <a:xfrm>
            <a:off x="609600" y="1569027"/>
            <a:ext cx="8153400" cy="4572000"/>
          </a:xfrm>
        </p:spPr>
        <p:txBody>
          <a:bodyPr/>
          <a:lstStyle/>
          <a:p>
            <a:pPr eaLnBrk="1" hangingPunct="1"/>
            <a:r>
              <a:rPr lang="en-US" altLang="en-US" sz="2400" dirty="0" smtClean="0"/>
              <a:t>Free unions are unsafe</a:t>
            </a:r>
          </a:p>
          <a:p>
            <a:pPr lvl="1" eaLnBrk="1" hangingPunct="1"/>
            <a:r>
              <a:rPr lang="en-US" altLang="en-US" sz="2000" dirty="0" smtClean="0"/>
              <a:t>Do not allow type checking</a:t>
            </a:r>
          </a:p>
          <a:p>
            <a:pPr eaLnBrk="1" hangingPunct="1"/>
            <a:r>
              <a:rPr lang="en-US" altLang="en-US" sz="2400" dirty="0" smtClean="0"/>
              <a:t>Java and C# do not support unions</a:t>
            </a:r>
          </a:p>
          <a:p>
            <a:pPr lvl="1" eaLnBrk="1" hangingPunct="1"/>
            <a:r>
              <a:rPr lang="en-US" altLang="en-US" sz="2000" dirty="0" smtClean="0"/>
              <a:t>Reflects growing concerns for safety</a:t>
            </a:r>
          </a:p>
          <a:p>
            <a:pPr eaLnBrk="1" hangingPunct="1"/>
            <a:r>
              <a:rPr lang="en-US" altLang="en-US" sz="2400" dirty="0" smtClean="0"/>
              <a:t>Ada’s discriminated unions are safe</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37A74EB-06A1-4940-99A0-1156A83F94CB}"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104452" name="Rectangle 2"/>
          <p:cNvSpPr>
            <a:spLocks noGrp="1" noChangeArrowheads="1"/>
          </p:cNvSpPr>
          <p:nvPr>
            <p:ph type="title"/>
          </p:nvPr>
        </p:nvSpPr>
        <p:spPr/>
        <p:txBody>
          <a:bodyPr/>
          <a:lstStyle/>
          <a:p>
            <a:pPr eaLnBrk="1" hangingPunct="1"/>
            <a:r>
              <a:rPr lang="en-US" altLang="en-US" smtClean="0"/>
              <a:t>Pointer and Reference Types</a:t>
            </a:r>
          </a:p>
        </p:txBody>
      </p:sp>
      <p:sp>
        <p:nvSpPr>
          <p:cNvPr id="104453" name="Rectangle 3"/>
          <p:cNvSpPr>
            <a:spLocks noGrp="1" noChangeArrowheads="1"/>
          </p:cNvSpPr>
          <p:nvPr>
            <p:ph type="body" idx="1"/>
          </p:nvPr>
        </p:nvSpPr>
        <p:spPr>
          <a:xfrm>
            <a:off x="609600" y="1569027"/>
            <a:ext cx="8229600" cy="4572000"/>
          </a:xfrm>
        </p:spPr>
        <p:txBody>
          <a:bodyPr/>
          <a:lstStyle/>
          <a:p>
            <a:pPr eaLnBrk="1" hangingPunct="1"/>
            <a:r>
              <a:rPr lang="en-US" altLang="en-US" sz="2400" dirty="0" smtClean="0"/>
              <a:t>A </a:t>
            </a:r>
            <a:r>
              <a:rPr lang="en-US" altLang="en-US" sz="2400" u="sng" dirty="0" smtClean="0"/>
              <a:t>pointer</a:t>
            </a:r>
            <a:r>
              <a:rPr lang="en-US" altLang="en-US" sz="2400" dirty="0" smtClean="0"/>
              <a:t> type variable</a:t>
            </a:r>
          </a:p>
          <a:p>
            <a:pPr lvl="1" eaLnBrk="1" hangingPunct="1"/>
            <a:r>
              <a:rPr lang="en-US" altLang="en-US" sz="2000" dirty="0" smtClean="0"/>
              <a:t>Values are memory addresses that reference a memory cell</a:t>
            </a:r>
          </a:p>
          <a:p>
            <a:pPr lvl="1" eaLnBrk="1" hangingPunct="1"/>
            <a:r>
              <a:rPr lang="en-US" altLang="en-US" sz="2000" dirty="0" smtClean="0"/>
              <a:t>Special value, </a:t>
            </a:r>
            <a:r>
              <a:rPr lang="en-US" altLang="en-US" sz="2000" b="1" dirty="0" smtClean="0"/>
              <a:t>nil</a:t>
            </a:r>
            <a:r>
              <a:rPr lang="en-US" altLang="en-US" sz="2000" dirty="0" smtClean="0"/>
              <a:t>, means it doesn’t refer to a memory cell</a:t>
            </a:r>
          </a:p>
          <a:p>
            <a:pPr eaLnBrk="1" hangingPunct="1"/>
            <a:r>
              <a:rPr lang="en-US" altLang="en-US" sz="2400" dirty="0" smtClean="0"/>
              <a:t>Two possible uses of pointers</a:t>
            </a:r>
          </a:p>
          <a:p>
            <a:pPr lvl="1" eaLnBrk="1" hangingPunct="1"/>
            <a:r>
              <a:rPr lang="en-US" altLang="en-US" sz="2000" dirty="0" smtClean="0"/>
              <a:t>Provide the power of indirect addressing</a:t>
            </a:r>
          </a:p>
          <a:p>
            <a:pPr lvl="2" eaLnBrk="1" hangingPunct="1"/>
            <a:r>
              <a:rPr lang="en-US" altLang="en-US" sz="1700" dirty="0" smtClean="0"/>
              <a:t>A means of referring to a variable via a different name</a:t>
            </a:r>
          </a:p>
          <a:p>
            <a:pPr lvl="1" eaLnBrk="1" hangingPunct="1"/>
            <a:r>
              <a:rPr lang="en-US" altLang="en-US" sz="2000" dirty="0" smtClean="0"/>
              <a:t>Provide a way to manage dynamic memory</a:t>
            </a:r>
          </a:p>
          <a:p>
            <a:pPr lvl="2" eaLnBrk="1" hangingPunct="1"/>
            <a:r>
              <a:rPr lang="en-US" altLang="en-US" sz="1700" dirty="0" smtClean="0"/>
              <a:t>A pointer can be used to access a location in the area where storage is dynamically created (the </a:t>
            </a:r>
            <a:r>
              <a:rPr lang="en-US" altLang="en-US" sz="1700" u="sng" dirty="0" smtClean="0"/>
              <a:t>heap</a:t>
            </a:r>
            <a:r>
              <a:rPr lang="en-US" altLang="en-US" sz="1700" dirty="0" smtClean="0"/>
              <a:t>)</a:t>
            </a:r>
          </a:p>
        </p:txBody>
      </p:sp>
      <p:sp>
        <p:nvSpPr>
          <p:cNvPr id="6" name="Footer Placeholder 3"/>
          <p:cNvSpPr>
            <a:spLocks noGrp="1"/>
          </p:cNvSpPr>
          <p:nvPr>
            <p:ph type="ftr" sz="quarter" idx="10"/>
          </p:nvPr>
        </p:nvSpPr>
        <p:spPr>
          <a:xfrm>
            <a:off x="685800" y="6248400"/>
            <a:ext cx="4191000" cy="457200"/>
          </a:xfrm>
        </p:spPr>
        <p:txBody>
          <a:bodyPr/>
          <a:lstStyle/>
          <a:p>
            <a:pPr>
              <a:defRPr/>
            </a:pPr>
            <a:r>
              <a:rPr lang="en-US" dirty="0"/>
              <a:t>Copyright © </a:t>
            </a:r>
            <a:r>
              <a:rPr lang="en-US" dirty="0" smtClean="0"/>
              <a:t>2023 </a:t>
            </a:r>
            <a:r>
              <a:rPr lang="en-US" dirty="0"/>
              <a:t>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5633</TotalTime>
  <Words>2185</Words>
  <Application>Microsoft Office PowerPoint</Application>
  <PresentationFormat>On-screen Show (4:3)</PresentationFormat>
  <Paragraphs>399</Paragraphs>
  <Slides>28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Courier</vt:lpstr>
      <vt:lpstr>Courier New</vt:lpstr>
      <vt:lpstr>Lucida Sans Unicode</vt:lpstr>
      <vt:lpstr>Times</vt:lpstr>
      <vt:lpstr>1_sebesta</vt:lpstr>
      <vt:lpstr>Chapter 6 Part 3</vt:lpstr>
      <vt:lpstr>Chapter 6 Topics</vt:lpstr>
      <vt:lpstr>Unions Types</vt:lpstr>
      <vt:lpstr>Discriminated vs. Free Unions</vt:lpstr>
      <vt:lpstr>Discriminated vs. Free Unions</vt:lpstr>
      <vt:lpstr>Ada Union Types</vt:lpstr>
      <vt:lpstr>Ada Union Type Illustrated</vt:lpstr>
      <vt:lpstr>Evaluation of Unions</vt:lpstr>
      <vt:lpstr>Pointer and Reference Types</vt:lpstr>
      <vt:lpstr>Design Issues of Pointers</vt:lpstr>
      <vt:lpstr>Pointer Operations</vt:lpstr>
      <vt:lpstr>Pointer Dereferencing Illustrated</vt:lpstr>
      <vt:lpstr>Problems with Pointers </vt:lpstr>
      <vt:lpstr>Pointers in C and C++</vt:lpstr>
      <vt:lpstr>Pointers in C and C++</vt:lpstr>
      <vt:lpstr>Pointers in C and C++</vt:lpstr>
      <vt:lpstr>Reference Types</vt:lpstr>
      <vt:lpstr>Reference Types</vt:lpstr>
      <vt:lpstr>Evaluation of Pointers</vt:lpstr>
      <vt:lpstr>Type Checking</vt:lpstr>
      <vt:lpstr>Type Checking (continued)</vt:lpstr>
      <vt:lpstr>Strong Typing</vt:lpstr>
      <vt:lpstr>Strong Typing (continued)</vt:lpstr>
      <vt:lpstr>Type Equivalence</vt:lpstr>
      <vt:lpstr>Name Type Equivalence</vt:lpstr>
      <vt:lpstr>Structure Type Equivalence</vt:lpstr>
      <vt:lpstr>Structure Type Equivalence</vt:lpstr>
      <vt:lpstr>Theory and Data Types</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390</cp:revision>
  <dcterms:created xsi:type="dcterms:W3CDTF">2003-08-01T12:29:19Z</dcterms:created>
  <dcterms:modified xsi:type="dcterms:W3CDTF">2024-05-02T21:28:46Z</dcterms:modified>
</cp:coreProperties>
</file>