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2" r:id="rId1"/>
  </p:sldMasterIdLst>
  <p:notesMasterIdLst>
    <p:notesMasterId r:id="rId19"/>
  </p:notesMasterIdLst>
  <p:sldIdLst>
    <p:sldId id="389" r:id="rId2"/>
    <p:sldId id="257" r:id="rId3"/>
    <p:sldId id="346" r:id="rId4"/>
    <p:sldId id="385" r:id="rId5"/>
    <p:sldId id="386" r:id="rId6"/>
    <p:sldId id="387" r:id="rId7"/>
    <p:sldId id="388" r:id="rId8"/>
    <p:sldId id="352" r:id="rId9"/>
    <p:sldId id="354" r:id="rId10"/>
    <p:sldId id="355" r:id="rId11"/>
    <p:sldId id="356" r:id="rId12"/>
    <p:sldId id="357" r:id="rId13"/>
    <p:sldId id="358" r:id="rId14"/>
    <p:sldId id="359" r:id="rId15"/>
    <p:sldId id="360" r:id="rId16"/>
    <p:sldId id="361" r:id="rId17"/>
    <p:sldId id="362" r:id="rId1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2860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7432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2004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6576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a:srgbClr val="66669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743" autoAdjust="0"/>
    <p:restoredTop sz="86424" autoAdjust="0"/>
  </p:normalViewPr>
  <p:slideViewPr>
    <p:cSldViewPr>
      <p:cViewPr varScale="1">
        <p:scale>
          <a:sx n="73" d="100"/>
          <a:sy n="73" d="100"/>
        </p:scale>
        <p:origin x="1109"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4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Lucida Sans Unicode" panose="020B0602030504020204" pitchFamily="34" charset="0"/>
                <a:cs typeface="Lucida Sans Unicode" panose="020B0602030504020204" pitchFamily="34" charset="0"/>
              </a:defRPr>
            </a:lvl1pPr>
          </a:lstStyle>
          <a:p>
            <a:pPr>
              <a:defRPr/>
            </a:pPr>
            <a:fld id="{E870BC5F-F1FA-4E63-AAF5-2484B49BAB8D}" type="slidenum">
              <a:rPr lang="en-US" altLang="en-US"/>
              <a:pPr>
                <a:defRPr/>
              </a:pPr>
              <a:t>‹#›</a:t>
            </a:fld>
            <a:endParaRPr lang="en-US" altLang="en-US"/>
          </a:p>
        </p:txBody>
      </p:sp>
    </p:spTree>
    <p:extLst>
      <p:ext uri="{BB962C8B-B14F-4D97-AF65-F5344CB8AC3E}">
        <p14:creationId xmlns:p14="http://schemas.microsoft.com/office/powerpoint/2010/main" val="35758863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10095BF5-4AD6-463F-BFFB-74C71C30254D}" type="slidenum">
              <a:rPr lang="en-US" altLang="en-US" sz="1200" smtClean="0"/>
              <a:pPr/>
              <a:t>1</a:t>
            </a:fld>
            <a:endParaRPr lang="en-US" altLang="en-US" sz="120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dirty="0" smtClean="0"/>
          </a:p>
        </p:txBody>
      </p:sp>
    </p:spTree>
    <p:extLst>
      <p:ext uri="{BB962C8B-B14F-4D97-AF65-F5344CB8AC3E}">
        <p14:creationId xmlns:p14="http://schemas.microsoft.com/office/powerpoint/2010/main" val="277503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5A0A5F01-3FCC-4700-ADA5-FFB6495D7B75}" type="slidenum">
              <a:rPr lang="en-US" altLang="en-US" sz="1300" smtClean="0"/>
              <a:pPr/>
              <a:t>10</a:t>
            </a:fld>
            <a:endParaRPr lang="en-US" altLang="en-US" sz="1300" smtClean="0"/>
          </a:p>
        </p:txBody>
      </p:sp>
      <p:sp>
        <p:nvSpPr>
          <p:cNvPr id="17411" name="Rectangle 2"/>
          <p:cNvSpPr>
            <a:spLocks noGrp="1" noRot="1" noChangeAspect="1" noChangeArrowheads="1" noTextEdit="1"/>
          </p:cNvSpPr>
          <p:nvPr>
            <p:ph type="sldImg"/>
          </p:nvPr>
        </p:nvSpPr>
        <p:spPr>
          <a:xfrm>
            <a:off x="992188" y="768350"/>
            <a:ext cx="5114925" cy="3836988"/>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smtClean="0"/>
              <a:t>The term “name binding” in this case simply means that the name </a:t>
            </a:r>
            <a:r>
              <a:rPr lang="en-GB" altLang="en-US" dirty="0" err="1" smtClean="0"/>
              <a:t>funct_name</a:t>
            </a:r>
            <a:r>
              <a:rPr lang="en-GB" altLang="en-US" dirty="0" smtClean="0"/>
              <a:t> is associated with (or linked to) the lambda expression.</a:t>
            </a:r>
          </a:p>
          <a:p>
            <a:pPr eaLnBrk="1" hangingPunct="1"/>
            <a:endParaRPr lang="en-GB" altLang="en-US" dirty="0" smtClean="0"/>
          </a:p>
          <a:p>
            <a:pPr eaLnBrk="1" hangingPunct="1"/>
            <a:r>
              <a:rPr lang="en-GB" altLang="en-US" dirty="0" smtClean="0"/>
              <a:t>We will focus on Scheme, not LISP (I also won’t ask anything code-based on LISP). Scheme also allows names to be bound to lambda expressions, but uses the DEFINE function for this.</a:t>
            </a:r>
          </a:p>
          <a:p>
            <a:pPr eaLnBrk="1" hangingPunct="1"/>
            <a:endParaRPr lang="en-GB" altLang="en-US" dirty="0" smtClean="0"/>
          </a:p>
          <a:p>
            <a:pPr eaLnBrk="1" hangingPunct="1"/>
            <a:r>
              <a:rPr lang="en-GB" altLang="en-US" dirty="0" smtClean="0"/>
              <a:t>Don’t worry about the code example on this slide, but look at the DEFINE function on slide 13. The important thing to understand here is that a lambda expression is a function without a name, and that a name can be bound to a lambda expression.</a:t>
            </a:r>
          </a:p>
        </p:txBody>
      </p:sp>
    </p:spTree>
    <p:extLst>
      <p:ext uri="{BB962C8B-B14F-4D97-AF65-F5344CB8AC3E}">
        <p14:creationId xmlns:p14="http://schemas.microsoft.com/office/powerpoint/2010/main" val="3320828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5BC3B612-22C6-4439-A906-49D0C0D11578}" type="slidenum">
              <a:rPr lang="en-US" altLang="en-US" sz="1300" smtClean="0"/>
              <a:pPr/>
              <a:t>11</a:t>
            </a:fld>
            <a:endParaRPr lang="en-US" altLang="en-US" sz="1300" smtClean="0"/>
          </a:p>
        </p:txBody>
      </p:sp>
      <p:sp>
        <p:nvSpPr>
          <p:cNvPr id="19459" name="Rectangle 2"/>
          <p:cNvSpPr>
            <a:spLocks noGrp="1" noRot="1" noChangeAspect="1" noChangeArrowheads="1" noTextEdit="1"/>
          </p:cNvSpPr>
          <p:nvPr>
            <p:ph type="sldImg"/>
          </p:nvPr>
        </p:nvSpPr>
        <p:spPr>
          <a:xfrm>
            <a:off x="992188" y="768350"/>
            <a:ext cx="5114925" cy="3836988"/>
          </a:xfrm>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extLst>
      <p:ext uri="{BB962C8B-B14F-4D97-AF65-F5344CB8AC3E}">
        <p14:creationId xmlns:p14="http://schemas.microsoft.com/office/powerpoint/2010/main" val="2502666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ZA" altLang="en-US" dirty="0" smtClean="0"/>
              <a:t>Scheme’s interactive mode simply allows you to type code in line by line via an interface (it might just be in a terminal, though), rather than writing a program in an editor. Generally Scheme implementations also allow you to write code using an editor, and then run the code using the interpreter. For your practical, you will use the second approach (writing code in an editor).</a:t>
            </a:r>
          </a:p>
          <a:p>
            <a:endParaRPr lang="en-ZA" altLang="en-US" dirty="0" smtClean="0"/>
          </a:p>
          <a:p>
            <a:r>
              <a:rPr lang="en-ZA" altLang="en-US" dirty="0" smtClean="0"/>
              <a:t>We’ll get back to </a:t>
            </a:r>
            <a:r>
              <a:rPr lang="en-ZA" altLang="en-US" dirty="0" err="1" smtClean="0"/>
              <a:t>eval</a:t>
            </a:r>
            <a:r>
              <a:rPr lang="en-ZA" altLang="en-US" dirty="0" smtClean="0"/>
              <a:t> in </a:t>
            </a:r>
            <a:r>
              <a:rPr lang="en-ZA" altLang="en-US" dirty="0" smtClean="0"/>
              <a:t>more detail a little later.</a:t>
            </a:r>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AEE728F4-3934-4E4A-AE1E-412A12533661}" type="slidenum">
              <a:rPr lang="en-US" altLang="en-US" sz="1200" smtClean="0"/>
              <a:pPr/>
              <a:t>12</a:t>
            </a:fld>
            <a:endParaRPr lang="en-US" altLang="en-US" sz="1200" smtClean="0"/>
          </a:p>
        </p:txBody>
      </p:sp>
    </p:spTree>
    <p:extLst>
      <p:ext uri="{BB962C8B-B14F-4D97-AF65-F5344CB8AC3E}">
        <p14:creationId xmlns:p14="http://schemas.microsoft.com/office/powerpoint/2010/main" val="3046238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6AD1CB5D-8990-43B7-BE6C-07A2F3372FB7}" type="slidenum">
              <a:rPr lang="en-US" altLang="en-US" sz="1300" smtClean="0"/>
              <a:pPr/>
              <a:t>13</a:t>
            </a:fld>
            <a:endParaRPr lang="en-US" altLang="en-US" sz="1300" smtClean="0"/>
          </a:p>
        </p:txBody>
      </p:sp>
      <p:sp>
        <p:nvSpPr>
          <p:cNvPr id="23555" name="Rectangle 2"/>
          <p:cNvSpPr>
            <a:spLocks noGrp="1" noRot="1" noChangeAspect="1" noChangeArrowheads="1" noTextEdit="1"/>
          </p:cNvSpPr>
          <p:nvPr>
            <p:ph type="sldImg"/>
          </p:nvPr>
        </p:nvSpPr>
        <p:spPr>
          <a:xfrm>
            <a:off x="992188" y="768350"/>
            <a:ext cx="5114925" cy="3836988"/>
          </a:xfrm>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smtClean="0"/>
              <a:t>Here “no particular order” means that </a:t>
            </a:r>
            <a:r>
              <a:rPr lang="en-GB" altLang="en-US" dirty="0" smtClean="0"/>
              <a:t>there </a:t>
            </a:r>
            <a:r>
              <a:rPr lang="en-GB" altLang="en-US" dirty="0" smtClean="0"/>
              <a:t>is an order of parameter evaluation implemented in a Scheme interpreter (this is required for the interpreter to work), but that the order is unimportant. Firstly, if the parameters are just values, the order they are handled in obviously doesn’t matter. But if the parameters are applications of functions (what you know as function calls) the order of evaluation is still unimportant. This is because, as we’ve seen before, functional languages have no functional side effects. This means that no parameter evaluation can affect any other parameter evaluation, and so the order the functions are evaluated in can’t affect the final outcome.</a:t>
            </a:r>
          </a:p>
          <a:p>
            <a:pPr eaLnBrk="1" hangingPunct="1"/>
            <a:endParaRPr lang="en-GB" altLang="en-US" dirty="0" smtClean="0"/>
          </a:p>
          <a:p>
            <a:pPr eaLnBrk="1" hangingPunct="1"/>
            <a:r>
              <a:rPr lang="en-GB" altLang="en-US" dirty="0" smtClean="0"/>
              <a:t>The last point on this slide is also important to remember.</a:t>
            </a:r>
          </a:p>
        </p:txBody>
      </p:sp>
    </p:spTree>
    <p:extLst>
      <p:ext uri="{BB962C8B-B14F-4D97-AF65-F5344CB8AC3E}">
        <p14:creationId xmlns:p14="http://schemas.microsoft.com/office/powerpoint/2010/main" val="1524944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B1375F10-5DB2-4C75-8357-E7BF0EBEEE2C}" type="slidenum">
              <a:rPr lang="en-US" altLang="en-US" sz="1300" smtClean="0"/>
              <a:pPr/>
              <a:t>14</a:t>
            </a:fld>
            <a:endParaRPr lang="en-US" altLang="en-US" sz="1300" smtClean="0"/>
          </a:p>
        </p:txBody>
      </p:sp>
      <p:sp>
        <p:nvSpPr>
          <p:cNvPr id="25603" name="Rectangle 2"/>
          <p:cNvSpPr>
            <a:spLocks noGrp="1" noRot="1" noChangeAspect="1" noChangeArrowheads="1" noTextEdit="1"/>
          </p:cNvSpPr>
          <p:nvPr>
            <p:ph type="sldImg"/>
          </p:nvPr>
        </p:nvSpPr>
        <p:spPr>
          <a:xfrm>
            <a:off x="992188" y="768350"/>
            <a:ext cx="5114925" cy="3836988"/>
          </a:xfrm>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smtClean="0"/>
              <a:t>Remember that everything in Scheme is a function. So +, -, *, and / are actually the names of functions that are provided by Scheme. Notice that their syntax is exactly the same as a normal function (function name first, followed by parameters).</a:t>
            </a:r>
          </a:p>
        </p:txBody>
      </p:sp>
    </p:spTree>
    <p:extLst>
      <p:ext uri="{BB962C8B-B14F-4D97-AF65-F5344CB8AC3E}">
        <p14:creationId xmlns:p14="http://schemas.microsoft.com/office/powerpoint/2010/main" val="20307240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E90D6CA3-29ED-4C70-AA5A-B4CD881CECA9}" type="slidenum">
              <a:rPr lang="en-US" altLang="en-US" sz="1300" smtClean="0"/>
              <a:pPr/>
              <a:t>15</a:t>
            </a:fld>
            <a:endParaRPr lang="en-US" altLang="en-US" sz="1300" smtClean="0"/>
          </a:p>
        </p:txBody>
      </p:sp>
      <p:sp>
        <p:nvSpPr>
          <p:cNvPr id="27651" name="Rectangle 2"/>
          <p:cNvSpPr>
            <a:spLocks noGrp="1" noRot="1" noChangeAspect="1" noChangeArrowheads="1" noTextEdit="1"/>
          </p:cNvSpPr>
          <p:nvPr>
            <p:ph type="sldImg"/>
          </p:nvPr>
        </p:nvSpPr>
        <p:spPr>
          <a:xfrm>
            <a:off x="992188" y="768350"/>
            <a:ext cx="5114925" cy="3836988"/>
          </a:xfrm>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smtClean="0"/>
              <a:t>We won’t be using the </a:t>
            </a:r>
            <a:r>
              <a:rPr lang="en-GB" altLang="en-US" dirty="0" smtClean="0"/>
              <a:t>lambda function </a:t>
            </a:r>
            <a:r>
              <a:rPr lang="en-GB" altLang="en-US" dirty="0" smtClean="0"/>
              <a:t>much (except on slide 32). This discussion is just to illustrate that nameless functions are possible. We usually define a function, and then bind it to a name using the </a:t>
            </a:r>
            <a:r>
              <a:rPr lang="en-GB" altLang="en-US" dirty="0" smtClean="0"/>
              <a:t>define function </a:t>
            </a:r>
            <a:r>
              <a:rPr lang="en-GB" altLang="en-US" dirty="0" smtClean="0"/>
              <a:t>(more on that in the next slides).</a:t>
            </a:r>
          </a:p>
          <a:p>
            <a:pPr eaLnBrk="1" hangingPunct="1"/>
            <a:endParaRPr lang="en-GB" altLang="en-US" dirty="0" smtClean="0"/>
          </a:p>
          <a:p>
            <a:pPr eaLnBrk="1" hangingPunct="1"/>
            <a:r>
              <a:rPr lang="en-GB" altLang="en-US" dirty="0" smtClean="0"/>
              <a:t>Note that x is not a variable in the sense you are used to. It behaves more like a constant.</a:t>
            </a:r>
          </a:p>
          <a:p>
            <a:pPr eaLnBrk="1" hangingPunct="1"/>
            <a:endParaRPr lang="en-GB" altLang="en-US" dirty="0" smtClean="0"/>
          </a:p>
          <a:p>
            <a:pPr eaLnBrk="1" hangingPunct="1"/>
            <a:r>
              <a:rPr lang="en-GB" altLang="en-US" dirty="0" smtClean="0"/>
              <a:t>In the first example, you should read it as “Define a lambda expression that has one parameter, and the result is the parameter multiplied by itself”. Note that there is no name for this function. This means that just providing the code </a:t>
            </a:r>
            <a:r>
              <a:rPr lang="en-US" altLang="en-US" dirty="0" smtClean="0">
                <a:latin typeface="Courier New" panose="02070309020205020404" pitchFamily="49" charset="0"/>
              </a:rPr>
              <a:t>(lambda(x</a:t>
            </a:r>
            <a:r>
              <a:rPr lang="en-US" altLang="en-US" dirty="0" smtClean="0">
                <a:latin typeface="Courier New" panose="02070309020205020404" pitchFamily="49" charset="0"/>
              </a:rPr>
              <a:t>) (* x x)) on its own isn’t useful, because the result is the nameless function and it is not used. There is no way to use this function after the </a:t>
            </a:r>
            <a:r>
              <a:rPr lang="en-US" altLang="en-US" dirty="0" smtClean="0">
                <a:latin typeface="Courier New" panose="02070309020205020404" pitchFamily="49" charset="0"/>
              </a:rPr>
              <a:t>lambda function </a:t>
            </a:r>
            <a:r>
              <a:rPr lang="en-US" altLang="en-US" dirty="0" smtClean="0">
                <a:latin typeface="Courier New" panose="02070309020205020404" pitchFamily="49" charset="0"/>
              </a:rPr>
              <a:t>has been applied like this, because we don’t have a name for it.</a:t>
            </a:r>
          </a:p>
          <a:p>
            <a:pPr eaLnBrk="1" hangingPunct="1"/>
            <a:endParaRPr lang="en-US" altLang="en-US" dirty="0" smtClean="0">
              <a:latin typeface="Courier New" panose="02070309020205020404" pitchFamily="49" charset="0"/>
            </a:endParaRPr>
          </a:p>
          <a:p>
            <a:pPr eaLnBrk="1" hangingPunct="1"/>
            <a:r>
              <a:rPr lang="en-US" altLang="en-US" dirty="0" smtClean="0">
                <a:latin typeface="Courier New" panose="02070309020205020404" pitchFamily="49" charset="0"/>
              </a:rPr>
              <a:t>In the second example, we create the same nameless function as in the first example. We then take that function (again, it has no name, so we’re just taking the definition of the function) and apply it to the parameter 7. This means that the nameless function is now applied to the parameter 7, the parameter 7 is bound to (i.e. associated with) the name x, and the result of the function application is 7 multiplied by itself, which is 49. Note that the result of the </a:t>
            </a:r>
            <a:r>
              <a:rPr lang="en-US" altLang="en-US" dirty="0" smtClean="0">
                <a:latin typeface="Courier New" panose="02070309020205020404" pitchFamily="49" charset="0"/>
              </a:rPr>
              <a:t>lambda function </a:t>
            </a:r>
            <a:r>
              <a:rPr lang="en-US" altLang="en-US" dirty="0" smtClean="0">
                <a:latin typeface="Courier New" panose="02070309020205020404" pitchFamily="49" charset="0"/>
              </a:rPr>
              <a:t>application is the nameless function, not 49. The result of the </a:t>
            </a:r>
            <a:r>
              <a:rPr lang="en-US" altLang="en-US" u="sng" dirty="0" smtClean="0">
                <a:latin typeface="Courier New" panose="02070309020205020404" pitchFamily="49" charset="0"/>
              </a:rPr>
              <a:t>application</a:t>
            </a:r>
            <a:r>
              <a:rPr lang="en-US" altLang="en-US" dirty="0" smtClean="0">
                <a:latin typeface="Courier New" panose="02070309020205020404" pitchFamily="49" charset="0"/>
              </a:rPr>
              <a:t> of the nameless function is 49.</a:t>
            </a:r>
          </a:p>
          <a:p>
            <a:pPr eaLnBrk="1" hangingPunct="1"/>
            <a:endParaRPr lang="en-US" altLang="en-US" dirty="0" smtClean="0">
              <a:latin typeface="Courier New" panose="02070309020205020404" pitchFamily="49" charset="0"/>
            </a:endParaRPr>
          </a:p>
          <a:p>
            <a:pPr eaLnBrk="1" hangingPunct="1"/>
            <a:r>
              <a:rPr lang="en-US" altLang="en-US" dirty="0" smtClean="0">
                <a:latin typeface="Courier New" panose="02070309020205020404" pitchFamily="49" charset="0"/>
              </a:rPr>
              <a:t>The third example is just a more complex example of a nameless function. Again, this one is useless, because the nameless function isn’t used.</a:t>
            </a:r>
            <a:endParaRPr lang="en-GB" altLang="en-US" dirty="0" smtClean="0"/>
          </a:p>
        </p:txBody>
      </p:sp>
    </p:spTree>
    <p:extLst>
      <p:ext uri="{BB962C8B-B14F-4D97-AF65-F5344CB8AC3E}">
        <p14:creationId xmlns:p14="http://schemas.microsoft.com/office/powerpoint/2010/main" val="513193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smtClean="0"/>
              <a:t>As before, the term “binding” simply means an association (or linking). The first example under point 1 uses </a:t>
            </a:r>
            <a:r>
              <a:rPr lang="en-GB" altLang="en-US" dirty="0" smtClean="0"/>
              <a:t>define </a:t>
            </a:r>
            <a:r>
              <a:rPr lang="en-GB" altLang="en-US" dirty="0" smtClean="0"/>
              <a:t>to bind (or associate, or link) the name pi to the numeric literal 3.141593. From this point the symbol pi now “means” 3.141593. The second example under point 1 uses </a:t>
            </a:r>
            <a:r>
              <a:rPr lang="en-GB" altLang="en-US" dirty="0" smtClean="0"/>
              <a:t>define </a:t>
            </a:r>
            <a:r>
              <a:rPr lang="en-GB" altLang="en-US" dirty="0" smtClean="0"/>
              <a:t>to bind the name </a:t>
            </a:r>
            <a:r>
              <a:rPr lang="en-GB" altLang="en-US" dirty="0" err="1" smtClean="0"/>
              <a:t>two_pi</a:t>
            </a:r>
            <a:r>
              <a:rPr lang="en-GB" altLang="en-US" dirty="0" smtClean="0"/>
              <a:t> to the value of the expression (* 2 pi). The value of the expression (* 2 pi) is 6.28318, so from this point the symbol </a:t>
            </a:r>
            <a:r>
              <a:rPr lang="en-GB" altLang="en-US" dirty="0" err="1" smtClean="0"/>
              <a:t>two_pi</a:t>
            </a:r>
            <a:r>
              <a:rPr lang="en-GB" altLang="en-US" dirty="0" smtClean="0"/>
              <a:t> now “means” 6.28318.</a:t>
            </a:r>
            <a:endParaRPr lang="en-ZA" altLang="en-US" dirty="0" smtClean="0"/>
          </a:p>
          <a:p>
            <a:endParaRPr lang="en-ZA" altLang="en-US" dirty="0" smtClean="0"/>
          </a:p>
          <a:p>
            <a:r>
              <a:rPr lang="en-ZA" altLang="en-US" dirty="0" smtClean="0"/>
              <a:t>The first example under point 2 uses </a:t>
            </a:r>
            <a:r>
              <a:rPr lang="en-ZA" altLang="en-US" dirty="0" smtClean="0"/>
              <a:t>define to </a:t>
            </a:r>
            <a:r>
              <a:rPr lang="en-ZA" altLang="en-US" dirty="0" smtClean="0"/>
              <a:t>bind the name “square” to the lambda expression </a:t>
            </a:r>
            <a:r>
              <a:rPr lang="en-US" altLang="en-US" dirty="0" smtClean="0">
                <a:latin typeface="Courier New" panose="02070309020205020404" pitchFamily="49" charset="0"/>
              </a:rPr>
              <a:t>(lambda </a:t>
            </a:r>
            <a:r>
              <a:rPr lang="en-US" altLang="en-US" dirty="0" smtClean="0">
                <a:latin typeface="Courier New" panose="02070309020205020404" pitchFamily="49" charset="0"/>
              </a:rPr>
              <a:t>(x) (* x x)). Note that we use an abbreviated form for the lambda expression, because we don’t have to explicitly use the </a:t>
            </a:r>
            <a:r>
              <a:rPr lang="en-US" altLang="en-US" dirty="0" smtClean="0">
                <a:latin typeface="Courier New" panose="02070309020205020404" pitchFamily="49" charset="0"/>
              </a:rPr>
              <a:t>lambda </a:t>
            </a:r>
            <a:r>
              <a:rPr lang="en-US" altLang="en-US" dirty="0" smtClean="0">
                <a:latin typeface="Courier New" panose="02070309020205020404" pitchFamily="49" charset="0"/>
              </a:rPr>
              <a:t>function within the </a:t>
            </a:r>
            <a:r>
              <a:rPr lang="en-US" altLang="en-US" dirty="0" smtClean="0">
                <a:latin typeface="Courier New" panose="02070309020205020404" pitchFamily="49" charset="0"/>
              </a:rPr>
              <a:t>define. </a:t>
            </a:r>
            <a:r>
              <a:rPr lang="en-US" altLang="en-US" dirty="0" smtClean="0">
                <a:latin typeface="Courier New" panose="02070309020205020404" pitchFamily="49" charset="0"/>
              </a:rPr>
              <a:t>It is actually possible to use the full lambda expression syntax within a </a:t>
            </a:r>
            <a:r>
              <a:rPr lang="en-US" altLang="en-US" dirty="0" smtClean="0">
                <a:latin typeface="Courier New" panose="02070309020205020404" pitchFamily="49" charset="0"/>
              </a:rPr>
              <a:t>define, </a:t>
            </a:r>
            <a:r>
              <a:rPr lang="en-US" altLang="en-US" dirty="0" smtClean="0">
                <a:latin typeface="Courier New" panose="02070309020205020404" pitchFamily="49" charset="0"/>
              </a:rPr>
              <a:t>but we won’t be doing this to make our programs more readable.</a:t>
            </a:r>
            <a:endParaRPr lang="en-ZA" altLang="en-US" dirty="0" smtClean="0"/>
          </a:p>
          <a:p>
            <a:endParaRPr lang="en-ZA" altLang="en-US" dirty="0" smtClean="0"/>
          </a:p>
          <a:p>
            <a:r>
              <a:rPr lang="en-ZA" altLang="en-US" dirty="0" smtClean="0"/>
              <a:t>We will mostly be using </a:t>
            </a:r>
            <a:r>
              <a:rPr lang="en-ZA" altLang="en-US" dirty="0" smtClean="0"/>
              <a:t>define when </a:t>
            </a:r>
            <a:r>
              <a:rPr lang="en-ZA" altLang="en-US" dirty="0" smtClean="0"/>
              <a:t>we write functions. This means that we now have a name for the function, which we can use anywhere in our program</a:t>
            </a:r>
            <a:r>
              <a:rPr lang="en-ZA" altLang="en-US" dirty="0" smtClean="0"/>
              <a:t>. The define function </a:t>
            </a:r>
            <a:r>
              <a:rPr lang="en-ZA" altLang="en-US" dirty="0" smtClean="0"/>
              <a:t>is therefore useful on its own (as in the second example), unlike </a:t>
            </a:r>
            <a:r>
              <a:rPr lang="en-ZA" altLang="en-US" dirty="0" smtClean="0"/>
              <a:t>lambda in </a:t>
            </a:r>
            <a:r>
              <a:rPr lang="en-ZA" altLang="en-US" dirty="0" smtClean="0"/>
              <a:t>the first and third examples on the previous slide. You can think of </a:t>
            </a:r>
            <a:r>
              <a:rPr lang="en-ZA" altLang="en-US" dirty="0" smtClean="0"/>
              <a:t>define as </a:t>
            </a:r>
            <a:r>
              <a:rPr lang="en-ZA" altLang="en-US" dirty="0" smtClean="0"/>
              <a:t>achieving the same thing as a function declaration in a language like C++. However, also take note that </a:t>
            </a:r>
            <a:r>
              <a:rPr lang="en-ZA" altLang="en-US" dirty="0" smtClean="0"/>
              <a:t>define is </a:t>
            </a:r>
            <a:r>
              <a:rPr lang="en-ZA" altLang="en-US" dirty="0" smtClean="0"/>
              <a:t>a function itself, which simply performs a binding of a name to a lambda expression, so it is actually not the same thing as a function declaration.</a:t>
            </a:r>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B5A78DBA-D60D-4E79-985F-E41C886FDF4E}" type="slidenum">
              <a:rPr lang="en-US" altLang="en-US" sz="1200" smtClean="0"/>
              <a:pPr/>
              <a:t>16</a:t>
            </a:fld>
            <a:endParaRPr lang="en-US" altLang="en-US" sz="1200" smtClean="0"/>
          </a:p>
        </p:txBody>
      </p:sp>
    </p:spTree>
    <p:extLst>
      <p:ext uri="{BB962C8B-B14F-4D97-AF65-F5344CB8AC3E}">
        <p14:creationId xmlns:p14="http://schemas.microsoft.com/office/powerpoint/2010/main" val="39402518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4304A795-D79A-40AE-9967-16F6AE5E6729}" type="slidenum">
              <a:rPr lang="en-US" altLang="en-US" sz="1300" smtClean="0"/>
              <a:pPr/>
              <a:t>17</a:t>
            </a:fld>
            <a:endParaRPr lang="en-US" altLang="en-US" sz="1300" smtClean="0"/>
          </a:p>
        </p:txBody>
      </p:sp>
      <p:sp>
        <p:nvSpPr>
          <p:cNvPr id="31747" name="Rectangle 2"/>
          <p:cNvSpPr>
            <a:spLocks noGrp="1" noRot="1" noChangeAspect="1" noChangeArrowheads="1" noTextEdit="1"/>
          </p:cNvSpPr>
          <p:nvPr>
            <p:ph type="sldImg"/>
          </p:nvPr>
        </p:nvSpPr>
        <p:spPr>
          <a:xfrm>
            <a:off x="992188" y="768350"/>
            <a:ext cx="5114925" cy="3836988"/>
          </a:xfrm>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smtClean="0"/>
              <a:t>Related to the last point: Of course, for a functional language to be useful we can’t avoid input and output. So even a “pure” functional language can’t entirely get away from side effects. In practise, however, input and output are fairly safe side effects.</a:t>
            </a:r>
          </a:p>
        </p:txBody>
      </p:sp>
    </p:spTree>
    <p:extLst>
      <p:ext uri="{BB962C8B-B14F-4D97-AF65-F5344CB8AC3E}">
        <p14:creationId xmlns:p14="http://schemas.microsoft.com/office/powerpoint/2010/main" val="1746020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620B71E4-D86A-470A-B958-326C1BF58D6C}" type="slidenum">
              <a:rPr lang="en-US" altLang="en-US" sz="1200" smtClean="0"/>
              <a:pPr/>
              <a:t>2</a:t>
            </a:fld>
            <a:endParaRPr lang="en-US" altLang="en-US" sz="1200" smtClean="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80724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4CE7978F-CF60-4D5F-8E65-94AFABFAC2C2}" type="slidenum">
              <a:rPr lang="en-US" altLang="en-US" sz="1300" smtClean="0"/>
              <a:pPr/>
              <a:t>3</a:t>
            </a:fld>
            <a:endParaRPr lang="en-US" altLang="en-US" sz="1300" smtClean="0"/>
          </a:p>
        </p:txBody>
      </p:sp>
      <p:sp>
        <p:nvSpPr>
          <p:cNvPr id="9219" name="Rectangle 2"/>
          <p:cNvSpPr>
            <a:spLocks noGrp="1" noRot="1" noChangeAspect="1" noChangeArrowheads="1" noTextEdit="1"/>
          </p:cNvSpPr>
          <p:nvPr>
            <p:ph type="sldImg"/>
          </p:nvPr>
        </p:nvSpPr>
        <p:spPr>
          <a:xfrm>
            <a:off x="992188" y="768350"/>
            <a:ext cx="5114925" cy="3836988"/>
          </a:xfrm>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extLst>
      <p:ext uri="{BB962C8B-B14F-4D97-AF65-F5344CB8AC3E}">
        <p14:creationId xmlns:p14="http://schemas.microsoft.com/office/powerpoint/2010/main" val="2367280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4CE7978F-CF60-4D5F-8E65-94AFABFAC2C2}" type="slidenum">
              <a:rPr lang="en-US" altLang="en-US" sz="1300" smtClean="0"/>
              <a:pPr/>
              <a:t>4</a:t>
            </a:fld>
            <a:endParaRPr lang="en-US" altLang="en-US" sz="1300" smtClean="0"/>
          </a:p>
        </p:txBody>
      </p:sp>
      <p:sp>
        <p:nvSpPr>
          <p:cNvPr id="9219" name="Rectangle 2"/>
          <p:cNvSpPr>
            <a:spLocks noGrp="1" noRot="1" noChangeAspect="1" noChangeArrowheads="1" noTextEdit="1"/>
          </p:cNvSpPr>
          <p:nvPr>
            <p:ph type="sldImg"/>
          </p:nvPr>
        </p:nvSpPr>
        <p:spPr>
          <a:xfrm>
            <a:off x="992188" y="768350"/>
            <a:ext cx="5114925" cy="3836988"/>
          </a:xfrm>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smtClean="0"/>
              <a:t>F</a:t>
            </a:r>
            <a:r>
              <a:rPr lang="en-GB" altLang="en-US" baseline="0" dirty="0" smtClean="0"/>
              <a:t>unctional side effects and referential transparency </a:t>
            </a:r>
            <a:r>
              <a:rPr lang="en-GB" altLang="en-US" baseline="0" dirty="0" smtClean="0"/>
              <a:t>are discussed in Section 7.2.2 of the textbook.</a:t>
            </a:r>
            <a:endParaRPr lang="en-GB" altLang="en-US" dirty="0" smtClean="0"/>
          </a:p>
        </p:txBody>
      </p:sp>
    </p:spTree>
    <p:extLst>
      <p:ext uri="{BB962C8B-B14F-4D97-AF65-F5344CB8AC3E}">
        <p14:creationId xmlns:p14="http://schemas.microsoft.com/office/powerpoint/2010/main" val="2166663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4CE7978F-CF60-4D5F-8E65-94AFABFAC2C2}" type="slidenum">
              <a:rPr lang="en-US" altLang="en-US" sz="1300" smtClean="0"/>
              <a:pPr/>
              <a:t>5</a:t>
            </a:fld>
            <a:endParaRPr lang="en-US" altLang="en-US" sz="1300" smtClean="0"/>
          </a:p>
        </p:txBody>
      </p:sp>
      <p:sp>
        <p:nvSpPr>
          <p:cNvPr id="9219" name="Rectangle 2"/>
          <p:cNvSpPr>
            <a:spLocks noGrp="1" noRot="1" noChangeAspect="1" noChangeArrowheads="1" noTextEdit="1"/>
          </p:cNvSpPr>
          <p:nvPr>
            <p:ph type="sldImg"/>
          </p:nvPr>
        </p:nvSpPr>
        <p:spPr>
          <a:xfrm>
            <a:off x="992188" y="768350"/>
            <a:ext cx="5114925" cy="3836988"/>
          </a:xfrm>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extLst>
      <p:ext uri="{BB962C8B-B14F-4D97-AF65-F5344CB8AC3E}">
        <p14:creationId xmlns:p14="http://schemas.microsoft.com/office/powerpoint/2010/main" val="2854730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4CE7978F-CF60-4D5F-8E65-94AFABFAC2C2}" type="slidenum">
              <a:rPr lang="en-US" altLang="en-US" sz="1300" smtClean="0"/>
              <a:pPr/>
              <a:t>6</a:t>
            </a:fld>
            <a:endParaRPr lang="en-US" altLang="en-US" sz="1300" smtClean="0"/>
          </a:p>
        </p:txBody>
      </p:sp>
      <p:sp>
        <p:nvSpPr>
          <p:cNvPr id="9219" name="Rectangle 2"/>
          <p:cNvSpPr>
            <a:spLocks noGrp="1" noRot="1" noChangeAspect="1" noChangeArrowheads="1" noTextEdit="1"/>
          </p:cNvSpPr>
          <p:nvPr>
            <p:ph type="sldImg"/>
          </p:nvPr>
        </p:nvSpPr>
        <p:spPr>
          <a:xfrm>
            <a:off x="992188" y="768350"/>
            <a:ext cx="5114925" cy="3836988"/>
          </a:xfrm>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extLst>
      <p:ext uri="{BB962C8B-B14F-4D97-AF65-F5344CB8AC3E}">
        <p14:creationId xmlns:p14="http://schemas.microsoft.com/office/powerpoint/2010/main" val="744857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4CE7978F-CF60-4D5F-8E65-94AFABFAC2C2}" type="slidenum">
              <a:rPr lang="en-US" altLang="en-US" sz="1300" smtClean="0"/>
              <a:pPr/>
              <a:t>7</a:t>
            </a:fld>
            <a:endParaRPr lang="en-US" altLang="en-US" sz="1300" smtClean="0"/>
          </a:p>
        </p:txBody>
      </p:sp>
      <p:sp>
        <p:nvSpPr>
          <p:cNvPr id="9219" name="Rectangle 2"/>
          <p:cNvSpPr>
            <a:spLocks noGrp="1" noRot="1" noChangeAspect="1" noChangeArrowheads="1" noTextEdit="1"/>
          </p:cNvSpPr>
          <p:nvPr>
            <p:ph type="sldImg"/>
          </p:nvPr>
        </p:nvSpPr>
        <p:spPr>
          <a:xfrm>
            <a:off x="992188" y="768350"/>
            <a:ext cx="5114925" cy="3836988"/>
          </a:xfrm>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extLst>
      <p:ext uri="{BB962C8B-B14F-4D97-AF65-F5344CB8AC3E}">
        <p14:creationId xmlns:p14="http://schemas.microsoft.com/office/powerpoint/2010/main" val="2031078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A82D7698-EDD8-45DD-BE22-A489106E5E95}" type="slidenum">
              <a:rPr lang="en-US" altLang="en-US" sz="1300" smtClean="0"/>
              <a:pPr/>
              <a:t>8</a:t>
            </a:fld>
            <a:endParaRPr lang="en-US" altLang="en-US" sz="1300" smtClean="0"/>
          </a:p>
        </p:txBody>
      </p:sp>
      <p:sp>
        <p:nvSpPr>
          <p:cNvPr id="11267" name="Rectangle 2"/>
          <p:cNvSpPr>
            <a:spLocks noGrp="1" noRot="1" noChangeAspect="1" noChangeArrowheads="1" noTextEdit="1"/>
          </p:cNvSpPr>
          <p:nvPr>
            <p:ph type="sldImg"/>
          </p:nvPr>
        </p:nvSpPr>
        <p:spPr>
          <a:xfrm>
            <a:off x="992188" y="768350"/>
            <a:ext cx="5114925" cy="3836988"/>
          </a:xfrm>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extLst>
      <p:ext uri="{BB962C8B-B14F-4D97-AF65-F5344CB8AC3E}">
        <p14:creationId xmlns:p14="http://schemas.microsoft.com/office/powerpoint/2010/main" val="2208106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0040FA70-1C7F-4D59-9542-52BC3779A93A}" type="slidenum">
              <a:rPr lang="en-US" altLang="en-US" sz="1300" smtClean="0"/>
              <a:pPr/>
              <a:t>9</a:t>
            </a:fld>
            <a:endParaRPr lang="en-US" altLang="en-US" sz="1300" smtClean="0"/>
          </a:p>
        </p:txBody>
      </p:sp>
      <p:sp>
        <p:nvSpPr>
          <p:cNvPr id="15363" name="Rectangle 2"/>
          <p:cNvSpPr>
            <a:spLocks noGrp="1" noRot="1" noChangeAspect="1" noChangeArrowheads="1" noTextEdit="1"/>
          </p:cNvSpPr>
          <p:nvPr>
            <p:ph type="sldImg"/>
          </p:nvPr>
        </p:nvSpPr>
        <p:spPr>
          <a:xfrm>
            <a:off x="992188" y="768350"/>
            <a:ext cx="5114925" cy="3836988"/>
          </a:xfrm>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smtClean="0"/>
              <a:t>Symbolic atoms are things like A and X. They don’t have an intrinsic meaning, and aren’t characters or strings. They were originally designed for AI applications to represent the idea of abstract concepts that AI programs could work with.</a:t>
            </a:r>
          </a:p>
          <a:p>
            <a:pPr eaLnBrk="1" hangingPunct="1"/>
            <a:endParaRPr lang="en-GB" altLang="en-US" dirty="0" smtClean="0"/>
          </a:p>
          <a:p>
            <a:pPr eaLnBrk="1" hangingPunct="1"/>
            <a:r>
              <a:rPr lang="en-GB" altLang="en-US" dirty="0" smtClean="0"/>
              <a:t>Numeric atoms are things like 4.8 and 26. We can perform arithmetic operations on them, like in an imperative language.</a:t>
            </a:r>
          </a:p>
          <a:p>
            <a:pPr eaLnBrk="1" hangingPunct="1"/>
            <a:endParaRPr lang="en-GB" altLang="en-US" dirty="0" smtClean="0"/>
          </a:p>
          <a:p>
            <a:pPr eaLnBrk="1" hangingPunct="1"/>
            <a:r>
              <a:rPr lang="en-GB" altLang="en-US" dirty="0" smtClean="0"/>
              <a:t>Both symbolic and numeric atoms can be stored in lists.</a:t>
            </a:r>
          </a:p>
          <a:p>
            <a:pPr eaLnBrk="1" hangingPunct="1"/>
            <a:endParaRPr lang="en-GB" altLang="en-US" dirty="0" smtClean="0"/>
          </a:p>
          <a:p>
            <a:pPr eaLnBrk="1" hangingPunct="1"/>
            <a:r>
              <a:rPr lang="en-GB" altLang="en-US" dirty="0" smtClean="0"/>
              <a:t>Note that atoms are handled in the same way in Scheme, and that the same list notation is also used in Scheme.</a:t>
            </a:r>
          </a:p>
        </p:txBody>
      </p:sp>
    </p:spTree>
    <p:extLst>
      <p:ext uri="{BB962C8B-B14F-4D97-AF65-F5344CB8AC3E}">
        <p14:creationId xmlns:p14="http://schemas.microsoft.com/office/powerpoint/2010/main" val="1249090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7448550" y="6542088"/>
            <a:ext cx="184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pPr algn="r">
              <a:defRPr/>
            </a:pPr>
            <a:endParaRPr lang="en-US" altLang="en-US" sz="1200" smtClean="0">
              <a:latin typeface="Courier" pitchFamily="49" charset="0"/>
            </a:endParaRPr>
          </a:p>
        </p:txBody>
      </p:sp>
      <p:sp>
        <p:nvSpPr>
          <p:cNvPr id="73730" name="Rectangle 2"/>
          <p:cNvSpPr>
            <a:spLocks noGrp="1" noChangeArrowheads="1"/>
          </p:cNvSpPr>
          <p:nvPr>
            <p:ph type="ctrTitle"/>
          </p:nvPr>
        </p:nvSpPr>
        <p:spPr>
          <a:xfrm>
            <a:off x="381000" y="1371600"/>
            <a:ext cx="3657600" cy="1143000"/>
          </a:xfrm>
        </p:spPr>
        <p:txBody>
          <a:bodyPr/>
          <a:lstStyle>
            <a:lvl1pPr>
              <a:defRPr b="1">
                <a:solidFill>
                  <a:schemeClr val="accent2"/>
                </a:solidFill>
              </a:defRPr>
            </a:lvl1pPr>
          </a:lstStyle>
          <a:p>
            <a:r>
              <a:rPr lang="en-US" dirty="0"/>
              <a:t>Click to edit Master title style</a:t>
            </a:r>
          </a:p>
        </p:txBody>
      </p:sp>
      <p:sp>
        <p:nvSpPr>
          <p:cNvPr id="73731" name="Rectangle 3"/>
          <p:cNvSpPr>
            <a:spLocks noGrp="1" noChangeArrowheads="1"/>
          </p:cNvSpPr>
          <p:nvPr>
            <p:ph type="subTitle" idx="1"/>
          </p:nvPr>
        </p:nvSpPr>
        <p:spPr>
          <a:xfrm>
            <a:off x="381000" y="3276600"/>
            <a:ext cx="3657600" cy="1752600"/>
          </a:xfrm>
        </p:spPr>
        <p:txBody>
          <a:bodyPr/>
          <a:lstStyle>
            <a:lvl1pPr marL="0" indent="0">
              <a:buFontTx/>
              <a:buNone/>
              <a:defRPr>
                <a:solidFill>
                  <a:srgbClr val="CC3300"/>
                </a:solidFill>
              </a:defRPr>
            </a:lvl1pPr>
          </a:lstStyle>
          <a:p>
            <a:r>
              <a:rPr lang="en-US" dirty="0"/>
              <a:t>Click to edit Master subtitle style</a:t>
            </a:r>
          </a:p>
        </p:txBody>
      </p:sp>
      <p:sp>
        <p:nvSpPr>
          <p:cNvPr id="6" name="Slide Number Placeholder 5"/>
          <p:cNvSpPr>
            <a:spLocks noGrp="1"/>
          </p:cNvSpPr>
          <p:nvPr>
            <p:ph type="sldNum" sz="quarter" idx="10"/>
          </p:nvPr>
        </p:nvSpPr>
        <p:spPr/>
        <p:txBody>
          <a:bodyPr/>
          <a:lstStyle>
            <a:lvl1pPr>
              <a:defRPr/>
            </a:lvl1pPr>
          </a:lstStyle>
          <a:p>
            <a:pPr>
              <a:defRPr/>
            </a:pPr>
            <a:r>
              <a:rPr lang="en-US" altLang="en-US"/>
              <a:t>1-</a:t>
            </a:r>
            <a:fld id="{4BD9F492-C94D-4E48-9F45-86C8BE70204D}" type="slidenum">
              <a:rPr lang="en-US" altLang="en-US"/>
              <a:pPr>
                <a:defRPr/>
              </a:pPr>
              <a:t>‹#›</a:t>
            </a:fld>
            <a:endParaRPr lang="en-US" altLang="en-US"/>
          </a:p>
        </p:txBody>
      </p:sp>
      <p:sp>
        <p:nvSpPr>
          <p:cNvPr id="7" name="Footer Placeholder 6"/>
          <p:cNvSpPr>
            <a:spLocks noGrp="1"/>
          </p:cNvSpPr>
          <p:nvPr>
            <p:ph type="ftr" sz="quarter" idx="11"/>
          </p:nvPr>
        </p:nvSpPr>
        <p:spPr/>
        <p:txBody>
          <a:bodyPr/>
          <a:lstStyle>
            <a:lvl1pPr>
              <a:defRPr/>
            </a:lvl1pPr>
          </a:lstStyle>
          <a:p>
            <a:pPr>
              <a:defRPr/>
            </a:pPr>
            <a:r>
              <a:rPr lang="en-US"/>
              <a:t>Copyright © 2012 Addison-Wesley. All rights reserved.</a:t>
            </a:r>
          </a:p>
        </p:txBody>
      </p:sp>
    </p:spTree>
    <p:extLst>
      <p:ext uri="{BB962C8B-B14F-4D97-AF65-F5344CB8AC3E}">
        <p14:creationId xmlns:p14="http://schemas.microsoft.com/office/powerpoint/2010/main" val="2428930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ltLang="en-US"/>
              <a:t>1-</a:t>
            </a:r>
            <a:fld id="{38E498FC-529E-4B29-BFA7-855F80ED8FFF}" type="slidenum">
              <a:rPr lang="en-US" altLang="en-US"/>
              <a:pPr>
                <a:defRPr/>
              </a:pPr>
              <a:t>‹#›</a:t>
            </a:fld>
            <a:endParaRPr lang="en-US" altLang="en-US"/>
          </a:p>
        </p:txBody>
      </p:sp>
    </p:spTree>
    <p:extLst>
      <p:ext uri="{BB962C8B-B14F-4D97-AF65-F5344CB8AC3E}">
        <p14:creationId xmlns:p14="http://schemas.microsoft.com/office/powerpoint/2010/main" val="2439691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381000"/>
            <a:ext cx="203835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81000"/>
            <a:ext cx="596265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ltLang="en-US"/>
              <a:t>1-</a:t>
            </a:r>
            <a:fld id="{73D1268C-ECC3-43A3-A3A0-F4BFEC5FED4E}" type="slidenum">
              <a:rPr lang="en-US" altLang="en-US"/>
              <a:pPr>
                <a:defRPr/>
              </a:pPr>
              <a:t>‹#›</a:t>
            </a:fld>
            <a:endParaRPr lang="en-US" altLang="en-US"/>
          </a:p>
        </p:txBody>
      </p:sp>
    </p:spTree>
    <p:extLst>
      <p:ext uri="{BB962C8B-B14F-4D97-AF65-F5344CB8AC3E}">
        <p14:creationId xmlns:p14="http://schemas.microsoft.com/office/powerpoint/2010/main" val="3212033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ltLang="en-US"/>
              <a:t>1-</a:t>
            </a:r>
            <a:fld id="{8D864D7A-05B3-4629-8E2E-1630D33CA660}" type="slidenum">
              <a:rPr lang="en-US" altLang="en-US"/>
              <a:pPr>
                <a:defRPr/>
              </a:pPr>
              <a:t>‹#›</a:t>
            </a:fld>
            <a:endParaRPr lang="en-US" altLang="en-US"/>
          </a:p>
        </p:txBody>
      </p:sp>
    </p:spTree>
    <p:extLst>
      <p:ext uri="{BB962C8B-B14F-4D97-AF65-F5344CB8AC3E}">
        <p14:creationId xmlns:p14="http://schemas.microsoft.com/office/powerpoint/2010/main" val="3760485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ltLang="en-US"/>
              <a:t>1-</a:t>
            </a:r>
            <a:fld id="{7B51FB13-B91B-4FA7-AADB-5E725FF9119B}" type="slidenum">
              <a:rPr lang="en-US" altLang="en-US"/>
              <a:pPr>
                <a:defRPr/>
              </a:pPr>
              <a:t>‹#›</a:t>
            </a:fld>
            <a:endParaRPr lang="en-US" altLang="en-US"/>
          </a:p>
        </p:txBody>
      </p:sp>
    </p:spTree>
    <p:extLst>
      <p:ext uri="{BB962C8B-B14F-4D97-AF65-F5344CB8AC3E}">
        <p14:creationId xmlns:p14="http://schemas.microsoft.com/office/powerpoint/2010/main" val="3940904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25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ltLang="en-US"/>
              <a:t>1-</a:t>
            </a:r>
            <a:fld id="{324ECCE3-87AB-49A1-A38A-FA0DDF2A1A48}" type="slidenum">
              <a:rPr lang="en-US" altLang="en-US"/>
              <a:pPr>
                <a:defRPr/>
              </a:pPr>
              <a:t>‹#›</a:t>
            </a:fld>
            <a:endParaRPr lang="en-US" altLang="en-US"/>
          </a:p>
        </p:txBody>
      </p:sp>
    </p:spTree>
    <p:extLst>
      <p:ext uri="{BB962C8B-B14F-4D97-AF65-F5344CB8AC3E}">
        <p14:creationId xmlns:p14="http://schemas.microsoft.com/office/powerpoint/2010/main" val="1231325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8" name="Rectangle 5"/>
          <p:cNvSpPr>
            <a:spLocks noGrp="1" noChangeArrowheads="1"/>
          </p:cNvSpPr>
          <p:nvPr>
            <p:ph type="sldNum" sz="quarter" idx="11"/>
          </p:nvPr>
        </p:nvSpPr>
        <p:spPr>
          <a:ln/>
        </p:spPr>
        <p:txBody>
          <a:bodyPr/>
          <a:lstStyle>
            <a:lvl1pPr>
              <a:defRPr/>
            </a:lvl1pPr>
          </a:lstStyle>
          <a:p>
            <a:pPr>
              <a:defRPr/>
            </a:pPr>
            <a:r>
              <a:rPr lang="en-US" altLang="en-US"/>
              <a:t>1-</a:t>
            </a:r>
            <a:fld id="{13217127-C237-4239-83FC-7312F947063F}" type="slidenum">
              <a:rPr lang="en-US" altLang="en-US"/>
              <a:pPr>
                <a:defRPr/>
              </a:pPr>
              <a:t>‹#›</a:t>
            </a:fld>
            <a:endParaRPr lang="en-US" altLang="en-US"/>
          </a:p>
        </p:txBody>
      </p:sp>
    </p:spTree>
    <p:extLst>
      <p:ext uri="{BB962C8B-B14F-4D97-AF65-F5344CB8AC3E}">
        <p14:creationId xmlns:p14="http://schemas.microsoft.com/office/powerpoint/2010/main" val="2559647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ltLang="en-US"/>
              <a:t>1-</a:t>
            </a:r>
            <a:fld id="{E62BD9C9-406C-45C6-A5A7-6EFA1612077F}" type="slidenum">
              <a:rPr lang="en-US" altLang="en-US"/>
              <a:pPr>
                <a:defRPr/>
              </a:pPr>
              <a:t>‹#›</a:t>
            </a:fld>
            <a:endParaRPr lang="en-US" altLang="en-US"/>
          </a:p>
        </p:txBody>
      </p:sp>
    </p:spTree>
    <p:extLst>
      <p:ext uri="{BB962C8B-B14F-4D97-AF65-F5344CB8AC3E}">
        <p14:creationId xmlns:p14="http://schemas.microsoft.com/office/powerpoint/2010/main" val="2122294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ltLang="en-US"/>
              <a:t>1-</a:t>
            </a:r>
            <a:fld id="{32DD89E6-BA6D-4E0E-975E-FBC680F9A4AD}" type="slidenum">
              <a:rPr lang="en-US" altLang="en-US"/>
              <a:pPr>
                <a:defRPr/>
              </a:pPr>
              <a:t>‹#›</a:t>
            </a:fld>
            <a:endParaRPr lang="en-US" altLang="en-US"/>
          </a:p>
        </p:txBody>
      </p:sp>
    </p:spTree>
    <p:extLst>
      <p:ext uri="{BB962C8B-B14F-4D97-AF65-F5344CB8AC3E}">
        <p14:creationId xmlns:p14="http://schemas.microsoft.com/office/powerpoint/2010/main" val="780247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ltLang="en-US"/>
              <a:t>1-</a:t>
            </a:r>
            <a:fld id="{6D75CCFE-BEAB-4D21-98E3-D0B9C806988B}" type="slidenum">
              <a:rPr lang="en-US" altLang="en-US"/>
              <a:pPr>
                <a:defRPr/>
              </a:pPr>
              <a:t>‹#›</a:t>
            </a:fld>
            <a:endParaRPr lang="en-US" altLang="en-US"/>
          </a:p>
        </p:txBody>
      </p:sp>
    </p:spTree>
    <p:extLst>
      <p:ext uri="{BB962C8B-B14F-4D97-AF65-F5344CB8AC3E}">
        <p14:creationId xmlns:p14="http://schemas.microsoft.com/office/powerpoint/2010/main" val="1074019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ltLang="en-US"/>
              <a:t>1-</a:t>
            </a:r>
            <a:fld id="{D9954F60-C442-45DB-8F68-E9DC6A5ED23E}" type="slidenum">
              <a:rPr lang="en-US" altLang="en-US"/>
              <a:pPr>
                <a:defRPr/>
              </a:pPr>
              <a:t>‹#›</a:t>
            </a:fld>
            <a:endParaRPr lang="en-US" altLang="en-US"/>
          </a:p>
        </p:txBody>
      </p:sp>
    </p:spTree>
    <p:extLst>
      <p:ext uri="{BB962C8B-B14F-4D97-AF65-F5344CB8AC3E}">
        <p14:creationId xmlns:p14="http://schemas.microsoft.com/office/powerpoint/2010/main" val="2887770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38100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09600" y="1600200"/>
            <a:ext cx="8153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2708" name="Rectangle 4"/>
          <p:cNvSpPr>
            <a:spLocks noGrp="1" noChangeArrowheads="1"/>
          </p:cNvSpPr>
          <p:nvPr>
            <p:ph type="ftr" sz="quarter" idx="3"/>
          </p:nvPr>
        </p:nvSpPr>
        <p:spPr bwMode="auto">
          <a:xfrm>
            <a:off x="685800" y="6248400"/>
            <a:ext cx="4191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latin typeface="Arial" charset="0"/>
                <a:ea typeface="+mn-ea"/>
                <a:cs typeface="+mn-cs"/>
              </a:defRPr>
            </a:lvl1pPr>
          </a:lstStyle>
          <a:p>
            <a:pPr>
              <a:defRPr/>
            </a:pPr>
            <a:r>
              <a:rPr lang="en-US"/>
              <a:t>Copyright © 2012 Addison-Wesley. All rights reserved.</a:t>
            </a:r>
          </a:p>
        </p:txBody>
      </p:sp>
      <p:sp>
        <p:nvSpPr>
          <p:cNvPr id="72709" name="Rectangle 5"/>
          <p:cNvSpPr>
            <a:spLocks noGrp="1" noChangeArrowheads="1"/>
          </p:cNvSpPr>
          <p:nvPr>
            <p:ph type="sldNum" sz="quarter" idx="4"/>
          </p:nvPr>
        </p:nvSpPr>
        <p:spPr bwMode="auto">
          <a:xfrm>
            <a:off x="6934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latin typeface="Arial" panose="020B0604020202020204" pitchFamily="34" charset="0"/>
                <a:ea typeface="+mn-ea"/>
                <a:cs typeface="+mn-cs"/>
              </a:defRPr>
            </a:lvl1pPr>
          </a:lstStyle>
          <a:p>
            <a:pPr>
              <a:defRPr/>
            </a:pPr>
            <a:r>
              <a:rPr lang="en-US" altLang="en-US"/>
              <a:t>1-</a:t>
            </a:r>
            <a:fld id="{13F8B0F9-8E54-4F9B-8F51-E8A3B34435D2}" type="slidenum">
              <a:rPr lang="en-US" altLang="en-US"/>
              <a:pPr>
                <a:defRPr/>
              </a:pPr>
              <a:t>‹#›</a:t>
            </a:fld>
            <a:endParaRPr lang="en-US" altLang="en-US"/>
          </a:p>
        </p:txBody>
      </p:sp>
      <p:sp>
        <p:nvSpPr>
          <p:cNvPr id="1030" name="Line 6"/>
          <p:cNvSpPr>
            <a:spLocks noChangeShapeType="1"/>
          </p:cNvSpPr>
          <p:nvPr/>
        </p:nvSpPr>
        <p:spPr bwMode="auto">
          <a:xfrm>
            <a:off x="609600" y="15240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ZA"/>
          </a:p>
        </p:txBody>
      </p:sp>
      <p:sp>
        <p:nvSpPr>
          <p:cNvPr id="1031" name="Line 7"/>
          <p:cNvSpPr>
            <a:spLocks noChangeShapeType="1"/>
          </p:cNvSpPr>
          <p:nvPr/>
        </p:nvSpPr>
        <p:spPr bwMode="auto">
          <a:xfrm>
            <a:off x="609600" y="1219200"/>
            <a:ext cx="8153400" cy="0"/>
          </a:xfrm>
          <a:prstGeom prst="line">
            <a:avLst/>
          </a:prstGeom>
          <a:noFill/>
          <a:ln w="57150">
            <a:solidFill>
              <a:srgbClr val="CC3300"/>
            </a:solidFill>
            <a:round/>
            <a:headEnd/>
            <a:tailEnd/>
          </a:ln>
          <a:extLst>
            <a:ext uri="{909E8E84-426E-40DD-AFC4-6F175D3DCCD1}">
              <a14:hiddenFill xmlns:a14="http://schemas.microsoft.com/office/drawing/2010/main">
                <a:noFill/>
              </a14:hiddenFill>
            </a:ext>
          </a:extLst>
        </p:spPr>
        <p:txBody>
          <a:bodyPr/>
          <a:lstStyle/>
          <a:p>
            <a:endParaRPr lang="en-ZA"/>
          </a:p>
        </p:txBody>
      </p:sp>
    </p:spTree>
  </p:cSld>
  <p:clrMap bg1="lt1" tx1="dk1" bg2="lt2" tx2="dk2" accent1="accent1" accent2="accent2" accent3="accent3" accent4="accent4" accent5="accent5" accent6="accent6" hlink="hlink" folHlink="folHlink"/>
  <p:sldLayoutIdLst>
    <p:sldLayoutId id="2147483939"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hf hdr="0" dt="0"/>
  <p:txStyles>
    <p:titleStyle>
      <a:lvl1pPr algn="l" rtl="0" eaLnBrk="0" fontAlgn="base" hangingPunct="0">
        <a:spcBef>
          <a:spcPct val="0"/>
        </a:spcBef>
        <a:spcAft>
          <a:spcPct val="0"/>
        </a:spcAft>
        <a:defRPr sz="3600">
          <a:solidFill>
            <a:srgbClr val="666699"/>
          </a:solidFill>
          <a:latin typeface="+mj-lt"/>
          <a:ea typeface="+mj-ea"/>
          <a:cs typeface="+mj-cs"/>
        </a:defRPr>
      </a:lvl1pPr>
      <a:lvl2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2pPr>
      <a:lvl3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3pPr>
      <a:lvl4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4pPr>
      <a:lvl5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5pPr>
      <a:lvl6pPr marL="4572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6pPr>
      <a:lvl7pPr marL="9144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7pPr>
      <a:lvl8pPr marL="13716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8pPr>
      <a:lvl9pPr marL="18288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9pPr>
    </p:titleStyle>
    <p:bodyStyle>
      <a:lvl1pPr marL="342900" indent="-342900" algn="l" rtl="0" eaLnBrk="0" fontAlgn="base" hangingPunct="0">
        <a:spcBef>
          <a:spcPct val="20000"/>
        </a:spcBef>
        <a:spcAft>
          <a:spcPct val="0"/>
        </a:spcAft>
        <a:buChar char="•"/>
        <a:defRPr sz="28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400">
          <a:solidFill>
            <a:schemeClr val="accent2"/>
          </a:solidFill>
          <a:latin typeface="+mn-lt"/>
          <a:ea typeface="+mn-ea"/>
          <a:cs typeface="+mn-cs"/>
        </a:defRPr>
      </a:lvl2pPr>
      <a:lvl3pPr marL="1143000" indent="-228600" algn="l" rtl="0" eaLnBrk="0" fontAlgn="base" hangingPunct="0">
        <a:spcBef>
          <a:spcPct val="20000"/>
        </a:spcBef>
        <a:spcAft>
          <a:spcPct val="0"/>
        </a:spcAft>
        <a:buChar char="•"/>
        <a:defRPr sz="2100">
          <a:solidFill>
            <a:srgbClr val="666699"/>
          </a:solidFill>
          <a:latin typeface="+mn-lt"/>
          <a:ea typeface="+mn-ea"/>
          <a:cs typeface="+mn-cs"/>
        </a:defRPr>
      </a:lvl3pPr>
      <a:lvl4pPr marL="1600200" indent="-228600" algn="l" rtl="0" eaLnBrk="0" fontAlgn="base" hangingPunct="0">
        <a:spcBef>
          <a:spcPct val="20000"/>
        </a:spcBef>
        <a:spcAft>
          <a:spcPct val="0"/>
        </a:spcAft>
        <a:buChar char="–"/>
        <a:defRPr sz="2000">
          <a:solidFill>
            <a:schemeClr val="accent2"/>
          </a:solidFill>
          <a:latin typeface="+mn-lt"/>
          <a:ea typeface="+mn-ea"/>
          <a:cs typeface="+mn-cs"/>
        </a:defRPr>
      </a:lvl4pPr>
      <a:lvl5pPr marL="2057400" indent="-228600" algn="l" rtl="0" eaLnBrk="0" fontAlgn="base" hangingPunct="0">
        <a:spcBef>
          <a:spcPct val="20000"/>
        </a:spcBef>
        <a:spcAft>
          <a:spcPct val="0"/>
        </a:spcAft>
        <a:buChar char="»"/>
        <a:defRPr sz="2000">
          <a:solidFill>
            <a:srgbClr val="666699"/>
          </a:solidFill>
          <a:latin typeface="+mn-lt"/>
          <a:ea typeface="+mn-ea"/>
          <a:cs typeface="+mn-cs"/>
        </a:defRPr>
      </a:lvl5pPr>
      <a:lvl6pPr marL="2514600" indent="-228600" algn="l" rtl="0" fontAlgn="base">
        <a:spcBef>
          <a:spcPct val="20000"/>
        </a:spcBef>
        <a:spcAft>
          <a:spcPct val="0"/>
        </a:spcAft>
        <a:buChar char="»"/>
        <a:defRPr>
          <a:solidFill>
            <a:srgbClr val="666699"/>
          </a:solidFill>
          <a:latin typeface="+mn-lt"/>
          <a:ea typeface="+mn-ea"/>
          <a:cs typeface="+mn-cs"/>
        </a:defRPr>
      </a:lvl6pPr>
      <a:lvl7pPr marL="2971800" indent="-228600" algn="l" rtl="0" fontAlgn="base">
        <a:spcBef>
          <a:spcPct val="20000"/>
        </a:spcBef>
        <a:spcAft>
          <a:spcPct val="0"/>
        </a:spcAft>
        <a:buChar char="»"/>
        <a:defRPr>
          <a:solidFill>
            <a:srgbClr val="666699"/>
          </a:solidFill>
          <a:latin typeface="+mn-lt"/>
          <a:ea typeface="+mn-ea"/>
          <a:cs typeface="+mn-cs"/>
        </a:defRPr>
      </a:lvl7pPr>
      <a:lvl8pPr marL="3429000" indent="-228600" algn="l" rtl="0" fontAlgn="base">
        <a:spcBef>
          <a:spcPct val="20000"/>
        </a:spcBef>
        <a:spcAft>
          <a:spcPct val="0"/>
        </a:spcAft>
        <a:buChar char="»"/>
        <a:defRPr>
          <a:solidFill>
            <a:srgbClr val="666699"/>
          </a:solidFill>
          <a:latin typeface="+mn-lt"/>
          <a:ea typeface="+mn-ea"/>
          <a:cs typeface="+mn-cs"/>
        </a:defRPr>
      </a:lvl8pPr>
      <a:lvl9pPr marL="3886200" indent="-228600" algn="l" rtl="0" fontAlgn="base">
        <a:spcBef>
          <a:spcPct val="20000"/>
        </a:spcBef>
        <a:spcAft>
          <a:spcPct val="0"/>
        </a:spcAft>
        <a:buChar char="»"/>
        <a:defRPr>
          <a:solidFill>
            <a:srgbClr val="666699"/>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p:txBody>
          <a:bodyPr/>
          <a:lstStyle/>
          <a:p>
            <a:pPr eaLnBrk="1" hangingPunct="1"/>
            <a:r>
              <a:rPr lang="en-ZA" altLang="en-US" noProof="0" dirty="0" smtClean="0"/>
              <a:t>Chapter 15</a:t>
            </a:r>
            <a:br>
              <a:rPr lang="en-ZA" altLang="en-US" noProof="0" dirty="0" smtClean="0"/>
            </a:br>
            <a:r>
              <a:rPr lang="en-ZA" altLang="en-US" sz="2800" dirty="0" smtClean="0"/>
              <a:t>Part 1</a:t>
            </a:r>
            <a:endParaRPr lang="en-ZA" altLang="en-US" sz="2800" noProof="0" dirty="0" smtClean="0"/>
          </a:p>
        </p:txBody>
      </p:sp>
      <p:sp>
        <p:nvSpPr>
          <p:cNvPr id="5123" name="Rectangle 5"/>
          <p:cNvSpPr>
            <a:spLocks noGrp="1" noChangeArrowheads="1"/>
          </p:cNvSpPr>
          <p:nvPr>
            <p:ph type="subTitle" idx="1"/>
          </p:nvPr>
        </p:nvSpPr>
        <p:spPr/>
        <p:txBody>
          <a:bodyPr/>
          <a:lstStyle/>
          <a:p>
            <a:pPr eaLnBrk="1" hangingPunct="1"/>
            <a:r>
              <a:rPr lang="en-ZA" altLang="en-US" noProof="0" dirty="0" smtClean="0"/>
              <a:t>Functional Programming Languages</a:t>
            </a:r>
          </a:p>
        </p:txBody>
      </p:sp>
      <p:pic>
        <p:nvPicPr>
          <p:cNvPr id="5" name="Picture 8" descr="Front Cover: Concepts of Programming Languages, Global Edition, by Robert W Sebesta&#1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9600" y="0"/>
            <a:ext cx="4724400" cy="5867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9082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1638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BC5B36E5-897A-4095-830C-734C47F8A9A6}" type="slidenum">
              <a:rPr lang="en-US" altLang="en-US" sz="1000" smtClean="0">
                <a:solidFill>
                  <a:schemeClr val="tx1"/>
                </a:solidFill>
                <a:latin typeface="Arial" panose="020B0604020202020204" pitchFamily="34" charset="0"/>
              </a:rPr>
              <a:pPr>
                <a:spcBef>
                  <a:spcPct val="0"/>
                </a:spcBef>
                <a:buFontTx/>
                <a:buNone/>
              </a:pPr>
              <a:t>10</a:t>
            </a:fld>
            <a:endParaRPr lang="en-US" altLang="en-US" sz="1000" smtClean="0">
              <a:solidFill>
                <a:schemeClr val="tx1"/>
              </a:solidFill>
              <a:latin typeface="Arial" panose="020B0604020202020204" pitchFamily="34" charset="0"/>
            </a:endParaRPr>
          </a:p>
        </p:txBody>
      </p:sp>
      <p:sp>
        <p:nvSpPr>
          <p:cNvPr id="16388" name="Rectangle 2"/>
          <p:cNvSpPr>
            <a:spLocks noGrp="1" noChangeArrowheads="1"/>
          </p:cNvSpPr>
          <p:nvPr>
            <p:ph type="title"/>
          </p:nvPr>
        </p:nvSpPr>
        <p:spPr/>
        <p:txBody>
          <a:bodyPr/>
          <a:lstStyle/>
          <a:p>
            <a:pPr eaLnBrk="1" hangingPunct="1"/>
            <a:r>
              <a:rPr lang="en-US" altLang="en-US" smtClean="0"/>
              <a:t>LISP Interpretation</a:t>
            </a:r>
          </a:p>
        </p:txBody>
      </p:sp>
      <p:sp>
        <p:nvSpPr>
          <p:cNvPr id="16389" name="Rectangle 3"/>
          <p:cNvSpPr>
            <a:spLocks noGrp="1" noChangeArrowheads="1"/>
          </p:cNvSpPr>
          <p:nvPr>
            <p:ph type="body" idx="1"/>
          </p:nvPr>
        </p:nvSpPr>
        <p:spPr>
          <a:xfrm>
            <a:off x="609600" y="1371600"/>
            <a:ext cx="8305800" cy="4800600"/>
          </a:xfrm>
        </p:spPr>
        <p:txBody>
          <a:bodyPr/>
          <a:lstStyle/>
          <a:p>
            <a:pPr eaLnBrk="1" hangingPunct="1">
              <a:lnSpc>
                <a:spcPct val="90000"/>
              </a:lnSpc>
            </a:pPr>
            <a:r>
              <a:rPr lang="en-US" altLang="en-US" sz="2400" dirty="0" smtClean="0"/>
              <a:t>Data and function applications </a:t>
            </a:r>
            <a:r>
              <a:rPr lang="en-US" altLang="en-US" sz="2400" dirty="0"/>
              <a:t>have the same form</a:t>
            </a:r>
          </a:p>
          <a:p>
            <a:pPr lvl="1" eaLnBrk="1" hangingPunct="1">
              <a:lnSpc>
                <a:spcPct val="90000"/>
              </a:lnSpc>
            </a:pPr>
            <a:r>
              <a:rPr lang="en-US" altLang="en-US" sz="2000" dirty="0" smtClean="0"/>
              <a:t>The list </a:t>
            </a:r>
            <a:r>
              <a:rPr lang="en-US" altLang="en-US" sz="2000" dirty="0" smtClean="0">
                <a:latin typeface="Courier New" panose="02070309020205020404" pitchFamily="49" charset="0"/>
                <a:cs typeface="Courier New" panose="02070309020205020404" pitchFamily="49" charset="0"/>
              </a:rPr>
              <a:t>(A B C)</a:t>
            </a:r>
            <a:r>
              <a:rPr lang="en-US" altLang="en-US" sz="2000" dirty="0" smtClean="0"/>
              <a:t> interpreted </a:t>
            </a:r>
            <a:r>
              <a:rPr lang="en-US" altLang="en-US" sz="2000" dirty="0"/>
              <a:t>as data</a:t>
            </a:r>
          </a:p>
          <a:p>
            <a:pPr lvl="2" eaLnBrk="1" hangingPunct="1">
              <a:lnSpc>
                <a:spcPct val="90000"/>
              </a:lnSpc>
            </a:pPr>
            <a:r>
              <a:rPr lang="en-US" altLang="en-US" sz="1700" dirty="0"/>
              <a:t>A simple list of 3 atoms, </a:t>
            </a:r>
            <a:r>
              <a:rPr lang="en-US" altLang="en-US" sz="1700" dirty="0">
                <a:latin typeface="Courier New" panose="02070309020205020404" pitchFamily="49" charset="0"/>
              </a:rPr>
              <a:t>A</a:t>
            </a:r>
            <a:r>
              <a:rPr lang="en-US" altLang="en-US" sz="1700" dirty="0"/>
              <a:t>, </a:t>
            </a:r>
            <a:r>
              <a:rPr lang="en-US" altLang="en-US" sz="1700" dirty="0">
                <a:latin typeface="Courier New" panose="02070309020205020404" pitchFamily="49" charset="0"/>
              </a:rPr>
              <a:t>B</a:t>
            </a:r>
            <a:r>
              <a:rPr lang="en-US" altLang="en-US" sz="1700" dirty="0"/>
              <a:t>, and </a:t>
            </a:r>
            <a:r>
              <a:rPr lang="en-US" altLang="en-US" sz="1700" dirty="0">
                <a:latin typeface="Courier New" panose="02070309020205020404" pitchFamily="49" charset="0"/>
              </a:rPr>
              <a:t>C</a:t>
            </a:r>
          </a:p>
          <a:p>
            <a:pPr lvl="1" eaLnBrk="1" hangingPunct="1">
              <a:lnSpc>
                <a:spcPct val="90000"/>
              </a:lnSpc>
            </a:pPr>
            <a:r>
              <a:rPr lang="en-US" altLang="en-US" sz="2000" dirty="0" smtClean="0"/>
              <a:t>The list </a:t>
            </a:r>
            <a:r>
              <a:rPr lang="en-US" altLang="en-US" sz="2000" dirty="0" smtClean="0">
                <a:latin typeface="Courier New" panose="02070309020205020404" pitchFamily="49" charset="0"/>
                <a:cs typeface="Courier New" panose="02070309020205020404" pitchFamily="49" charset="0"/>
              </a:rPr>
              <a:t>(A B C)</a:t>
            </a:r>
            <a:r>
              <a:rPr lang="en-US" altLang="en-US" sz="2000" dirty="0" smtClean="0"/>
              <a:t> interpreted </a:t>
            </a:r>
            <a:r>
              <a:rPr lang="en-US" altLang="en-US" sz="2000" dirty="0"/>
              <a:t>as a function application</a:t>
            </a:r>
          </a:p>
          <a:p>
            <a:pPr lvl="2" eaLnBrk="1" hangingPunct="1">
              <a:lnSpc>
                <a:spcPct val="90000"/>
              </a:lnSpc>
            </a:pPr>
            <a:r>
              <a:rPr lang="en-US" altLang="en-US" sz="1700" dirty="0"/>
              <a:t>The function named </a:t>
            </a:r>
            <a:r>
              <a:rPr lang="en-US" altLang="en-US" sz="1700" dirty="0">
                <a:latin typeface="Courier New" panose="02070309020205020404" pitchFamily="49" charset="0"/>
              </a:rPr>
              <a:t>A</a:t>
            </a:r>
            <a:r>
              <a:rPr lang="en-US" altLang="en-US" sz="1700" dirty="0"/>
              <a:t> is applied to two parameters, </a:t>
            </a:r>
            <a:r>
              <a:rPr lang="en-US" altLang="en-US" sz="1700" dirty="0">
                <a:latin typeface="Courier New" panose="02070309020205020404" pitchFamily="49" charset="0"/>
              </a:rPr>
              <a:t>B</a:t>
            </a:r>
            <a:r>
              <a:rPr lang="en-US" altLang="en-US" sz="1700" dirty="0"/>
              <a:t> and </a:t>
            </a:r>
            <a:r>
              <a:rPr lang="en-US" altLang="en-US" sz="1700" dirty="0" smtClean="0">
                <a:latin typeface="Courier New" panose="02070309020205020404" pitchFamily="49" charset="0"/>
              </a:rPr>
              <a:t>C</a:t>
            </a:r>
            <a:endParaRPr lang="en-US" altLang="en-US" sz="2400" dirty="0" smtClean="0"/>
          </a:p>
          <a:p>
            <a:pPr eaLnBrk="1" hangingPunct="1">
              <a:lnSpc>
                <a:spcPct val="90000"/>
              </a:lnSpc>
            </a:pPr>
            <a:endParaRPr lang="en-US" altLang="en-US" sz="700" dirty="0" smtClean="0"/>
          </a:p>
          <a:p>
            <a:pPr eaLnBrk="1" hangingPunct="1">
              <a:lnSpc>
                <a:spcPct val="90000"/>
              </a:lnSpc>
            </a:pPr>
            <a:r>
              <a:rPr lang="en-US" altLang="en-US" sz="2400" dirty="0" smtClean="0"/>
              <a:t>Function definitions</a:t>
            </a:r>
          </a:p>
          <a:p>
            <a:pPr lvl="1" eaLnBrk="1" hangingPunct="1">
              <a:lnSpc>
                <a:spcPct val="90000"/>
              </a:lnSpc>
            </a:pPr>
            <a:r>
              <a:rPr lang="en-US" altLang="en-US" sz="2000" dirty="0" smtClean="0"/>
              <a:t>Lambda notation specifies function definitions</a:t>
            </a:r>
          </a:p>
          <a:p>
            <a:pPr lvl="1" eaLnBrk="1" hangingPunct="1">
              <a:lnSpc>
                <a:spcPct val="90000"/>
              </a:lnSpc>
            </a:pPr>
            <a:r>
              <a:rPr lang="en-US" altLang="en-US" sz="2000" dirty="0" smtClean="0"/>
              <a:t>A lambda expression is a nameless function</a:t>
            </a:r>
          </a:p>
          <a:p>
            <a:pPr marL="457200" lvl="1" indent="0" eaLnBrk="1" hangingPunct="1">
              <a:lnSpc>
                <a:spcPct val="90000"/>
              </a:lnSpc>
              <a:buNone/>
            </a:pPr>
            <a:r>
              <a:rPr lang="en-US" altLang="en-US" sz="1800" dirty="0" smtClean="0"/>
              <a:t>       </a:t>
            </a:r>
            <a:r>
              <a:rPr lang="en-US" altLang="en-US" sz="1800" dirty="0" smtClean="0">
                <a:latin typeface="Courier New" panose="02070309020205020404" pitchFamily="49" charset="0"/>
              </a:rPr>
              <a:t>(lambda(arg_1 </a:t>
            </a: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arg_n</a:t>
            </a:r>
            <a:r>
              <a:rPr lang="en-US" altLang="en-US" sz="1800" dirty="0" smtClean="0">
                <a:latin typeface="Courier New" panose="02070309020205020404" pitchFamily="49" charset="0"/>
              </a:rPr>
              <a:t>) </a:t>
            </a:r>
            <a:r>
              <a:rPr lang="en-US" altLang="en-US" sz="1800" dirty="0">
                <a:latin typeface="Courier New" panose="02070309020205020404" pitchFamily="49" charset="0"/>
              </a:rPr>
              <a:t>expression</a:t>
            </a:r>
            <a:r>
              <a:rPr lang="en-US" altLang="en-US" sz="1800" dirty="0" smtClean="0">
                <a:latin typeface="Courier New" panose="02070309020205020404" pitchFamily="49" charset="0"/>
              </a:rPr>
              <a:t>))</a:t>
            </a:r>
          </a:p>
          <a:p>
            <a:pPr marL="457200" lvl="1" indent="0" eaLnBrk="1" hangingPunct="1">
              <a:lnSpc>
                <a:spcPct val="90000"/>
              </a:lnSpc>
              <a:buNone/>
            </a:pPr>
            <a:endParaRPr lang="en-US" altLang="en-US" sz="500" dirty="0" smtClean="0"/>
          </a:p>
          <a:p>
            <a:pPr lvl="1" eaLnBrk="1" hangingPunct="1">
              <a:lnSpc>
                <a:spcPct val="90000"/>
              </a:lnSpc>
            </a:pPr>
            <a:r>
              <a:rPr lang="en-US" altLang="en-US" sz="2000" dirty="0" smtClean="0"/>
              <a:t>We can bind a name to a lambda expression</a:t>
            </a:r>
            <a:endParaRPr lang="en-US" altLang="en-US" sz="800" dirty="0" smtClean="0"/>
          </a:p>
          <a:p>
            <a:pPr lvl="1" eaLnBrk="1" hangingPunct="1">
              <a:lnSpc>
                <a:spcPct val="90000"/>
              </a:lnSpc>
              <a:buFontTx/>
              <a:buNone/>
            </a:pPr>
            <a:r>
              <a:rPr lang="en-US" altLang="en-US" sz="1800" dirty="0"/>
              <a:t> </a:t>
            </a:r>
            <a:r>
              <a:rPr lang="en-US" altLang="en-US" sz="1800" dirty="0" smtClean="0"/>
              <a:t>      </a:t>
            </a:r>
            <a:r>
              <a:rPr lang="en-US" altLang="en-US" sz="1800" dirty="0" smtClean="0">
                <a:latin typeface="Courier New" panose="02070309020205020404" pitchFamily="49" charset="0"/>
              </a:rPr>
              <a:t>(</a:t>
            </a:r>
            <a:r>
              <a:rPr lang="en-US" altLang="en-US" sz="1800" dirty="0" err="1" smtClean="0">
                <a:latin typeface="Courier New" panose="02070309020205020404" pitchFamily="49" charset="0"/>
              </a:rPr>
              <a:t>funct_name</a:t>
            </a:r>
            <a:r>
              <a:rPr lang="en-US" altLang="en-US" sz="1800" dirty="0" smtClean="0">
                <a:latin typeface="Courier New" panose="02070309020205020404" pitchFamily="49" charset="0"/>
              </a:rPr>
              <a:t> </a:t>
            </a:r>
            <a:r>
              <a:rPr lang="en-US" altLang="en-US" sz="1800" dirty="0" smtClean="0">
                <a:latin typeface="Courier New" panose="02070309020205020404" pitchFamily="49" charset="0"/>
              </a:rPr>
              <a:t>(lambda(arg_1 </a:t>
            </a: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arg_n</a:t>
            </a:r>
            <a:r>
              <a:rPr lang="en-US" altLang="en-US" sz="1800" dirty="0" smtClean="0">
                <a:latin typeface="Courier New" panose="02070309020205020404" pitchFamily="49" charset="0"/>
              </a:rPr>
              <a:t>) expression))</a:t>
            </a:r>
            <a:endParaRPr lang="en-US" altLang="en-US" sz="800" dirty="0" smtClean="0">
              <a:latin typeface="Courier New" panose="02070309020205020404" pitchFamily="49" charset="0"/>
            </a:endParaRPr>
          </a:p>
          <a:p>
            <a:pPr eaLnBrk="1" hangingPunct="1">
              <a:lnSpc>
                <a:spcPct val="90000"/>
              </a:lnSpc>
            </a:pPr>
            <a:endParaRPr lang="en-US" altLang="en-US" sz="700" dirty="0" smtClean="0"/>
          </a:p>
          <a:p>
            <a:pPr eaLnBrk="1" hangingPunct="1">
              <a:lnSpc>
                <a:spcPct val="90000"/>
              </a:lnSpc>
            </a:pPr>
            <a:r>
              <a:rPr lang="en-US" altLang="en-US" sz="2400" dirty="0" smtClean="0"/>
              <a:t>First LISP interpreter</a:t>
            </a:r>
          </a:p>
          <a:p>
            <a:pPr lvl="1" eaLnBrk="1" hangingPunct="1">
              <a:lnSpc>
                <a:spcPct val="90000"/>
              </a:lnSpc>
            </a:pPr>
            <a:r>
              <a:rPr lang="en-US" altLang="en-US" sz="2000" dirty="0" smtClean="0"/>
              <a:t>Demonstrated universality of functional model</a:t>
            </a:r>
          </a:p>
          <a:p>
            <a:pPr lvl="1" eaLnBrk="1" hangingPunct="1">
              <a:lnSpc>
                <a:spcPct val="90000"/>
              </a:lnSpc>
            </a:pPr>
            <a:r>
              <a:rPr lang="en-US" altLang="en-US" sz="2000" dirty="0"/>
              <a:t>U</a:t>
            </a:r>
            <a:r>
              <a:rPr lang="en-US" altLang="en-US" sz="2000" dirty="0" smtClean="0"/>
              <a:t>niversal LISP function can evaluate any other LISP function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1843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47C5FE54-EE4A-4C88-8BF4-15BE92E843AF}" type="slidenum">
              <a:rPr lang="en-US" altLang="en-US" sz="1000" smtClean="0">
                <a:solidFill>
                  <a:schemeClr val="tx1"/>
                </a:solidFill>
                <a:latin typeface="Arial" panose="020B0604020202020204" pitchFamily="34" charset="0"/>
              </a:rPr>
              <a:pPr>
                <a:spcBef>
                  <a:spcPct val="0"/>
                </a:spcBef>
                <a:buFontTx/>
                <a:buNone/>
              </a:pPr>
              <a:t>11</a:t>
            </a:fld>
            <a:endParaRPr lang="en-US" altLang="en-US" sz="1000" smtClean="0">
              <a:solidFill>
                <a:schemeClr val="tx1"/>
              </a:solidFill>
              <a:latin typeface="Arial" panose="020B0604020202020204" pitchFamily="34" charset="0"/>
            </a:endParaRPr>
          </a:p>
        </p:txBody>
      </p:sp>
      <p:sp>
        <p:nvSpPr>
          <p:cNvPr id="18436" name="Rectangle 2"/>
          <p:cNvSpPr>
            <a:spLocks noGrp="1" noChangeArrowheads="1"/>
          </p:cNvSpPr>
          <p:nvPr>
            <p:ph type="title"/>
          </p:nvPr>
        </p:nvSpPr>
        <p:spPr/>
        <p:txBody>
          <a:bodyPr/>
          <a:lstStyle/>
          <a:p>
            <a:pPr eaLnBrk="1" hangingPunct="1"/>
            <a:r>
              <a:rPr lang="en-US" altLang="en-US" smtClean="0"/>
              <a:t>Origins of Scheme</a:t>
            </a:r>
          </a:p>
        </p:txBody>
      </p:sp>
      <p:sp>
        <p:nvSpPr>
          <p:cNvPr id="18437" name="Rectangle 3"/>
          <p:cNvSpPr>
            <a:spLocks noGrp="1" noChangeArrowheads="1"/>
          </p:cNvSpPr>
          <p:nvPr>
            <p:ph type="body" idx="1"/>
          </p:nvPr>
        </p:nvSpPr>
        <p:spPr>
          <a:xfrm>
            <a:off x="609600" y="1340070"/>
            <a:ext cx="8153400" cy="4572000"/>
          </a:xfrm>
        </p:spPr>
        <p:txBody>
          <a:bodyPr/>
          <a:lstStyle/>
          <a:p>
            <a:pPr eaLnBrk="1" hangingPunct="1"/>
            <a:r>
              <a:rPr lang="en-US" altLang="en-US" sz="2400" dirty="0" smtClean="0"/>
              <a:t>Scheme is a mid-1970s dialect of LISP</a:t>
            </a:r>
          </a:p>
          <a:p>
            <a:pPr lvl="1" eaLnBrk="1" hangingPunct="1"/>
            <a:r>
              <a:rPr lang="en-US" altLang="en-US" sz="2000" dirty="0" smtClean="0"/>
              <a:t>Designed to be a cleaner, more modern, and simpler version than contemporary LISP dialects</a:t>
            </a:r>
          </a:p>
          <a:p>
            <a:pPr eaLnBrk="1" hangingPunct="1"/>
            <a:r>
              <a:rPr lang="en-US" altLang="en-US" sz="2400" dirty="0" smtClean="0"/>
              <a:t>Scheme uses the same atoms and lists as LISP</a:t>
            </a:r>
          </a:p>
          <a:p>
            <a:pPr eaLnBrk="1" hangingPunct="1"/>
            <a:r>
              <a:rPr lang="en-US" altLang="en-US" sz="2400" dirty="0" smtClean="0"/>
              <a:t>Uses only static scoping</a:t>
            </a:r>
          </a:p>
          <a:p>
            <a:pPr eaLnBrk="1" hangingPunct="1"/>
            <a:r>
              <a:rPr lang="en-US" altLang="en-US" sz="2400" dirty="0" smtClean="0"/>
              <a:t>Scheme </a:t>
            </a:r>
            <a:r>
              <a:rPr lang="en-US" altLang="en-US" sz="2400" dirty="0" smtClean="0"/>
              <a:t>programs are built up of only</a:t>
            </a:r>
            <a:r>
              <a:rPr lang="en-US" altLang="en-US" sz="2400" dirty="0" smtClean="0"/>
              <a:t> functions</a:t>
            </a:r>
          </a:p>
          <a:p>
            <a:pPr lvl="1" eaLnBrk="1" hangingPunct="1"/>
            <a:r>
              <a:rPr lang="en-US" altLang="en-US" sz="2000" dirty="0" smtClean="0"/>
              <a:t>There are no operators or control structures</a:t>
            </a:r>
            <a:endParaRPr lang="en-US" altLang="en-US" sz="2000" dirty="0" smtClean="0"/>
          </a:p>
          <a:p>
            <a:pPr eaLnBrk="1" hangingPunct="1"/>
            <a:r>
              <a:rPr lang="en-US" altLang="en-US" sz="2400" dirty="0" smtClean="0"/>
              <a:t>Functions are first-class entities</a:t>
            </a:r>
          </a:p>
          <a:p>
            <a:pPr lvl="1" eaLnBrk="1" hangingPunct="1"/>
            <a:r>
              <a:rPr lang="en-US" altLang="en-US" sz="2000" dirty="0" smtClean="0"/>
              <a:t>Expressions can evaluate to functions</a:t>
            </a:r>
          </a:p>
          <a:p>
            <a:pPr lvl="1" eaLnBrk="1" hangingPunct="1"/>
            <a:r>
              <a:rPr lang="en-US" altLang="en-US" sz="2000" dirty="0" smtClean="0"/>
              <a:t>They can be elements within lists</a:t>
            </a:r>
          </a:p>
          <a:p>
            <a:pPr lvl="1" eaLnBrk="1" hangingPunct="1"/>
            <a:r>
              <a:rPr lang="en-US" altLang="en-US" sz="2000" dirty="0" smtClean="0"/>
              <a:t>They can be passed as function parameters</a:t>
            </a:r>
          </a:p>
          <a:p>
            <a:pPr lvl="1" eaLnBrk="1" hangingPunct="1"/>
            <a:r>
              <a:rPr lang="en-US" altLang="en-US" sz="2000" dirty="0" smtClean="0"/>
              <a:t>They can be returned from functions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smtClean="0"/>
              <a:t>The Scheme Interpreter</a:t>
            </a:r>
          </a:p>
        </p:txBody>
      </p:sp>
      <p:sp>
        <p:nvSpPr>
          <p:cNvPr id="20483" name="Content Placeholder 2"/>
          <p:cNvSpPr>
            <a:spLocks noGrp="1"/>
          </p:cNvSpPr>
          <p:nvPr>
            <p:ph idx="1"/>
          </p:nvPr>
        </p:nvSpPr>
        <p:spPr>
          <a:xfrm>
            <a:off x="609600" y="1340070"/>
            <a:ext cx="8153400" cy="4572000"/>
          </a:xfrm>
        </p:spPr>
        <p:txBody>
          <a:bodyPr/>
          <a:lstStyle/>
          <a:p>
            <a:r>
              <a:rPr lang="en-US" altLang="en-US" sz="2400" dirty="0" smtClean="0"/>
              <a:t>A Scheme interpreter has an interactive mode</a:t>
            </a:r>
          </a:p>
          <a:p>
            <a:pPr lvl="1"/>
            <a:r>
              <a:rPr lang="en-US" altLang="en-US" sz="2000" dirty="0" smtClean="0"/>
              <a:t>Operates in an infinite read-evaluate-print loop (REPL)</a:t>
            </a:r>
          </a:p>
          <a:p>
            <a:pPr lvl="1"/>
            <a:r>
              <a:rPr lang="en-US" altLang="en-US" sz="2000" dirty="0" smtClean="0"/>
              <a:t>This form of interpreter is also used by Python and Ruby</a:t>
            </a:r>
          </a:p>
          <a:p>
            <a:pPr lvl="1"/>
            <a:r>
              <a:rPr lang="en-US" altLang="en-US" sz="2000" dirty="0" smtClean="0"/>
              <a:t>Most interpreters accept source files, which are interpreted in a batch mode</a:t>
            </a:r>
          </a:p>
          <a:p>
            <a:r>
              <a:rPr lang="en-US" altLang="en-US" sz="2400" dirty="0" smtClean="0"/>
              <a:t>Expressions are interpreted by the function </a:t>
            </a:r>
            <a:r>
              <a:rPr lang="en-US" altLang="en-US" sz="2400" dirty="0" err="1" smtClean="0">
                <a:latin typeface="Courier New" panose="02070309020205020404" pitchFamily="49" charset="0"/>
                <a:cs typeface="Courier New" panose="02070309020205020404" pitchFamily="49" charset="0"/>
              </a:rPr>
              <a:t>eval</a:t>
            </a:r>
            <a:endParaRPr lang="en-US" altLang="en-US" sz="1800" dirty="0" smtClean="0">
              <a:latin typeface="Courier New" panose="02070309020205020404" pitchFamily="49" charset="0"/>
              <a:cs typeface="Courier New" panose="02070309020205020404" pitchFamily="49" charset="0"/>
            </a:endParaRPr>
          </a:p>
          <a:p>
            <a:pPr lvl="1"/>
            <a:r>
              <a:rPr lang="en-US" altLang="en-US" sz="2000" dirty="0" smtClean="0"/>
              <a:t>So the Scheme interpreter is actually a Scheme function!</a:t>
            </a:r>
          </a:p>
          <a:p>
            <a:r>
              <a:rPr lang="en-US" altLang="en-US" sz="2400" dirty="0" smtClean="0"/>
              <a:t>Literals evaluate to themselves</a:t>
            </a:r>
          </a:p>
        </p:txBody>
      </p:sp>
      <p:sp>
        <p:nvSpPr>
          <p:cNvPr id="2048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2048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FAD93A0B-5714-46EE-8B47-F8DE6F9E33F0}" type="slidenum">
              <a:rPr lang="en-US" altLang="en-US" sz="1000" smtClean="0">
                <a:solidFill>
                  <a:schemeClr val="tx1"/>
                </a:solidFill>
                <a:latin typeface="Arial" panose="020B0604020202020204" pitchFamily="34" charset="0"/>
              </a:rPr>
              <a:pPr>
                <a:spcBef>
                  <a:spcPct val="0"/>
                </a:spcBef>
                <a:buFontTx/>
                <a:buNone/>
              </a:pPr>
              <a:t>12</a:t>
            </a:fld>
            <a:endParaRPr lang="en-US" altLang="en-US" sz="1000" smtClean="0">
              <a:solidFill>
                <a:schemeClr val="tx1"/>
              </a:solidFill>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2253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3F7E65B7-C026-49F0-8394-BD0FE8EF0080}" type="slidenum">
              <a:rPr lang="en-US" altLang="en-US" sz="1000" smtClean="0">
                <a:solidFill>
                  <a:schemeClr val="tx1"/>
                </a:solidFill>
                <a:latin typeface="Arial" panose="020B0604020202020204" pitchFamily="34" charset="0"/>
              </a:rPr>
              <a:pPr>
                <a:spcBef>
                  <a:spcPct val="0"/>
                </a:spcBef>
                <a:buFontTx/>
                <a:buNone/>
              </a:pPr>
              <a:t>13</a:t>
            </a:fld>
            <a:endParaRPr lang="en-US" altLang="en-US" sz="1000" smtClean="0">
              <a:solidFill>
                <a:schemeClr val="tx1"/>
              </a:solidFill>
              <a:latin typeface="Arial" panose="020B0604020202020204" pitchFamily="34" charset="0"/>
            </a:endParaRPr>
          </a:p>
        </p:txBody>
      </p:sp>
      <p:sp>
        <p:nvSpPr>
          <p:cNvPr id="22532" name="Rectangle 2"/>
          <p:cNvSpPr>
            <a:spLocks noGrp="1" noChangeArrowheads="1"/>
          </p:cNvSpPr>
          <p:nvPr>
            <p:ph type="title"/>
          </p:nvPr>
        </p:nvSpPr>
        <p:spPr/>
        <p:txBody>
          <a:bodyPr/>
          <a:lstStyle/>
          <a:p>
            <a:pPr eaLnBrk="1" hangingPunct="1"/>
            <a:r>
              <a:rPr lang="en-US" altLang="en-US" dirty="0" smtClean="0"/>
              <a:t>Function Evaluation</a:t>
            </a:r>
          </a:p>
        </p:txBody>
      </p:sp>
      <p:sp>
        <p:nvSpPr>
          <p:cNvPr id="22533" name="Rectangle 3"/>
          <p:cNvSpPr>
            <a:spLocks noGrp="1" noChangeArrowheads="1"/>
          </p:cNvSpPr>
          <p:nvPr>
            <p:ph type="body" idx="1"/>
          </p:nvPr>
        </p:nvSpPr>
        <p:spPr>
          <a:xfrm>
            <a:off x="609600" y="1337440"/>
            <a:ext cx="8153400" cy="4572000"/>
          </a:xfrm>
        </p:spPr>
        <p:txBody>
          <a:bodyPr/>
          <a:lstStyle/>
          <a:p>
            <a:pPr marL="357188" indent="-354013" eaLnBrk="1" hangingPunct="1"/>
            <a:r>
              <a:rPr lang="en-US" altLang="en-US" sz="2400" dirty="0" smtClean="0"/>
              <a:t>Function applications evaluated as follows</a:t>
            </a:r>
          </a:p>
          <a:p>
            <a:pPr lvl="1" eaLnBrk="1" hangingPunct="1"/>
            <a:r>
              <a:rPr lang="en-US" altLang="en-US" sz="2000" dirty="0" smtClean="0"/>
              <a:t>Parameters are evaluated, </a:t>
            </a:r>
            <a:r>
              <a:rPr lang="en-US" altLang="en-US" sz="2000" u="sng" dirty="0" smtClean="0"/>
              <a:t>in no particular order</a:t>
            </a:r>
          </a:p>
          <a:p>
            <a:pPr lvl="1" eaLnBrk="1" hangingPunct="1"/>
            <a:r>
              <a:rPr lang="en-US" altLang="en-US" sz="2000" dirty="0"/>
              <a:t>V</a:t>
            </a:r>
            <a:r>
              <a:rPr lang="en-US" altLang="en-US" sz="2000" dirty="0" smtClean="0"/>
              <a:t>alues of parameters substituted into the function body</a:t>
            </a:r>
          </a:p>
          <a:p>
            <a:pPr lvl="1" eaLnBrk="1" hangingPunct="1"/>
            <a:r>
              <a:rPr lang="en-US" altLang="en-US" sz="2000" dirty="0" smtClean="0"/>
              <a:t>The function body is evaluated</a:t>
            </a:r>
          </a:p>
          <a:p>
            <a:pPr lvl="1" eaLnBrk="1" hangingPunct="1"/>
            <a:r>
              <a:rPr lang="en-US" altLang="en-US" sz="2000" dirty="0" smtClean="0"/>
              <a:t>The value of the last expression evaluated in the body is the value that the function defines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2457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7CB2C43D-7501-49F8-8464-848CF67C1CC2}" type="slidenum">
              <a:rPr lang="en-US" altLang="en-US" sz="1000" smtClean="0">
                <a:solidFill>
                  <a:schemeClr val="tx1"/>
                </a:solidFill>
                <a:latin typeface="Arial" panose="020B0604020202020204" pitchFamily="34" charset="0"/>
              </a:rPr>
              <a:pPr>
                <a:spcBef>
                  <a:spcPct val="0"/>
                </a:spcBef>
                <a:buFontTx/>
                <a:buNone/>
              </a:pPr>
              <a:t>14</a:t>
            </a:fld>
            <a:endParaRPr lang="en-US" altLang="en-US" sz="1000" smtClean="0">
              <a:solidFill>
                <a:schemeClr val="tx1"/>
              </a:solidFill>
              <a:latin typeface="Arial" panose="020B0604020202020204" pitchFamily="34" charset="0"/>
            </a:endParaRPr>
          </a:p>
        </p:txBody>
      </p:sp>
      <p:sp>
        <p:nvSpPr>
          <p:cNvPr id="24580" name="Rectangle 2"/>
          <p:cNvSpPr>
            <a:spLocks noGrp="1" noChangeArrowheads="1"/>
          </p:cNvSpPr>
          <p:nvPr>
            <p:ph type="title"/>
          </p:nvPr>
        </p:nvSpPr>
        <p:spPr/>
        <p:txBody>
          <a:bodyPr/>
          <a:lstStyle/>
          <a:p>
            <a:pPr eaLnBrk="1" hangingPunct="1"/>
            <a:r>
              <a:rPr lang="en-US" altLang="en-US" smtClean="0"/>
              <a:t>Primitive Numeric Functions</a:t>
            </a:r>
          </a:p>
        </p:txBody>
      </p:sp>
      <p:sp>
        <p:nvSpPr>
          <p:cNvPr id="23557" name="Rectangle 3"/>
          <p:cNvSpPr>
            <a:spLocks noGrp="1" noChangeArrowheads="1"/>
          </p:cNvSpPr>
          <p:nvPr>
            <p:ph type="body" idx="1"/>
          </p:nvPr>
        </p:nvSpPr>
        <p:spPr>
          <a:xfrm>
            <a:off x="609600" y="1340070"/>
            <a:ext cx="8229600" cy="4572000"/>
          </a:xfrm>
        </p:spPr>
        <p:txBody>
          <a:bodyPr/>
          <a:lstStyle/>
          <a:p>
            <a:pPr marL="357188" indent="-336550" eaLnBrk="1" hangingPunct="1">
              <a:defRPr/>
            </a:pPr>
            <a:r>
              <a:rPr lang="en-US" altLang="en-US" sz="2400" dirty="0" smtClean="0"/>
              <a:t>Arithmetic operations</a:t>
            </a:r>
          </a:p>
          <a:p>
            <a:pPr marL="714375" lvl="1" indent="-261938" eaLnBrk="1" hangingPunct="1">
              <a:defRPr/>
            </a:pPr>
            <a:r>
              <a:rPr lang="en-US" altLang="en-US" sz="2000" dirty="0" smtClean="0"/>
              <a:t>Remember that these are all functions!</a:t>
            </a:r>
          </a:p>
          <a:p>
            <a:pPr marL="714375" lvl="1" indent="-261938" eaLnBrk="1" hangingPunct="1">
              <a:defRPr/>
            </a:pPr>
            <a:r>
              <a:rPr lang="en-US" altLang="en-US" sz="2000" dirty="0" smtClean="0"/>
              <a:t>Includes a set of primitive functions</a:t>
            </a:r>
          </a:p>
          <a:p>
            <a:pPr marL="1114425" lvl="2" indent="-261938" eaLnBrk="1" hangingPunct="1">
              <a:defRPr/>
            </a:pPr>
            <a:r>
              <a:rPr lang="en-US" altLang="en-US" sz="1700" dirty="0" smtClean="0">
                <a:latin typeface="+mj-lt"/>
              </a:rPr>
              <a:t>‎</a:t>
            </a:r>
            <a:r>
              <a:rPr lang="en-US" altLang="en-US" sz="1700" dirty="0" smtClean="0">
                <a:latin typeface="Courier New" panose="02070309020205020404" pitchFamily="49" charset="0"/>
              </a:rPr>
              <a:t>+</a:t>
            </a:r>
            <a:r>
              <a:rPr lang="en-US" altLang="en-US" sz="1700" dirty="0" smtClean="0"/>
              <a:t>,</a:t>
            </a:r>
            <a:r>
              <a:rPr lang="en-US" altLang="en-US" sz="1700" dirty="0" smtClean="0">
                <a:latin typeface="Courier New" panose="02070309020205020404" pitchFamily="49" charset="0"/>
              </a:rPr>
              <a:t> -</a:t>
            </a:r>
            <a:r>
              <a:rPr lang="en-US" altLang="en-US" sz="1700" dirty="0" smtClean="0"/>
              <a:t>,</a:t>
            </a:r>
            <a:r>
              <a:rPr lang="en-US" altLang="en-US" sz="1700" dirty="0" smtClean="0">
                <a:latin typeface="Courier New" panose="02070309020205020404" pitchFamily="49" charset="0"/>
              </a:rPr>
              <a:t> *</a:t>
            </a:r>
            <a:r>
              <a:rPr lang="en-US" altLang="en-US" sz="1700" dirty="0" smtClean="0"/>
              <a:t>,</a:t>
            </a:r>
            <a:r>
              <a:rPr lang="en-US" altLang="en-US" sz="1700" dirty="0" smtClean="0">
                <a:latin typeface="Courier New" panose="02070309020205020404" pitchFamily="49" charset="0"/>
              </a:rPr>
              <a:t> /</a:t>
            </a:r>
            <a:r>
              <a:rPr lang="en-US" altLang="en-US" sz="1700" dirty="0" smtClean="0"/>
              <a:t>,</a:t>
            </a:r>
            <a:r>
              <a:rPr lang="en-US" altLang="en-US" sz="1700" dirty="0" smtClean="0">
                <a:latin typeface="Courier New" panose="02070309020205020404" pitchFamily="49" charset="0"/>
              </a:rPr>
              <a:t> </a:t>
            </a:r>
            <a:r>
              <a:rPr lang="en-US" altLang="en-US" sz="1700" dirty="0" smtClean="0">
                <a:latin typeface="Courier New" panose="02070309020205020404" pitchFamily="49" charset="0"/>
              </a:rPr>
              <a:t>abs</a:t>
            </a:r>
            <a:r>
              <a:rPr lang="en-US" altLang="en-US" sz="1700" dirty="0" smtClean="0"/>
              <a:t>,</a:t>
            </a:r>
            <a:r>
              <a:rPr lang="en-US" altLang="en-US" sz="1700" dirty="0" smtClean="0">
                <a:latin typeface="Courier New" panose="02070309020205020404" pitchFamily="49" charset="0"/>
              </a:rPr>
              <a:t> </a:t>
            </a:r>
            <a:r>
              <a:rPr lang="en-US" altLang="en-US" sz="1700" dirty="0" err="1" smtClean="0">
                <a:latin typeface="Courier New" panose="02070309020205020404" pitchFamily="49" charset="0"/>
              </a:rPr>
              <a:t>sqrt</a:t>
            </a:r>
            <a:r>
              <a:rPr lang="en-US" altLang="en-US" sz="1700" dirty="0" smtClean="0"/>
              <a:t>,</a:t>
            </a:r>
            <a:r>
              <a:rPr lang="en-US" altLang="en-US" sz="1700" dirty="0" smtClean="0">
                <a:latin typeface="Courier New" panose="02070309020205020404" pitchFamily="49" charset="0"/>
              </a:rPr>
              <a:t> remainder</a:t>
            </a:r>
            <a:r>
              <a:rPr lang="en-US" altLang="en-US" sz="1700" dirty="0" smtClean="0"/>
              <a:t>,</a:t>
            </a:r>
            <a:r>
              <a:rPr lang="en-US" altLang="en-US" sz="1700" dirty="0" smtClean="0">
                <a:latin typeface="Courier New" panose="02070309020205020404" pitchFamily="49" charset="0"/>
              </a:rPr>
              <a:t> min</a:t>
            </a:r>
            <a:r>
              <a:rPr lang="en-US" altLang="en-US" sz="1700" dirty="0" smtClean="0"/>
              <a:t>, </a:t>
            </a:r>
            <a:r>
              <a:rPr lang="en-US" altLang="en-US" sz="1700" dirty="0" smtClean="0"/>
              <a:t>and</a:t>
            </a:r>
            <a:r>
              <a:rPr lang="en-US" altLang="en-US" sz="1700" dirty="0" smtClean="0">
                <a:latin typeface="Courier New" panose="02070309020205020404" pitchFamily="49" charset="0"/>
              </a:rPr>
              <a:t> </a:t>
            </a:r>
            <a:r>
              <a:rPr lang="en-US" altLang="en-US" sz="1700" dirty="0" smtClean="0">
                <a:latin typeface="Courier New" panose="02070309020205020404" pitchFamily="49" charset="0"/>
              </a:rPr>
              <a:t>max</a:t>
            </a:r>
            <a:endParaRPr lang="en-US" altLang="en-US" sz="1700" dirty="0" smtClean="0">
              <a:latin typeface="Courier New" panose="02070309020205020404" pitchFamily="49" charset="0"/>
            </a:endParaRPr>
          </a:p>
          <a:p>
            <a:pPr marL="714375" lvl="1" indent="-261938" eaLnBrk="1" hangingPunct="1">
              <a:defRPr/>
            </a:pPr>
            <a:r>
              <a:rPr lang="en-US" altLang="en-US" sz="2000" dirty="0" smtClean="0"/>
              <a:t>For example</a:t>
            </a:r>
          </a:p>
          <a:p>
            <a:pPr marL="1114425" lvl="2" indent="-261938" eaLnBrk="1" hangingPunct="1">
              <a:defRPr/>
            </a:pPr>
            <a:r>
              <a:rPr lang="en-US" altLang="en-US" sz="1700" dirty="0" smtClean="0"/>
              <a:t>The function application </a:t>
            </a:r>
            <a:r>
              <a:rPr lang="en-US" altLang="en-US" sz="1700" dirty="0" smtClean="0">
                <a:latin typeface="Courier New" panose="02070309020205020404" pitchFamily="49" charset="0"/>
              </a:rPr>
              <a:t>(+ 5 2)</a:t>
            </a:r>
            <a:r>
              <a:rPr lang="en-US" altLang="en-US" sz="1700" dirty="0" smtClean="0"/>
              <a:t> yields </a:t>
            </a:r>
            <a:r>
              <a:rPr lang="en-US" altLang="en-US" sz="1700" dirty="0" smtClean="0">
                <a:latin typeface="Courier New" panose="02070309020205020404" pitchFamily="49" charset="0"/>
              </a:rPr>
              <a:t>7</a:t>
            </a:r>
            <a:endParaRPr lang="en-US" altLang="en-US" sz="1700" dirty="0" smtClean="0">
              <a:latin typeface="+mj-lt"/>
            </a:endParaRPr>
          </a:p>
          <a:p>
            <a:pPr lvl="1" eaLnBrk="1" hangingPunct="1">
              <a:defRPr/>
            </a:pPr>
            <a:r>
              <a:rPr lang="en-US" altLang="en-US" sz="2000" dirty="0" smtClean="0">
                <a:latin typeface="+mj-lt"/>
              </a:rPr>
              <a:t>All except </a:t>
            </a:r>
            <a:r>
              <a:rPr lang="en-US" altLang="en-US" sz="2000" dirty="0" smtClean="0">
                <a:latin typeface="Courier New" panose="02070309020205020404" pitchFamily="49" charset="0"/>
                <a:cs typeface="Courier New" panose="02070309020205020404" pitchFamily="49" charset="0"/>
              </a:rPr>
              <a:t>abs</a:t>
            </a:r>
            <a:r>
              <a:rPr lang="en-US" altLang="en-US" sz="2000" dirty="0" smtClean="0">
                <a:latin typeface="+mj-lt"/>
              </a:rPr>
              <a:t>, </a:t>
            </a:r>
            <a:r>
              <a:rPr lang="en-US" altLang="en-US" sz="2000" dirty="0" err="1" smtClean="0">
                <a:latin typeface="Courier New" panose="02070309020205020404" pitchFamily="49" charset="0"/>
                <a:cs typeface="Courier New" panose="02070309020205020404" pitchFamily="49" charset="0"/>
              </a:rPr>
              <a:t>sqrt</a:t>
            </a:r>
            <a:r>
              <a:rPr lang="en-US" altLang="en-US" sz="2000" dirty="0" smtClean="0">
                <a:latin typeface="+mj-lt"/>
              </a:rPr>
              <a:t>, </a:t>
            </a:r>
            <a:r>
              <a:rPr lang="en-US" altLang="en-US" sz="2000" dirty="0" smtClean="0">
                <a:latin typeface="+mj-lt"/>
              </a:rPr>
              <a:t>and </a:t>
            </a:r>
            <a:r>
              <a:rPr lang="en-US" altLang="en-US" sz="2000" dirty="0" smtClean="0">
                <a:latin typeface="Courier New" panose="02070309020205020404" pitchFamily="49" charset="0"/>
                <a:cs typeface="Courier New" panose="02070309020205020404" pitchFamily="49" charset="0"/>
              </a:rPr>
              <a:t>remainder</a:t>
            </a:r>
            <a:r>
              <a:rPr lang="en-US" altLang="en-US" sz="2000" dirty="0" smtClean="0">
                <a:latin typeface="+mj-lt"/>
              </a:rPr>
              <a:t> </a:t>
            </a:r>
            <a:r>
              <a:rPr lang="en-US" altLang="en-US" sz="2000" dirty="0" smtClean="0">
                <a:latin typeface="+mj-lt"/>
              </a:rPr>
              <a:t>can use multiple parameters</a:t>
            </a:r>
          </a:p>
          <a:p>
            <a:pPr marL="1071563" lvl="2" eaLnBrk="1" hangingPunct="1">
              <a:defRPr/>
            </a:pPr>
            <a:r>
              <a:rPr lang="en-US" altLang="en-US" sz="1700" dirty="0" smtClean="0">
                <a:latin typeface="+mj-lt"/>
              </a:rPr>
              <a:t>For example, </a:t>
            </a:r>
            <a:r>
              <a:rPr lang="en-US" altLang="en-US" sz="1700" dirty="0" smtClean="0">
                <a:latin typeface="Courier New" panose="02070309020205020404" pitchFamily="49" charset="0"/>
              </a:rPr>
              <a:t>(+ 5 2 8 9)</a:t>
            </a:r>
            <a:endParaRPr lang="en-US" altLang="en-US" sz="1700"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2662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73916D3A-0FEC-4336-BF99-71BBBAA750E9}" type="slidenum">
              <a:rPr lang="en-US" altLang="en-US" sz="1000" smtClean="0">
                <a:solidFill>
                  <a:schemeClr val="tx1"/>
                </a:solidFill>
                <a:latin typeface="Arial" panose="020B0604020202020204" pitchFamily="34" charset="0"/>
              </a:rPr>
              <a:pPr>
                <a:spcBef>
                  <a:spcPct val="0"/>
                </a:spcBef>
                <a:buFontTx/>
                <a:buNone/>
              </a:pPr>
              <a:t>15</a:t>
            </a:fld>
            <a:endParaRPr lang="en-US" altLang="en-US" sz="1000" smtClean="0">
              <a:solidFill>
                <a:schemeClr val="tx1"/>
              </a:solidFill>
              <a:latin typeface="Arial" panose="020B0604020202020204" pitchFamily="34" charset="0"/>
            </a:endParaRPr>
          </a:p>
        </p:txBody>
      </p:sp>
      <p:sp>
        <p:nvSpPr>
          <p:cNvPr id="26628" name="Rectangle 2"/>
          <p:cNvSpPr>
            <a:spLocks noGrp="1" noChangeArrowheads="1"/>
          </p:cNvSpPr>
          <p:nvPr>
            <p:ph type="title"/>
          </p:nvPr>
        </p:nvSpPr>
        <p:spPr/>
        <p:txBody>
          <a:bodyPr/>
          <a:lstStyle/>
          <a:p>
            <a:pPr eaLnBrk="1" hangingPunct="1"/>
            <a:r>
              <a:rPr lang="en-US" altLang="en-US" dirty="0" smtClean="0"/>
              <a:t>Defining Functions</a:t>
            </a:r>
            <a:endParaRPr lang="en-US" altLang="en-US" dirty="0" smtClean="0">
              <a:latin typeface="Courier New" panose="02070309020205020404" pitchFamily="49" charset="0"/>
            </a:endParaRPr>
          </a:p>
        </p:txBody>
      </p:sp>
      <p:sp>
        <p:nvSpPr>
          <p:cNvPr id="26629" name="Rectangle 3"/>
          <p:cNvSpPr>
            <a:spLocks noGrp="1" noChangeArrowheads="1"/>
          </p:cNvSpPr>
          <p:nvPr>
            <p:ph type="body" idx="1"/>
          </p:nvPr>
        </p:nvSpPr>
        <p:spPr>
          <a:xfrm>
            <a:off x="630620" y="1340070"/>
            <a:ext cx="8153400" cy="4495800"/>
          </a:xfrm>
        </p:spPr>
        <p:txBody>
          <a:bodyPr/>
          <a:lstStyle/>
          <a:p>
            <a:pPr eaLnBrk="1" hangingPunct="1"/>
            <a:r>
              <a:rPr lang="en-US" altLang="en-US" sz="2400" dirty="0" smtClean="0"/>
              <a:t>Lambda </a:t>
            </a:r>
            <a:r>
              <a:rPr lang="en-US" altLang="en-US" sz="2400" dirty="0" smtClean="0"/>
              <a:t>expressions</a:t>
            </a:r>
            <a:endParaRPr lang="en-US" altLang="en-US" sz="2400" dirty="0" smtClean="0"/>
          </a:p>
          <a:p>
            <a:pPr lvl="1" eaLnBrk="1" hangingPunct="1"/>
            <a:r>
              <a:rPr lang="en-US" altLang="en-US" sz="2000" dirty="0" smtClean="0"/>
              <a:t>Form is based on lambda</a:t>
            </a:r>
            <a:r>
              <a:rPr lang="en-US" altLang="en-US" sz="2000" dirty="0" smtClean="0">
                <a:sym typeface="Math1" pitchFamily="2" charset="2"/>
              </a:rPr>
              <a:t> </a:t>
            </a:r>
            <a:r>
              <a:rPr lang="en-US" altLang="en-US" sz="2000" dirty="0" smtClean="0"/>
              <a:t>notation</a:t>
            </a:r>
          </a:p>
          <a:p>
            <a:pPr lvl="1" eaLnBrk="1" hangingPunct="1"/>
            <a:r>
              <a:rPr lang="en-US" altLang="en-US" sz="2000" dirty="0" smtClean="0"/>
              <a:t>For example:</a:t>
            </a:r>
          </a:p>
          <a:p>
            <a:pPr lvl="2" eaLnBrk="1" hangingPunct="1"/>
            <a:r>
              <a:rPr lang="en-US" altLang="en-US" sz="2000" dirty="0" smtClean="0">
                <a:latin typeface="+mj-lt"/>
              </a:rPr>
              <a:t>‎</a:t>
            </a:r>
            <a:r>
              <a:rPr lang="en-US" altLang="en-US" sz="2000" dirty="0" smtClean="0">
                <a:latin typeface="Courier New" panose="02070309020205020404" pitchFamily="49" charset="0"/>
              </a:rPr>
              <a:t>(lambda </a:t>
            </a:r>
            <a:r>
              <a:rPr lang="en-US" altLang="en-US" sz="2000" dirty="0" smtClean="0">
                <a:latin typeface="Courier New" panose="02070309020205020404" pitchFamily="49" charset="0"/>
              </a:rPr>
              <a:t>(x) (* x x))</a:t>
            </a:r>
          </a:p>
          <a:p>
            <a:pPr lvl="2" eaLnBrk="1" hangingPunct="1"/>
            <a:r>
              <a:rPr lang="en-US" altLang="en-US" sz="2000" dirty="0" smtClean="0">
                <a:latin typeface="+mj-lt"/>
              </a:rPr>
              <a:t>‎</a:t>
            </a:r>
            <a:r>
              <a:rPr lang="en-US" altLang="en-US" sz="2000" dirty="0" smtClean="0">
                <a:latin typeface="Courier New" panose="02070309020205020404" pitchFamily="49" charset="0"/>
              </a:rPr>
              <a:t>x</a:t>
            </a:r>
            <a:r>
              <a:rPr lang="en-US" altLang="en-US" sz="2000" dirty="0" smtClean="0"/>
              <a:t> is a </a:t>
            </a:r>
            <a:r>
              <a:rPr lang="en-US" altLang="en-US" sz="2000" u="sng" dirty="0" smtClean="0"/>
              <a:t>bound variable</a:t>
            </a:r>
            <a:r>
              <a:rPr lang="en-US" altLang="en-US" sz="2000" dirty="0" smtClean="0"/>
              <a:t>: unchanged after 1</a:t>
            </a:r>
            <a:r>
              <a:rPr lang="en-US" altLang="en-US" sz="2000" baseline="30000" dirty="0" smtClean="0"/>
              <a:t>st</a:t>
            </a:r>
            <a:r>
              <a:rPr lang="en-US" altLang="en-US" sz="2000" dirty="0" smtClean="0"/>
              <a:t> binding</a:t>
            </a:r>
          </a:p>
          <a:p>
            <a:pPr eaLnBrk="1" hangingPunct="1"/>
            <a:r>
              <a:rPr lang="en-US" altLang="en-US" sz="2400" dirty="0" smtClean="0"/>
              <a:t>Lambda expressions can be </a:t>
            </a:r>
            <a:r>
              <a:rPr lang="en-US" altLang="en-US" sz="2400" dirty="0" smtClean="0"/>
              <a:t>applied to parameters</a:t>
            </a:r>
            <a:endParaRPr lang="en-US" altLang="en-US" sz="2400" dirty="0" smtClean="0"/>
          </a:p>
          <a:p>
            <a:pPr lvl="1" eaLnBrk="1" hangingPunct="1"/>
            <a:r>
              <a:rPr lang="en-US" altLang="en-US" sz="2000" dirty="0" smtClean="0"/>
              <a:t>For example</a:t>
            </a:r>
          </a:p>
          <a:p>
            <a:pPr lvl="2" eaLnBrk="1" hangingPunct="1"/>
            <a:r>
              <a:rPr lang="en-US" altLang="en-US" sz="2000" dirty="0" smtClean="0">
                <a:latin typeface="+mj-lt"/>
              </a:rPr>
              <a:t>‎</a:t>
            </a:r>
            <a:r>
              <a:rPr lang="en-US" altLang="en-US" sz="2000" dirty="0" smtClean="0">
                <a:latin typeface="Courier New" panose="02070309020205020404" pitchFamily="49" charset="0"/>
              </a:rPr>
              <a:t>((lambda </a:t>
            </a:r>
            <a:r>
              <a:rPr lang="en-US" altLang="en-US" sz="2000" dirty="0" smtClean="0">
                <a:latin typeface="Courier New" panose="02070309020205020404" pitchFamily="49" charset="0"/>
              </a:rPr>
              <a:t>(x) (* x x)) 7)</a:t>
            </a:r>
          </a:p>
          <a:p>
            <a:pPr lvl="2" eaLnBrk="1" hangingPunct="1"/>
            <a:r>
              <a:rPr lang="en-US" altLang="en-US" sz="2000" dirty="0" smtClean="0">
                <a:latin typeface="+mj-lt"/>
              </a:rPr>
              <a:t>‎</a:t>
            </a:r>
            <a:r>
              <a:rPr lang="en-US" altLang="en-US" sz="2000" dirty="0" smtClean="0">
                <a:latin typeface="Courier New" panose="02070309020205020404" pitchFamily="49" charset="0"/>
              </a:rPr>
              <a:t>x </a:t>
            </a:r>
            <a:r>
              <a:rPr lang="en-US" altLang="en-US" sz="2000" dirty="0" smtClean="0"/>
              <a:t>becomes bound to the value </a:t>
            </a:r>
            <a:r>
              <a:rPr lang="en-US" altLang="en-US" sz="2000" dirty="0" smtClean="0">
                <a:latin typeface="Courier New" panose="02070309020205020404" pitchFamily="49" charset="0"/>
              </a:rPr>
              <a:t>7</a:t>
            </a:r>
            <a:endParaRPr lang="en-US" altLang="en-US" sz="2000" dirty="0" smtClean="0"/>
          </a:p>
          <a:p>
            <a:pPr lvl="2" eaLnBrk="1" hangingPunct="1"/>
            <a:r>
              <a:rPr lang="en-US" altLang="en-US" sz="2000" dirty="0"/>
              <a:t>T</a:t>
            </a:r>
            <a:r>
              <a:rPr lang="en-US" altLang="en-US" sz="2000" dirty="0" smtClean="0"/>
              <a:t>he application of the lambda expression yields </a:t>
            </a:r>
            <a:r>
              <a:rPr lang="en-US" altLang="en-US" sz="2000" dirty="0" smtClean="0">
                <a:latin typeface="Courier New" panose="02070309020205020404" pitchFamily="49" charset="0"/>
                <a:cs typeface="Courier New" panose="02070309020205020404" pitchFamily="49" charset="0"/>
              </a:rPr>
              <a:t>49</a:t>
            </a:r>
          </a:p>
          <a:p>
            <a:pPr lvl="1" eaLnBrk="1" hangingPunct="1"/>
            <a:r>
              <a:rPr lang="en-US" altLang="en-US" sz="2000" dirty="0" smtClean="0"/>
              <a:t>Lambda expressions can have any number of parameters</a:t>
            </a:r>
          </a:p>
          <a:p>
            <a:pPr lvl="2" eaLnBrk="1" hangingPunct="1"/>
            <a:r>
              <a:rPr lang="en-US" altLang="en-US" sz="2000" dirty="0" smtClean="0">
                <a:latin typeface="+mj-lt"/>
                <a:cs typeface="Courier New" panose="02070309020205020404" pitchFamily="49" charset="0"/>
              </a:rPr>
              <a:t>‎</a:t>
            </a:r>
            <a:r>
              <a:rPr lang="en-US" altLang="en-US" sz="2000" dirty="0" smtClean="0">
                <a:latin typeface="Courier New" panose="02070309020205020404" pitchFamily="49" charset="0"/>
                <a:cs typeface="Courier New" panose="02070309020205020404" pitchFamily="49" charset="0"/>
              </a:rPr>
              <a:t>(lambda </a:t>
            </a:r>
            <a:r>
              <a:rPr lang="en-US" altLang="en-US" sz="2000" dirty="0" smtClean="0">
                <a:latin typeface="Courier New" panose="02070309020205020404" pitchFamily="49" charset="0"/>
                <a:cs typeface="Courier New" panose="02070309020205020404" pitchFamily="49" charset="0"/>
              </a:rPr>
              <a:t>(a b x) (+ (* a x x) (* b x)))</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dirty="0" smtClean="0"/>
              <a:t>Defining Functions</a:t>
            </a:r>
            <a:endParaRPr lang="en-GB" altLang="en-US" dirty="0" smtClean="0">
              <a:latin typeface="Courier New" panose="02070309020205020404" pitchFamily="49" charset="0"/>
            </a:endParaRPr>
          </a:p>
        </p:txBody>
      </p:sp>
      <p:sp>
        <p:nvSpPr>
          <p:cNvPr id="28675" name="Rectangle 3"/>
          <p:cNvSpPr>
            <a:spLocks noGrp="1" noChangeArrowheads="1"/>
          </p:cNvSpPr>
          <p:nvPr>
            <p:ph type="body" idx="1"/>
          </p:nvPr>
        </p:nvSpPr>
        <p:spPr>
          <a:xfrm>
            <a:off x="630620" y="1395250"/>
            <a:ext cx="8360980" cy="4572000"/>
          </a:xfrm>
        </p:spPr>
        <p:txBody>
          <a:bodyPr/>
          <a:lstStyle/>
          <a:p>
            <a:pPr marL="381000" indent="-381000">
              <a:lnSpc>
                <a:spcPct val="80000"/>
              </a:lnSpc>
            </a:pPr>
            <a:r>
              <a:rPr lang="en-ZA" altLang="en-US" sz="2400" dirty="0" smtClean="0"/>
              <a:t>Two general forms of </a:t>
            </a:r>
            <a:r>
              <a:rPr lang="en-ZA" altLang="en-US" sz="2400" dirty="0" smtClean="0">
                <a:latin typeface="Courier New" panose="02070309020205020404" pitchFamily="49" charset="0"/>
              </a:rPr>
              <a:t>define</a:t>
            </a:r>
            <a:endParaRPr lang="en-ZA" altLang="en-US" sz="2400" dirty="0" smtClean="0"/>
          </a:p>
          <a:p>
            <a:pPr marL="381000" indent="-381000">
              <a:lnSpc>
                <a:spcPct val="80000"/>
              </a:lnSpc>
              <a:buFontTx/>
              <a:buNone/>
            </a:pPr>
            <a:endParaRPr lang="en-ZA" altLang="en-US" sz="800" dirty="0" smtClean="0"/>
          </a:p>
          <a:p>
            <a:pPr marL="800100" lvl="1" indent="-342900">
              <a:lnSpc>
                <a:spcPct val="80000"/>
              </a:lnSpc>
              <a:buFontTx/>
              <a:buAutoNum type="arabicPeriod"/>
            </a:pPr>
            <a:r>
              <a:rPr lang="en-ZA" altLang="en-US" sz="2000" dirty="0" smtClean="0"/>
              <a:t>To bind a name to the value of an expression</a:t>
            </a:r>
          </a:p>
          <a:p>
            <a:pPr marL="1238250" lvl="2" indent="-323850">
              <a:lnSpc>
                <a:spcPct val="80000"/>
              </a:lnSpc>
            </a:pPr>
            <a:r>
              <a:rPr lang="en-ZA" altLang="en-US" sz="1900" dirty="0" smtClean="0"/>
              <a:t>Examples</a:t>
            </a:r>
          </a:p>
          <a:p>
            <a:pPr marL="381000" indent="-381000">
              <a:lnSpc>
                <a:spcPct val="80000"/>
              </a:lnSpc>
              <a:buFontTx/>
              <a:buNone/>
            </a:pPr>
            <a:r>
              <a:rPr lang="en-ZA" altLang="en-US" sz="2000" dirty="0" smtClean="0">
                <a:latin typeface="Courier New" panose="02070309020205020404" pitchFamily="49" charset="0"/>
              </a:rPr>
              <a:t>		    </a:t>
            </a:r>
            <a:r>
              <a:rPr lang="en-ZA" altLang="en-US" sz="1800" dirty="0" smtClean="0">
                <a:latin typeface="Courier New" panose="02070309020205020404" pitchFamily="49" charset="0"/>
              </a:rPr>
              <a:t>(define </a:t>
            </a:r>
            <a:r>
              <a:rPr lang="en-ZA" altLang="en-US" sz="1800" dirty="0" smtClean="0">
                <a:latin typeface="Courier New" panose="02070309020205020404" pitchFamily="49" charset="0"/>
              </a:rPr>
              <a:t>pi 3.141593)</a:t>
            </a:r>
          </a:p>
          <a:p>
            <a:pPr marL="381000" indent="-381000">
              <a:lnSpc>
                <a:spcPct val="80000"/>
              </a:lnSpc>
              <a:buFontTx/>
              <a:buNone/>
            </a:pPr>
            <a:r>
              <a:rPr lang="en-ZA" altLang="en-US" sz="2000" dirty="0" smtClean="0">
                <a:latin typeface="Courier New" panose="02070309020205020404" pitchFamily="49" charset="0"/>
              </a:rPr>
              <a:t>		    </a:t>
            </a:r>
            <a:r>
              <a:rPr lang="en-ZA" altLang="en-US" sz="1800" dirty="0" smtClean="0">
                <a:latin typeface="Courier New" panose="02070309020205020404" pitchFamily="49" charset="0"/>
              </a:rPr>
              <a:t>(define </a:t>
            </a:r>
            <a:r>
              <a:rPr lang="en-ZA" altLang="en-US" sz="1800" dirty="0" err="1" smtClean="0">
                <a:latin typeface="Courier New" panose="02070309020205020404" pitchFamily="49" charset="0"/>
              </a:rPr>
              <a:t>two_pi</a:t>
            </a:r>
            <a:r>
              <a:rPr lang="en-ZA" altLang="en-US" sz="1800" dirty="0" smtClean="0">
                <a:latin typeface="Courier New" panose="02070309020205020404" pitchFamily="49" charset="0"/>
              </a:rPr>
              <a:t> (* 2 pi))</a:t>
            </a:r>
            <a:endParaRPr lang="en-ZA" altLang="en-US" sz="1900" dirty="0" smtClean="0"/>
          </a:p>
          <a:p>
            <a:pPr marL="1238250" lvl="2" indent="-323850">
              <a:lnSpc>
                <a:spcPct val="80000"/>
              </a:lnSpc>
            </a:pPr>
            <a:endParaRPr lang="en-ZA" altLang="en-US" sz="400" dirty="0" smtClean="0"/>
          </a:p>
          <a:p>
            <a:pPr marL="1238250" lvl="2" indent="-323850">
              <a:lnSpc>
                <a:spcPct val="80000"/>
              </a:lnSpc>
            </a:pPr>
            <a:r>
              <a:rPr lang="en-ZA" altLang="en-US" sz="1900" dirty="0" smtClean="0"/>
              <a:t>The binding can happen only once (unlike a variable)</a:t>
            </a:r>
          </a:p>
          <a:p>
            <a:pPr marL="800100" lvl="1" indent="-342900">
              <a:lnSpc>
                <a:spcPct val="80000"/>
              </a:lnSpc>
              <a:buFontTx/>
              <a:buNone/>
            </a:pPr>
            <a:endParaRPr lang="en-ZA" altLang="en-US" sz="900" dirty="0" smtClean="0"/>
          </a:p>
          <a:p>
            <a:pPr marL="800100" lvl="1" indent="-342900">
              <a:lnSpc>
                <a:spcPct val="80000"/>
              </a:lnSpc>
              <a:buFontTx/>
              <a:buAutoNum type="arabicPeriod" startAt="2"/>
            </a:pPr>
            <a:r>
              <a:rPr lang="en-ZA" altLang="en-US" sz="2000" dirty="0" smtClean="0"/>
              <a:t>To bind names to lambda expressions</a:t>
            </a:r>
          </a:p>
          <a:p>
            <a:pPr marL="1238250" lvl="2" indent="-323850">
              <a:lnSpc>
                <a:spcPct val="80000"/>
              </a:lnSpc>
            </a:pPr>
            <a:r>
              <a:rPr lang="en-ZA" altLang="en-US" sz="1900" dirty="0" smtClean="0"/>
              <a:t>For example</a:t>
            </a:r>
          </a:p>
          <a:p>
            <a:pPr marL="381000" indent="-381000">
              <a:lnSpc>
                <a:spcPct val="80000"/>
              </a:lnSpc>
              <a:buFontTx/>
              <a:buNone/>
            </a:pPr>
            <a:r>
              <a:rPr lang="en-ZA" altLang="en-US" sz="2000" dirty="0" smtClean="0">
                <a:latin typeface="Courier New" panose="02070309020205020404" pitchFamily="49" charset="0"/>
              </a:rPr>
              <a:t>		    </a:t>
            </a:r>
            <a:r>
              <a:rPr lang="en-ZA" altLang="en-US" sz="1800" dirty="0" smtClean="0">
                <a:latin typeface="Courier New" panose="02070309020205020404" pitchFamily="49" charset="0"/>
              </a:rPr>
              <a:t>(define </a:t>
            </a:r>
            <a:r>
              <a:rPr lang="en-ZA" altLang="en-US" sz="1800" dirty="0" smtClean="0">
                <a:latin typeface="Courier New" panose="02070309020205020404" pitchFamily="49" charset="0"/>
              </a:rPr>
              <a:t>(square x) (* x x))</a:t>
            </a:r>
          </a:p>
          <a:p>
            <a:pPr marL="1238250" lvl="2" indent="-323850">
              <a:lnSpc>
                <a:spcPct val="80000"/>
              </a:lnSpc>
            </a:pPr>
            <a:endParaRPr lang="en-ZA" altLang="en-US" sz="400" dirty="0" smtClean="0"/>
          </a:p>
          <a:p>
            <a:pPr marL="1238250" lvl="2" indent="-323850">
              <a:lnSpc>
                <a:spcPct val="80000"/>
              </a:lnSpc>
            </a:pPr>
            <a:r>
              <a:rPr lang="en-ZA" altLang="en-US" sz="1900" dirty="0" smtClean="0"/>
              <a:t>We can now use the name in a function application</a:t>
            </a:r>
          </a:p>
          <a:p>
            <a:pPr marL="1238250" lvl="2" indent="-323850">
              <a:lnSpc>
                <a:spcPct val="80000"/>
              </a:lnSpc>
              <a:buFontTx/>
              <a:buNone/>
            </a:pPr>
            <a:r>
              <a:rPr lang="en-ZA" altLang="en-US" sz="1800" dirty="0" smtClean="0">
                <a:latin typeface="Courier New" panose="02070309020205020404" pitchFamily="49" charset="0"/>
              </a:rPr>
              <a:t>	  </a:t>
            </a:r>
            <a:r>
              <a:rPr lang="en-ZA" altLang="en-US" sz="1800" dirty="0" smtClean="0">
                <a:solidFill>
                  <a:srgbClr val="333399"/>
                </a:solidFill>
                <a:latin typeface="Courier New" panose="02070309020205020404" pitchFamily="49" charset="0"/>
              </a:rPr>
              <a:t>(square 5)</a:t>
            </a:r>
          </a:p>
          <a:p>
            <a:pPr marL="381000" indent="-381000">
              <a:lnSpc>
                <a:spcPct val="80000"/>
              </a:lnSpc>
            </a:pPr>
            <a:endParaRPr lang="en-ZA" altLang="en-US" sz="800" dirty="0" smtClean="0"/>
          </a:p>
          <a:p>
            <a:pPr marL="381000" indent="-381000">
              <a:lnSpc>
                <a:spcPct val="80000"/>
              </a:lnSpc>
            </a:pPr>
            <a:r>
              <a:rPr lang="en-ZA" altLang="en-US" sz="2400" dirty="0" smtClean="0"/>
              <a:t>The evaluation process for </a:t>
            </a:r>
            <a:r>
              <a:rPr lang="en-ZA" altLang="en-US" sz="2400" dirty="0" smtClean="0">
                <a:latin typeface="Courier New" panose="02070309020205020404" pitchFamily="49" charset="0"/>
              </a:rPr>
              <a:t>define</a:t>
            </a:r>
            <a:r>
              <a:rPr lang="en-ZA" altLang="en-US" sz="2400" dirty="0" smtClean="0"/>
              <a:t> </a:t>
            </a:r>
            <a:r>
              <a:rPr lang="en-ZA" altLang="en-US" sz="2400" dirty="0" smtClean="0"/>
              <a:t>is different!</a:t>
            </a:r>
          </a:p>
          <a:p>
            <a:pPr marL="800100" lvl="1" indent="-342900">
              <a:lnSpc>
                <a:spcPct val="80000"/>
              </a:lnSpc>
            </a:pPr>
            <a:r>
              <a:rPr lang="en-ZA" altLang="en-US" sz="2000" dirty="0" smtClean="0"/>
              <a:t>First parameter is not evaluated as a normal function would</a:t>
            </a:r>
          </a:p>
          <a:p>
            <a:pPr marL="800100" lvl="1" indent="-342900">
              <a:lnSpc>
                <a:spcPct val="80000"/>
              </a:lnSpc>
            </a:pPr>
            <a:r>
              <a:rPr lang="en-ZA" altLang="en-US" sz="2000" dirty="0" smtClean="0"/>
              <a:t>If it were evaluated, Scheme would find it was undefined</a:t>
            </a:r>
          </a:p>
          <a:p>
            <a:pPr marL="381000" indent="-381000">
              <a:lnSpc>
                <a:spcPct val="80000"/>
              </a:lnSpc>
            </a:pPr>
            <a:endParaRPr lang="en-GB" altLang="en-US" sz="2400" dirty="0" smtClean="0"/>
          </a:p>
        </p:txBody>
      </p:sp>
      <p:sp>
        <p:nvSpPr>
          <p:cNvPr id="28676" name="Footer Placeholder 3"/>
          <p:cNvSpPr txBox="1">
            <a:spLocks noGrp="1"/>
          </p:cNvSpPr>
          <p:nvPr/>
        </p:nvSpPr>
        <p:spPr bwMode="auto">
          <a:xfrm>
            <a:off x="685800" y="6248400"/>
            <a:ext cx="419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a:solidFill>
                  <a:schemeClr val="tx1"/>
                </a:solidFill>
                <a:latin typeface="Arial" panose="020B0604020202020204" pitchFamily="34" charset="0"/>
              </a:rPr>
              <a:t>Addison-Wesley. All rights reserved.</a:t>
            </a:r>
          </a:p>
        </p:txBody>
      </p:sp>
      <p:sp>
        <p:nvSpPr>
          <p:cNvPr id="28677" name="Slide Number Placeholder 4"/>
          <p:cNvSpPr txBox="1">
            <a:spLocks noGrp="1"/>
          </p:cNvSpPr>
          <p:nvPr/>
        </p:nvSpPr>
        <p:spPr bwMode="auto">
          <a:xfrm>
            <a:off x="6934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lgn="r">
              <a:spcBef>
                <a:spcPct val="0"/>
              </a:spcBef>
              <a:buFontTx/>
              <a:buNone/>
            </a:pPr>
            <a:r>
              <a:rPr lang="en-US" altLang="en-US" sz="1000">
                <a:solidFill>
                  <a:schemeClr val="tx1"/>
                </a:solidFill>
                <a:latin typeface="Arial" panose="020B0604020202020204" pitchFamily="34" charset="0"/>
              </a:rPr>
              <a:t>1-</a:t>
            </a:r>
            <a:fld id="{E137A83B-A733-48BC-94BE-3825F1215C2C}" type="slidenum">
              <a:rPr lang="en-US" altLang="en-US" sz="1000">
                <a:solidFill>
                  <a:schemeClr val="tx1"/>
                </a:solidFill>
                <a:latin typeface="Arial" panose="020B0604020202020204" pitchFamily="34" charset="0"/>
              </a:rPr>
              <a:pPr algn="r">
                <a:spcBef>
                  <a:spcPct val="0"/>
                </a:spcBef>
                <a:buFontTx/>
                <a:buNone/>
              </a:pPr>
              <a:t>16</a:t>
            </a:fld>
            <a:endParaRPr lang="en-US" altLang="en-US" sz="1000">
              <a:solidFill>
                <a:schemeClr val="tx1"/>
              </a:solidFill>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3072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0C97B1BC-9A13-4AB4-B19E-B2942627EB24}" type="slidenum">
              <a:rPr lang="en-US" altLang="en-US" sz="1000" smtClean="0">
                <a:solidFill>
                  <a:schemeClr val="tx1"/>
                </a:solidFill>
                <a:latin typeface="Arial" panose="020B0604020202020204" pitchFamily="34" charset="0"/>
              </a:rPr>
              <a:pPr>
                <a:spcBef>
                  <a:spcPct val="0"/>
                </a:spcBef>
                <a:buFontTx/>
                <a:buNone/>
              </a:pPr>
              <a:t>17</a:t>
            </a:fld>
            <a:endParaRPr lang="en-US" altLang="en-US" sz="1000" smtClean="0">
              <a:solidFill>
                <a:schemeClr val="tx1"/>
              </a:solidFill>
              <a:latin typeface="Arial" panose="020B0604020202020204" pitchFamily="34" charset="0"/>
            </a:endParaRPr>
          </a:p>
        </p:txBody>
      </p:sp>
      <p:sp>
        <p:nvSpPr>
          <p:cNvPr id="30724" name="Rectangle 2"/>
          <p:cNvSpPr>
            <a:spLocks noGrp="1" noChangeArrowheads="1"/>
          </p:cNvSpPr>
          <p:nvPr>
            <p:ph type="title"/>
          </p:nvPr>
        </p:nvSpPr>
        <p:spPr/>
        <p:txBody>
          <a:bodyPr/>
          <a:lstStyle/>
          <a:p>
            <a:pPr eaLnBrk="1" hangingPunct="1"/>
            <a:r>
              <a:rPr lang="en-US" altLang="en-US" smtClean="0"/>
              <a:t>Output Functions</a:t>
            </a:r>
          </a:p>
        </p:txBody>
      </p:sp>
      <p:sp>
        <p:nvSpPr>
          <p:cNvPr id="30725" name="Rectangle 3"/>
          <p:cNvSpPr>
            <a:spLocks noGrp="1" noChangeArrowheads="1"/>
          </p:cNvSpPr>
          <p:nvPr>
            <p:ph type="body" idx="1"/>
          </p:nvPr>
        </p:nvSpPr>
        <p:spPr>
          <a:xfrm>
            <a:off x="630620" y="1340070"/>
            <a:ext cx="8153400" cy="4572000"/>
          </a:xfrm>
        </p:spPr>
        <p:txBody>
          <a:bodyPr/>
          <a:lstStyle/>
          <a:p>
            <a:pPr eaLnBrk="1" hangingPunct="1"/>
            <a:r>
              <a:rPr lang="en-US" altLang="en-US" sz="2400" dirty="0" smtClean="0"/>
              <a:t>To print an expression</a:t>
            </a:r>
          </a:p>
          <a:p>
            <a:pPr lvl="1" eaLnBrk="1" hangingPunct="1">
              <a:buFontTx/>
              <a:buNone/>
            </a:pPr>
            <a:r>
              <a:rPr lang="en-US" altLang="en-US" sz="2000" dirty="0" smtClean="0">
                <a:latin typeface="Courier New" panose="02070309020205020404" pitchFamily="49" charset="0"/>
              </a:rPr>
              <a:t>	</a:t>
            </a:r>
            <a:r>
              <a:rPr lang="en-US" altLang="en-US" sz="2000" dirty="0" smtClean="0">
                <a:latin typeface="Courier New" panose="02070309020205020404" pitchFamily="49" charset="0"/>
              </a:rPr>
              <a:t>(display expression</a:t>
            </a:r>
            <a:r>
              <a:rPr lang="en-US" altLang="en-US" sz="2000" dirty="0" smtClean="0">
                <a:latin typeface="Courier New" panose="02070309020205020404" pitchFamily="49" charset="0"/>
              </a:rPr>
              <a:t>)</a:t>
            </a:r>
          </a:p>
          <a:p>
            <a:pPr eaLnBrk="1" hangingPunct="1"/>
            <a:r>
              <a:rPr lang="en-US" altLang="en-US" sz="2400" dirty="0" smtClean="0"/>
              <a:t>To print a newline character</a:t>
            </a:r>
          </a:p>
          <a:p>
            <a:pPr lvl="1" eaLnBrk="1" hangingPunct="1">
              <a:buFontTx/>
              <a:buNone/>
            </a:pPr>
            <a:r>
              <a:rPr lang="en-US" altLang="en-US" sz="2000" dirty="0" smtClean="0">
                <a:latin typeface="Courier New" panose="02070309020205020404" pitchFamily="49" charset="0"/>
              </a:rPr>
              <a:t>	</a:t>
            </a:r>
            <a:r>
              <a:rPr lang="en-US" altLang="en-US" sz="2000" dirty="0" smtClean="0">
                <a:latin typeface="Courier New" panose="02070309020205020404" pitchFamily="49" charset="0"/>
              </a:rPr>
              <a:t>(newline)</a:t>
            </a:r>
            <a:endParaRPr lang="en-US" altLang="en-US" sz="2000" dirty="0" smtClean="0">
              <a:latin typeface="Courier New" panose="02070309020205020404" pitchFamily="49" charset="0"/>
            </a:endParaRPr>
          </a:p>
          <a:p>
            <a:pPr eaLnBrk="1" hangingPunct="1"/>
            <a:r>
              <a:rPr lang="en-US" altLang="en-US" sz="2400" dirty="0" smtClean="0"/>
              <a:t>Scheme also has a C-like </a:t>
            </a:r>
            <a:r>
              <a:rPr lang="en-US" altLang="en-US" sz="2400" dirty="0" err="1" smtClean="0">
                <a:latin typeface="Courier New" panose="02070309020205020404" pitchFamily="49" charset="0"/>
                <a:cs typeface="Courier New" panose="02070309020205020404" pitchFamily="49" charset="0"/>
              </a:rPr>
              <a:t>printf</a:t>
            </a:r>
            <a:endParaRPr lang="en-US" altLang="en-US" sz="2400" dirty="0" smtClean="0">
              <a:latin typeface="Courier New" panose="02070309020205020404" pitchFamily="49" charset="0"/>
              <a:cs typeface="Courier New" panose="02070309020205020404" pitchFamily="49" charset="0"/>
            </a:endParaRPr>
          </a:p>
          <a:p>
            <a:pPr eaLnBrk="1" hangingPunct="1"/>
            <a:r>
              <a:rPr lang="en-US" altLang="en-US" sz="2400" dirty="0" smtClean="0"/>
              <a:t>Generally, however, output functions aren’t used</a:t>
            </a:r>
          </a:p>
          <a:p>
            <a:pPr lvl="1" eaLnBrk="1" hangingPunct="1"/>
            <a:r>
              <a:rPr lang="en-US" altLang="en-US" sz="2000" dirty="0"/>
              <a:t>P</a:t>
            </a:r>
            <a:r>
              <a:rPr lang="en-US" altLang="en-US" sz="2000" dirty="0" smtClean="0"/>
              <a:t>rograms simply use the interpreter’s normal output</a:t>
            </a:r>
          </a:p>
          <a:p>
            <a:pPr lvl="1" eaLnBrk="1" hangingPunct="1"/>
            <a:r>
              <a:rPr lang="en-US" altLang="en-US" sz="2000" dirty="0" smtClean="0"/>
              <a:t>Any top-level (not nested) function result is printed</a:t>
            </a:r>
          </a:p>
          <a:p>
            <a:pPr eaLnBrk="1" hangingPunct="1"/>
            <a:r>
              <a:rPr lang="en-US" altLang="en-US" sz="2400" dirty="0" smtClean="0"/>
              <a:t>Explicit input and output are not part of pure FP</a:t>
            </a:r>
          </a:p>
          <a:p>
            <a:pPr lvl="1" eaLnBrk="1" hangingPunct="1"/>
            <a:r>
              <a:rPr lang="en-US" altLang="en-US" sz="2000" dirty="0" smtClean="0"/>
              <a:t>Input operations change the state of the program</a:t>
            </a:r>
          </a:p>
          <a:p>
            <a:pPr lvl="1" eaLnBrk="1" hangingPunct="1"/>
            <a:r>
              <a:rPr lang="en-US" altLang="en-US" sz="2000" dirty="0" smtClean="0"/>
              <a:t>Output operations are side effects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614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DC201F67-919E-4203-A255-C2668DF92B25}" type="slidenum">
              <a:rPr lang="en-US" altLang="en-US" sz="1000" smtClean="0">
                <a:solidFill>
                  <a:schemeClr val="tx1"/>
                </a:solidFill>
                <a:latin typeface="Arial" panose="020B0604020202020204" pitchFamily="34" charset="0"/>
              </a:rPr>
              <a:pPr>
                <a:spcBef>
                  <a:spcPct val="0"/>
                </a:spcBef>
                <a:buFontTx/>
                <a:buNone/>
              </a:pPr>
              <a:t>2</a:t>
            </a:fld>
            <a:endParaRPr lang="en-US" altLang="en-US" sz="1000" smtClean="0">
              <a:solidFill>
                <a:schemeClr val="tx1"/>
              </a:solidFill>
              <a:latin typeface="Arial" panose="020B0604020202020204" pitchFamily="34" charset="0"/>
            </a:endParaRPr>
          </a:p>
        </p:txBody>
      </p:sp>
      <p:sp>
        <p:nvSpPr>
          <p:cNvPr id="6148" name="Rectangle 4"/>
          <p:cNvSpPr>
            <a:spLocks noGrp="1" noChangeArrowheads="1"/>
          </p:cNvSpPr>
          <p:nvPr>
            <p:ph type="title"/>
          </p:nvPr>
        </p:nvSpPr>
        <p:spPr/>
        <p:txBody>
          <a:bodyPr/>
          <a:lstStyle/>
          <a:p>
            <a:pPr eaLnBrk="1" hangingPunct="1"/>
            <a:r>
              <a:rPr lang="en-US" altLang="en-US" smtClean="0"/>
              <a:t>Chapter 15 Topics</a:t>
            </a:r>
          </a:p>
        </p:txBody>
      </p:sp>
      <p:sp>
        <p:nvSpPr>
          <p:cNvPr id="6149" name="Rectangle 5"/>
          <p:cNvSpPr>
            <a:spLocks noGrp="1" noChangeArrowheads="1"/>
          </p:cNvSpPr>
          <p:nvPr>
            <p:ph type="body" idx="1"/>
          </p:nvPr>
        </p:nvSpPr>
        <p:spPr>
          <a:xfrm>
            <a:off x="609600" y="1361090"/>
            <a:ext cx="8305800" cy="4800600"/>
          </a:xfrm>
        </p:spPr>
        <p:txBody>
          <a:bodyPr/>
          <a:lstStyle/>
          <a:p>
            <a:pPr eaLnBrk="1" hangingPunct="1"/>
            <a:r>
              <a:rPr lang="en-US" altLang="en-US" sz="2200" dirty="0" smtClean="0"/>
              <a:t>Introduction</a:t>
            </a:r>
          </a:p>
          <a:p>
            <a:pPr eaLnBrk="1" hangingPunct="1"/>
            <a:r>
              <a:rPr lang="en-US" altLang="en-US" sz="2200" dirty="0" smtClean="0"/>
              <a:t>Mathematical Functions</a:t>
            </a:r>
          </a:p>
          <a:p>
            <a:pPr eaLnBrk="1" hangingPunct="1"/>
            <a:r>
              <a:rPr lang="en-US" altLang="en-US" sz="2200" dirty="0" smtClean="0"/>
              <a:t>Fundamentals of Functional Programming Languages </a:t>
            </a:r>
          </a:p>
          <a:p>
            <a:pPr eaLnBrk="1" hangingPunct="1"/>
            <a:r>
              <a:rPr lang="en-US" altLang="en-US" sz="2200" dirty="0" smtClean="0"/>
              <a:t>The First Functional Programming Language: LISP</a:t>
            </a:r>
          </a:p>
          <a:p>
            <a:pPr eaLnBrk="1" hangingPunct="1"/>
            <a:r>
              <a:rPr lang="en-US" altLang="en-US" sz="2200" dirty="0" smtClean="0"/>
              <a:t>Introduction to Scheme</a:t>
            </a:r>
          </a:p>
          <a:p>
            <a:pPr lvl="1" eaLnBrk="1" hangingPunct="1"/>
            <a:r>
              <a:rPr lang="en-ZA" altLang="en-US" sz="1800" dirty="0"/>
              <a:t>Origins of Scheme</a:t>
            </a:r>
          </a:p>
          <a:p>
            <a:pPr lvl="1" eaLnBrk="1" hangingPunct="1"/>
            <a:r>
              <a:rPr lang="en-ZA" altLang="en-US" sz="1800" dirty="0"/>
              <a:t>The Scheme Interpreter</a:t>
            </a:r>
          </a:p>
          <a:p>
            <a:pPr lvl="1" eaLnBrk="1" hangingPunct="1"/>
            <a:r>
              <a:rPr lang="en-ZA" altLang="en-US" sz="1800" dirty="0"/>
              <a:t>Function Evaluation</a:t>
            </a:r>
          </a:p>
          <a:p>
            <a:pPr lvl="1" eaLnBrk="1" hangingPunct="1"/>
            <a:r>
              <a:rPr lang="en-ZA" altLang="en-US" sz="1800" dirty="0"/>
              <a:t>Primitive Numeric Functions</a:t>
            </a:r>
          </a:p>
          <a:p>
            <a:pPr lvl="1" eaLnBrk="1" hangingPunct="1"/>
            <a:r>
              <a:rPr lang="en-ZA" altLang="en-US" sz="1800" dirty="0"/>
              <a:t>Defining Functions</a:t>
            </a:r>
          </a:p>
          <a:p>
            <a:pPr lvl="1" eaLnBrk="1" hangingPunct="1"/>
            <a:r>
              <a:rPr lang="en-ZA" altLang="en-US" sz="1800" dirty="0"/>
              <a:t>Output </a:t>
            </a:r>
            <a:r>
              <a:rPr lang="en-ZA" altLang="en-US" sz="1800" dirty="0" smtClean="0"/>
              <a:t>Functions</a:t>
            </a:r>
            <a:endParaRPr lang="en-ZA" altLang="en-US" sz="1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819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1E9A6415-AF6D-49B4-B180-650F447DBBE1}" type="slidenum">
              <a:rPr lang="en-US" altLang="en-US" sz="1000" smtClean="0">
                <a:solidFill>
                  <a:schemeClr val="tx1"/>
                </a:solidFill>
                <a:latin typeface="Arial" panose="020B0604020202020204" pitchFamily="34" charset="0"/>
              </a:rPr>
              <a:pPr>
                <a:spcBef>
                  <a:spcPct val="0"/>
                </a:spcBef>
                <a:buFontTx/>
                <a:buNone/>
              </a:pPr>
              <a:t>3</a:t>
            </a:fld>
            <a:endParaRPr lang="en-US" altLang="en-US" sz="1000" smtClean="0">
              <a:solidFill>
                <a:schemeClr val="tx1"/>
              </a:solidFill>
              <a:latin typeface="Arial" panose="020B0604020202020204" pitchFamily="34" charset="0"/>
            </a:endParaRPr>
          </a:p>
        </p:txBody>
      </p:sp>
      <p:sp>
        <p:nvSpPr>
          <p:cNvPr id="8196" name="Rectangle 2"/>
          <p:cNvSpPr>
            <a:spLocks noGrp="1" noChangeArrowheads="1"/>
          </p:cNvSpPr>
          <p:nvPr>
            <p:ph type="title"/>
          </p:nvPr>
        </p:nvSpPr>
        <p:spPr/>
        <p:txBody>
          <a:bodyPr/>
          <a:lstStyle/>
          <a:p>
            <a:pPr eaLnBrk="1" hangingPunct="1"/>
            <a:r>
              <a:rPr lang="en-US" altLang="en-US" smtClean="0"/>
              <a:t>Introduction</a:t>
            </a:r>
          </a:p>
        </p:txBody>
      </p:sp>
      <p:sp>
        <p:nvSpPr>
          <p:cNvPr id="8197" name="Rectangle 3"/>
          <p:cNvSpPr>
            <a:spLocks noGrp="1" noChangeArrowheads="1"/>
          </p:cNvSpPr>
          <p:nvPr>
            <p:ph type="body" idx="1"/>
          </p:nvPr>
        </p:nvSpPr>
        <p:spPr>
          <a:xfrm>
            <a:off x="609600" y="1346200"/>
            <a:ext cx="8153400" cy="4572000"/>
          </a:xfrm>
        </p:spPr>
        <p:txBody>
          <a:bodyPr/>
          <a:lstStyle/>
          <a:p>
            <a:pPr eaLnBrk="1" hangingPunct="1"/>
            <a:r>
              <a:rPr lang="en-US" altLang="en-US" sz="2400" dirty="0" smtClean="0"/>
              <a:t>Imperative language design is based directly on the </a:t>
            </a:r>
            <a:r>
              <a:rPr lang="en-US" altLang="en-US" sz="2400" u="sng" dirty="0" smtClean="0"/>
              <a:t>von Neumann architecture</a:t>
            </a:r>
          </a:p>
          <a:p>
            <a:pPr lvl="1" eaLnBrk="1" hangingPunct="1"/>
            <a:r>
              <a:rPr lang="en-US" altLang="en-US" sz="2000" dirty="0" smtClean="0"/>
              <a:t>Efficiency is the primary concern</a:t>
            </a:r>
          </a:p>
          <a:p>
            <a:pPr lvl="1" eaLnBrk="1" hangingPunct="1"/>
            <a:r>
              <a:rPr lang="en-US" altLang="en-US" sz="2000" dirty="0" smtClean="0"/>
              <a:t>Suitability for software development is less important</a:t>
            </a:r>
          </a:p>
          <a:p>
            <a:pPr eaLnBrk="1" hangingPunct="1"/>
            <a:r>
              <a:rPr lang="en-US" altLang="en-US" sz="2400" dirty="0" smtClean="0"/>
              <a:t>The design of the functional languages is based on </a:t>
            </a:r>
            <a:r>
              <a:rPr lang="en-US" altLang="en-US" sz="2400" u="sng" dirty="0" smtClean="0"/>
              <a:t>mathematical functions</a:t>
            </a:r>
          </a:p>
          <a:p>
            <a:pPr lvl="1" eaLnBrk="1" hangingPunct="1"/>
            <a:r>
              <a:rPr lang="en-US" altLang="en-US" sz="2000" dirty="0" smtClean="0"/>
              <a:t>A solid theoretical basis</a:t>
            </a:r>
          </a:p>
          <a:p>
            <a:pPr lvl="1" eaLnBrk="1" hangingPunct="1"/>
            <a:r>
              <a:rPr lang="en-US" altLang="en-US" sz="2000" dirty="0" smtClean="0"/>
              <a:t>Closer to the user</a:t>
            </a:r>
          </a:p>
          <a:p>
            <a:pPr lvl="1" eaLnBrk="1" hangingPunct="1"/>
            <a:r>
              <a:rPr lang="en-US" altLang="en-US" sz="2000" dirty="0" smtClean="0"/>
              <a:t>Unconcerned with machine architecture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819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1E9A6415-AF6D-49B4-B180-650F447DBBE1}" type="slidenum">
              <a:rPr lang="en-US" altLang="en-US" sz="1000" smtClean="0">
                <a:solidFill>
                  <a:schemeClr val="tx1"/>
                </a:solidFill>
                <a:latin typeface="Arial" panose="020B0604020202020204" pitchFamily="34" charset="0"/>
              </a:rPr>
              <a:pPr>
                <a:spcBef>
                  <a:spcPct val="0"/>
                </a:spcBef>
                <a:buFontTx/>
                <a:buNone/>
              </a:pPr>
              <a:t>4</a:t>
            </a:fld>
            <a:endParaRPr lang="en-US" altLang="en-US" sz="1000" smtClean="0">
              <a:solidFill>
                <a:schemeClr val="tx1"/>
              </a:solidFill>
              <a:latin typeface="Arial" panose="020B0604020202020204" pitchFamily="34" charset="0"/>
            </a:endParaRPr>
          </a:p>
        </p:txBody>
      </p:sp>
      <p:sp>
        <p:nvSpPr>
          <p:cNvPr id="8196" name="Rectangle 2"/>
          <p:cNvSpPr>
            <a:spLocks noGrp="1" noChangeArrowheads="1"/>
          </p:cNvSpPr>
          <p:nvPr>
            <p:ph type="title"/>
          </p:nvPr>
        </p:nvSpPr>
        <p:spPr/>
        <p:txBody>
          <a:bodyPr/>
          <a:lstStyle/>
          <a:p>
            <a:pPr eaLnBrk="1" hangingPunct="1"/>
            <a:r>
              <a:rPr lang="en-US" altLang="en-US" dirty="0" smtClean="0"/>
              <a:t>Mathematical Functions</a:t>
            </a:r>
          </a:p>
        </p:txBody>
      </p:sp>
      <p:sp>
        <p:nvSpPr>
          <p:cNvPr id="8197" name="Rectangle 3"/>
          <p:cNvSpPr>
            <a:spLocks noGrp="1" noChangeArrowheads="1"/>
          </p:cNvSpPr>
          <p:nvPr>
            <p:ph type="body" idx="1"/>
          </p:nvPr>
        </p:nvSpPr>
        <p:spPr>
          <a:xfrm>
            <a:off x="609600" y="1346200"/>
            <a:ext cx="8153400" cy="4572000"/>
          </a:xfrm>
        </p:spPr>
        <p:txBody>
          <a:bodyPr/>
          <a:lstStyle/>
          <a:p>
            <a:pPr eaLnBrk="1" hangingPunct="1"/>
            <a:r>
              <a:rPr lang="en-US" altLang="en-US" sz="2400" dirty="0" smtClean="0"/>
              <a:t>A function is a kind of subprogram</a:t>
            </a:r>
          </a:p>
          <a:p>
            <a:pPr lvl="1" eaLnBrk="1" hangingPunct="1"/>
            <a:r>
              <a:rPr lang="en-US" altLang="en-US" sz="2000" dirty="0"/>
              <a:t>A</a:t>
            </a:r>
            <a:r>
              <a:rPr lang="en-US" altLang="en-US" sz="2000" dirty="0" smtClean="0"/>
              <a:t> collection of parameterized computations</a:t>
            </a:r>
          </a:p>
          <a:p>
            <a:pPr lvl="1" eaLnBrk="1" hangingPunct="1"/>
            <a:r>
              <a:rPr lang="en-US" altLang="en-US" sz="2000" dirty="0" smtClean="0"/>
              <a:t>Produce results by returning a value</a:t>
            </a:r>
          </a:p>
          <a:p>
            <a:pPr eaLnBrk="1" hangingPunct="1"/>
            <a:r>
              <a:rPr lang="en-US" altLang="en-US" sz="2400" dirty="0" smtClean="0"/>
              <a:t>Functional </a:t>
            </a:r>
            <a:r>
              <a:rPr lang="en-US" altLang="en-US" sz="2400" dirty="0"/>
              <a:t>side effects</a:t>
            </a:r>
            <a:endParaRPr lang="en-US" altLang="en-US" sz="2400" i="1" dirty="0"/>
          </a:p>
          <a:p>
            <a:pPr lvl="1" eaLnBrk="1" hangingPunct="1"/>
            <a:r>
              <a:rPr lang="en-US" altLang="en-US" sz="2000" dirty="0"/>
              <a:t>When a function changes a parameter or a global variable</a:t>
            </a:r>
          </a:p>
          <a:p>
            <a:pPr eaLnBrk="1" hangingPunct="1"/>
            <a:r>
              <a:rPr lang="en-US" altLang="en-US" sz="2400" dirty="0"/>
              <a:t>Problem with functional side effects</a:t>
            </a:r>
          </a:p>
          <a:p>
            <a:pPr lvl="1" eaLnBrk="1" hangingPunct="1"/>
            <a:r>
              <a:rPr lang="en-US" altLang="en-US" sz="2000" dirty="0"/>
              <a:t>When a function referenced in an expression alters another operand of the expression</a:t>
            </a:r>
          </a:p>
          <a:p>
            <a:pPr lvl="1" eaLnBrk="1" hangingPunct="1"/>
            <a:r>
              <a:rPr lang="en-US" altLang="en-US" sz="2000" dirty="0"/>
              <a:t>For example</a:t>
            </a:r>
          </a:p>
          <a:p>
            <a:pPr eaLnBrk="1" hangingPunct="1">
              <a:buFontTx/>
              <a:buNone/>
            </a:pPr>
            <a:r>
              <a:rPr lang="en-US" altLang="en-US" sz="2400" dirty="0"/>
              <a:t>	 </a:t>
            </a:r>
            <a:r>
              <a:rPr lang="en-US" altLang="en-US" sz="2400" dirty="0">
                <a:latin typeface="Courier New" panose="02070309020205020404" pitchFamily="49" charset="0"/>
                <a:cs typeface="Courier New" panose="02070309020205020404" pitchFamily="49" charset="0"/>
              </a:rPr>
              <a:t>	  </a:t>
            </a:r>
            <a:r>
              <a:rPr lang="en-US" altLang="en-US" sz="2400" dirty="0">
                <a:latin typeface="Courier New" panose="02070309020205020404" pitchFamily="49" charset="0"/>
              </a:rPr>
              <a:t>a = 10;</a:t>
            </a:r>
          </a:p>
          <a:p>
            <a:pPr eaLnBrk="1" hangingPunct="1">
              <a:buFontTx/>
              <a:buNone/>
            </a:pPr>
            <a:r>
              <a:rPr lang="en-US" altLang="en-US" sz="2400" dirty="0">
                <a:latin typeface="Courier New" panose="02070309020205020404" pitchFamily="49" charset="0"/>
              </a:rPr>
              <a:t> 		  b = a + fun(&amp;a);</a:t>
            </a:r>
            <a:endParaRPr lang="en-US" altLang="en-US" sz="2000" dirty="0"/>
          </a:p>
          <a:p>
            <a:pPr lvl="1" eaLnBrk="1" hangingPunct="1"/>
            <a:r>
              <a:rPr lang="en-US" altLang="en-US" sz="2000" dirty="0"/>
              <a:t>What if </a:t>
            </a:r>
            <a:r>
              <a:rPr lang="en-US" altLang="en-US" sz="2000" dirty="0">
                <a:latin typeface="Courier New" panose="02070309020205020404" pitchFamily="49" charset="0"/>
              </a:rPr>
              <a:t>fun</a:t>
            </a:r>
            <a:r>
              <a:rPr lang="en-US" altLang="en-US" sz="2000" dirty="0"/>
              <a:t> changes the value of its parameter</a:t>
            </a:r>
            <a:r>
              <a:rPr lang="en-US" altLang="en-US" sz="2000" dirty="0" smtClean="0"/>
              <a:t>?</a:t>
            </a:r>
          </a:p>
          <a:p>
            <a:pPr lvl="1" eaLnBrk="1" hangingPunct="1"/>
            <a:r>
              <a:rPr lang="en-US" altLang="en-US" sz="2000" dirty="0" smtClean="0">
                <a:latin typeface="+mj-lt"/>
              </a:rPr>
              <a:t>How does the same problem arise with global variables?</a:t>
            </a:r>
            <a:endParaRPr lang="en-US" altLang="en-US" dirty="0">
              <a:latin typeface="+mj-lt"/>
            </a:endParaRPr>
          </a:p>
        </p:txBody>
      </p:sp>
    </p:spTree>
    <p:extLst>
      <p:ext uri="{BB962C8B-B14F-4D97-AF65-F5344CB8AC3E}">
        <p14:creationId xmlns:p14="http://schemas.microsoft.com/office/powerpoint/2010/main" val="1312209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819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1E9A6415-AF6D-49B4-B180-650F447DBBE1}" type="slidenum">
              <a:rPr lang="en-US" altLang="en-US" sz="1000" smtClean="0">
                <a:solidFill>
                  <a:schemeClr val="tx1"/>
                </a:solidFill>
                <a:latin typeface="Arial" panose="020B0604020202020204" pitchFamily="34" charset="0"/>
              </a:rPr>
              <a:pPr>
                <a:spcBef>
                  <a:spcPct val="0"/>
                </a:spcBef>
                <a:buFontTx/>
                <a:buNone/>
              </a:pPr>
              <a:t>5</a:t>
            </a:fld>
            <a:endParaRPr lang="en-US" altLang="en-US" sz="1000" smtClean="0">
              <a:solidFill>
                <a:schemeClr val="tx1"/>
              </a:solidFill>
              <a:latin typeface="Arial" panose="020B0604020202020204" pitchFamily="34" charset="0"/>
            </a:endParaRPr>
          </a:p>
        </p:txBody>
      </p:sp>
      <p:sp>
        <p:nvSpPr>
          <p:cNvPr id="8196" name="Rectangle 2"/>
          <p:cNvSpPr>
            <a:spLocks noGrp="1" noChangeArrowheads="1"/>
          </p:cNvSpPr>
          <p:nvPr>
            <p:ph type="title"/>
          </p:nvPr>
        </p:nvSpPr>
        <p:spPr/>
        <p:txBody>
          <a:bodyPr/>
          <a:lstStyle/>
          <a:p>
            <a:pPr eaLnBrk="1" hangingPunct="1"/>
            <a:r>
              <a:rPr lang="en-US" altLang="en-US" dirty="0" smtClean="0"/>
              <a:t>Mathematical Functions</a:t>
            </a:r>
          </a:p>
        </p:txBody>
      </p:sp>
      <p:sp>
        <p:nvSpPr>
          <p:cNvPr id="8197" name="Rectangle 3"/>
          <p:cNvSpPr>
            <a:spLocks noGrp="1" noChangeArrowheads="1"/>
          </p:cNvSpPr>
          <p:nvPr>
            <p:ph type="body" idx="1"/>
          </p:nvPr>
        </p:nvSpPr>
        <p:spPr>
          <a:xfrm>
            <a:off x="609600" y="1377730"/>
            <a:ext cx="8153400" cy="4572000"/>
          </a:xfrm>
        </p:spPr>
        <p:txBody>
          <a:bodyPr/>
          <a:lstStyle/>
          <a:p>
            <a:pPr marL="357188" indent="-354013" eaLnBrk="1" hangingPunct="1">
              <a:lnSpc>
                <a:spcPct val="90000"/>
              </a:lnSpc>
            </a:pPr>
            <a:r>
              <a:rPr lang="en-US" altLang="en-US" sz="2400" dirty="0" smtClean="0">
                <a:solidFill>
                  <a:srgbClr val="333399"/>
                </a:solidFill>
              </a:rPr>
              <a:t>Two </a:t>
            </a:r>
            <a:r>
              <a:rPr lang="en-US" altLang="en-US" sz="2400" dirty="0">
                <a:solidFill>
                  <a:srgbClr val="333399"/>
                </a:solidFill>
              </a:rPr>
              <a:t>possible solutions to the </a:t>
            </a:r>
            <a:r>
              <a:rPr lang="en-US" altLang="en-US" sz="2400" dirty="0" smtClean="0">
                <a:solidFill>
                  <a:srgbClr val="333399"/>
                </a:solidFill>
              </a:rPr>
              <a:t>problem of side effects, </a:t>
            </a:r>
            <a:r>
              <a:rPr lang="en-US" altLang="en-US" sz="2400" dirty="0">
                <a:solidFill>
                  <a:srgbClr val="333399"/>
                </a:solidFill>
              </a:rPr>
              <a:t>both based on the </a:t>
            </a:r>
            <a:r>
              <a:rPr lang="en-US" altLang="en-US" sz="2400" u="sng" dirty="0">
                <a:solidFill>
                  <a:srgbClr val="333399"/>
                </a:solidFill>
              </a:rPr>
              <a:t>language definition</a:t>
            </a:r>
          </a:p>
          <a:p>
            <a:pPr marL="914400" lvl="1" indent="-457200" eaLnBrk="1" hangingPunct="1">
              <a:lnSpc>
                <a:spcPct val="90000"/>
              </a:lnSpc>
              <a:buFontTx/>
              <a:buAutoNum type="arabicPeriod"/>
            </a:pPr>
            <a:endParaRPr lang="en-US" altLang="en-US" sz="500" dirty="0">
              <a:solidFill>
                <a:srgbClr val="333399"/>
              </a:solidFill>
            </a:endParaRPr>
          </a:p>
          <a:p>
            <a:pPr marL="914400" lvl="1" indent="-457200" eaLnBrk="1" hangingPunct="1">
              <a:lnSpc>
                <a:spcPct val="90000"/>
              </a:lnSpc>
              <a:buFontTx/>
              <a:buAutoNum type="arabicPeriod"/>
            </a:pPr>
            <a:r>
              <a:rPr lang="en-US" altLang="en-US" sz="2000" dirty="0" smtClean="0">
                <a:solidFill>
                  <a:srgbClr val="333399"/>
                </a:solidFill>
              </a:rPr>
              <a:t>Disallow </a:t>
            </a:r>
            <a:r>
              <a:rPr lang="en-US" altLang="en-US" sz="2000" dirty="0">
                <a:solidFill>
                  <a:srgbClr val="333399"/>
                </a:solidFill>
              </a:rPr>
              <a:t>functional side effects</a:t>
            </a:r>
          </a:p>
          <a:p>
            <a:pPr marL="1314450" lvl="2" indent="-400050" eaLnBrk="1" hangingPunct="1">
              <a:lnSpc>
                <a:spcPct val="90000"/>
              </a:lnSpc>
            </a:pPr>
            <a:r>
              <a:rPr lang="en-US" altLang="en-US" sz="2000" dirty="0">
                <a:solidFill>
                  <a:srgbClr val="333399"/>
                </a:solidFill>
              </a:rPr>
              <a:t>No two-way parameters </a:t>
            </a:r>
            <a:r>
              <a:rPr lang="en-US" altLang="en-US" sz="2000" dirty="0" smtClean="0">
                <a:solidFill>
                  <a:srgbClr val="333399"/>
                </a:solidFill>
              </a:rPr>
              <a:t>for </a:t>
            </a:r>
            <a:r>
              <a:rPr lang="en-US" altLang="en-US" sz="2000" dirty="0">
                <a:solidFill>
                  <a:srgbClr val="333399"/>
                </a:solidFill>
              </a:rPr>
              <a:t>functions</a:t>
            </a:r>
          </a:p>
          <a:p>
            <a:pPr marL="1314450" lvl="2" indent="-400050" eaLnBrk="1" hangingPunct="1">
              <a:lnSpc>
                <a:spcPct val="90000"/>
              </a:lnSpc>
            </a:pPr>
            <a:r>
              <a:rPr lang="en-US" altLang="en-US" sz="2000" dirty="0">
                <a:solidFill>
                  <a:srgbClr val="333399"/>
                </a:solidFill>
              </a:rPr>
              <a:t>No non-local references in functions</a:t>
            </a:r>
          </a:p>
          <a:p>
            <a:pPr marL="1314450" lvl="2" indent="-400050" eaLnBrk="1" hangingPunct="1">
              <a:lnSpc>
                <a:spcPct val="90000"/>
              </a:lnSpc>
            </a:pPr>
            <a:r>
              <a:rPr lang="en-US" altLang="en-US" sz="2000" dirty="0">
                <a:solidFill>
                  <a:srgbClr val="333399"/>
                </a:solidFill>
              </a:rPr>
              <a:t>Advantage </a:t>
            </a:r>
          </a:p>
          <a:p>
            <a:pPr marL="1771650" lvl="3" indent="-400050" eaLnBrk="1" hangingPunct="1">
              <a:lnSpc>
                <a:spcPct val="90000"/>
              </a:lnSpc>
            </a:pPr>
            <a:r>
              <a:rPr lang="en-US" altLang="en-US" sz="1800" dirty="0">
                <a:solidFill>
                  <a:srgbClr val="333399"/>
                </a:solidFill>
              </a:rPr>
              <a:t>It works!</a:t>
            </a:r>
          </a:p>
          <a:p>
            <a:pPr marL="1314450" lvl="2" indent="-400050" eaLnBrk="1" hangingPunct="1">
              <a:lnSpc>
                <a:spcPct val="90000"/>
              </a:lnSpc>
            </a:pPr>
            <a:r>
              <a:rPr lang="en-US" altLang="en-US" sz="2000" dirty="0">
                <a:solidFill>
                  <a:srgbClr val="333399"/>
                </a:solidFill>
              </a:rPr>
              <a:t>Disadvantage</a:t>
            </a:r>
          </a:p>
          <a:p>
            <a:pPr marL="1771650" lvl="3" indent="-400050" eaLnBrk="1" hangingPunct="1">
              <a:lnSpc>
                <a:spcPct val="90000"/>
              </a:lnSpc>
            </a:pPr>
            <a:r>
              <a:rPr lang="en-US" altLang="en-US" sz="1800" dirty="0">
                <a:solidFill>
                  <a:srgbClr val="333399"/>
                </a:solidFill>
              </a:rPr>
              <a:t>Inflexibility of one-way parameters</a:t>
            </a:r>
          </a:p>
          <a:p>
            <a:pPr marL="1771650" lvl="3" indent="-400050" eaLnBrk="1" hangingPunct="1">
              <a:lnSpc>
                <a:spcPct val="90000"/>
              </a:lnSpc>
            </a:pPr>
            <a:r>
              <a:rPr lang="en-US" altLang="en-US" sz="1800" dirty="0">
                <a:solidFill>
                  <a:srgbClr val="333399"/>
                </a:solidFill>
              </a:rPr>
              <a:t>Lack of non-local </a:t>
            </a:r>
            <a:r>
              <a:rPr lang="en-US" altLang="en-US" sz="1800" dirty="0" smtClean="0">
                <a:solidFill>
                  <a:srgbClr val="333399"/>
                </a:solidFill>
              </a:rPr>
              <a:t>references</a:t>
            </a:r>
          </a:p>
          <a:p>
            <a:pPr marL="914400" lvl="1" indent="-457200" eaLnBrk="1" hangingPunct="1">
              <a:lnSpc>
                <a:spcPct val="90000"/>
              </a:lnSpc>
              <a:buFontTx/>
              <a:buAutoNum type="arabicPeriod"/>
            </a:pPr>
            <a:endParaRPr lang="en-US" altLang="en-US" sz="500" dirty="0">
              <a:solidFill>
                <a:srgbClr val="333399"/>
              </a:solidFill>
            </a:endParaRPr>
          </a:p>
          <a:p>
            <a:pPr marL="914400" lvl="1" indent="-457200" eaLnBrk="1" hangingPunct="1">
              <a:lnSpc>
                <a:spcPct val="90000"/>
              </a:lnSpc>
              <a:buFontTx/>
              <a:buAutoNum type="arabicPeriod"/>
            </a:pPr>
            <a:r>
              <a:rPr lang="en-US" altLang="en-US" sz="2000" dirty="0" smtClean="0">
                <a:solidFill>
                  <a:srgbClr val="333399"/>
                </a:solidFill>
              </a:rPr>
              <a:t>Demand fixed operand evaluation order</a:t>
            </a:r>
          </a:p>
          <a:p>
            <a:pPr marL="1314450" lvl="2" indent="-400050" eaLnBrk="1" hangingPunct="1">
              <a:lnSpc>
                <a:spcPct val="90000"/>
              </a:lnSpc>
            </a:pPr>
            <a:r>
              <a:rPr lang="en-US" altLang="en-US" sz="2000" dirty="0" smtClean="0">
                <a:solidFill>
                  <a:srgbClr val="333399"/>
                </a:solidFill>
              </a:rPr>
              <a:t>Java: Operands seem to be evaluated left to right</a:t>
            </a:r>
            <a:endParaRPr lang="en-US" altLang="en-US" sz="2000" b="1" dirty="0" smtClean="0">
              <a:solidFill>
                <a:srgbClr val="333399"/>
              </a:solidFill>
            </a:endParaRPr>
          </a:p>
          <a:p>
            <a:pPr marL="1314450" lvl="2" indent="-400050" eaLnBrk="1" hangingPunct="1">
              <a:lnSpc>
                <a:spcPct val="90000"/>
              </a:lnSpc>
            </a:pPr>
            <a:r>
              <a:rPr lang="en-US" altLang="en-US" sz="2000" dirty="0" smtClean="0">
                <a:solidFill>
                  <a:srgbClr val="333399"/>
                </a:solidFill>
              </a:rPr>
              <a:t>Disadvantage</a:t>
            </a:r>
          </a:p>
          <a:p>
            <a:pPr marL="1771650" lvl="3" indent="-400050" eaLnBrk="1" hangingPunct="1">
              <a:lnSpc>
                <a:spcPct val="90000"/>
              </a:lnSpc>
            </a:pPr>
            <a:r>
              <a:rPr lang="en-US" altLang="en-US" sz="1800" dirty="0" smtClean="0">
                <a:solidFill>
                  <a:srgbClr val="333399"/>
                </a:solidFill>
              </a:rPr>
              <a:t>Limits some compiler optimizations</a:t>
            </a:r>
            <a:endParaRPr lang="en-US" altLang="en-US" sz="1800" dirty="0">
              <a:solidFill>
                <a:srgbClr val="333399"/>
              </a:solidFill>
            </a:endParaRPr>
          </a:p>
        </p:txBody>
      </p:sp>
    </p:spTree>
    <p:extLst>
      <p:ext uri="{BB962C8B-B14F-4D97-AF65-F5344CB8AC3E}">
        <p14:creationId xmlns:p14="http://schemas.microsoft.com/office/powerpoint/2010/main" val="3511731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819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1E9A6415-AF6D-49B4-B180-650F447DBBE1}" type="slidenum">
              <a:rPr lang="en-US" altLang="en-US" sz="1000" smtClean="0">
                <a:solidFill>
                  <a:schemeClr val="tx1"/>
                </a:solidFill>
                <a:latin typeface="Arial" panose="020B0604020202020204" pitchFamily="34" charset="0"/>
              </a:rPr>
              <a:pPr>
                <a:spcBef>
                  <a:spcPct val="0"/>
                </a:spcBef>
                <a:buFontTx/>
                <a:buNone/>
              </a:pPr>
              <a:t>6</a:t>
            </a:fld>
            <a:endParaRPr lang="en-US" altLang="en-US" sz="1000" smtClean="0">
              <a:solidFill>
                <a:schemeClr val="tx1"/>
              </a:solidFill>
              <a:latin typeface="Arial" panose="020B0604020202020204" pitchFamily="34" charset="0"/>
            </a:endParaRPr>
          </a:p>
        </p:txBody>
      </p:sp>
      <p:sp>
        <p:nvSpPr>
          <p:cNvPr id="8196" name="Rectangle 2"/>
          <p:cNvSpPr>
            <a:spLocks noGrp="1" noChangeArrowheads="1"/>
          </p:cNvSpPr>
          <p:nvPr>
            <p:ph type="title"/>
          </p:nvPr>
        </p:nvSpPr>
        <p:spPr/>
        <p:txBody>
          <a:bodyPr/>
          <a:lstStyle/>
          <a:p>
            <a:pPr eaLnBrk="1" hangingPunct="1"/>
            <a:r>
              <a:rPr lang="en-US" altLang="en-US" dirty="0" smtClean="0"/>
              <a:t>Mathematical Functions</a:t>
            </a:r>
          </a:p>
        </p:txBody>
      </p:sp>
      <p:sp>
        <p:nvSpPr>
          <p:cNvPr id="8197" name="Rectangle 3"/>
          <p:cNvSpPr>
            <a:spLocks noGrp="1" noChangeArrowheads="1"/>
          </p:cNvSpPr>
          <p:nvPr>
            <p:ph type="body" idx="1"/>
          </p:nvPr>
        </p:nvSpPr>
        <p:spPr>
          <a:xfrm>
            <a:off x="609600" y="1346200"/>
            <a:ext cx="8229600" cy="4572000"/>
          </a:xfrm>
        </p:spPr>
        <p:txBody>
          <a:bodyPr/>
          <a:lstStyle/>
          <a:p>
            <a:r>
              <a:rPr lang="en-US" altLang="en-US" sz="2400" dirty="0"/>
              <a:t>A program has </a:t>
            </a:r>
            <a:r>
              <a:rPr lang="en-US" altLang="en-US" sz="2400" b="1" dirty="0"/>
              <a:t>referential transparency</a:t>
            </a:r>
            <a:r>
              <a:rPr lang="en-US" altLang="en-US" sz="2400" dirty="0"/>
              <a:t> if</a:t>
            </a:r>
          </a:p>
          <a:p>
            <a:pPr lvl="1"/>
            <a:r>
              <a:rPr lang="en-US" altLang="en-US" sz="2000" dirty="0"/>
              <a:t>Any two expressions </a:t>
            </a:r>
            <a:r>
              <a:rPr lang="en-US" altLang="en-US" sz="2000" dirty="0" smtClean="0"/>
              <a:t>that are equivalent</a:t>
            </a:r>
            <a:endParaRPr lang="en-US" altLang="en-US" sz="2000" dirty="0"/>
          </a:p>
          <a:p>
            <a:pPr lvl="2"/>
            <a:r>
              <a:rPr lang="en-US" altLang="en-US" sz="1800" dirty="0"/>
              <a:t>Can be substituted for one another in the program</a:t>
            </a:r>
          </a:p>
          <a:p>
            <a:pPr lvl="2"/>
            <a:r>
              <a:rPr lang="en-US" altLang="en-US" sz="1800" dirty="0"/>
              <a:t>This </a:t>
            </a:r>
            <a:r>
              <a:rPr lang="en-US" altLang="en-US" sz="1800" dirty="0" smtClean="0"/>
              <a:t>does </a:t>
            </a:r>
            <a:r>
              <a:rPr lang="en-US" altLang="en-US" sz="1800" dirty="0"/>
              <a:t>not affect the action of the program</a:t>
            </a:r>
          </a:p>
          <a:p>
            <a:pPr lvl="1"/>
            <a:r>
              <a:rPr lang="en-US" altLang="en-US" sz="2000" dirty="0" smtClean="0"/>
              <a:t>One cause of </a:t>
            </a:r>
            <a:r>
              <a:rPr lang="en-US" altLang="en-US" sz="2000" dirty="0"/>
              <a:t>referential transparency </a:t>
            </a:r>
            <a:r>
              <a:rPr lang="en-US" altLang="en-US" sz="2000" dirty="0" smtClean="0"/>
              <a:t>breakdown</a:t>
            </a:r>
          </a:p>
          <a:p>
            <a:pPr lvl="2"/>
            <a:r>
              <a:rPr lang="en-US" altLang="en-US" sz="1800" dirty="0" smtClean="0"/>
              <a:t>Functional side effects</a:t>
            </a:r>
          </a:p>
          <a:p>
            <a:pPr lvl="1"/>
            <a:r>
              <a:rPr lang="en-US" altLang="en-US" sz="2000" dirty="0" smtClean="0"/>
              <a:t>For </a:t>
            </a:r>
            <a:r>
              <a:rPr lang="en-US" altLang="en-US" sz="2000" dirty="0"/>
              <a:t>example</a:t>
            </a:r>
          </a:p>
          <a:p>
            <a:pPr lvl="1">
              <a:buFontTx/>
              <a:buNone/>
            </a:pPr>
            <a:r>
              <a:rPr lang="en-US" altLang="en-US" sz="1800" dirty="0">
                <a:latin typeface="Courier New" panose="02070309020205020404" pitchFamily="49" charset="0"/>
                <a:cs typeface="Courier New" panose="02070309020205020404" pitchFamily="49" charset="0"/>
              </a:rPr>
              <a:t>		</a:t>
            </a:r>
          </a:p>
          <a:p>
            <a:pPr lvl="1">
              <a:buFontTx/>
              <a:buNone/>
            </a:pPr>
            <a:endParaRPr lang="en-US" altLang="en-US" sz="1000" dirty="0">
              <a:latin typeface="Courier New" panose="02070309020205020404" pitchFamily="49" charset="0"/>
              <a:cs typeface="Courier New" panose="02070309020205020404" pitchFamily="49" charset="0"/>
            </a:endParaRPr>
          </a:p>
          <a:p>
            <a:pPr lvl="1">
              <a:buFontTx/>
              <a:buNone/>
            </a:pPr>
            <a:endParaRPr lang="en-US" altLang="en-US" sz="1800" dirty="0">
              <a:latin typeface="Courier New" panose="02070309020205020404" pitchFamily="49" charset="0"/>
              <a:cs typeface="Courier New" panose="02070309020205020404" pitchFamily="49" charset="0"/>
            </a:endParaRPr>
          </a:p>
          <a:p>
            <a:pPr lvl="1">
              <a:buFontTx/>
              <a:buNone/>
            </a:pPr>
            <a:endParaRPr lang="en-US" altLang="en-US" sz="1800" dirty="0">
              <a:latin typeface="Courier New" panose="02070309020205020404" pitchFamily="49" charset="0"/>
              <a:cs typeface="Courier New" panose="02070309020205020404" pitchFamily="49" charset="0"/>
            </a:endParaRPr>
          </a:p>
          <a:p>
            <a:pPr lvl="2"/>
            <a:endParaRPr lang="en-US" altLang="en-US" sz="400" dirty="0"/>
          </a:p>
          <a:p>
            <a:pPr lvl="2"/>
            <a:r>
              <a:rPr lang="en-US" altLang="en-US" sz="1800" dirty="0"/>
              <a:t>If </a:t>
            </a:r>
            <a:r>
              <a:rPr lang="en-US" altLang="en-US" sz="1800" dirty="0">
                <a:latin typeface="Courier New" panose="02070309020205020404" pitchFamily="49" charset="0"/>
                <a:cs typeface="Courier New" panose="02070309020205020404" pitchFamily="49" charset="0"/>
              </a:rPr>
              <a:t>fun</a:t>
            </a:r>
            <a:r>
              <a:rPr lang="en-US" altLang="en-US" sz="1800" dirty="0"/>
              <a:t> has no side effects, </a:t>
            </a:r>
            <a:r>
              <a:rPr lang="en-US" altLang="en-US" sz="1800" dirty="0">
                <a:latin typeface="Courier New" panose="02070309020205020404" pitchFamily="49" charset="0"/>
                <a:cs typeface="Courier New" panose="02070309020205020404" pitchFamily="49" charset="0"/>
              </a:rPr>
              <a:t>result1 = result2</a:t>
            </a:r>
            <a:endParaRPr lang="en-US" altLang="en-US" sz="1800" dirty="0"/>
          </a:p>
          <a:p>
            <a:pPr lvl="2"/>
            <a:r>
              <a:rPr lang="en-US" altLang="en-US" sz="1800" dirty="0"/>
              <a:t>If not, referential transparency is violated</a:t>
            </a:r>
          </a:p>
          <a:p>
            <a:pPr lvl="2"/>
            <a:r>
              <a:rPr lang="en-US" altLang="en-US" sz="1800" dirty="0"/>
              <a:t>H</a:t>
            </a:r>
            <a:r>
              <a:rPr lang="en-US" altLang="en-US" sz="1800" dirty="0" smtClean="0"/>
              <a:t>ow can referential transparency break in the example?</a:t>
            </a:r>
          </a:p>
          <a:p>
            <a:pPr lvl="2"/>
            <a:r>
              <a:rPr lang="en-US" altLang="en-US" sz="1800" dirty="0" smtClean="0"/>
              <a:t>Can referential transparency break in other ways?</a:t>
            </a:r>
            <a:endParaRPr lang="en-US" altLang="en-US" sz="1800" dirty="0"/>
          </a:p>
        </p:txBody>
      </p:sp>
      <p:sp>
        <p:nvSpPr>
          <p:cNvPr id="2" name="TextBox 1"/>
          <p:cNvSpPr txBox="1"/>
          <p:nvPr/>
        </p:nvSpPr>
        <p:spPr>
          <a:xfrm>
            <a:off x="1676400" y="3886200"/>
            <a:ext cx="5423280" cy="369332"/>
          </a:xfrm>
          <a:prstGeom prst="rect">
            <a:avLst/>
          </a:prstGeom>
          <a:noFill/>
          <a:ln>
            <a:solidFill>
              <a:srgbClr val="333399"/>
            </a:solidFill>
          </a:ln>
        </p:spPr>
        <p:txBody>
          <a:bodyPr wrap="none" rtlCol="0">
            <a:spAutoFit/>
          </a:bodyPr>
          <a:lstStyle/>
          <a:p>
            <a:r>
              <a:rPr lang="en-US" altLang="en-US" sz="1800" kern="0" dirty="0">
                <a:solidFill>
                  <a:srgbClr val="333399"/>
                </a:solidFill>
                <a:latin typeface="Courier New" panose="02070309020205020404" pitchFamily="49" charset="0"/>
                <a:cs typeface="Courier New" panose="02070309020205020404" pitchFamily="49" charset="0"/>
              </a:rPr>
              <a:t>result1 = (fun(a) + b) / (fun(a) – a);</a:t>
            </a:r>
            <a:endParaRPr lang="en-ZA" dirty="0"/>
          </a:p>
        </p:txBody>
      </p:sp>
      <p:sp>
        <p:nvSpPr>
          <p:cNvPr id="7" name="TextBox 6"/>
          <p:cNvSpPr txBox="1"/>
          <p:nvPr/>
        </p:nvSpPr>
        <p:spPr>
          <a:xfrm>
            <a:off x="1676400" y="4343400"/>
            <a:ext cx="5423280" cy="646331"/>
          </a:xfrm>
          <a:prstGeom prst="rect">
            <a:avLst/>
          </a:prstGeom>
          <a:noFill/>
          <a:ln>
            <a:solidFill>
              <a:srgbClr val="333399"/>
            </a:solidFill>
          </a:ln>
        </p:spPr>
        <p:txBody>
          <a:bodyPr wrap="none" rtlCol="0">
            <a:spAutoFit/>
          </a:bodyPr>
          <a:lstStyle/>
          <a:p>
            <a:r>
              <a:rPr lang="en-US" altLang="en-US" sz="1800" kern="0" dirty="0">
                <a:solidFill>
                  <a:srgbClr val="333399"/>
                </a:solidFill>
                <a:latin typeface="Courier New" panose="02070309020205020404" pitchFamily="49" charset="0"/>
                <a:cs typeface="Courier New" panose="02070309020205020404" pitchFamily="49" charset="0"/>
              </a:rPr>
              <a:t>temp = fun(a</a:t>
            </a:r>
            <a:r>
              <a:rPr lang="en-US" altLang="en-US" sz="1800" kern="0" dirty="0" smtClean="0">
                <a:solidFill>
                  <a:srgbClr val="333399"/>
                </a:solidFill>
                <a:latin typeface="Courier New" panose="02070309020205020404" pitchFamily="49" charset="0"/>
                <a:cs typeface="Courier New" panose="02070309020205020404" pitchFamily="49" charset="0"/>
              </a:rPr>
              <a:t>);</a:t>
            </a:r>
          </a:p>
          <a:p>
            <a:r>
              <a:rPr lang="en-US" altLang="en-US" sz="1800" kern="0" dirty="0">
                <a:solidFill>
                  <a:srgbClr val="333399"/>
                </a:solidFill>
                <a:latin typeface="Courier New" panose="02070309020205020404" pitchFamily="49" charset="0"/>
                <a:cs typeface="Courier New" panose="02070309020205020404" pitchFamily="49" charset="0"/>
              </a:rPr>
              <a:t>result2 = (temp + b) / (temp – a</a:t>
            </a:r>
            <a:r>
              <a:rPr lang="en-US" altLang="en-US" sz="1800" kern="0" dirty="0" smtClean="0">
                <a:solidFill>
                  <a:srgbClr val="333399"/>
                </a:solidFill>
                <a:latin typeface="Courier New" panose="02070309020205020404" pitchFamily="49" charset="0"/>
                <a:cs typeface="Courier New" panose="02070309020205020404" pitchFamily="49" charset="0"/>
              </a:rPr>
              <a:t>);    </a:t>
            </a:r>
            <a:endParaRPr lang="en-ZA" dirty="0"/>
          </a:p>
        </p:txBody>
      </p:sp>
    </p:spTree>
    <p:extLst>
      <p:ext uri="{BB962C8B-B14F-4D97-AF65-F5344CB8AC3E}">
        <p14:creationId xmlns:p14="http://schemas.microsoft.com/office/powerpoint/2010/main" val="5767722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819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1E9A6415-AF6D-49B4-B180-650F447DBBE1}" type="slidenum">
              <a:rPr lang="en-US" altLang="en-US" sz="1000" smtClean="0">
                <a:solidFill>
                  <a:schemeClr val="tx1"/>
                </a:solidFill>
                <a:latin typeface="Arial" panose="020B0604020202020204" pitchFamily="34" charset="0"/>
              </a:rPr>
              <a:pPr>
                <a:spcBef>
                  <a:spcPct val="0"/>
                </a:spcBef>
                <a:buFontTx/>
                <a:buNone/>
              </a:pPr>
              <a:t>7</a:t>
            </a:fld>
            <a:endParaRPr lang="en-US" altLang="en-US" sz="1000" smtClean="0">
              <a:solidFill>
                <a:schemeClr val="tx1"/>
              </a:solidFill>
              <a:latin typeface="Arial" panose="020B0604020202020204" pitchFamily="34" charset="0"/>
            </a:endParaRPr>
          </a:p>
        </p:txBody>
      </p:sp>
      <p:sp>
        <p:nvSpPr>
          <p:cNvPr id="8196" name="Rectangle 2"/>
          <p:cNvSpPr>
            <a:spLocks noGrp="1" noChangeArrowheads="1"/>
          </p:cNvSpPr>
          <p:nvPr>
            <p:ph type="title"/>
          </p:nvPr>
        </p:nvSpPr>
        <p:spPr/>
        <p:txBody>
          <a:bodyPr/>
          <a:lstStyle/>
          <a:p>
            <a:pPr eaLnBrk="1" hangingPunct="1"/>
            <a:r>
              <a:rPr lang="en-US" altLang="en-US" dirty="0" smtClean="0"/>
              <a:t>Mathematical Functions</a:t>
            </a:r>
          </a:p>
        </p:txBody>
      </p:sp>
      <p:sp>
        <p:nvSpPr>
          <p:cNvPr id="8197" name="Rectangle 3"/>
          <p:cNvSpPr>
            <a:spLocks noGrp="1" noChangeArrowheads="1"/>
          </p:cNvSpPr>
          <p:nvPr>
            <p:ph type="body" idx="1"/>
          </p:nvPr>
        </p:nvSpPr>
        <p:spPr>
          <a:xfrm>
            <a:off x="609600" y="1346200"/>
            <a:ext cx="8229600" cy="4572000"/>
          </a:xfrm>
        </p:spPr>
        <p:txBody>
          <a:bodyPr/>
          <a:lstStyle/>
          <a:p>
            <a:r>
              <a:rPr lang="en-US" altLang="en-US" sz="2400" dirty="0"/>
              <a:t>Advantage of referential transparency</a:t>
            </a:r>
          </a:p>
          <a:p>
            <a:pPr lvl="1"/>
            <a:r>
              <a:rPr lang="en-US" altLang="en-US" sz="2000" dirty="0"/>
              <a:t>Program semantics much easier to understand</a:t>
            </a:r>
          </a:p>
          <a:p>
            <a:r>
              <a:rPr lang="en-US" altLang="en-US" sz="2400" dirty="0"/>
              <a:t>Programs in pure functional languages</a:t>
            </a:r>
          </a:p>
          <a:p>
            <a:pPr lvl="1"/>
            <a:r>
              <a:rPr lang="en-US" altLang="en-US" sz="2000" dirty="0"/>
              <a:t>Do not have variables</a:t>
            </a:r>
          </a:p>
          <a:p>
            <a:pPr lvl="2"/>
            <a:r>
              <a:rPr lang="en-US" altLang="en-US" sz="2000" dirty="0" smtClean="0"/>
              <a:t>Consider </a:t>
            </a:r>
            <a:r>
              <a:rPr lang="en-US" altLang="en-US" sz="2000" dirty="0"/>
              <a:t>a </a:t>
            </a:r>
            <a:r>
              <a:rPr lang="en-US" altLang="en-US" sz="2000" dirty="0" smtClean="0"/>
              <a:t>function</a:t>
            </a:r>
            <a:endParaRPr lang="en-US" altLang="en-US" sz="2000" dirty="0"/>
          </a:p>
          <a:p>
            <a:pPr lvl="3"/>
            <a:r>
              <a:rPr lang="en-US" altLang="en-US" sz="1800" dirty="0" smtClean="0"/>
              <a:t>Global variables can’t exist (so can’t be modified)</a:t>
            </a:r>
          </a:p>
          <a:p>
            <a:pPr lvl="3"/>
            <a:r>
              <a:rPr lang="en-US" altLang="en-US" sz="1800" dirty="0" smtClean="0"/>
              <a:t>Parameter </a:t>
            </a:r>
            <a:r>
              <a:rPr lang="en-US" altLang="en-US" sz="1800" dirty="0"/>
              <a:t>value must be constant (no variables)</a:t>
            </a:r>
          </a:p>
          <a:p>
            <a:pPr lvl="3"/>
            <a:r>
              <a:rPr lang="en-US" altLang="en-US" sz="1800" dirty="0" smtClean="0"/>
              <a:t>This means there is no possibility of </a:t>
            </a:r>
            <a:r>
              <a:rPr lang="en-US" altLang="en-US" sz="1800" dirty="0"/>
              <a:t>side </a:t>
            </a:r>
            <a:r>
              <a:rPr lang="en-US" altLang="en-US" sz="1800" dirty="0" smtClean="0"/>
              <a:t>effects</a:t>
            </a:r>
            <a:endParaRPr lang="en-US" altLang="en-US" sz="1800" dirty="0"/>
          </a:p>
          <a:p>
            <a:pPr lvl="2"/>
            <a:r>
              <a:rPr lang="en-US" altLang="en-US" sz="2000" dirty="0" smtClean="0"/>
              <a:t>Functions </a:t>
            </a:r>
            <a:r>
              <a:rPr lang="en-US" altLang="en-US" sz="2000" dirty="0"/>
              <a:t>cannot have state</a:t>
            </a:r>
          </a:p>
          <a:p>
            <a:pPr lvl="3"/>
            <a:r>
              <a:rPr lang="en-US" altLang="en-US" sz="1800" dirty="0"/>
              <a:t>State must be stored in </a:t>
            </a:r>
            <a:r>
              <a:rPr lang="en-US" altLang="en-US" sz="1800" dirty="0" smtClean="0"/>
              <a:t>variables</a:t>
            </a:r>
          </a:p>
          <a:p>
            <a:pPr lvl="3"/>
            <a:r>
              <a:rPr lang="en-US" altLang="en-US" sz="1800" dirty="0"/>
              <a:t>Value of the function depends only on parameters</a:t>
            </a:r>
          </a:p>
          <a:p>
            <a:pPr lvl="2"/>
            <a:r>
              <a:rPr lang="en-US" altLang="en-US" sz="2000" dirty="0" smtClean="0"/>
              <a:t>Thus </a:t>
            </a:r>
            <a:r>
              <a:rPr lang="en-US" altLang="en-US" sz="2000" dirty="0"/>
              <a:t>such languages are referentially </a:t>
            </a:r>
            <a:r>
              <a:rPr lang="en-US" altLang="en-US" sz="2000" dirty="0" smtClean="0"/>
              <a:t>transparent</a:t>
            </a:r>
            <a:endParaRPr lang="en-US" altLang="en-US" sz="2000" dirty="0"/>
          </a:p>
        </p:txBody>
      </p:sp>
    </p:spTree>
    <p:extLst>
      <p:ext uri="{BB962C8B-B14F-4D97-AF65-F5344CB8AC3E}">
        <p14:creationId xmlns:p14="http://schemas.microsoft.com/office/powerpoint/2010/main" val="3601513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1024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DBF53103-DD7D-4028-8091-6BEC67822F6D}" type="slidenum">
              <a:rPr lang="en-US" altLang="en-US" sz="1000" smtClean="0">
                <a:solidFill>
                  <a:schemeClr val="tx1"/>
                </a:solidFill>
                <a:latin typeface="Arial" panose="020B0604020202020204" pitchFamily="34" charset="0"/>
              </a:rPr>
              <a:pPr>
                <a:spcBef>
                  <a:spcPct val="0"/>
                </a:spcBef>
                <a:buFontTx/>
                <a:buNone/>
              </a:pPr>
              <a:t>8</a:t>
            </a:fld>
            <a:endParaRPr lang="en-US" altLang="en-US" sz="1000" smtClean="0">
              <a:solidFill>
                <a:schemeClr val="tx1"/>
              </a:solidFill>
              <a:latin typeface="Arial" panose="020B0604020202020204" pitchFamily="34" charset="0"/>
            </a:endParaRPr>
          </a:p>
        </p:txBody>
      </p:sp>
      <p:sp>
        <p:nvSpPr>
          <p:cNvPr id="10244" name="Rectangle 4"/>
          <p:cNvSpPr>
            <a:spLocks noGrp="1" noChangeArrowheads="1"/>
          </p:cNvSpPr>
          <p:nvPr>
            <p:ph type="title"/>
          </p:nvPr>
        </p:nvSpPr>
        <p:spPr>
          <a:xfrm>
            <a:off x="609600" y="76200"/>
            <a:ext cx="8153400" cy="1143000"/>
          </a:xfrm>
        </p:spPr>
        <p:txBody>
          <a:bodyPr/>
          <a:lstStyle/>
          <a:p>
            <a:pPr eaLnBrk="1" hangingPunct="1"/>
            <a:r>
              <a:rPr lang="en-US" altLang="en-US" sz="3200" smtClean="0"/>
              <a:t>Fundamentals of Functional Programming Languages</a:t>
            </a:r>
          </a:p>
        </p:txBody>
      </p:sp>
      <p:sp>
        <p:nvSpPr>
          <p:cNvPr id="10245" name="Rectangle 5"/>
          <p:cNvSpPr>
            <a:spLocks noGrp="1" noChangeArrowheads="1"/>
          </p:cNvSpPr>
          <p:nvPr>
            <p:ph type="body" idx="1"/>
          </p:nvPr>
        </p:nvSpPr>
        <p:spPr>
          <a:xfrm>
            <a:off x="609600" y="1337440"/>
            <a:ext cx="8153400" cy="4419600"/>
          </a:xfrm>
        </p:spPr>
        <p:txBody>
          <a:bodyPr/>
          <a:lstStyle/>
          <a:p>
            <a:pPr eaLnBrk="1" hangingPunct="1"/>
            <a:r>
              <a:rPr lang="en-US" altLang="en-US" sz="2400" dirty="0" smtClean="0"/>
              <a:t>The objective of a functional language’s design</a:t>
            </a:r>
          </a:p>
          <a:p>
            <a:pPr lvl="1" eaLnBrk="1" hangingPunct="1"/>
            <a:r>
              <a:rPr lang="en-US" altLang="en-US" sz="2000" dirty="0" smtClean="0"/>
              <a:t>To mimic mathematical functions as closely as possible</a:t>
            </a:r>
          </a:p>
          <a:p>
            <a:pPr eaLnBrk="1" hangingPunct="1"/>
            <a:r>
              <a:rPr lang="en-US" altLang="en-US" sz="2400" dirty="0" smtClean="0"/>
              <a:t>The basic process of computation is fundamentally different in a FPL than in an imperative language</a:t>
            </a:r>
          </a:p>
          <a:p>
            <a:pPr lvl="1" eaLnBrk="1" hangingPunct="1"/>
            <a:r>
              <a:rPr lang="en-US" altLang="en-US" sz="2000" dirty="0" smtClean="0"/>
              <a:t>In an imperative language</a:t>
            </a:r>
          </a:p>
          <a:p>
            <a:pPr lvl="2" eaLnBrk="1" hangingPunct="1"/>
            <a:r>
              <a:rPr lang="en-US" altLang="en-US" sz="1900" dirty="0" smtClean="0"/>
              <a:t>Expressions are evaluated and the results are stored in variables for later use</a:t>
            </a:r>
          </a:p>
          <a:p>
            <a:pPr lvl="2" eaLnBrk="1" hangingPunct="1"/>
            <a:r>
              <a:rPr lang="en-US" altLang="en-US" sz="1900" dirty="0" smtClean="0"/>
              <a:t>Management of variables is a constant concern and a source of complexity for imperative programming</a:t>
            </a:r>
          </a:p>
          <a:p>
            <a:pPr lvl="1" eaLnBrk="1" hangingPunct="1"/>
            <a:r>
              <a:rPr lang="en-US" altLang="en-US" sz="2000" dirty="0" smtClean="0"/>
              <a:t>In a purely functional language</a:t>
            </a:r>
          </a:p>
          <a:p>
            <a:pPr lvl="2" eaLnBrk="1" hangingPunct="1"/>
            <a:r>
              <a:rPr lang="en-US" altLang="en-US" sz="1900" dirty="0" smtClean="0"/>
              <a:t>Variables are not used, as is the case in mathematics</a:t>
            </a:r>
          </a:p>
          <a:p>
            <a:pPr lvl="2" eaLnBrk="1" hangingPunct="1"/>
            <a:r>
              <a:rPr lang="en-US" altLang="en-US" sz="1900" dirty="0" smtClean="0"/>
              <a:t>We don’t need to worry about managing variables and the associated ambiguity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1433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38DF60E3-5DF2-4889-93B4-02F2AEF351F6}" type="slidenum">
              <a:rPr lang="en-US" altLang="en-US" sz="1000" smtClean="0">
                <a:solidFill>
                  <a:schemeClr val="tx1"/>
                </a:solidFill>
                <a:latin typeface="Arial" panose="020B0604020202020204" pitchFamily="34" charset="0"/>
              </a:rPr>
              <a:pPr>
                <a:spcBef>
                  <a:spcPct val="0"/>
                </a:spcBef>
                <a:buFontTx/>
                <a:buNone/>
              </a:pPr>
              <a:t>9</a:t>
            </a:fld>
            <a:endParaRPr lang="en-US" altLang="en-US" sz="1000" smtClean="0">
              <a:solidFill>
                <a:schemeClr val="tx1"/>
              </a:solidFill>
              <a:latin typeface="Arial" panose="020B0604020202020204" pitchFamily="34" charset="0"/>
            </a:endParaRPr>
          </a:p>
        </p:txBody>
      </p:sp>
      <p:sp>
        <p:nvSpPr>
          <p:cNvPr id="14340" name="Rectangle 2"/>
          <p:cNvSpPr>
            <a:spLocks noGrp="1" noChangeArrowheads="1"/>
          </p:cNvSpPr>
          <p:nvPr>
            <p:ph type="title"/>
          </p:nvPr>
        </p:nvSpPr>
        <p:spPr/>
        <p:txBody>
          <a:bodyPr/>
          <a:lstStyle/>
          <a:p>
            <a:pPr eaLnBrk="1" hangingPunct="1"/>
            <a:r>
              <a:rPr lang="en-US" altLang="en-US" dirty="0" smtClean="0"/>
              <a:t>LISP Data Objects and Structures</a:t>
            </a:r>
          </a:p>
        </p:txBody>
      </p:sp>
      <p:sp>
        <p:nvSpPr>
          <p:cNvPr id="14341" name="Rectangle 3"/>
          <p:cNvSpPr>
            <a:spLocks noGrp="1" noChangeArrowheads="1"/>
          </p:cNvSpPr>
          <p:nvPr>
            <p:ph type="body" idx="1"/>
          </p:nvPr>
        </p:nvSpPr>
        <p:spPr>
          <a:xfrm>
            <a:off x="609600" y="1340070"/>
            <a:ext cx="8153400" cy="4572000"/>
          </a:xfrm>
        </p:spPr>
        <p:txBody>
          <a:bodyPr/>
          <a:lstStyle/>
          <a:p>
            <a:pPr eaLnBrk="1" hangingPunct="1"/>
            <a:r>
              <a:rPr lang="en-US" altLang="en-US" sz="2400" u="sng" dirty="0" smtClean="0"/>
              <a:t>Data object categories</a:t>
            </a:r>
            <a:endParaRPr lang="en-US" altLang="en-US" sz="2400" dirty="0" smtClean="0"/>
          </a:p>
          <a:p>
            <a:pPr lvl="1" eaLnBrk="1" hangingPunct="1"/>
            <a:r>
              <a:rPr lang="en-US" altLang="en-US" sz="2000" dirty="0" smtClean="0"/>
              <a:t>LISP was originally a </a:t>
            </a:r>
            <a:r>
              <a:rPr lang="en-US" altLang="en-US" sz="2000" dirty="0" err="1" smtClean="0"/>
              <a:t>typeless</a:t>
            </a:r>
            <a:r>
              <a:rPr lang="en-US" altLang="en-US" sz="2000" dirty="0" smtClean="0"/>
              <a:t> language</a:t>
            </a:r>
          </a:p>
          <a:p>
            <a:pPr lvl="1" eaLnBrk="1" hangingPunct="1"/>
            <a:r>
              <a:rPr lang="en-US" altLang="en-US" sz="2000" dirty="0" smtClean="0"/>
              <a:t>Only </a:t>
            </a:r>
            <a:r>
              <a:rPr lang="en-US" altLang="en-US" sz="2000" dirty="0" smtClean="0"/>
              <a:t>atoms and lists</a:t>
            </a:r>
          </a:p>
          <a:p>
            <a:pPr lvl="1" eaLnBrk="1" hangingPunct="1"/>
            <a:r>
              <a:rPr lang="en-US" altLang="en-US" sz="2000" dirty="0" smtClean="0"/>
              <a:t>Two types of atoms</a:t>
            </a:r>
          </a:p>
          <a:p>
            <a:pPr lvl="2" eaLnBrk="1" hangingPunct="1"/>
            <a:r>
              <a:rPr lang="en-US" altLang="en-US" sz="1700" dirty="0" smtClean="0"/>
              <a:t>Symbols (identifiers like </a:t>
            </a:r>
            <a:r>
              <a:rPr lang="en-US" altLang="en-US" sz="1700" dirty="0" smtClean="0">
                <a:latin typeface="Courier New" panose="02070309020205020404" pitchFamily="49" charset="0"/>
                <a:cs typeface="Courier New" panose="02070309020205020404" pitchFamily="49" charset="0"/>
              </a:rPr>
              <a:t>A</a:t>
            </a:r>
            <a:r>
              <a:rPr lang="en-US" altLang="en-US" sz="1700" dirty="0" smtClean="0"/>
              <a:t> and </a:t>
            </a:r>
            <a:r>
              <a:rPr lang="en-US" altLang="en-US" sz="1700" dirty="0" smtClean="0">
                <a:latin typeface="Courier New" panose="02070309020205020404" pitchFamily="49" charset="0"/>
                <a:cs typeface="Courier New" panose="02070309020205020404" pitchFamily="49" charset="0"/>
              </a:rPr>
              <a:t>X</a:t>
            </a:r>
            <a:r>
              <a:rPr lang="en-US" altLang="en-US" sz="1700" dirty="0" smtClean="0"/>
              <a:t>)</a:t>
            </a:r>
          </a:p>
          <a:p>
            <a:pPr lvl="2" eaLnBrk="1" hangingPunct="1"/>
            <a:r>
              <a:rPr lang="en-US" altLang="en-US" sz="1700" dirty="0" smtClean="0"/>
              <a:t>Numeric literals (like </a:t>
            </a:r>
            <a:r>
              <a:rPr lang="en-US" altLang="en-US" sz="1700" dirty="0" smtClean="0">
                <a:latin typeface="Courier New" panose="02070309020205020404" pitchFamily="49" charset="0"/>
                <a:cs typeface="Courier New" panose="02070309020205020404" pitchFamily="49" charset="0"/>
              </a:rPr>
              <a:t>4.8</a:t>
            </a:r>
            <a:r>
              <a:rPr lang="en-US" altLang="en-US" sz="1700" dirty="0" smtClean="0"/>
              <a:t> and </a:t>
            </a:r>
            <a:r>
              <a:rPr lang="en-US" altLang="en-US" sz="1700" dirty="0" smtClean="0">
                <a:latin typeface="Courier New" panose="02070309020205020404" pitchFamily="49" charset="0"/>
                <a:cs typeface="Courier New" panose="02070309020205020404" pitchFamily="49" charset="0"/>
              </a:rPr>
              <a:t>26</a:t>
            </a:r>
            <a:r>
              <a:rPr lang="en-US" altLang="en-US" sz="1700" dirty="0" smtClean="0"/>
              <a:t>)</a:t>
            </a:r>
          </a:p>
          <a:p>
            <a:pPr eaLnBrk="1" hangingPunct="1"/>
            <a:r>
              <a:rPr lang="en-US" altLang="en-US" sz="2400" u="sng" dirty="0" smtClean="0"/>
              <a:t>List form</a:t>
            </a:r>
            <a:endParaRPr lang="en-US" altLang="en-US" sz="2400" dirty="0" smtClean="0"/>
          </a:p>
          <a:p>
            <a:pPr lvl="1" eaLnBrk="1" hangingPunct="1"/>
            <a:r>
              <a:rPr lang="en-US" altLang="en-US" sz="2000" dirty="0" smtClean="0"/>
              <a:t>Sequences of atoms and/or </a:t>
            </a:r>
            <a:r>
              <a:rPr lang="en-US" altLang="en-US" sz="2000" dirty="0" err="1"/>
              <a:t>sublists</a:t>
            </a:r>
            <a:endParaRPr lang="en-US" altLang="en-US" sz="2000" dirty="0" smtClean="0"/>
          </a:p>
          <a:p>
            <a:pPr lvl="1" eaLnBrk="1" hangingPunct="1"/>
            <a:r>
              <a:rPr lang="en-US" altLang="en-US" sz="2000" dirty="0" smtClean="0"/>
              <a:t>Stored internally as single-linked lists</a:t>
            </a:r>
          </a:p>
          <a:p>
            <a:pPr lvl="1" eaLnBrk="1" hangingPunct="1"/>
            <a:r>
              <a:rPr lang="en-US" altLang="en-US" sz="2000" dirty="0" smtClean="0">
                <a:latin typeface="Courier New" panose="02070309020205020404" pitchFamily="49" charset="0"/>
              </a:rPr>
              <a:t>(A B (C D) 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theme/theme1.xml><?xml version="1.0" encoding="utf-8"?>
<a:theme xmlns:a="http://schemas.openxmlformats.org/drawingml/2006/main" name="1_sebesta">
  <a:themeElements>
    <a:clrScheme name="1_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sebesta">
      <a:majorFont>
        <a:latin typeface="Lucida Sans Unicode"/>
        <a:ea typeface="Lucida Sans Unicode"/>
        <a:cs typeface="Lucida Sans Unicode"/>
      </a:majorFont>
      <a:minorFont>
        <a:latin typeface="Lucida Sans Unicode"/>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1_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ebest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ebest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ebest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ebest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ebest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ebesta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ebest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ebest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ebest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ebest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ebest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sebesta2</Template>
  <TotalTime>14803</TotalTime>
  <Words>2366</Words>
  <Application>Microsoft Office PowerPoint</Application>
  <PresentationFormat>On-screen Show (4:3)</PresentationFormat>
  <Paragraphs>287</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Courier</vt:lpstr>
      <vt:lpstr>Courier New</vt:lpstr>
      <vt:lpstr>Lucida Sans Unicode</vt:lpstr>
      <vt:lpstr>Math1</vt:lpstr>
      <vt:lpstr>Times</vt:lpstr>
      <vt:lpstr>1_sebesta</vt:lpstr>
      <vt:lpstr>Chapter 15 Part 1</vt:lpstr>
      <vt:lpstr>Chapter 15 Topics</vt:lpstr>
      <vt:lpstr>Introduction</vt:lpstr>
      <vt:lpstr>Mathematical Functions</vt:lpstr>
      <vt:lpstr>Mathematical Functions</vt:lpstr>
      <vt:lpstr>Mathematical Functions</vt:lpstr>
      <vt:lpstr>Mathematical Functions</vt:lpstr>
      <vt:lpstr>Fundamentals of Functional Programming Languages</vt:lpstr>
      <vt:lpstr>LISP Data Objects and Structures</vt:lpstr>
      <vt:lpstr>LISP Interpretation</vt:lpstr>
      <vt:lpstr>Origins of Scheme</vt:lpstr>
      <vt:lpstr>The Scheme Interpreter</vt:lpstr>
      <vt:lpstr>Function Evaluation</vt:lpstr>
      <vt:lpstr>Primitive Numeric Functions</vt:lpstr>
      <vt:lpstr>Defining Functions</vt:lpstr>
      <vt:lpstr>Defining Functions</vt:lpstr>
      <vt:lpstr>Output Functions</vt:lpstr>
    </vt:vector>
  </TitlesOfParts>
  <Company>Pearson Education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David Garrett</dc:creator>
  <cp:lastModifiedBy>Willem S. van Heerden</cp:lastModifiedBy>
  <cp:revision>426</cp:revision>
  <dcterms:created xsi:type="dcterms:W3CDTF">2003-08-01T12:29:19Z</dcterms:created>
  <dcterms:modified xsi:type="dcterms:W3CDTF">2024-03-12T08:47:33Z</dcterms:modified>
</cp:coreProperties>
</file>