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18"/>
  </p:notesMasterIdLst>
  <p:sldIdLst>
    <p:sldId id="393" r:id="rId2"/>
    <p:sldId id="257" r:id="rId3"/>
    <p:sldId id="363" r:id="rId4"/>
    <p:sldId id="364" r:id="rId5"/>
    <p:sldId id="365" r:id="rId6"/>
    <p:sldId id="394" r:id="rId7"/>
    <p:sldId id="366" r:id="rId8"/>
    <p:sldId id="368" r:id="rId9"/>
    <p:sldId id="273" r:id="rId10"/>
    <p:sldId id="390" r:id="rId11"/>
    <p:sldId id="370" r:id="rId12"/>
    <p:sldId id="325" r:id="rId13"/>
    <p:sldId id="369" r:id="rId14"/>
    <p:sldId id="391" r:id="rId15"/>
    <p:sldId id="392" r:id="rId16"/>
    <p:sldId id="371"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424"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Lucida Sans Unicode" panose="020B0602030504020204" pitchFamily="34" charset="0"/>
                <a:cs typeface="Lucida Sans Unicode" panose="020B0602030504020204" pitchFamily="34" charset="0"/>
              </a:defRPr>
            </a:lvl1pPr>
          </a:lstStyle>
          <a:p>
            <a:pPr>
              <a:defRPr/>
            </a:pPr>
            <a:fld id="{E870BC5F-F1FA-4E63-AAF5-2484B49BAB8D}" type="slidenum">
              <a:rPr lang="en-US" altLang="en-US"/>
              <a:pPr>
                <a:defRPr/>
              </a:pPr>
              <a:t>‹#›</a:t>
            </a:fld>
            <a:endParaRPr lang="en-US" altLang="en-US"/>
          </a:p>
        </p:txBody>
      </p:sp>
    </p:spTree>
    <p:extLst>
      <p:ext uri="{BB962C8B-B14F-4D97-AF65-F5344CB8AC3E}">
        <p14:creationId xmlns:p14="http://schemas.microsoft.com/office/powerpoint/2010/main" val="3575886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0095BF5-4AD6-463F-BFFB-74C71C30254D}" type="slidenum">
              <a:rPr lang="en-US" altLang="en-US" sz="1200" smtClean="0"/>
              <a:pPr/>
              <a:t>1</a:t>
            </a:fld>
            <a:endParaRPr lang="en-US" altLang="en-US" sz="12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smtClean="0"/>
          </a:p>
        </p:txBody>
      </p:sp>
    </p:spTree>
    <p:extLst>
      <p:ext uri="{BB962C8B-B14F-4D97-AF65-F5344CB8AC3E}">
        <p14:creationId xmlns:p14="http://schemas.microsoft.com/office/powerpoint/2010/main" val="39679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EE35AE5-599C-40B8-B4F2-64519FEBDD38}" type="slidenum">
              <a:rPr lang="en-US" altLang="en-US" sz="1200" smtClean="0"/>
              <a:pPr/>
              <a:t>10</a:t>
            </a:fld>
            <a:endParaRPr lang="en-US" alt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Remember that l</a:t>
            </a:r>
            <a:r>
              <a:rPr lang="en-US" altLang="en-US" dirty="0" smtClean="0"/>
              <a:t>ists in Scheme are immutable. This means that CONS does not modify any parameters, but produces a new list.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If the second parameter of a </a:t>
            </a:r>
            <a:r>
              <a:rPr lang="en-US" altLang="en-US" dirty="0" smtClean="0"/>
              <a:t>cons is </a:t>
            </a:r>
            <a:r>
              <a:rPr lang="en-US" altLang="en-US" dirty="0" smtClean="0"/>
              <a:t>an empty list, the result is simply the first parameter placed inside a list. So the result of </a:t>
            </a:r>
            <a:r>
              <a:rPr lang="en-US" altLang="en-US" dirty="0" smtClean="0"/>
              <a:t>(cons </a:t>
            </a:r>
            <a:r>
              <a:rPr lang="en-US" altLang="en-US" dirty="0" smtClean="0"/>
              <a:t>‘A ‘()) is (A), while the result of </a:t>
            </a:r>
            <a:r>
              <a:rPr lang="en-US" altLang="en-US" dirty="0" smtClean="0"/>
              <a:t>(cons ‘(</a:t>
            </a:r>
            <a:r>
              <a:rPr lang="en-US" altLang="en-US" dirty="0" smtClean="0"/>
              <a:t>A B) ‘()) is ((A 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If the last parameter of </a:t>
            </a:r>
            <a:r>
              <a:rPr lang="en-US" altLang="en-US" dirty="0" smtClean="0"/>
              <a:t>cons </a:t>
            </a:r>
            <a:r>
              <a:rPr lang="en-US" altLang="en-US" dirty="0" smtClean="0"/>
              <a:t>is a single element, you get what is called a dotted pair, which does not work like a list. Generating a dotted pair is usually not what you want when working with lists.</a:t>
            </a:r>
            <a:r>
              <a:rPr lang="en-US" altLang="en-US" baseline="0" dirty="0" smtClean="0"/>
              <a:t> </a:t>
            </a:r>
            <a:r>
              <a:rPr lang="en-US" altLang="en-US" dirty="0" smtClean="0"/>
              <a:t>If you get output with dots in when you expect a list, you are probably trying to apply </a:t>
            </a:r>
            <a:r>
              <a:rPr lang="en-US" altLang="en-US" dirty="0" smtClean="0"/>
              <a:t>cons </a:t>
            </a:r>
            <a:r>
              <a:rPr lang="en-US" altLang="en-US" dirty="0" smtClean="0"/>
              <a:t>with a second parameter that is an atom. Try using </a:t>
            </a:r>
            <a:r>
              <a:rPr lang="en-US" altLang="en-US" dirty="0" smtClean="0"/>
              <a:t>list </a:t>
            </a:r>
            <a:r>
              <a:rPr lang="en-US" altLang="en-US" dirty="0" smtClean="0"/>
              <a:t>instead of </a:t>
            </a:r>
            <a:r>
              <a:rPr lang="en-US" altLang="en-US" dirty="0" smtClean="0"/>
              <a:t>cons </a:t>
            </a:r>
            <a:r>
              <a:rPr lang="en-US" altLang="en-US" dirty="0" smtClean="0"/>
              <a:t>if this happens.</a:t>
            </a:r>
          </a:p>
        </p:txBody>
      </p:sp>
    </p:spTree>
    <p:extLst>
      <p:ext uri="{BB962C8B-B14F-4D97-AF65-F5344CB8AC3E}">
        <p14:creationId xmlns:p14="http://schemas.microsoft.com/office/powerpoint/2010/main" val="1589193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5D1DC75-F73A-4ACF-8B99-4BC52B0169E9}" type="slidenum">
              <a:rPr lang="en-US" altLang="en-US" sz="1300" smtClean="0"/>
              <a:pPr/>
              <a:t>11</a:t>
            </a:fld>
            <a:endParaRPr lang="en-US" altLang="en-US" sz="1300" smtClean="0"/>
          </a:p>
        </p:txBody>
      </p:sp>
      <p:sp>
        <p:nvSpPr>
          <p:cNvPr id="50179" name="Rectangle 2"/>
          <p:cNvSpPr>
            <a:spLocks noGrp="1" noRot="1" noChangeAspect="1" noChangeArrowheads="1" noTextEdit="1"/>
          </p:cNvSpPr>
          <p:nvPr>
            <p:ph type="sldImg"/>
          </p:nvPr>
        </p:nvSpPr>
        <p:spPr>
          <a:xfrm>
            <a:off x="992188" y="768350"/>
            <a:ext cx="5114925" cy="3836988"/>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37446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ZA" alt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5EAA95A-991A-4B25-A422-D933A08B1B7B}" type="slidenum">
              <a:rPr lang="en-US" altLang="en-US" sz="1200" smtClean="0"/>
              <a:pPr/>
              <a:t>12</a:t>
            </a:fld>
            <a:endParaRPr lang="en-US" altLang="en-US" sz="1200" smtClean="0"/>
          </a:p>
        </p:txBody>
      </p:sp>
    </p:spTree>
    <p:extLst>
      <p:ext uri="{BB962C8B-B14F-4D97-AF65-F5344CB8AC3E}">
        <p14:creationId xmlns:p14="http://schemas.microsoft.com/office/powerpoint/2010/main" val="42320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9EF2454-F3D1-4090-97C8-906845E42673}" type="slidenum">
              <a:rPr lang="en-US" altLang="en-US" sz="1300" smtClean="0"/>
              <a:pPr/>
              <a:t>13</a:t>
            </a:fld>
            <a:endParaRPr lang="en-US" altLang="en-US" sz="1300" smtClean="0"/>
          </a:p>
        </p:txBody>
      </p:sp>
      <p:sp>
        <p:nvSpPr>
          <p:cNvPr id="46083" name="Rectangle 2"/>
          <p:cNvSpPr>
            <a:spLocks noGrp="1" noRot="1" noChangeAspect="1" noChangeArrowheads="1" noTextEdit="1"/>
          </p:cNvSpPr>
          <p:nvPr>
            <p:ph type="sldImg"/>
          </p:nvPr>
        </p:nvSpPr>
        <p:spPr>
          <a:xfrm>
            <a:off x="992188" y="768350"/>
            <a:ext cx="5114925" cy="3836988"/>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In this case, “not reliable” means that the result is dependent on context</a:t>
            </a:r>
            <a:r>
              <a:rPr lang="en-GB" altLang="en-US" baseline="0" dirty="0" smtClean="0"/>
              <a:t> in a program and </a:t>
            </a:r>
            <a:r>
              <a:rPr lang="en-GB" altLang="en-US" dirty="0" smtClean="0"/>
              <a:t>the Scheme interpreter’s implementation. Depending on how lists and</a:t>
            </a:r>
            <a:r>
              <a:rPr lang="en-GB" altLang="en-US" baseline="0" dirty="0" smtClean="0"/>
              <a:t> numeric atoms are created on a lower level, the results vary</a:t>
            </a:r>
            <a:r>
              <a:rPr lang="en-GB" altLang="en-US" dirty="0" smtClean="0"/>
              <a:t> (sometimes they are the same object in memory, sometimes not).</a:t>
            </a:r>
          </a:p>
        </p:txBody>
      </p:sp>
    </p:spTree>
    <p:extLst>
      <p:ext uri="{BB962C8B-B14F-4D97-AF65-F5344CB8AC3E}">
        <p14:creationId xmlns:p14="http://schemas.microsoft.com/office/powerpoint/2010/main" val="348517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63F8A42-4B57-4F1E-A94E-8E0150415231}" type="slidenum">
              <a:rPr lang="en-US" altLang="en-US" sz="1300" smtClean="0"/>
              <a:pPr/>
              <a:t>14</a:t>
            </a:fld>
            <a:endParaRPr lang="en-US" altLang="en-US" sz="1300" smtClean="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a:t>
            </a:r>
            <a:r>
              <a:rPr lang="en-GB" altLang="en-US" dirty="0" smtClean="0"/>
              <a:t>let function </a:t>
            </a:r>
            <a:r>
              <a:rPr lang="en-GB" altLang="en-US" dirty="0" smtClean="0"/>
              <a:t>is discussed in</a:t>
            </a:r>
            <a:r>
              <a:rPr lang="en-GB" altLang="en-US" baseline="0" dirty="0" smtClean="0"/>
              <a:t> Chapter 5 of the textbook.</a:t>
            </a:r>
            <a:endParaRPr lang="en-GB" altLang="en-US" dirty="0" smtClean="0"/>
          </a:p>
        </p:txBody>
      </p:sp>
    </p:spTree>
    <p:extLst>
      <p:ext uri="{BB962C8B-B14F-4D97-AF65-F5344CB8AC3E}">
        <p14:creationId xmlns:p14="http://schemas.microsoft.com/office/powerpoint/2010/main" val="368188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6281836-8AE1-40E1-B4A6-08E67A18CE29}" type="slidenum">
              <a:rPr lang="en-US" altLang="en-US" sz="1300" smtClean="0"/>
              <a:pPr/>
              <a:t>15</a:t>
            </a:fld>
            <a:endParaRPr lang="en-US" altLang="en-US" sz="1300" smtClean="0"/>
          </a:p>
        </p:txBody>
      </p:sp>
      <p:sp>
        <p:nvSpPr>
          <p:cNvPr id="62467" name="Rectangle 2"/>
          <p:cNvSpPr>
            <a:spLocks noGrp="1" noRot="1" noChangeAspect="1" noChangeArrowheads="1" noTextEdit="1"/>
          </p:cNvSpPr>
          <p:nvPr>
            <p:ph type="sldImg"/>
          </p:nvPr>
        </p:nvSpPr>
        <p:spPr>
          <a:xfrm>
            <a:off x="992188" y="768350"/>
            <a:ext cx="5114925" cy="3836988"/>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29753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D9CF4BA-8F32-4FC8-B6A8-6713727A317D}" type="slidenum">
              <a:rPr lang="en-US" altLang="en-US" sz="1300" smtClean="0"/>
              <a:pPr/>
              <a:t>16</a:t>
            </a:fld>
            <a:endParaRPr lang="en-US" altLang="en-US" sz="1300" smtClean="0"/>
          </a:p>
        </p:txBody>
      </p:sp>
      <p:sp>
        <p:nvSpPr>
          <p:cNvPr id="52227" name="Rectangle 2"/>
          <p:cNvSpPr>
            <a:spLocks noGrp="1" noRot="1" noChangeAspect="1" noChangeArrowheads="1" noTextEdit="1"/>
          </p:cNvSpPr>
          <p:nvPr>
            <p:ph type="sldImg"/>
          </p:nvPr>
        </p:nvSpPr>
        <p:spPr>
          <a:xfrm>
            <a:off x="992188" y="768350"/>
            <a:ext cx="5114925" cy="3836988"/>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In the exam, I will ask you to write code. The programs will never be more complex that the ones in these slides. I very strongly recommend that you ensure that you can write the programs in the Scheme practical as well.</a:t>
            </a:r>
          </a:p>
          <a:p>
            <a:pPr eaLnBrk="1" hangingPunct="1"/>
            <a:endParaRPr lang="en-GB" altLang="en-US" dirty="0" smtClean="0"/>
          </a:p>
          <a:p>
            <a:pPr eaLnBrk="1" hangingPunct="1"/>
            <a:r>
              <a:rPr lang="en-GB" altLang="en-US" dirty="0" smtClean="0"/>
              <a:t>This example defines a function named member, which is applied to two parameters, </a:t>
            </a:r>
            <a:r>
              <a:rPr lang="en-GB" altLang="en-US" dirty="0" err="1" smtClean="0"/>
              <a:t>atm</a:t>
            </a:r>
            <a:r>
              <a:rPr lang="en-GB" altLang="en-US" dirty="0" smtClean="0"/>
              <a:t> (the atom being searched for) and </a:t>
            </a:r>
            <a:r>
              <a:rPr lang="en-GB" altLang="en-US" dirty="0" err="1" smtClean="0"/>
              <a:t>lis</a:t>
            </a:r>
            <a:r>
              <a:rPr lang="en-GB" altLang="en-US" dirty="0" smtClean="0"/>
              <a:t> (the list in which we’re searching for </a:t>
            </a:r>
            <a:r>
              <a:rPr lang="en-GB" altLang="en-US" dirty="0" err="1" smtClean="0"/>
              <a:t>atm</a:t>
            </a:r>
            <a:r>
              <a:rPr lang="en-GB" altLang="en-US" dirty="0" smtClean="0"/>
              <a:t>).</a:t>
            </a:r>
          </a:p>
          <a:p>
            <a:pPr eaLnBrk="1" hangingPunct="1"/>
            <a:endParaRPr lang="en-GB" altLang="en-US" dirty="0" smtClean="0"/>
          </a:p>
          <a:p>
            <a:pPr eaLnBrk="1" hangingPunct="1"/>
            <a:r>
              <a:rPr lang="en-GB" altLang="en-US" dirty="0" smtClean="0"/>
              <a:t>The function is recursive, because it uses the member function. It has two base cases, and one recursive case.</a:t>
            </a:r>
          </a:p>
          <a:p>
            <a:pPr eaLnBrk="1" hangingPunct="1"/>
            <a:endParaRPr lang="en-GB" altLang="en-US" dirty="0" smtClean="0"/>
          </a:p>
          <a:p>
            <a:pPr eaLnBrk="1" hangingPunct="1"/>
            <a:r>
              <a:rPr lang="en-GB" altLang="en-US" dirty="0" smtClean="0"/>
              <a:t>Our strategy is as follows: We check to see if the first item in the list is the atom we’re looking for. If it is, the result is true (we’ve found the item). If it isn’t, we ignore the first item in the list, and do a membership test on the remaining items. We keep doing this until either we’ve found the atom we’re looking for, or we run out of elements. If we run out of elements, we know the item isn’t in the list, and the result is false.</a:t>
            </a:r>
          </a:p>
          <a:p>
            <a:pPr eaLnBrk="1" hangingPunct="1"/>
            <a:endParaRPr lang="en-GB" altLang="en-US" dirty="0" smtClean="0"/>
          </a:p>
          <a:p>
            <a:pPr eaLnBrk="1" hangingPunct="1"/>
            <a:r>
              <a:rPr lang="en-GB" altLang="en-US" dirty="0" smtClean="0"/>
              <a:t>The first base case is if the list is empty (tested by </a:t>
            </a:r>
            <a:r>
              <a:rPr lang="en-GB" altLang="en-US" dirty="0" smtClean="0"/>
              <a:t>null?). </a:t>
            </a:r>
            <a:r>
              <a:rPr lang="en-GB" altLang="en-US" dirty="0" smtClean="0"/>
              <a:t>This happens if either an empty list is provided as input when the user calls member, or if we’ve run out of elements to check (i.e. the entire list has been searched). In both cases we haven’t found </a:t>
            </a:r>
            <a:r>
              <a:rPr lang="en-GB" altLang="en-US" dirty="0" err="1" smtClean="0"/>
              <a:t>atm</a:t>
            </a:r>
            <a:r>
              <a:rPr lang="en-GB" altLang="en-US" dirty="0" smtClean="0"/>
              <a:t>, so the result of the member function is </a:t>
            </a:r>
            <a:r>
              <a:rPr lang="en-GB" altLang="en-US" dirty="0" smtClean="0"/>
              <a:t>#f.</a:t>
            </a:r>
            <a:endParaRPr lang="en-GB" altLang="en-US" dirty="0" smtClean="0"/>
          </a:p>
          <a:p>
            <a:pPr eaLnBrk="1" hangingPunct="1"/>
            <a:endParaRPr lang="en-GB" altLang="en-US" dirty="0" smtClean="0"/>
          </a:p>
          <a:p>
            <a:pPr eaLnBrk="1" hangingPunct="1"/>
            <a:r>
              <a:rPr lang="en-GB" altLang="en-US" dirty="0" smtClean="0"/>
              <a:t>The second base case is if the head of the list (retrieved using </a:t>
            </a:r>
            <a:r>
              <a:rPr lang="en-GB" altLang="en-US" dirty="0" smtClean="0"/>
              <a:t>car) </a:t>
            </a:r>
            <a:r>
              <a:rPr lang="en-GB" altLang="en-US" dirty="0" smtClean="0"/>
              <a:t>is equal to </a:t>
            </a:r>
            <a:r>
              <a:rPr lang="en-GB" altLang="en-US" dirty="0" err="1" smtClean="0"/>
              <a:t>atm</a:t>
            </a:r>
            <a:r>
              <a:rPr lang="en-GB" altLang="en-US" dirty="0" smtClean="0"/>
              <a:t> (the atom we’re looking for). If this is the case, we know we’ve found the atom, so the result is </a:t>
            </a:r>
            <a:r>
              <a:rPr lang="en-GB" altLang="en-US" dirty="0" smtClean="0"/>
              <a:t>#t.</a:t>
            </a:r>
            <a:endParaRPr lang="en-GB" altLang="en-US" dirty="0" smtClean="0"/>
          </a:p>
          <a:p>
            <a:pPr eaLnBrk="1" hangingPunct="1"/>
            <a:endParaRPr lang="en-GB" altLang="en-US" dirty="0" smtClean="0"/>
          </a:p>
          <a:p>
            <a:pPr eaLnBrk="1" hangingPunct="1"/>
            <a:r>
              <a:rPr lang="en-GB" altLang="en-US" dirty="0" smtClean="0"/>
              <a:t>Finally, the recursive case removes the first element of the list (we only want the tail) using the </a:t>
            </a:r>
            <a:r>
              <a:rPr lang="en-GB" altLang="en-US" dirty="0" err="1" smtClean="0"/>
              <a:t>cdr</a:t>
            </a:r>
            <a:r>
              <a:rPr lang="en-GB" altLang="en-US" dirty="0" smtClean="0"/>
              <a:t> </a:t>
            </a:r>
            <a:r>
              <a:rPr lang="en-GB" altLang="en-US" dirty="0" smtClean="0"/>
              <a:t>function. We then recursively apply the member function to the tail of the list. This call will continue executing while there are elements in the list, and will eventually lead to the first base case (because we’ve ignored the only element left in the list, and the </a:t>
            </a:r>
            <a:r>
              <a:rPr lang="en-GB" altLang="en-US" dirty="0" err="1" smtClean="0"/>
              <a:t>cdr</a:t>
            </a:r>
            <a:r>
              <a:rPr lang="en-GB" altLang="en-US" dirty="0" smtClean="0"/>
              <a:t> </a:t>
            </a:r>
            <a:r>
              <a:rPr lang="en-GB" altLang="en-US" dirty="0" smtClean="0"/>
              <a:t>of the list is now an empty list).</a:t>
            </a:r>
          </a:p>
          <a:p>
            <a:pPr eaLnBrk="1" hangingPunct="1"/>
            <a:endParaRPr lang="en-GB" altLang="en-US" dirty="0" smtClean="0"/>
          </a:p>
          <a:p>
            <a:pPr eaLnBrk="1" hangingPunct="1"/>
            <a:r>
              <a:rPr lang="en-GB" altLang="en-US" dirty="0" smtClean="0"/>
              <a:t>It’s important to note that we have to solve this problem recursively, because there are no loops in Scheme (there are no loops because there are no variables). What does this imply about the efficiency and resource usage of the Scheme program in comparison to an implementation in a language like C++?</a:t>
            </a:r>
          </a:p>
          <a:p>
            <a:pPr eaLnBrk="1" hangingPunct="1"/>
            <a:endParaRPr lang="en-GB" altLang="en-US" dirty="0" smtClean="0"/>
          </a:p>
          <a:p>
            <a:pPr eaLnBrk="1" hangingPunct="1"/>
            <a:r>
              <a:rPr lang="en-GB" altLang="en-US" dirty="0" smtClean="0"/>
              <a:t>Also note the order of the cases. The two base cases must be before the recursive case, otherwise we will get an infinite recursion. Can you explain why this will happen? It is also necessary for the </a:t>
            </a:r>
            <a:r>
              <a:rPr lang="en-GB" altLang="en-US" dirty="0" smtClean="0"/>
              <a:t>null? </a:t>
            </a:r>
            <a:r>
              <a:rPr lang="en-GB" altLang="en-US" dirty="0" smtClean="0"/>
              <a:t>test to appear before the </a:t>
            </a:r>
            <a:r>
              <a:rPr lang="en-GB" altLang="en-US" dirty="0" err="1" smtClean="0"/>
              <a:t>eq</a:t>
            </a:r>
            <a:r>
              <a:rPr lang="en-GB" altLang="en-US" dirty="0" smtClean="0"/>
              <a:t>? </a:t>
            </a:r>
            <a:r>
              <a:rPr lang="en-GB" altLang="en-US" dirty="0" smtClean="0"/>
              <a:t>comparison. What will happen if the list is empty and the </a:t>
            </a:r>
            <a:r>
              <a:rPr lang="en-GB" altLang="en-US" dirty="0" err="1" smtClean="0"/>
              <a:t>eq</a:t>
            </a:r>
            <a:r>
              <a:rPr lang="en-GB" altLang="en-US" dirty="0" smtClean="0"/>
              <a:t>? </a:t>
            </a:r>
            <a:r>
              <a:rPr lang="en-GB" altLang="en-US" dirty="0" smtClean="0"/>
              <a:t>test happens before the </a:t>
            </a:r>
            <a:r>
              <a:rPr lang="en-GB" altLang="en-US" dirty="0" smtClean="0"/>
              <a:t>null? </a:t>
            </a:r>
            <a:r>
              <a:rPr lang="en-GB" altLang="en-US" dirty="0" smtClean="0"/>
              <a:t>test (hint: look at the </a:t>
            </a:r>
            <a:r>
              <a:rPr lang="en-GB" altLang="en-US" dirty="0" smtClean="0"/>
              <a:t>car </a:t>
            </a:r>
            <a:r>
              <a:rPr lang="en-GB" altLang="en-US" dirty="0" smtClean="0"/>
              <a:t>function)?</a:t>
            </a:r>
          </a:p>
        </p:txBody>
      </p:sp>
    </p:spTree>
    <p:extLst>
      <p:ext uri="{BB962C8B-B14F-4D97-AF65-F5344CB8AC3E}">
        <p14:creationId xmlns:p14="http://schemas.microsoft.com/office/powerpoint/2010/main" val="277650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20B71E4-D86A-470A-B958-326C1BF58D6C}"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72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07874AA-EC5F-44A6-9E46-595D89DF6E2B}" type="slidenum">
              <a:rPr lang="en-US" altLang="en-US" sz="1300" smtClean="0"/>
              <a:pPr/>
              <a:t>3</a:t>
            </a:fld>
            <a:endParaRPr lang="en-US" altLang="en-US" sz="1300" smtClean="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In Scheme, &lt;&gt; refers to the “not equals” comparison.</a:t>
            </a:r>
          </a:p>
          <a:p>
            <a:pPr eaLnBrk="1" hangingPunct="1"/>
            <a:endParaRPr lang="en-GB" altLang="en-US" dirty="0" smtClean="0"/>
          </a:p>
          <a:p>
            <a:pPr eaLnBrk="1" hangingPunct="1"/>
            <a:r>
              <a:rPr lang="en-GB" altLang="en-US" dirty="0" smtClean="0"/>
              <a:t>Again, note that =, &lt;&gt;, &gt;, &lt;, &gt;=, and &lt;= are actually the names of functions.</a:t>
            </a:r>
          </a:p>
          <a:p>
            <a:pPr eaLnBrk="1" hangingPunct="1"/>
            <a:endParaRPr lang="en-GB" altLang="en-US" dirty="0" smtClean="0"/>
          </a:p>
          <a:p>
            <a:pPr eaLnBrk="1" hangingPunct="1"/>
            <a:r>
              <a:rPr lang="en-GB" altLang="en-US" dirty="0" smtClean="0"/>
              <a:t>Finally, these numeric predicate functions only work for numeric atoms, not symbolic atoms.</a:t>
            </a:r>
          </a:p>
        </p:txBody>
      </p:sp>
    </p:spTree>
    <p:extLst>
      <p:ext uri="{BB962C8B-B14F-4D97-AF65-F5344CB8AC3E}">
        <p14:creationId xmlns:p14="http://schemas.microsoft.com/office/powerpoint/2010/main" val="158560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E2B200E-17C5-415D-8FB8-28C5A2FF08CE}" type="slidenum">
              <a:rPr lang="en-US" altLang="en-US" sz="1300" smtClean="0"/>
              <a:pPr/>
              <a:t>4</a:t>
            </a:fld>
            <a:endParaRPr lang="en-US" altLang="en-US" sz="1300" smtClean="0"/>
          </a:p>
        </p:txBody>
      </p:sp>
      <p:sp>
        <p:nvSpPr>
          <p:cNvPr id="35843" name="Rectangle 2"/>
          <p:cNvSpPr>
            <a:spLocks noGrp="1" noRot="1" noChangeAspect="1" noChangeArrowheads="1" noTextEdit="1"/>
          </p:cNvSpPr>
          <p:nvPr>
            <p:ph type="sldImg"/>
          </p:nvPr>
        </p:nvSpPr>
        <p:spPr>
          <a:xfrm>
            <a:off x="992188" y="768350"/>
            <a:ext cx="5114925" cy="3836988"/>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In this example, </a:t>
            </a:r>
            <a:r>
              <a:rPr lang="en-GB" altLang="en-US" dirty="0" smtClean="0"/>
              <a:t>define produces </a:t>
            </a:r>
            <a:r>
              <a:rPr lang="en-GB" altLang="en-US" dirty="0" smtClean="0"/>
              <a:t>a function named “divide”, which takes two parameters, “</a:t>
            </a:r>
            <a:r>
              <a:rPr lang="en-GB" altLang="en-US" dirty="0" err="1" smtClean="0"/>
              <a:t>numer</a:t>
            </a:r>
            <a:r>
              <a:rPr lang="en-GB" altLang="en-US" dirty="0" smtClean="0"/>
              <a:t>” and “</a:t>
            </a:r>
            <a:r>
              <a:rPr lang="en-GB" altLang="en-US" dirty="0" err="1" smtClean="0"/>
              <a:t>denom</a:t>
            </a:r>
            <a:r>
              <a:rPr lang="en-GB" altLang="en-US" dirty="0" smtClean="0"/>
              <a:t>”.</a:t>
            </a:r>
          </a:p>
          <a:p>
            <a:pPr eaLnBrk="1" hangingPunct="1"/>
            <a:r>
              <a:rPr lang="en-GB" altLang="en-US" dirty="0" smtClean="0"/>
              <a:t>The function tests to see if </a:t>
            </a:r>
            <a:r>
              <a:rPr lang="en-GB" altLang="en-US" dirty="0" err="1" smtClean="0"/>
              <a:t>denom</a:t>
            </a:r>
            <a:r>
              <a:rPr lang="en-GB" altLang="en-US" dirty="0" smtClean="0"/>
              <a:t> is 0. If it is, the result of the entire divide function is 0.</a:t>
            </a:r>
          </a:p>
          <a:p>
            <a:pPr eaLnBrk="1" hangingPunct="1"/>
            <a:r>
              <a:rPr lang="en-GB" altLang="en-US" dirty="0" smtClean="0"/>
              <a:t>If </a:t>
            </a:r>
            <a:r>
              <a:rPr lang="en-GB" altLang="en-US" dirty="0" err="1" smtClean="0"/>
              <a:t>denom</a:t>
            </a:r>
            <a:r>
              <a:rPr lang="en-GB" altLang="en-US" dirty="0" smtClean="0"/>
              <a:t> is not 0, </a:t>
            </a:r>
            <a:r>
              <a:rPr lang="en-GB" altLang="en-US" dirty="0" err="1" smtClean="0"/>
              <a:t>numer</a:t>
            </a:r>
            <a:r>
              <a:rPr lang="en-GB" altLang="en-US" dirty="0" smtClean="0"/>
              <a:t> is divided by </a:t>
            </a:r>
            <a:r>
              <a:rPr lang="en-GB" altLang="en-US" dirty="0" err="1" smtClean="0"/>
              <a:t>denom</a:t>
            </a:r>
            <a:r>
              <a:rPr lang="en-GB" altLang="en-US" dirty="0" smtClean="0"/>
              <a:t>, and the result of this division becomes the result of the divide function.</a:t>
            </a:r>
          </a:p>
          <a:p>
            <a:pPr eaLnBrk="1" hangingPunct="1"/>
            <a:endParaRPr lang="en-GB" altLang="en-US" dirty="0" smtClean="0"/>
          </a:p>
          <a:p>
            <a:pPr eaLnBrk="1" hangingPunct="1"/>
            <a:r>
              <a:rPr lang="en-GB" altLang="en-US" dirty="0" smtClean="0"/>
              <a:t>Again, note that </a:t>
            </a:r>
            <a:r>
              <a:rPr lang="en-GB" altLang="en-US" dirty="0" smtClean="0"/>
              <a:t>if </a:t>
            </a:r>
            <a:r>
              <a:rPr lang="en-GB" altLang="en-US" dirty="0" smtClean="0"/>
              <a:t>is a function. Its parameters are two expressions. Each expression can either be a simple value, like 0, or a function application, like (/ </a:t>
            </a:r>
            <a:r>
              <a:rPr lang="en-GB" altLang="en-US" dirty="0" err="1" smtClean="0"/>
              <a:t>numer</a:t>
            </a:r>
            <a:r>
              <a:rPr lang="en-GB" altLang="en-US" dirty="0" smtClean="0"/>
              <a:t> </a:t>
            </a:r>
            <a:r>
              <a:rPr lang="en-GB" altLang="en-US" dirty="0" err="1" smtClean="0"/>
              <a:t>denom</a:t>
            </a:r>
            <a:r>
              <a:rPr lang="en-GB" altLang="en-US" dirty="0" smtClean="0"/>
              <a:t>).</a:t>
            </a:r>
          </a:p>
        </p:txBody>
      </p:sp>
    </p:spTree>
    <p:extLst>
      <p:ext uri="{BB962C8B-B14F-4D97-AF65-F5344CB8AC3E}">
        <p14:creationId xmlns:p14="http://schemas.microsoft.com/office/powerpoint/2010/main" val="320923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B70F144-EC5F-4B0A-A60B-4E7793BC8620}" type="slidenum">
              <a:rPr lang="en-US" altLang="en-US" sz="1300" smtClean="0"/>
              <a:pPr/>
              <a:t>5</a:t>
            </a:fld>
            <a:endParaRPr lang="en-US" altLang="en-US" sz="1300" smtClean="0"/>
          </a:p>
        </p:txBody>
      </p:sp>
      <p:sp>
        <p:nvSpPr>
          <p:cNvPr id="37891" name="Rectangle 2"/>
          <p:cNvSpPr>
            <a:spLocks noGrp="1" noRot="1" noChangeAspect="1" noChangeArrowheads="1" noTextEdit="1"/>
          </p:cNvSpPr>
          <p:nvPr>
            <p:ph type="sldImg"/>
          </p:nvPr>
        </p:nvSpPr>
        <p:spPr>
          <a:xfrm>
            <a:off x="992188" y="768350"/>
            <a:ext cx="5114925" cy="3836988"/>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 </a:t>
            </a:r>
            <a:r>
              <a:rPr lang="en-GB" altLang="en-US" dirty="0" err="1" smtClean="0"/>
              <a:t>cond</a:t>
            </a:r>
            <a:r>
              <a:rPr lang="en-GB" altLang="en-US" dirty="0" smtClean="0"/>
              <a:t> function </a:t>
            </a:r>
            <a:r>
              <a:rPr lang="en-GB" altLang="en-US" dirty="0" smtClean="0"/>
              <a:t>is discussed in Section 8.2.2.4 of the textbook.</a:t>
            </a:r>
          </a:p>
          <a:p>
            <a:pPr eaLnBrk="1" hangingPunct="1"/>
            <a:endParaRPr lang="en-GB" altLang="en-US" dirty="0" smtClean="0"/>
          </a:p>
          <a:p>
            <a:pPr eaLnBrk="1" hangingPunct="1"/>
            <a:r>
              <a:rPr lang="en-GB" altLang="en-US" dirty="0" smtClean="0"/>
              <a:t>Often you’ll see </a:t>
            </a:r>
            <a:r>
              <a:rPr lang="en-GB" altLang="en-US" dirty="0" err="1" smtClean="0"/>
              <a:t>cond</a:t>
            </a:r>
            <a:r>
              <a:rPr lang="en-GB" altLang="en-US" dirty="0" smtClean="0"/>
              <a:t> </a:t>
            </a:r>
            <a:r>
              <a:rPr lang="en-GB" altLang="en-US" dirty="0" smtClean="0"/>
              <a:t>used where an </a:t>
            </a:r>
            <a:r>
              <a:rPr lang="en-GB" altLang="en-US" dirty="0" smtClean="0"/>
              <a:t>if </a:t>
            </a:r>
            <a:r>
              <a:rPr lang="en-GB" altLang="en-US" dirty="0" smtClean="0"/>
              <a:t>would also work (i.e. when there are only two predicate-expression pairs in the </a:t>
            </a:r>
            <a:r>
              <a:rPr lang="en-GB" altLang="en-US" dirty="0" err="1" smtClean="0"/>
              <a:t>cond</a:t>
            </a:r>
            <a:r>
              <a:rPr lang="en-GB" altLang="en-US" dirty="0" smtClean="0"/>
              <a:t>). </a:t>
            </a:r>
            <a:r>
              <a:rPr lang="en-GB" altLang="en-US" dirty="0" smtClean="0"/>
              <a:t>Either is correct in a test/exam situation.</a:t>
            </a:r>
          </a:p>
        </p:txBody>
      </p:sp>
    </p:spTree>
    <p:extLst>
      <p:ext uri="{BB962C8B-B14F-4D97-AF65-F5344CB8AC3E}">
        <p14:creationId xmlns:p14="http://schemas.microsoft.com/office/powerpoint/2010/main" val="356959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B70F144-EC5F-4B0A-A60B-4E7793BC8620}" type="slidenum">
              <a:rPr lang="en-US" altLang="en-US" sz="1300" smtClean="0"/>
              <a:pPr/>
              <a:t>6</a:t>
            </a:fld>
            <a:endParaRPr lang="en-US" altLang="en-US" sz="1300" smtClean="0"/>
          </a:p>
        </p:txBody>
      </p:sp>
      <p:sp>
        <p:nvSpPr>
          <p:cNvPr id="37891" name="Rectangle 2"/>
          <p:cNvSpPr>
            <a:spLocks noGrp="1" noRot="1" noChangeAspect="1" noChangeArrowheads="1" noTextEdit="1"/>
          </p:cNvSpPr>
          <p:nvPr>
            <p:ph type="sldImg"/>
          </p:nvPr>
        </p:nvSpPr>
        <p:spPr>
          <a:xfrm>
            <a:off x="992188" y="768350"/>
            <a:ext cx="5114925" cy="3836988"/>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405549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List functions are discussed in Section 6.9 of the textbook.</a:t>
            </a:r>
          </a:p>
          <a:p>
            <a:endParaRPr lang="en-ZA" altLang="en-US" dirty="0" smtClean="0"/>
          </a:p>
          <a:p>
            <a:r>
              <a:rPr lang="en-ZA" altLang="en-US" dirty="0" smtClean="0"/>
              <a:t>It’s interesting to note that </a:t>
            </a:r>
            <a:r>
              <a:rPr lang="en-ZA" altLang="en-US" dirty="0" err="1" smtClean="0"/>
              <a:t>eval</a:t>
            </a:r>
            <a:r>
              <a:rPr lang="en-ZA" altLang="en-US" dirty="0" smtClean="0"/>
              <a:t> </a:t>
            </a:r>
            <a:r>
              <a:rPr lang="en-ZA" altLang="en-US" dirty="0" smtClean="0"/>
              <a:t>(and therefore the Scheme interpreter itself) is also a function.</a:t>
            </a:r>
          </a:p>
          <a:p>
            <a:endParaRPr lang="en-ZA" altLang="en-US" dirty="0" smtClean="0"/>
          </a:p>
          <a:p>
            <a:r>
              <a:rPr lang="en-ZA" altLang="en-US" dirty="0" smtClean="0"/>
              <a:t>In the example, </a:t>
            </a:r>
            <a:r>
              <a:rPr lang="en-US" altLang="en-US" dirty="0" smtClean="0">
                <a:latin typeface="Courier New" panose="02070309020205020404" pitchFamily="49" charset="0"/>
              </a:rPr>
              <a:t>(foo </a:t>
            </a:r>
            <a:r>
              <a:rPr lang="en-US" altLang="en-US" dirty="0" smtClean="0">
                <a:latin typeface="Courier New" panose="02070309020205020404" pitchFamily="49" charset="0"/>
              </a:rPr>
              <a:t>(quote </a:t>
            </a:r>
            <a:r>
              <a:rPr lang="en-US" altLang="en-US" dirty="0" smtClean="0">
                <a:latin typeface="Courier New" panose="02070309020205020404" pitchFamily="49" charset="0"/>
              </a:rPr>
              <a:t>(A B C))), the function named foo is applied to one parameter (a list containing the atoms A, B, and C). We prefer using (foo ‘(A B C)) instead, because it is easier to read and less typing.</a:t>
            </a:r>
          </a:p>
          <a:p>
            <a:endParaRPr lang="en-US" altLang="en-US" dirty="0" smtClean="0">
              <a:latin typeface="Courier New" panose="02070309020205020404" pitchFamily="49" charset="0"/>
            </a:endParaRPr>
          </a:p>
          <a:p>
            <a:r>
              <a:rPr lang="en-US" altLang="en-US" dirty="0" smtClean="0">
                <a:latin typeface="Courier New" panose="02070309020205020404" pitchFamily="49" charset="0"/>
              </a:rPr>
              <a:t>In the example, (foo (A B C)), we are first applying the function named A to the parameters B and C, getting the result, and then applying the function named foo to the result. If there is no function named A, the interpreter will give you an error.</a:t>
            </a:r>
          </a:p>
          <a:p>
            <a:endParaRPr lang="en-US" altLang="en-US" dirty="0" smtClean="0">
              <a:latin typeface="Courier New" panose="02070309020205020404" pitchFamily="49" charset="0"/>
            </a:endParaRPr>
          </a:p>
          <a:p>
            <a:r>
              <a:rPr lang="en-US" altLang="en-US" dirty="0" smtClean="0">
                <a:latin typeface="Courier New" panose="02070309020205020404" pitchFamily="49" charset="0"/>
              </a:rPr>
              <a:t>What this implies is that a quote must be included whenever a list is used as a parameter.</a:t>
            </a:r>
            <a:endParaRPr lang="en-ZA" altLang="en-US" dirty="0"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7048BD6-FEE6-46DC-876A-6996E42BF5B9}" type="slidenum">
              <a:rPr lang="en-US" altLang="en-US" sz="1200" smtClean="0"/>
              <a:pPr/>
              <a:t>7</a:t>
            </a:fld>
            <a:endParaRPr lang="en-US" altLang="en-US" sz="1200" smtClean="0"/>
          </a:p>
        </p:txBody>
      </p:sp>
    </p:spTree>
    <p:extLst>
      <p:ext uri="{BB962C8B-B14F-4D97-AF65-F5344CB8AC3E}">
        <p14:creationId xmlns:p14="http://schemas.microsoft.com/office/powerpoint/2010/main" val="91725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BFA1851-F7F2-4A18-9E10-A224AD908396}" type="slidenum">
              <a:rPr lang="en-US" altLang="en-US" sz="1300" smtClean="0"/>
              <a:pPr/>
              <a:t>8</a:t>
            </a:fld>
            <a:endParaRPr lang="en-US" altLang="en-US" sz="1300" smtClean="0"/>
          </a:p>
        </p:txBody>
      </p:sp>
      <p:sp>
        <p:nvSpPr>
          <p:cNvPr id="41987" name="Rectangle 2"/>
          <p:cNvSpPr>
            <a:spLocks noGrp="1" noRot="1" noChangeAspect="1" noChangeArrowheads="1" noTextEdit="1"/>
          </p:cNvSpPr>
          <p:nvPr>
            <p:ph type="sldImg"/>
          </p:nvPr>
        </p:nvSpPr>
        <p:spPr>
          <a:xfrm>
            <a:off x="992188" y="768350"/>
            <a:ext cx="5114925" cy="3836988"/>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Note how single symbolic atoms must also be quoted when they’re used as parameters. Without the quote, Scheme will interpret them as names. Therefore, A is interpreted as the name A, while ‘A is interpreted as</a:t>
            </a:r>
            <a:r>
              <a:rPr lang="en-US" altLang="en-US" baseline="0" dirty="0" smtClean="0"/>
              <a:t> a symbolic atom A. </a:t>
            </a:r>
            <a:r>
              <a:rPr lang="en-GB" altLang="en-US" dirty="0" smtClean="0"/>
              <a:t>The atoms in the lists aren’t quoted, because the lists aren’t being interpreted as functions.</a:t>
            </a:r>
          </a:p>
          <a:p>
            <a:pPr eaLnBrk="1" hangingPunct="1"/>
            <a:endParaRPr lang="en-GB" altLang="en-US" dirty="0" smtClean="0"/>
          </a:p>
          <a:p>
            <a:pPr eaLnBrk="1" hangingPunct="1"/>
            <a:r>
              <a:rPr lang="en-GB" altLang="en-US" dirty="0" smtClean="0"/>
              <a:t>The parameters of </a:t>
            </a:r>
            <a:r>
              <a:rPr lang="en-GB" altLang="en-US" dirty="0" smtClean="0"/>
              <a:t>list </a:t>
            </a:r>
            <a:r>
              <a:rPr lang="en-GB" altLang="en-US" dirty="0" smtClean="0"/>
              <a:t>are inserted without modification into the returned list. Therefore:</a:t>
            </a:r>
          </a:p>
          <a:p>
            <a:pPr eaLnBrk="1" hangingPunct="1"/>
            <a:endParaRPr lang="en-GB" altLang="en-US" dirty="0" smtClean="0"/>
          </a:p>
          <a:p>
            <a:pPr eaLnBrk="1" hangingPunct="1"/>
            <a:r>
              <a:rPr lang="en-GB" altLang="en-US" dirty="0" smtClean="0"/>
              <a:t>(list </a:t>
            </a:r>
            <a:r>
              <a:rPr lang="en-GB" altLang="en-US" dirty="0" smtClean="0"/>
              <a:t>‘(A) ‘(B) ‘(C)) yields ((A) (B) (C))</a:t>
            </a:r>
          </a:p>
          <a:p>
            <a:pPr eaLnBrk="1" hangingPunct="1"/>
            <a:r>
              <a:rPr lang="en-GB" altLang="en-US" dirty="0" smtClean="0"/>
              <a:t>(list </a:t>
            </a:r>
            <a:r>
              <a:rPr lang="en-GB" altLang="en-US" dirty="0" smtClean="0"/>
              <a:t>‘(A) ‘B ‘C) yields ((A) B C)</a:t>
            </a:r>
          </a:p>
          <a:p>
            <a:pPr eaLnBrk="1" hangingPunct="1"/>
            <a:r>
              <a:rPr lang="en-GB" altLang="en-US" dirty="0" smtClean="0"/>
              <a:t>(list ‘(</a:t>
            </a:r>
            <a:r>
              <a:rPr lang="en-GB" altLang="en-US" dirty="0" smtClean="0"/>
              <a:t>A)) yields ((A))</a:t>
            </a:r>
          </a:p>
        </p:txBody>
      </p:sp>
    </p:spTree>
    <p:extLst>
      <p:ext uri="{BB962C8B-B14F-4D97-AF65-F5344CB8AC3E}">
        <p14:creationId xmlns:p14="http://schemas.microsoft.com/office/powerpoint/2010/main" val="2698732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EE35AE5-599C-40B8-B4F2-64519FEBDD38}" type="slidenum">
              <a:rPr lang="en-US" altLang="en-US" sz="1200" smtClean="0"/>
              <a:pPr/>
              <a:t>9</a:t>
            </a:fld>
            <a:endParaRPr lang="en-US" alt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Lists in Scheme are immutable. This means that functions producing lists as a result generate a new list (in other words, a </a:t>
            </a:r>
            <a:r>
              <a:rPr lang="en-US" altLang="en-US" dirty="0" err="1" smtClean="0"/>
              <a:t>cdr</a:t>
            </a:r>
            <a:r>
              <a:rPr lang="en-US" altLang="en-US" dirty="0" smtClean="0"/>
              <a:t> </a:t>
            </a:r>
            <a:r>
              <a:rPr lang="en-US" altLang="en-US" dirty="0" smtClean="0"/>
              <a:t>produces a new list, not a pointer or reference into the parameter list).</a:t>
            </a:r>
          </a:p>
          <a:p>
            <a:endParaRPr lang="en-US"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Note, in particular, that the result of a</a:t>
            </a:r>
            <a:r>
              <a:rPr lang="en-US" altLang="en-US" baseline="0" dirty="0" smtClean="0"/>
              <a:t> </a:t>
            </a:r>
            <a:r>
              <a:rPr lang="en-US" altLang="en-US" baseline="0" dirty="0" err="1" smtClean="0"/>
              <a:t>cdr</a:t>
            </a:r>
            <a:r>
              <a:rPr lang="en-US" altLang="en-US" baseline="0" dirty="0" smtClean="0"/>
              <a:t> </a:t>
            </a:r>
            <a:r>
              <a:rPr lang="en-US" altLang="en-US" baseline="0" dirty="0" smtClean="0"/>
              <a:t>on a list containing a single element is an empty list.</a:t>
            </a:r>
            <a:r>
              <a:rPr lang="en-US" altLang="en-US" dirty="0" smtClean="0"/>
              <a:t> It helps if you think about lists as containers for elements, where the last element is implicitly an empty list. This idea is often used as a base case in a recursive function, to determine when the end of the list has been reached.</a:t>
            </a:r>
          </a:p>
        </p:txBody>
      </p:sp>
    </p:spTree>
    <p:extLst>
      <p:ext uri="{BB962C8B-B14F-4D97-AF65-F5344CB8AC3E}">
        <p14:creationId xmlns:p14="http://schemas.microsoft.com/office/powerpoint/2010/main" val="379815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448550" y="654208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endParaRPr lang="en-US" altLang="en-US" sz="1200" smtClean="0">
              <a:latin typeface="Courier" pitchFamily="49" charset="0"/>
            </a:endParaRPr>
          </a:p>
        </p:txBody>
      </p:sp>
      <p:sp>
        <p:nvSpPr>
          <p:cNvPr id="73730"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dirty="0"/>
              <a:t>Click to edit Master title style</a:t>
            </a:r>
          </a:p>
        </p:txBody>
      </p:sp>
      <p:sp>
        <p:nvSpPr>
          <p:cNvPr id="73731"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dirty="0"/>
              <a:t>Click to edit Master subtitle style</a:t>
            </a:r>
          </a:p>
        </p:txBody>
      </p:sp>
      <p:sp>
        <p:nvSpPr>
          <p:cNvPr id="6" name="Slide Number Placeholder 5"/>
          <p:cNvSpPr>
            <a:spLocks noGrp="1"/>
          </p:cNvSpPr>
          <p:nvPr>
            <p:ph type="sldNum" sz="quarter" idx="10"/>
          </p:nvPr>
        </p:nvSpPr>
        <p:spPr/>
        <p:txBody>
          <a:bodyPr/>
          <a:lstStyle>
            <a:lvl1pPr>
              <a:defRPr/>
            </a:lvl1pPr>
          </a:lstStyle>
          <a:p>
            <a:pPr>
              <a:defRPr/>
            </a:pPr>
            <a:r>
              <a:rPr lang="en-US" altLang="en-US"/>
              <a:t>1-</a:t>
            </a:r>
            <a:fld id="{4BD9F492-C94D-4E48-9F45-86C8BE70204D}" type="slidenum">
              <a:rPr lang="en-US" altLang="en-US"/>
              <a:pPr>
                <a:defRPr/>
              </a:pPr>
              <a:t>‹#›</a:t>
            </a:fld>
            <a:endParaRPr lang="en-US" altLang="en-US"/>
          </a:p>
        </p:txBody>
      </p:sp>
      <p:sp>
        <p:nvSpPr>
          <p:cNvPr id="7" name="Footer Placeholder 6"/>
          <p:cNvSpPr>
            <a:spLocks noGrp="1"/>
          </p:cNvSpPr>
          <p:nvPr>
            <p:ph type="ftr" sz="quarter" idx="11"/>
          </p:nvPr>
        </p:nvSpPr>
        <p:spPr/>
        <p:txBody>
          <a:bodyPr/>
          <a:lstStyle>
            <a:lvl1pPr>
              <a:defRPr/>
            </a:lvl1pPr>
          </a:lstStyle>
          <a:p>
            <a:pPr>
              <a:defRPr/>
            </a:pPr>
            <a:r>
              <a:rPr lang="en-US"/>
              <a:t>Copyright © 2012 Addison-Wesley. All rights reserved.</a:t>
            </a:r>
          </a:p>
        </p:txBody>
      </p:sp>
    </p:spTree>
    <p:extLst>
      <p:ext uri="{BB962C8B-B14F-4D97-AF65-F5344CB8AC3E}">
        <p14:creationId xmlns:p14="http://schemas.microsoft.com/office/powerpoint/2010/main" val="242893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38E498FC-529E-4B29-BFA7-855F80ED8FFF}" type="slidenum">
              <a:rPr lang="en-US" altLang="en-US"/>
              <a:pPr>
                <a:defRPr/>
              </a:pPr>
              <a:t>‹#›</a:t>
            </a:fld>
            <a:endParaRPr lang="en-US" altLang="en-US"/>
          </a:p>
        </p:txBody>
      </p:sp>
    </p:spTree>
    <p:extLst>
      <p:ext uri="{BB962C8B-B14F-4D97-AF65-F5344CB8AC3E}">
        <p14:creationId xmlns:p14="http://schemas.microsoft.com/office/powerpoint/2010/main" val="243969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3D1268C-ECC3-43A3-A3A0-F4BFEC5FED4E}" type="slidenum">
              <a:rPr lang="en-US" altLang="en-US"/>
              <a:pPr>
                <a:defRPr/>
              </a:pPr>
              <a:t>‹#›</a:t>
            </a:fld>
            <a:endParaRPr lang="en-US" altLang="en-US"/>
          </a:p>
        </p:txBody>
      </p:sp>
    </p:spTree>
    <p:extLst>
      <p:ext uri="{BB962C8B-B14F-4D97-AF65-F5344CB8AC3E}">
        <p14:creationId xmlns:p14="http://schemas.microsoft.com/office/powerpoint/2010/main" val="321203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8D864D7A-05B3-4629-8E2E-1630D33CA660}" type="slidenum">
              <a:rPr lang="en-US" altLang="en-US"/>
              <a:pPr>
                <a:defRPr/>
              </a:pPr>
              <a:t>‹#›</a:t>
            </a:fld>
            <a:endParaRPr lang="en-US" altLang="en-US"/>
          </a:p>
        </p:txBody>
      </p:sp>
    </p:spTree>
    <p:extLst>
      <p:ext uri="{BB962C8B-B14F-4D97-AF65-F5344CB8AC3E}">
        <p14:creationId xmlns:p14="http://schemas.microsoft.com/office/powerpoint/2010/main" val="376048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B51FB13-B91B-4FA7-AADB-5E725FF9119B}" type="slidenum">
              <a:rPr lang="en-US" altLang="en-US"/>
              <a:pPr>
                <a:defRPr/>
              </a:pPr>
              <a:t>‹#›</a:t>
            </a:fld>
            <a:endParaRPr lang="en-US" altLang="en-US"/>
          </a:p>
        </p:txBody>
      </p:sp>
    </p:spTree>
    <p:extLst>
      <p:ext uri="{BB962C8B-B14F-4D97-AF65-F5344CB8AC3E}">
        <p14:creationId xmlns:p14="http://schemas.microsoft.com/office/powerpoint/2010/main" val="39409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324ECCE3-87AB-49A1-A38A-FA0DDF2A1A48}" type="slidenum">
              <a:rPr lang="en-US" altLang="en-US"/>
              <a:pPr>
                <a:defRPr/>
              </a:pPr>
              <a:t>‹#›</a:t>
            </a:fld>
            <a:endParaRPr lang="en-US" altLang="en-US"/>
          </a:p>
        </p:txBody>
      </p:sp>
    </p:spTree>
    <p:extLst>
      <p:ext uri="{BB962C8B-B14F-4D97-AF65-F5344CB8AC3E}">
        <p14:creationId xmlns:p14="http://schemas.microsoft.com/office/powerpoint/2010/main" val="123132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13217127-C237-4239-83FC-7312F947063F}" type="slidenum">
              <a:rPr lang="en-US" altLang="en-US"/>
              <a:pPr>
                <a:defRPr/>
              </a:pPr>
              <a:t>‹#›</a:t>
            </a:fld>
            <a:endParaRPr lang="en-US" altLang="en-US"/>
          </a:p>
        </p:txBody>
      </p:sp>
    </p:spTree>
    <p:extLst>
      <p:ext uri="{BB962C8B-B14F-4D97-AF65-F5344CB8AC3E}">
        <p14:creationId xmlns:p14="http://schemas.microsoft.com/office/powerpoint/2010/main" val="255964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E62BD9C9-406C-45C6-A5A7-6EFA1612077F}" type="slidenum">
              <a:rPr lang="en-US" altLang="en-US"/>
              <a:pPr>
                <a:defRPr/>
              </a:pPr>
              <a:t>‹#›</a:t>
            </a:fld>
            <a:endParaRPr lang="en-US" altLang="en-US"/>
          </a:p>
        </p:txBody>
      </p:sp>
    </p:spTree>
    <p:extLst>
      <p:ext uri="{BB962C8B-B14F-4D97-AF65-F5344CB8AC3E}">
        <p14:creationId xmlns:p14="http://schemas.microsoft.com/office/powerpoint/2010/main" val="212229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32DD89E6-BA6D-4E0E-975E-FBC680F9A4AD}" type="slidenum">
              <a:rPr lang="en-US" altLang="en-US"/>
              <a:pPr>
                <a:defRPr/>
              </a:pPr>
              <a:t>‹#›</a:t>
            </a:fld>
            <a:endParaRPr lang="en-US" altLang="en-US"/>
          </a:p>
        </p:txBody>
      </p:sp>
    </p:spTree>
    <p:extLst>
      <p:ext uri="{BB962C8B-B14F-4D97-AF65-F5344CB8AC3E}">
        <p14:creationId xmlns:p14="http://schemas.microsoft.com/office/powerpoint/2010/main" val="78024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6D75CCFE-BEAB-4D21-98E3-D0B9C806988B}" type="slidenum">
              <a:rPr lang="en-US" altLang="en-US"/>
              <a:pPr>
                <a:defRPr/>
              </a:pPr>
              <a:t>‹#›</a:t>
            </a:fld>
            <a:endParaRPr lang="en-US" altLang="en-US"/>
          </a:p>
        </p:txBody>
      </p:sp>
    </p:spTree>
    <p:extLst>
      <p:ext uri="{BB962C8B-B14F-4D97-AF65-F5344CB8AC3E}">
        <p14:creationId xmlns:p14="http://schemas.microsoft.com/office/powerpoint/2010/main" val="107401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D9954F60-C442-45DB-8F68-E9DC6A5ED23E}" type="slidenum">
              <a:rPr lang="en-US" altLang="en-US"/>
              <a:pPr>
                <a:defRPr/>
              </a:pPr>
              <a:t>‹#›</a:t>
            </a:fld>
            <a:endParaRPr lang="en-US" altLang="en-US"/>
          </a:p>
        </p:txBody>
      </p:sp>
    </p:spTree>
    <p:extLst>
      <p:ext uri="{BB962C8B-B14F-4D97-AF65-F5344CB8AC3E}">
        <p14:creationId xmlns:p14="http://schemas.microsoft.com/office/powerpoint/2010/main" val="288777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2708"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72709"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13F8B0F9-8E54-4F9B-8F51-E8A3B34435D2}"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ZA" altLang="en-US" noProof="0" dirty="0" smtClean="0"/>
              <a:t>Chapter 15</a:t>
            </a:r>
            <a:br>
              <a:rPr lang="en-ZA" altLang="en-US" noProof="0" dirty="0" smtClean="0"/>
            </a:br>
            <a:r>
              <a:rPr lang="en-ZA" altLang="en-US" sz="2800" dirty="0" smtClean="0"/>
              <a:t>Part 2</a:t>
            </a:r>
            <a:endParaRPr lang="en-ZA" altLang="en-US" sz="2800" noProof="0" dirty="0" smtClean="0"/>
          </a:p>
        </p:txBody>
      </p:sp>
      <p:sp>
        <p:nvSpPr>
          <p:cNvPr id="5123" name="Rectangle 5"/>
          <p:cNvSpPr>
            <a:spLocks noGrp="1" noChangeArrowheads="1"/>
          </p:cNvSpPr>
          <p:nvPr>
            <p:ph type="subTitle" idx="1"/>
          </p:nvPr>
        </p:nvSpPr>
        <p:spPr/>
        <p:txBody>
          <a:bodyPr/>
          <a:lstStyle/>
          <a:p>
            <a:pPr eaLnBrk="1" hangingPunct="1"/>
            <a:r>
              <a:rPr lang="en-ZA" altLang="en-US" noProof="0" dirty="0" smtClean="0"/>
              <a:t>Functional Programming Languages</a:t>
            </a:r>
          </a:p>
        </p:txBody>
      </p:sp>
      <p:pic>
        <p:nvPicPr>
          <p:cNvPr id="5" name="Picture 8" descr="Front Cover: Concepts of Programming Languages, Global Edition, by Robert W Sebesta&#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0"/>
            <a:ext cx="4724400" cy="586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08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7D85609-4D24-452B-BAAC-2D76B6FCE476}"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43012" name="Rectangle 2"/>
          <p:cNvSpPr>
            <a:spLocks noGrp="1" noChangeArrowheads="1"/>
          </p:cNvSpPr>
          <p:nvPr>
            <p:ph type="title"/>
          </p:nvPr>
        </p:nvSpPr>
        <p:spPr/>
        <p:txBody>
          <a:bodyPr/>
          <a:lstStyle/>
          <a:p>
            <a:pPr eaLnBrk="1" hangingPunct="1"/>
            <a:r>
              <a:rPr lang="en-US" altLang="en-US" dirty="0" smtClean="0"/>
              <a:t>List Functions: </a:t>
            </a:r>
            <a:r>
              <a:rPr lang="en-US" altLang="en-US" dirty="0" smtClean="0">
                <a:latin typeface="Courier New" panose="02070309020205020404" pitchFamily="49" charset="0"/>
                <a:cs typeface="Courier New" panose="02070309020205020404" pitchFamily="49" charset="0"/>
              </a:rPr>
              <a:t>cons</a:t>
            </a:r>
            <a:r>
              <a:rPr lang="en-US" altLang="en-US" sz="2800" dirty="0" smtClean="0"/>
              <a:t> function</a:t>
            </a:r>
            <a:endParaRPr lang="en-US" altLang="en-US" sz="2800" dirty="0" smtClean="0">
              <a:latin typeface="Courier New" panose="02070309020205020404" pitchFamily="49" charset="0"/>
              <a:cs typeface="Courier New" panose="02070309020205020404" pitchFamily="49" charset="0"/>
            </a:endParaRPr>
          </a:p>
        </p:txBody>
      </p:sp>
      <p:sp>
        <p:nvSpPr>
          <p:cNvPr id="43013" name="Rectangle 3"/>
          <p:cNvSpPr>
            <a:spLocks noGrp="1" noChangeArrowheads="1"/>
          </p:cNvSpPr>
          <p:nvPr>
            <p:ph type="body" idx="1"/>
          </p:nvPr>
        </p:nvSpPr>
        <p:spPr>
          <a:xfrm>
            <a:off x="630620" y="1340070"/>
            <a:ext cx="8153400" cy="4572000"/>
          </a:xfrm>
        </p:spPr>
        <p:txBody>
          <a:bodyPr/>
          <a:lstStyle/>
          <a:p>
            <a:pPr lvl="0"/>
            <a:r>
              <a:rPr lang="en-US" altLang="en-US" sz="2400" dirty="0">
                <a:solidFill>
                  <a:srgbClr val="333399"/>
                </a:solidFill>
                <a:cs typeface="Courier New" panose="02070309020205020404" pitchFamily="49" charset="0"/>
              </a:rPr>
              <a:t>List </a:t>
            </a:r>
            <a:r>
              <a:rPr lang="en-US" altLang="en-US" sz="2400" dirty="0" smtClean="0">
                <a:solidFill>
                  <a:srgbClr val="333399"/>
                </a:solidFill>
                <a:cs typeface="Courier New" panose="02070309020205020404" pitchFamily="49" charset="0"/>
              </a:rPr>
              <a:t>functions in </a:t>
            </a:r>
            <a:r>
              <a:rPr lang="en-US" altLang="en-US" sz="2400" dirty="0">
                <a:solidFill>
                  <a:srgbClr val="333399"/>
                </a:solidFill>
                <a:cs typeface="Courier New" panose="02070309020205020404" pitchFamily="49" charset="0"/>
              </a:rPr>
              <a:t>Scheme</a:t>
            </a:r>
          </a:p>
          <a:p>
            <a:pPr lvl="1"/>
            <a:r>
              <a:rPr lang="en-US" altLang="en-US" sz="2000" dirty="0" smtClean="0">
                <a:solidFill>
                  <a:srgbClr val="333399"/>
                </a:solidFill>
                <a:latin typeface="+mj-lt"/>
                <a:cs typeface="Courier New" panose="02070309020205020404" pitchFamily="49" charset="0"/>
              </a:rPr>
              <a:t>The </a:t>
            </a:r>
            <a:r>
              <a:rPr lang="en-US" altLang="en-US" sz="2000" dirty="0" smtClean="0">
                <a:solidFill>
                  <a:srgbClr val="333399"/>
                </a:solidFill>
                <a:latin typeface="Courier New" panose="02070309020205020404" pitchFamily="49" charset="0"/>
                <a:cs typeface="Courier New" panose="02070309020205020404" pitchFamily="49" charset="0"/>
              </a:rPr>
              <a:t>cons</a:t>
            </a:r>
            <a:r>
              <a:rPr lang="en-US" altLang="en-US" sz="2000" dirty="0" smtClean="0">
                <a:solidFill>
                  <a:srgbClr val="333399"/>
                </a:solidFill>
                <a:cs typeface="Courier New" panose="02070309020205020404" pitchFamily="49" charset="0"/>
              </a:rPr>
              <a:t> </a:t>
            </a:r>
            <a:r>
              <a:rPr lang="en-US" altLang="en-US" sz="2000" dirty="0" smtClean="0">
                <a:solidFill>
                  <a:srgbClr val="333399"/>
                </a:solidFill>
                <a:cs typeface="Courier New" panose="02070309020205020404" pitchFamily="49" charset="0"/>
              </a:rPr>
              <a:t>function puts </a:t>
            </a:r>
            <a:r>
              <a:rPr lang="en-US" altLang="en-US" sz="2000" dirty="0">
                <a:solidFill>
                  <a:srgbClr val="333399"/>
                </a:solidFill>
                <a:cs typeface="Courier New" panose="02070309020205020404" pitchFamily="49" charset="0"/>
              </a:rPr>
              <a:t>its first parameter into its second parameter, a list, to make a new list</a:t>
            </a:r>
          </a:p>
          <a:p>
            <a:pPr lvl="1">
              <a:buNone/>
            </a:pPr>
            <a:r>
              <a:rPr lang="en-US" altLang="en-US" sz="2000" dirty="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(cons </a:t>
            </a:r>
            <a:r>
              <a:rPr lang="en-US" altLang="en-US" sz="1800" dirty="0" smtClean="0">
                <a:solidFill>
                  <a:srgbClr val="666699"/>
                </a:solidFill>
                <a:latin typeface="Courier New" panose="02070309020205020404" pitchFamily="49" charset="0"/>
                <a:cs typeface="Courier New" panose="02070309020205020404" pitchFamily="49" charset="0"/>
              </a:rPr>
              <a:t>'A </a:t>
            </a:r>
            <a:r>
              <a:rPr lang="en-US" altLang="en-US" sz="1800" dirty="0">
                <a:solidFill>
                  <a:srgbClr val="666699"/>
                </a:solidFill>
                <a:latin typeface="Courier New" panose="02070309020205020404" pitchFamily="49" charset="0"/>
                <a:cs typeface="Courier New" panose="02070309020205020404" pitchFamily="49" charset="0"/>
              </a:rPr>
              <a:t>'(B C))</a:t>
            </a:r>
            <a:r>
              <a:rPr lang="en-US" altLang="en-US" sz="1800" dirty="0">
                <a:solidFill>
                  <a:srgbClr val="333399"/>
                </a:solidFill>
                <a:latin typeface="Courier New" panose="02070309020205020404" pitchFamily="49" charset="0"/>
                <a:cs typeface="Courier New" panose="02070309020205020404" pitchFamily="49" charset="0"/>
              </a:rPr>
              <a:t> </a:t>
            </a:r>
            <a:r>
              <a:rPr lang="en-US" altLang="en-US" sz="2000" dirty="0" smtClean="0">
                <a:solidFill>
                  <a:srgbClr val="333399"/>
                </a:solidFill>
                <a:cs typeface="Courier New" panose="02070309020205020404" pitchFamily="49" charset="0"/>
              </a:rPr>
              <a:t>yields </a:t>
            </a:r>
            <a:r>
              <a:rPr lang="en-US" altLang="en-US" sz="1800" dirty="0">
                <a:solidFill>
                  <a:srgbClr val="666699"/>
                </a:solidFill>
                <a:latin typeface="Courier New" panose="02070309020205020404" pitchFamily="49" charset="0"/>
                <a:cs typeface="Courier New" panose="02070309020205020404" pitchFamily="49" charset="0"/>
              </a:rPr>
              <a:t>(A B C</a:t>
            </a:r>
            <a:r>
              <a:rPr lang="en-US" altLang="en-US" sz="1800" dirty="0" smtClean="0">
                <a:solidFill>
                  <a:srgbClr val="666699"/>
                </a:solidFill>
                <a:latin typeface="Courier New" panose="02070309020205020404" pitchFamily="49" charset="0"/>
                <a:cs typeface="Courier New" panose="02070309020205020404" pitchFamily="49" charset="0"/>
              </a:rPr>
              <a:t>)</a:t>
            </a:r>
          </a:p>
          <a:p>
            <a:pPr lvl="1">
              <a:buNone/>
            </a:pPr>
            <a:r>
              <a:rPr lang="en-US" altLang="en-US" sz="20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(cons </a:t>
            </a:r>
            <a:r>
              <a:rPr lang="en-US" altLang="en-US" sz="1800" dirty="0" smtClean="0">
                <a:solidFill>
                  <a:srgbClr val="666699"/>
                </a:solidFill>
                <a:latin typeface="Courier New" panose="02070309020205020404" pitchFamily="49" charset="0"/>
                <a:cs typeface="Courier New" panose="02070309020205020404" pitchFamily="49" charset="0"/>
              </a:rPr>
              <a:t>'(A B) '(C D))</a:t>
            </a:r>
            <a:r>
              <a:rPr lang="en-US" altLang="en-US" sz="1800" dirty="0" smtClean="0">
                <a:solidFill>
                  <a:srgbClr val="333399"/>
                </a:solidFill>
                <a:latin typeface="Courier New" panose="02070309020205020404" pitchFamily="49" charset="0"/>
                <a:cs typeface="Courier New" panose="02070309020205020404" pitchFamily="49" charset="0"/>
              </a:rPr>
              <a:t> </a:t>
            </a:r>
            <a:r>
              <a:rPr lang="en-US" altLang="en-US" sz="2000" dirty="0">
                <a:solidFill>
                  <a:srgbClr val="333399"/>
                </a:solidFill>
                <a:cs typeface="Courier New" panose="02070309020205020404" pitchFamily="49" charset="0"/>
              </a:rPr>
              <a:t>yields </a:t>
            </a:r>
            <a:r>
              <a:rPr lang="en-US" altLang="en-US" sz="1800" dirty="0" smtClean="0">
                <a:solidFill>
                  <a:srgbClr val="666699"/>
                </a:solidFill>
                <a:latin typeface="Courier New" panose="02070309020205020404" pitchFamily="49" charset="0"/>
                <a:cs typeface="Courier New" panose="02070309020205020404" pitchFamily="49" charset="0"/>
              </a:rPr>
              <a:t>((A B) C D)</a:t>
            </a:r>
          </a:p>
          <a:p>
            <a:pPr lvl="1">
              <a:buNone/>
            </a:pPr>
            <a:r>
              <a:rPr lang="en-US" altLang="en-US" sz="20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(cons </a:t>
            </a:r>
            <a:r>
              <a:rPr lang="en-US" altLang="en-US" sz="1800" dirty="0" smtClean="0">
                <a:solidFill>
                  <a:srgbClr val="666699"/>
                </a:solidFill>
                <a:latin typeface="Courier New" panose="02070309020205020404" pitchFamily="49" charset="0"/>
                <a:cs typeface="Courier New" panose="02070309020205020404" pitchFamily="49" charset="0"/>
              </a:rPr>
              <a:t>'() '(A B))</a:t>
            </a:r>
            <a:r>
              <a:rPr lang="en-US" altLang="en-US" sz="1800" dirty="0" smtClean="0">
                <a:solidFill>
                  <a:srgbClr val="333399"/>
                </a:solidFill>
                <a:latin typeface="Courier New" panose="02070309020205020404" pitchFamily="49" charset="0"/>
                <a:cs typeface="Courier New" panose="02070309020205020404" pitchFamily="49" charset="0"/>
              </a:rPr>
              <a:t> </a:t>
            </a:r>
            <a:r>
              <a:rPr lang="en-US" altLang="en-US" sz="2000" dirty="0">
                <a:solidFill>
                  <a:srgbClr val="333399"/>
                </a:solidFill>
                <a:cs typeface="Courier New" panose="02070309020205020404" pitchFamily="49" charset="0"/>
              </a:rPr>
              <a:t>yields </a:t>
            </a:r>
            <a:r>
              <a:rPr lang="en-US" altLang="en-US" sz="1800" dirty="0" smtClean="0">
                <a:solidFill>
                  <a:srgbClr val="666699"/>
                </a:solidFill>
                <a:latin typeface="Courier New" panose="02070309020205020404" pitchFamily="49" charset="0"/>
                <a:cs typeface="Courier New" panose="02070309020205020404" pitchFamily="49" charset="0"/>
              </a:rPr>
              <a:t>(() A B)</a:t>
            </a:r>
          </a:p>
          <a:p>
            <a:pPr lvl="1">
              <a:buNone/>
            </a:pPr>
            <a:r>
              <a:rPr lang="en-US" altLang="en-US" sz="20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(cons </a:t>
            </a:r>
            <a:r>
              <a:rPr lang="en-US" altLang="en-US" sz="1800" dirty="0" smtClean="0">
                <a:solidFill>
                  <a:srgbClr val="666699"/>
                </a:solidFill>
                <a:latin typeface="Courier New" panose="02070309020205020404" pitchFamily="49" charset="0"/>
                <a:cs typeface="Courier New" panose="02070309020205020404" pitchFamily="49" charset="0"/>
              </a:rPr>
              <a:t>'A 'B)</a:t>
            </a:r>
            <a:r>
              <a:rPr lang="en-US" altLang="en-US" sz="1800" dirty="0" smtClean="0">
                <a:solidFill>
                  <a:srgbClr val="333399"/>
                </a:solidFill>
                <a:latin typeface="Courier New" panose="02070309020205020404" pitchFamily="49" charset="0"/>
                <a:cs typeface="Courier New" panose="02070309020205020404" pitchFamily="49" charset="0"/>
              </a:rPr>
              <a:t> </a:t>
            </a:r>
            <a:r>
              <a:rPr lang="en-US" altLang="en-US" sz="2000" dirty="0" smtClean="0">
                <a:solidFill>
                  <a:srgbClr val="333399"/>
                </a:solidFill>
                <a:cs typeface="Courier New" panose="02070309020205020404" pitchFamily="49" charset="0"/>
              </a:rPr>
              <a:t>yields the </a:t>
            </a:r>
            <a:r>
              <a:rPr lang="en-US" altLang="en-US" sz="2000" u="sng" dirty="0" smtClean="0">
                <a:solidFill>
                  <a:srgbClr val="333399"/>
                </a:solidFill>
                <a:cs typeface="Courier New" panose="02070309020205020404" pitchFamily="49" charset="0"/>
              </a:rPr>
              <a:t>dotted pair</a:t>
            </a:r>
            <a:r>
              <a:rPr lang="en-US" altLang="en-US" sz="2000" dirty="0" smtClean="0">
                <a:solidFill>
                  <a:srgbClr val="333399"/>
                </a:solidFill>
                <a:cs typeface="Courier New" panose="02070309020205020404" pitchFamily="49" charset="0"/>
              </a:rPr>
              <a:t> </a:t>
            </a:r>
            <a:r>
              <a:rPr lang="en-US" altLang="en-US" sz="1800" dirty="0">
                <a:solidFill>
                  <a:srgbClr val="666699"/>
                </a:solidFill>
                <a:latin typeface="Courier New" panose="02070309020205020404" pitchFamily="49" charset="0"/>
                <a:cs typeface="Courier New" panose="02070309020205020404" pitchFamily="49" charset="0"/>
              </a:rPr>
              <a:t>(A </a:t>
            </a:r>
            <a:r>
              <a:rPr lang="en-US" altLang="en-US" sz="1800" dirty="0" smtClean="0">
                <a:solidFill>
                  <a:srgbClr val="666699"/>
                </a:solidFill>
                <a:latin typeface="Courier New" panose="02070309020205020404" pitchFamily="49" charset="0"/>
                <a:cs typeface="Courier New" panose="02070309020205020404" pitchFamily="49" charset="0"/>
              </a:rPr>
              <a:t>. B)</a:t>
            </a:r>
          </a:p>
          <a:p>
            <a:pPr lvl="1">
              <a:buNone/>
            </a:pPr>
            <a:r>
              <a:rPr lang="en-US" altLang="en-US" sz="20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(cons </a:t>
            </a:r>
            <a:r>
              <a:rPr lang="en-US" altLang="en-US" sz="1800" dirty="0" smtClean="0">
                <a:solidFill>
                  <a:srgbClr val="666699"/>
                </a:solidFill>
                <a:latin typeface="Courier New" panose="02070309020205020404" pitchFamily="49" charset="0"/>
                <a:cs typeface="Courier New" panose="02070309020205020404" pitchFamily="49" charset="0"/>
              </a:rPr>
              <a:t>'(A B) 'C)</a:t>
            </a:r>
            <a:r>
              <a:rPr lang="en-US" altLang="en-US" sz="1800" dirty="0" smtClean="0">
                <a:solidFill>
                  <a:srgbClr val="333399"/>
                </a:solidFill>
                <a:latin typeface="Courier New" panose="02070309020205020404" pitchFamily="49" charset="0"/>
                <a:cs typeface="Courier New" panose="02070309020205020404" pitchFamily="49" charset="0"/>
              </a:rPr>
              <a:t> </a:t>
            </a:r>
            <a:r>
              <a:rPr lang="en-US" altLang="en-US" sz="2000" dirty="0">
                <a:solidFill>
                  <a:srgbClr val="333399"/>
                </a:solidFill>
                <a:cs typeface="Courier New" panose="02070309020205020404" pitchFamily="49" charset="0"/>
              </a:rPr>
              <a:t>yields the </a:t>
            </a:r>
            <a:r>
              <a:rPr lang="en-US" altLang="en-US" sz="2000" u="sng" dirty="0">
                <a:solidFill>
                  <a:srgbClr val="333399"/>
                </a:solidFill>
                <a:cs typeface="Courier New" panose="02070309020205020404" pitchFamily="49" charset="0"/>
              </a:rPr>
              <a:t>dotted pair</a:t>
            </a:r>
            <a:r>
              <a:rPr lang="en-US" altLang="en-US" sz="2000" dirty="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 B) </a:t>
            </a:r>
            <a:r>
              <a:rPr lang="en-US" altLang="en-US" sz="1800" dirty="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2085743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491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7D1605E-B3FE-4A58-BF57-385923BA9A20}"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49156" name="Rectangle 2"/>
          <p:cNvSpPr>
            <a:spLocks noGrp="1" noChangeArrowheads="1"/>
          </p:cNvSpPr>
          <p:nvPr>
            <p:ph type="title"/>
          </p:nvPr>
        </p:nvSpPr>
        <p:spPr/>
        <p:txBody>
          <a:bodyPr/>
          <a:lstStyle/>
          <a:p>
            <a:pPr eaLnBrk="1" hangingPunct="1"/>
            <a:r>
              <a:rPr lang="en-US" altLang="en-US" dirty="0" smtClean="0"/>
              <a:t>List Predicates: </a:t>
            </a:r>
            <a:r>
              <a:rPr lang="en-US" altLang="en-US" dirty="0" smtClean="0">
                <a:latin typeface="Courier New" panose="02070309020205020404" pitchFamily="49" charset="0"/>
              </a:rPr>
              <a:t>list?</a:t>
            </a:r>
            <a:r>
              <a:rPr lang="en-US" altLang="en-US" dirty="0" smtClean="0"/>
              <a:t> </a:t>
            </a:r>
            <a:r>
              <a:rPr lang="en-US" altLang="en-US" dirty="0"/>
              <a:t>&amp;</a:t>
            </a:r>
            <a:r>
              <a:rPr lang="en-US" altLang="en-US" dirty="0" smtClean="0"/>
              <a:t> </a:t>
            </a:r>
            <a:r>
              <a:rPr lang="en-US" altLang="en-US" dirty="0" smtClean="0">
                <a:latin typeface="Courier New" panose="02070309020205020404" pitchFamily="49" charset="0"/>
              </a:rPr>
              <a:t>null?</a:t>
            </a:r>
            <a:endParaRPr lang="en-US" altLang="en-US" dirty="0" smtClean="0">
              <a:latin typeface="Courier New" panose="02070309020205020404" pitchFamily="49" charset="0"/>
            </a:endParaRPr>
          </a:p>
        </p:txBody>
      </p:sp>
      <p:sp>
        <p:nvSpPr>
          <p:cNvPr id="49157" name="Rectangle 3"/>
          <p:cNvSpPr>
            <a:spLocks noGrp="1" noChangeArrowheads="1"/>
          </p:cNvSpPr>
          <p:nvPr>
            <p:ph type="body" idx="1"/>
          </p:nvPr>
        </p:nvSpPr>
        <p:spPr>
          <a:xfrm>
            <a:off x="630620" y="1340070"/>
            <a:ext cx="8153400" cy="4800600"/>
          </a:xfrm>
        </p:spPr>
        <p:txBody>
          <a:bodyPr/>
          <a:lstStyle/>
          <a:p>
            <a:pPr marL="280988" indent="-280988" eaLnBrk="1" hangingPunct="1"/>
            <a:r>
              <a:rPr lang="en-US" altLang="en-US" sz="2400" dirty="0" smtClean="0"/>
              <a:t>The </a:t>
            </a:r>
            <a:r>
              <a:rPr lang="en-US" altLang="en-US" sz="2400" dirty="0" smtClean="0">
                <a:latin typeface="Courier New" panose="02070309020205020404" pitchFamily="49" charset="0"/>
              </a:rPr>
              <a:t>list?</a:t>
            </a:r>
            <a:r>
              <a:rPr lang="en-US" altLang="en-US" sz="2400" dirty="0" smtClean="0"/>
              <a:t> </a:t>
            </a:r>
            <a:r>
              <a:rPr lang="en-US" altLang="en-US" sz="2400" dirty="0" smtClean="0"/>
              <a:t>predicate function</a:t>
            </a:r>
          </a:p>
          <a:p>
            <a:pPr marL="909638" lvl="1" indent="-390525" eaLnBrk="1" hangingPunct="1"/>
            <a:r>
              <a:rPr lang="en-US" altLang="en-US" sz="2000" dirty="0" smtClean="0"/>
              <a:t>Takes one parameter</a:t>
            </a:r>
          </a:p>
          <a:p>
            <a:pPr marL="909638" lvl="1" indent="-390525" eaLnBrk="1" hangingPunct="1"/>
            <a:r>
              <a:rPr lang="en-US" altLang="en-US" sz="2000" dirty="0" smtClean="0"/>
              <a:t>Yields </a:t>
            </a:r>
            <a:r>
              <a:rPr lang="en-US" altLang="en-US" sz="2000" dirty="0" smtClean="0">
                <a:latin typeface="Courier New" panose="02070309020205020404" pitchFamily="49" charset="0"/>
              </a:rPr>
              <a:t>#t</a:t>
            </a:r>
            <a:r>
              <a:rPr lang="en-US" altLang="en-US" sz="2000" dirty="0" smtClean="0"/>
              <a:t> </a:t>
            </a:r>
            <a:r>
              <a:rPr lang="en-US" altLang="en-US" sz="2000" dirty="0" smtClean="0"/>
              <a:t>if parameter is a list, </a:t>
            </a:r>
            <a:r>
              <a:rPr lang="en-US" altLang="en-US" sz="2000" dirty="0" smtClean="0">
                <a:latin typeface="Courier New" panose="02070309020205020404" pitchFamily="49" charset="0"/>
              </a:rPr>
              <a:t>#f</a:t>
            </a:r>
            <a:r>
              <a:rPr lang="en-US" altLang="en-US" sz="2000" dirty="0" smtClean="0"/>
              <a:t> </a:t>
            </a:r>
            <a:r>
              <a:rPr lang="en-US" altLang="en-US" sz="2000" dirty="0" smtClean="0"/>
              <a:t>otherwise</a:t>
            </a:r>
            <a:endParaRPr lang="en-US" altLang="en-US" sz="2000" dirty="0" smtClean="0">
              <a:latin typeface="Courier New" panose="02070309020205020404" pitchFamily="49" charset="0"/>
            </a:endParaRPr>
          </a:p>
          <a:p>
            <a:pPr marL="280988" indent="-280988" eaLnBrk="1" hangingPunct="1"/>
            <a:r>
              <a:rPr lang="en-US" altLang="en-US" sz="2400" dirty="0" smtClean="0"/>
              <a:t>The </a:t>
            </a:r>
            <a:r>
              <a:rPr lang="en-US" altLang="en-US" sz="2400" dirty="0" smtClean="0">
                <a:latin typeface="Courier New" panose="02070309020205020404" pitchFamily="49" charset="0"/>
              </a:rPr>
              <a:t>null?</a:t>
            </a:r>
            <a:r>
              <a:rPr lang="en-US" altLang="en-US" sz="2400" dirty="0" smtClean="0"/>
              <a:t> </a:t>
            </a:r>
            <a:r>
              <a:rPr lang="en-US" altLang="en-US" sz="2400" dirty="0" smtClean="0"/>
              <a:t>predicate function</a:t>
            </a:r>
          </a:p>
          <a:p>
            <a:pPr marL="909638" lvl="1" indent="-390525" eaLnBrk="1" hangingPunct="1"/>
            <a:r>
              <a:rPr lang="en-US" altLang="en-US" sz="2000" dirty="0" smtClean="0"/>
              <a:t>Takes one parameter</a:t>
            </a:r>
          </a:p>
          <a:p>
            <a:pPr marL="909638" lvl="1" indent="-390525" eaLnBrk="1" hangingPunct="1"/>
            <a:r>
              <a:rPr lang="en-US" altLang="en-US" sz="2000" dirty="0" smtClean="0"/>
              <a:t>Yields </a:t>
            </a:r>
            <a:r>
              <a:rPr lang="en-US" altLang="en-US" sz="2000" dirty="0" smtClean="0">
                <a:latin typeface="Courier New" panose="02070309020205020404" pitchFamily="49" charset="0"/>
              </a:rPr>
              <a:t>#t</a:t>
            </a:r>
            <a:r>
              <a:rPr lang="en-US" altLang="en-US" sz="2000" dirty="0" smtClean="0"/>
              <a:t> </a:t>
            </a:r>
            <a:r>
              <a:rPr lang="en-US" altLang="en-US" sz="2000" dirty="0" smtClean="0"/>
              <a:t>if parameter is empty list, otherwise yields </a:t>
            </a:r>
            <a:r>
              <a:rPr lang="en-US" altLang="en-US" sz="2000" dirty="0" smtClean="0">
                <a:latin typeface="Courier New" panose="02070309020205020404" pitchFamily="49" charset="0"/>
              </a:rPr>
              <a:t>#f</a:t>
            </a:r>
            <a:endParaRPr lang="en-US" altLang="en-US" sz="2000" b="1" dirty="0" smtClean="0">
              <a:latin typeface="Courier New" panose="02070309020205020404" pitchFamily="49" charset="0"/>
            </a:endParaRPr>
          </a:p>
          <a:p>
            <a:pPr marL="909638" lvl="1" indent="-390525" eaLnBrk="1" hangingPunct="1"/>
            <a:r>
              <a:rPr lang="en-US" altLang="en-US" sz="2000" dirty="0" smtClean="0"/>
              <a:t>Note that the parameter must be completely empty</a:t>
            </a:r>
          </a:p>
          <a:p>
            <a:pPr marL="1309688" lvl="2" indent="-390525" eaLnBrk="1" hangingPunct="1"/>
            <a:r>
              <a:rPr lang="en-US" altLang="en-US" sz="1700" dirty="0" smtClean="0">
                <a:latin typeface="Courier New" panose="02070309020205020404" pitchFamily="49" charset="0"/>
              </a:rPr>
              <a:t>null?</a:t>
            </a:r>
            <a:r>
              <a:rPr lang="en-US" altLang="en-US" sz="1700" dirty="0" smtClean="0"/>
              <a:t> </a:t>
            </a:r>
            <a:r>
              <a:rPr lang="en-US" altLang="en-US" sz="1700" dirty="0" smtClean="0"/>
              <a:t>will yield </a:t>
            </a:r>
            <a:r>
              <a:rPr lang="en-US" altLang="en-US" sz="1700" dirty="0" smtClean="0">
                <a:latin typeface="Courier New" panose="02070309020205020404" pitchFamily="49" charset="0"/>
              </a:rPr>
              <a:t>#t</a:t>
            </a:r>
            <a:r>
              <a:rPr lang="en-US" altLang="en-US" sz="1700" dirty="0" smtClean="0"/>
              <a:t> </a:t>
            </a:r>
            <a:r>
              <a:rPr lang="en-US" altLang="en-US" sz="1700" dirty="0" smtClean="0"/>
              <a:t>if the parameter is </a:t>
            </a:r>
            <a:r>
              <a:rPr lang="en-US" altLang="en-US" sz="1700" dirty="0" smtClean="0">
                <a:latin typeface="Courier New" panose="02070309020205020404" pitchFamily="49" charset="0"/>
              </a:rPr>
              <a:t>()</a:t>
            </a:r>
          </a:p>
          <a:p>
            <a:pPr marL="1309688" lvl="2" indent="-390525" eaLnBrk="1" hangingPunct="1"/>
            <a:r>
              <a:rPr lang="en-US" altLang="en-US" sz="1700" dirty="0" smtClean="0">
                <a:latin typeface="Courier New" panose="02070309020205020404" pitchFamily="49" charset="0"/>
              </a:rPr>
              <a:t>null?</a:t>
            </a:r>
            <a:r>
              <a:rPr lang="en-US" altLang="en-US" sz="1700" dirty="0" smtClean="0"/>
              <a:t> </a:t>
            </a:r>
            <a:r>
              <a:rPr lang="en-US" altLang="en-US" sz="1700" dirty="0"/>
              <a:t>will </a:t>
            </a:r>
            <a:r>
              <a:rPr lang="en-US" altLang="en-US" sz="1700" dirty="0" smtClean="0"/>
              <a:t>yield </a:t>
            </a:r>
            <a:r>
              <a:rPr lang="en-US" altLang="en-US" sz="1700" dirty="0" smtClean="0">
                <a:latin typeface="Courier New" panose="02070309020205020404" pitchFamily="49" charset="0"/>
              </a:rPr>
              <a:t>#f</a:t>
            </a:r>
            <a:r>
              <a:rPr lang="en-US" altLang="en-US" sz="1700" dirty="0" smtClean="0"/>
              <a:t> </a:t>
            </a:r>
            <a:r>
              <a:rPr lang="en-US" altLang="en-US" sz="1700" dirty="0" smtClean="0"/>
              <a:t>if the parameter is </a:t>
            </a:r>
            <a:r>
              <a:rPr lang="en-US" altLang="en-US" sz="1700" dirty="0" smtClean="0">
                <a:latin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smtClean="0"/>
              <a:t>Equivalence Predicates: </a:t>
            </a:r>
            <a:r>
              <a:rPr lang="en-US" altLang="en-US" dirty="0" err="1" smtClean="0">
                <a:latin typeface="Courier New" panose="02070309020205020404" pitchFamily="49" charset="0"/>
              </a:rPr>
              <a:t>eqv</a:t>
            </a:r>
            <a:r>
              <a:rPr lang="en-US" altLang="en-US" dirty="0" smtClean="0">
                <a:latin typeface="Courier New" panose="02070309020205020404" pitchFamily="49" charset="0"/>
              </a:rPr>
              <a:t>?</a:t>
            </a:r>
            <a:endParaRPr lang="en-US" altLang="en-US" dirty="0" smtClean="0"/>
          </a:p>
        </p:txBody>
      </p:sp>
      <p:sp>
        <p:nvSpPr>
          <p:cNvPr id="26627" name="Content Placeholder 2"/>
          <p:cNvSpPr>
            <a:spLocks noGrp="1"/>
          </p:cNvSpPr>
          <p:nvPr>
            <p:ph idx="1"/>
          </p:nvPr>
        </p:nvSpPr>
        <p:spPr>
          <a:xfrm>
            <a:off x="630620" y="1342700"/>
            <a:ext cx="8153400" cy="4572000"/>
          </a:xfrm>
        </p:spPr>
        <p:txBody>
          <a:bodyPr/>
          <a:lstStyle/>
          <a:p>
            <a:pPr>
              <a:defRPr/>
            </a:pPr>
            <a:r>
              <a:rPr lang="en-US" altLang="en-US" sz="2400" dirty="0" smtClean="0">
                <a:latin typeface="+mj-lt"/>
                <a:cs typeface="Courier New" panose="02070309020205020404" pitchFamily="49" charset="0"/>
              </a:rPr>
              <a:t>The </a:t>
            </a:r>
            <a:r>
              <a:rPr lang="en-US" altLang="en-US" sz="2400" dirty="0" err="1" smtClean="0">
                <a:latin typeface="Courier New" panose="02070309020205020404" pitchFamily="49" charset="0"/>
                <a:cs typeface="Courier New" panose="02070309020205020404" pitchFamily="49" charset="0"/>
              </a:rPr>
              <a:t>eqv</a:t>
            </a:r>
            <a:r>
              <a:rPr lang="en-US" altLang="en-US" sz="2400" dirty="0" smtClean="0">
                <a:latin typeface="Courier New" panose="02070309020205020404" pitchFamily="49" charset="0"/>
                <a:cs typeface="Courier New" panose="02070309020205020404" pitchFamily="49" charset="0"/>
              </a:rPr>
              <a:t>?</a:t>
            </a:r>
            <a:r>
              <a:rPr lang="en-US" altLang="en-US" sz="2400" dirty="0" smtClean="0">
                <a:latin typeface="+mj-lt"/>
                <a:cs typeface="Courier New" panose="02070309020205020404" pitchFamily="49" charset="0"/>
              </a:rPr>
              <a:t> </a:t>
            </a:r>
            <a:r>
              <a:rPr lang="en-US" altLang="en-US" sz="2400" dirty="0" smtClean="0">
                <a:latin typeface="+mj-lt"/>
                <a:cs typeface="Courier New" panose="02070309020205020404" pitchFamily="49" charset="0"/>
              </a:rPr>
              <a:t>predicate function</a:t>
            </a:r>
            <a:endParaRPr lang="en-US" altLang="en-US" sz="2400" dirty="0" smtClean="0"/>
          </a:p>
          <a:p>
            <a:pPr lvl="1">
              <a:defRPr/>
            </a:pPr>
            <a:r>
              <a:rPr lang="en-US" altLang="en-US" sz="2000" dirty="0" smtClean="0"/>
              <a:t>Yields </a:t>
            </a:r>
            <a:r>
              <a:rPr lang="en-US" altLang="en-US" sz="2000" dirty="0" smtClean="0">
                <a:latin typeface="Courier New" panose="02070309020205020404" pitchFamily="49" charset="0"/>
                <a:cs typeface="Courier New" panose="02070309020205020404" pitchFamily="49" charset="0"/>
              </a:rPr>
              <a:t>#t</a:t>
            </a:r>
            <a:r>
              <a:rPr lang="en-US" altLang="en-US" sz="2000" dirty="0" smtClean="0"/>
              <a:t> </a:t>
            </a:r>
            <a:r>
              <a:rPr lang="en-US" altLang="en-US" sz="2000" dirty="0" smtClean="0"/>
              <a:t>if two </a:t>
            </a:r>
            <a:r>
              <a:rPr lang="en-US" altLang="en-US" sz="2000" u="sng" dirty="0" smtClean="0"/>
              <a:t>values</a:t>
            </a:r>
            <a:r>
              <a:rPr lang="en-US" altLang="en-US" sz="2000" dirty="0" smtClean="0"/>
              <a:t> are the same</a:t>
            </a:r>
            <a:endParaRPr lang="en-US" altLang="en-US" sz="2000" dirty="0"/>
          </a:p>
          <a:p>
            <a:pPr lvl="1">
              <a:defRPr/>
            </a:pPr>
            <a:r>
              <a:rPr lang="en-US" altLang="en-US" sz="2000" dirty="0" smtClean="0"/>
              <a:t>Works for both symbolic and numeric atoms</a:t>
            </a:r>
          </a:p>
          <a:p>
            <a:pPr lvl="1">
              <a:defRPr/>
            </a:pPr>
            <a:r>
              <a:rPr lang="en-US" altLang="en-US" sz="2000" dirty="0" smtClean="0"/>
              <a:t>For example</a:t>
            </a:r>
          </a:p>
          <a:p>
            <a:pPr>
              <a:spcBef>
                <a:spcPts val="480"/>
              </a:spcBef>
              <a:buFontTx/>
              <a:buNone/>
              <a:defRPr/>
            </a:pPr>
            <a:r>
              <a:rPr lang="en-US" altLang="en-US" sz="2000" dirty="0" smtClean="0">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err="1" smtClean="0">
                <a:solidFill>
                  <a:srgbClr val="666699"/>
                </a:solidFill>
                <a:latin typeface="Courier New" panose="02070309020205020404" pitchFamily="49" charset="0"/>
                <a:cs typeface="Courier New" panose="02070309020205020404" pitchFamily="49" charset="0"/>
              </a:rPr>
              <a:t>eqv</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3 3)</a:t>
            </a:r>
            <a:r>
              <a:rPr lang="en-US" altLang="en-US" sz="2000" dirty="0" smtClean="0">
                <a:cs typeface="Courier New" panose="02070309020205020404" pitchFamily="49" charset="0"/>
              </a:rPr>
              <a:t> yields </a:t>
            </a:r>
            <a:r>
              <a:rPr lang="en-US" altLang="en-US" sz="2000" dirty="0" smtClean="0">
                <a:solidFill>
                  <a:srgbClr val="666699"/>
                </a:solidFill>
                <a:latin typeface="Courier New" panose="02070309020205020404" pitchFamily="49" charset="0"/>
                <a:cs typeface="Courier New" panose="02070309020205020404" pitchFamily="49" charset="0"/>
              </a:rPr>
              <a:t>#t</a:t>
            </a:r>
            <a:endParaRPr lang="en-US" altLang="en-US" sz="2000" dirty="0" smtClean="0">
              <a:solidFill>
                <a:srgbClr val="666699"/>
              </a:solidFill>
              <a:latin typeface="Courier New" panose="02070309020205020404" pitchFamily="49" charset="0"/>
              <a:cs typeface="Courier New" panose="02070309020205020404" pitchFamily="49" charset="0"/>
            </a:endParaRPr>
          </a:p>
          <a:p>
            <a:pPr>
              <a:spcBef>
                <a:spcPts val="480"/>
              </a:spcBef>
              <a:buNone/>
              <a:defRPr/>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err="1" smtClean="0">
                <a:solidFill>
                  <a:srgbClr val="666699"/>
                </a:solidFill>
                <a:latin typeface="Courier New" panose="02070309020205020404" pitchFamily="49" charset="0"/>
                <a:cs typeface="Courier New" panose="02070309020205020404" pitchFamily="49" charset="0"/>
              </a:rPr>
              <a:t>eqv</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 'A)</a:t>
            </a:r>
            <a:r>
              <a:rPr lang="en-US" altLang="en-US" sz="2000" dirty="0" smtClean="0">
                <a:cs typeface="Courier New" panose="02070309020205020404" pitchFamily="49" charset="0"/>
              </a:rPr>
              <a:t> </a:t>
            </a:r>
            <a:r>
              <a:rPr lang="en-US" altLang="en-US" sz="2000" dirty="0">
                <a:cs typeface="Courier New" panose="02070309020205020404" pitchFamily="49" charset="0"/>
              </a:rPr>
              <a:t>yields </a:t>
            </a:r>
            <a:r>
              <a:rPr lang="en-US" altLang="en-US" sz="2000" dirty="0" smtClean="0">
                <a:solidFill>
                  <a:srgbClr val="666699"/>
                </a:solidFill>
                <a:latin typeface="Courier New" panose="02070309020205020404" pitchFamily="49" charset="0"/>
                <a:cs typeface="Courier New" panose="02070309020205020404" pitchFamily="49" charset="0"/>
              </a:rPr>
              <a:t>#t</a:t>
            </a:r>
            <a:endParaRPr lang="en-US" altLang="en-US" sz="2000" dirty="0" smtClean="0">
              <a:solidFill>
                <a:srgbClr val="666699"/>
              </a:solidFill>
              <a:latin typeface="Courier New" panose="02070309020205020404" pitchFamily="49" charset="0"/>
              <a:cs typeface="Courier New" panose="02070309020205020404" pitchFamily="49" charset="0"/>
            </a:endParaRPr>
          </a:p>
          <a:p>
            <a:pPr>
              <a:spcBef>
                <a:spcPts val="480"/>
              </a:spcBef>
              <a:buNone/>
              <a:defRPr/>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err="1" smtClean="0">
                <a:solidFill>
                  <a:srgbClr val="666699"/>
                </a:solidFill>
                <a:latin typeface="Courier New" panose="02070309020205020404" pitchFamily="49" charset="0"/>
                <a:cs typeface="Courier New" panose="02070309020205020404" pitchFamily="49" charset="0"/>
              </a:rPr>
              <a:t>eqv</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a:solidFill>
                  <a:srgbClr val="666699"/>
                </a:solidFill>
                <a:latin typeface="Courier New" panose="02070309020205020404" pitchFamily="49" charset="0"/>
              </a:rPr>
              <a:t>'</a:t>
            </a:r>
            <a:r>
              <a:rPr lang="en-US" altLang="en-US" sz="2000" dirty="0">
                <a:solidFill>
                  <a:srgbClr val="666699"/>
                </a:solidFill>
                <a:latin typeface="Courier New" panose="02070309020205020404" pitchFamily="49" charset="0"/>
                <a:cs typeface="Courier New" panose="02070309020205020404" pitchFamily="49" charset="0"/>
              </a:rPr>
              <a:t>A </a:t>
            </a:r>
            <a:r>
              <a:rPr lang="en-US" altLang="en-US" sz="2000" dirty="0" smtClean="0">
                <a:solidFill>
                  <a:srgbClr val="666699"/>
                </a:solidFill>
                <a:latin typeface="Courier New" panose="02070309020205020404" pitchFamily="49" charset="0"/>
                <a:cs typeface="Courier New" panose="02070309020205020404" pitchFamily="49" charset="0"/>
              </a:rPr>
              <a:t>'B)</a:t>
            </a:r>
            <a:r>
              <a:rPr lang="en-US" altLang="en-US" sz="2000" dirty="0" smtClean="0">
                <a:cs typeface="Courier New" panose="02070309020205020404" pitchFamily="49" charset="0"/>
              </a:rPr>
              <a:t> </a:t>
            </a:r>
            <a:r>
              <a:rPr lang="en-US" altLang="en-US" sz="2000" dirty="0">
                <a:cs typeface="Courier New" panose="02070309020205020404" pitchFamily="49" charset="0"/>
              </a:rPr>
              <a:t>yields </a:t>
            </a:r>
            <a:r>
              <a:rPr lang="en-US" altLang="en-US" sz="2000" dirty="0" smtClean="0">
                <a:solidFill>
                  <a:srgbClr val="666699"/>
                </a:solidFill>
                <a:latin typeface="Courier New" panose="02070309020205020404" pitchFamily="49" charset="0"/>
                <a:cs typeface="Courier New" panose="02070309020205020404" pitchFamily="49" charset="0"/>
              </a:rPr>
              <a:t>#f</a:t>
            </a:r>
            <a:endParaRPr lang="en-US" altLang="en-US" sz="2000" dirty="0" smtClean="0">
              <a:solidFill>
                <a:srgbClr val="666699"/>
              </a:solidFill>
              <a:latin typeface="Courier New" panose="02070309020205020404" pitchFamily="49" charset="0"/>
              <a:cs typeface="Courier New" panose="02070309020205020404" pitchFamily="49" charset="0"/>
            </a:endParaRPr>
          </a:p>
          <a:p>
            <a:pPr>
              <a:buFontTx/>
              <a:buNone/>
              <a:defRPr/>
            </a:pPr>
            <a:r>
              <a:rPr lang="en-US" altLang="en-US" sz="2000" dirty="0" smtClean="0">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err="1" smtClean="0">
                <a:solidFill>
                  <a:srgbClr val="666699"/>
                </a:solidFill>
                <a:latin typeface="Courier New" panose="02070309020205020404" pitchFamily="49" charset="0"/>
                <a:cs typeface="Courier New" panose="02070309020205020404" pitchFamily="49" charset="0"/>
              </a:rPr>
              <a:t>eqv</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3.4 (+ 3 0.4))</a:t>
            </a:r>
            <a:r>
              <a:rPr lang="en-US" altLang="en-US" sz="2000" dirty="0" smtClean="0">
                <a:cs typeface="Courier New" panose="02070309020205020404" pitchFamily="49" charset="0"/>
              </a:rPr>
              <a:t> yields </a:t>
            </a:r>
            <a:r>
              <a:rPr lang="en-US" altLang="en-US" sz="2000" dirty="0" smtClean="0">
                <a:solidFill>
                  <a:srgbClr val="666699"/>
                </a:solidFill>
                <a:latin typeface="Courier New" panose="02070309020205020404" pitchFamily="49" charset="0"/>
                <a:cs typeface="Courier New" panose="02070309020205020404" pitchFamily="49" charset="0"/>
              </a:rPr>
              <a:t>#t</a:t>
            </a:r>
            <a:endParaRPr lang="en-US" altLang="en-US" sz="2000" dirty="0" smtClean="0">
              <a:solidFill>
                <a:srgbClr val="666699"/>
              </a:solidFill>
            </a:endParaRPr>
          </a:p>
          <a:p>
            <a:pPr lvl="1">
              <a:defRPr/>
            </a:pPr>
            <a:r>
              <a:rPr lang="en-US" altLang="en-US" sz="2000" dirty="0" smtClean="0"/>
              <a:t>Does not work for lists</a:t>
            </a:r>
          </a:p>
          <a:p>
            <a:pPr marL="357188" lvl="1" indent="-357188">
              <a:buNone/>
              <a:defRPr/>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err="1" smtClean="0">
                <a:solidFill>
                  <a:srgbClr val="666699"/>
                </a:solidFill>
                <a:latin typeface="Courier New" panose="02070309020205020404" pitchFamily="49" charset="0"/>
                <a:cs typeface="Courier New" panose="02070309020205020404" pitchFamily="49" charset="0"/>
              </a:rPr>
              <a:t>eqv</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 B) '(A B))</a:t>
            </a:r>
            <a:r>
              <a:rPr lang="en-US" altLang="en-US" sz="2000" dirty="0" smtClean="0">
                <a:cs typeface="Courier New" panose="02070309020205020404" pitchFamily="49" charset="0"/>
              </a:rPr>
              <a:t> </a:t>
            </a:r>
            <a:r>
              <a:rPr lang="en-US" altLang="en-US" sz="2000" dirty="0">
                <a:cs typeface="Courier New" panose="02070309020205020404" pitchFamily="49" charset="0"/>
              </a:rPr>
              <a:t>yields </a:t>
            </a:r>
            <a:r>
              <a:rPr lang="en-US" altLang="en-US" sz="2000" dirty="0" smtClean="0">
                <a:solidFill>
                  <a:srgbClr val="666699"/>
                </a:solidFill>
                <a:latin typeface="Courier New" panose="02070309020205020404" pitchFamily="49" charset="0"/>
                <a:cs typeface="Courier New" panose="02070309020205020404" pitchFamily="49" charset="0"/>
              </a:rPr>
              <a:t>#f</a:t>
            </a:r>
            <a:endParaRPr lang="en-US" altLang="en-US" sz="2000" dirty="0" smtClean="0">
              <a:solidFill>
                <a:srgbClr val="666699"/>
              </a:solidFill>
            </a:endParaRPr>
          </a:p>
          <a:p>
            <a:pPr lvl="1">
              <a:defRPr/>
            </a:pPr>
            <a:r>
              <a:rPr lang="en-US" altLang="en-US" sz="2000" dirty="0" smtClean="0"/>
              <a:t>Floats and integers are </a:t>
            </a:r>
            <a:r>
              <a:rPr lang="en-US" altLang="en-US" sz="2000" u="sng" dirty="0" smtClean="0"/>
              <a:t>different values</a:t>
            </a:r>
          </a:p>
          <a:p>
            <a:pPr>
              <a:buFontTx/>
              <a:buNone/>
              <a:defRPr/>
            </a:pPr>
            <a:r>
              <a:rPr lang="en-US" altLang="en-US" sz="2000" dirty="0" smtClean="0">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err="1" smtClean="0">
                <a:solidFill>
                  <a:srgbClr val="666699"/>
                </a:solidFill>
                <a:latin typeface="Courier New" panose="02070309020205020404" pitchFamily="49" charset="0"/>
                <a:cs typeface="Courier New" panose="02070309020205020404" pitchFamily="49" charset="0"/>
              </a:rPr>
              <a:t>eqv</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3.0 3)</a:t>
            </a:r>
            <a:r>
              <a:rPr lang="en-US" altLang="en-US" sz="2000" dirty="0" smtClean="0">
                <a:cs typeface="Courier New" panose="02070309020205020404" pitchFamily="49" charset="0"/>
              </a:rPr>
              <a:t> yields </a:t>
            </a:r>
            <a:r>
              <a:rPr lang="en-US" altLang="en-US" sz="2000" dirty="0" smtClean="0">
                <a:solidFill>
                  <a:srgbClr val="666699"/>
                </a:solidFill>
                <a:latin typeface="Courier New" panose="02070309020205020404" pitchFamily="49" charset="0"/>
                <a:cs typeface="Courier New" panose="02070309020205020404" pitchFamily="49" charset="0"/>
              </a:rPr>
              <a:t>#f</a:t>
            </a:r>
            <a:endParaRPr lang="en-US" altLang="en-US" sz="2000" dirty="0" smtClean="0">
              <a:solidFill>
                <a:srgbClr val="666699"/>
              </a:solidFill>
            </a:endParaRPr>
          </a:p>
          <a:p>
            <a:pPr lvl="0">
              <a:buNone/>
              <a:defRPr/>
            </a:pPr>
            <a:r>
              <a:rPr lang="en-US" altLang="en-US" sz="2000" dirty="0">
                <a:solidFill>
                  <a:srgbClr val="3333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a:t>
            </a:r>
            <a:r>
              <a:rPr lang="en-US" altLang="en-US" sz="2000" dirty="0">
                <a:solidFill>
                  <a:srgbClr val="666699"/>
                </a:solidFill>
                <a:latin typeface="Courier New" panose="02070309020205020404" pitchFamily="49" charset="0"/>
                <a:cs typeface="Courier New" panose="02070309020205020404" pitchFamily="49" charset="0"/>
              </a:rPr>
              <a:t>=</a:t>
            </a: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2000" dirty="0">
                <a:solidFill>
                  <a:srgbClr val="666699"/>
                </a:solidFill>
                <a:latin typeface="Courier New" panose="02070309020205020404" pitchFamily="49" charset="0"/>
                <a:cs typeface="Courier New" panose="02070309020205020404" pitchFamily="49" charset="0"/>
              </a:rPr>
              <a:t>3.0 3)</a:t>
            </a:r>
            <a:r>
              <a:rPr lang="en-US" altLang="en-US" sz="2000" dirty="0">
                <a:solidFill>
                  <a:srgbClr val="333399"/>
                </a:solidFill>
                <a:cs typeface="Courier New" panose="02070309020205020404" pitchFamily="49" charset="0"/>
              </a:rPr>
              <a:t> yields </a:t>
            </a:r>
            <a:r>
              <a:rPr lang="en-US" altLang="en-US" sz="2000" dirty="0" smtClean="0">
                <a:solidFill>
                  <a:srgbClr val="666699"/>
                </a:solidFill>
                <a:latin typeface="Courier New" panose="02070309020205020404" pitchFamily="49" charset="0"/>
                <a:cs typeface="Courier New" panose="02070309020205020404" pitchFamily="49" charset="0"/>
              </a:rPr>
              <a:t>#t</a:t>
            </a:r>
            <a:endParaRPr lang="en-US" altLang="en-US" sz="2000" dirty="0">
              <a:solidFill>
                <a:srgbClr val="666699"/>
              </a:solidFill>
              <a:latin typeface="Courier New" panose="02070309020205020404" pitchFamily="49" charset="0"/>
              <a:cs typeface="Courier New" panose="02070309020205020404" pitchFamily="49" charset="0"/>
            </a:endParaRPr>
          </a:p>
          <a:p>
            <a:pPr>
              <a:buFontTx/>
              <a:buNone/>
              <a:defRPr/>
            </a:pPr>
            <a:endParaRPr lang="en-US" altLang="en-US" dirty="0" smtClean="0"/>
          </a:p>
        </p:txBody>
      </p:sp>
      <p:sp>
        <p:nvSpPr>
          <p:cNvPr id="4710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471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D551C7F-F5B1-4736-A646-3DACE0715D08}"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CBACE90-FD84-4C8B-A411-9D97D3B893C7}"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45060" name="Rectangle 2"/>
          <p:cNvSpPr>
            <a:spLocks noGrp="1" noChangeArrowheads="1"/>
          </p:cNvSpPr>
          <p:nvPr>
            <p:ph type="title"/>
          </p:nvPr>
        </p:nvSpPr>
        <p:spPr/>
        <p:txBody>
          <a:bodyPr/>
          <a:lstStyle/>
          <a:p>
            <a:pPr eaLnBrk="1" hangingPunct="1"/>
            <a:r>
              <a:rPr lang="en-US" altLang="en-US" dirty="0" smtClean="0"/>
              <a:t>Equivalence Predicates: </a:t>
            </a:r>
            <a:r>
              <a:rPr lang="en-US" altLang="en-US" dirty="0" err="1" smtClean="0">
                <a:latin typeface="Courier New" panose="02070309020205020404" pitchFamily="49" charset="0"/>
              </a:rPr>
              <a:t>eq</a:t>
            </a:r>
            <a:r>
              <a:rPr lang="en-US" altLang="en-US" dirty="0" smtClean="0">
                <a:latin typeface="Courier New" panose="02070309020205020404" pitchFamily="49" charset="0"/>
              </a:rPr>
              <a:t>?</a:t>
            </a:r>
            <a:endParaRPr lang="en-US" altLang="en-US" dirty="0" smtClean="0">
              <a:latin typeface="Courier New" panose="02070309020205020404" pitchFamily="49" charset="0"/>
            </a:endParaRPr>
          </a:p>
        </p:txBody>
      </p:sp>
      <p:sp>
        <p:nvSpPr>
          <p:cNvPr id="28677" name="Rectangle 3"/>
          <p:cNvSpPr>
            <a:spLocks noGrp="1" noChangeArrowheads="1"/>
          </p:cNvSpPr>
          <p:nvPr>
            <p:ph type="body" idx="1"/>
          </p:nvPr>
        </p:nvSpPr>
        <p:spPr>
          <a:xfrm>
            <a:off x="630620" y="1337440"/>
            <a:ext cx="8001000" cy="4724400"/>
          </a:xfrm>
        </p:spPr>
        <p:txBody>
          <a:bodyPr/>
          <a:lstStyle/>
          <a:p>
            <a:pPr eaLnBrk="1" hangingPunct="1">
              <a:defRPr/>
            </a:pPr>
            <a:r>
              <a:rPr lang="en-US" altLang="en-US" sz="2400" dirty="0" smtClean="0"/>
              <a:t>The </a:t>
            </a:r>
            <a:r>
              <a:rPr lang="en-US" altLang="en-US" sz="2400" dirty="0" err="1" smtClean="0">
                <a:latin typeface="Courier New" panose="02070309020205020404" pitchFamily="49" charset="0"/>
              </a:rPr>
              <a:t>eq</a:t>
            </a:r>
            <a:r>
              <a:rPr lang="en-US" altLang="en-US" sz="2400" dirty="0" smtClean="0">
                <a:latin typeface="Courier New" panose="02070309020205020404" pitchFamily="49" charset="0"/>
              </a:rPr>
              <a:t>?</a:t>
            </a:r>
            <a:r>
              <a:rPr lang="en-US" altLang="en-US" sz="2400" dirty="0" smtClean="0"/>
              <a:t> </a:t>
            </a:r>
            <a:r>
              <a:rPr lang="en-US" altLang="en-US" sz="2400" dirty="0" smtClean="0"/>
              <a:t>predicate function</a:t>
            </a:r>
          </a:p>
          <a:p>
            <a:pPr lvl="1" eaLnBrk="1" hangingPunct="1">
              <a:defRPr/>
            </a:pPr>
            <a:r>
              <a:rPr lang="en-US" altLang="en-US" sz="2000" dirty="0" smtClean="0"/>
              <a:t>Yields </a:t>
            </a:r>
            <a:r>
              <a:rPr lang="en-US" altLang="en-US" sz="2000" dirty="0" smtClean="0">
                <a:latin typeface="Courier New" panose="02070309020205020404" pitchFamily="49" charset="0"/>
              </a:rPr>
              <a:t>#t</a:t>
            </a:r>
            <a:r>
              <a:rPr lang="en-US" altLang="en-US" sz="2000" dirty="0" smtClean="0"/>
              <a:t> </a:t>
            </a:r>
            <a:r>
              <a:rPr lang="en-US" altLang="en-US" sz="2000" dirty="0" smtClean="0"/>
              <a:t>if two </a:t>
            </a:r>
            <a:r>
              <a:rPr lang="en-US" altLang="en-US" sz="2000" dirty="0"/>
              <a:t>parameters are </a:t>
            </a:r>
            <a:r>
              <a:rPr lang="en-US" altLang="en-US" sz="2000" dirty="0" smtClean="0"/>
              <a:t>the same object in memory (i.e. performs a pointer comparison)</a:t>
            </a:r>
          </a:p>
          <a:p>
            <a:pPr lvl="1" eaLnBrk="1" hangingPunct="1">
              <a:defRPr/>
            </a:pPr>
            <a:r>
              <a:rPr lang="en-US" altLang="en-US" sz="2000" dirty="0" smtClean="0">
                <a:cs typeface="Courier New" panose="02070309020205020404" pitchFamily="49" charset="0"/>
              </a:rPr>
              <a:t>Examples</a:t>
            </a:r>
          </a:p>
          <a:p>
            <a:pPr lvl="2" eaLnBrk="1" hangingPunct="1">
              <a:buFontTx/>
              <a:buNone/>
              <a:defRPr/>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eq</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 'A)</a:t>
            </a:r>
            <a:r>
              <a:rPr lang="en-US" altLang="en-US" sz="2000" dirty="0" smtClean="0"/>
              <a:t> </a:t>
            </a:r>
            <a:r>
              <a:rPr lang="en-US" altLang="en-US" sz="2000" dirty="0" smtClean="0">
                <a:solidFill>
                  <a:srgbClr val="333399"/>
                </a:solidFill>
              </a:rPr>
              <a:t>yields</a:t>
            </a:r>
            <a:r>
              <a:rPr lang="en-US" altLang="en-US" sz="2000" dirty="0" smtClean="0"/>
              <a:t> </a:t>
            </a:r>
            <a:r>
              <a:rPr lang="en-US" altLang="en-US" sz="2000" dirty="0" smtClean="0">
                <a:latin typeface="Courier New" panose="02070309020205020404" pitchFamily="49" charset="0"/>
              </a:rPr>
              <a:t>#t</a:t>
            </a:r>
            <a:endParaRPr lang="en-US" altLang="en-US" sz="2000" dirty="0" smtClean="0">
              <a:latin typeface="Courier New" panose="02070309020205020404" pitchFamily="49" charset="0"/>
            </a:endParaRPr>
          </a:p>
          <a:p>
            <a:pPr lvl="2" eaLnBrk="1" hangingPunct="1">
              <a:buFontTx/>
              <a:buNone/>
              <a:defRPr/>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eq</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 'B)</a:t>
            </a:r>
            <a:r>
              <a:rPr lang="en-US" altLang="en-US" sz="2000" dirty="0" smtClean="0"/>
              <a:t> </a:t>
            </a:r>
            <a:r>
              <a:rPr lang="en-US" altLang="en-US" sz="2000" dirty="0" smtClean="0">
                <a:solidFill>
                  <a:srgbClr val="333399"/>
                </a:solidFill>
              </a:rPr>
              <a:t>yields</a:t>
            </a:r>
            <a:r>
              <a:rPr lang="en-US" altLang="en-US" sz="2000" dirty="0" smtClean="0"/>
              <a:t> </a:t>
            </a:r>
            <a:r>
              <a:rPr lang="en-US" altLang="en-US" sz="2000" dirty="0" smtClean="0">
                <a:latin typeface="Courier New" panose="02070309020205020404" pitchFamily="49" charset="0"/>
              </a:rPr>
              <a:t>#f</a:t>
            </a:r>
            <a:endParaRPr lang="en-US" altLang="en-US" sz="2000" dirty="0" smtClean="0">
              <a:latin typeface="Courier New" panose="02070309020205020404" pitchFamily="49" charset="0"/>
            </a:endParaRPr>
          </a:p>
          <a:p>
            <a:pPr lvl="2" eaLnBrk="1" hangingPunct="1">
              <a:buFontTx/>
              <a:buNone/>
              <a:defRPr/>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eq</a:t>
            </a:r>
            <a:r>
              <a:rPr lang="en-US" altLang="en-US" sz="2000" dirty="0" smtClean="0">
                <a:latin typeface="Courier New" panose="02070309020205020404" pitchFamily="49" charset="0"/>
              </a:rPr>
              <a:t>? </a:t>
            </a:r>
            <a:r>
              <a:rPr lang="en-US" altLang="en-US" sz="2000" dirty="0">
                <a:latin typeface="Courier New" panose="02070309020205020404" pitchFamily="49" charset="0"/>
              </a:rPr>
              <a:t>'A </a:t>
            </a:r>
            <a:r>
              <a:rPr lang="en-US" altLang="en-US" sz="2000" dirty="0" smtClean="0">
                <a:latin typeface="Courier New" panose="02070309020205020404" pitchFamily="49" charset="0"/>
              </a:rPr>
              <a:t>'(B C))</a:t>
            </a:r>
            <a:r>
              <a:rPr lang="en-US" altLang="en-US" sz="2000" dirty="0" smtClean="0"/>
              <a:t> </a:t>
            </a:r>
            <a:r>
              <a:rPr lang="en-US" altLang="en-US" sz="2000" dirty="0">
                <a:solidFill>
                  <a:srgbClr val="333399"/>
                </a:solidFill>
              </a:rPr>
              <a:t>yields</a:t>
            </a:r>
            <a:r>
              <a:rPr lang="en-US" altLang="en-US" sz="2000" dirty="0"/>
              <a:t> </a:t>
            </a:r>
            <a:r>
              <a:rPr lang="en-US" altLang="en-US" sz="2000" dirty="0" smtClean="0">
                <a:latin typeface="Courier New" panose="02070309020205020404" pitchFamily="49" charset="0"/>
              </a:rPr>
              <a:t>#f</a:t>
            </a:r>
            <a:endParaRPr lang="en-US" altLang="en-US" sz="2000" dirty="0" smtClean="0">
              <a:latin typeface="Courier New" panose="02070309020205020404" pitchFamily="49" charset="0"/>
            </a:endParaRPr>
          </a:p>
          <a:p>
            <a:pPr lvl="1" eaLnBrk="1" hangingPunct="1">
              <a:defRPr/>
            </a:pPr>
            <a:r>
              <a:rPr lang="en-US" altLang="en-US" sz="2000" dirty="0" smtClean="0"/>
              <a:t>Note: For two list parameters, the result is not reliable</a:t>
            </a:r>
          </a:p>
          <a:p>
            <a:pPr marL="914400" lvl="2" indent="0" eaLnBrk="1" hangingPunct="1">
              <a:buFontTx/>
              <a:buNone/>
              <a:defRPr/>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eq</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 B) '(A B))</a:t>
            </a:r>
            <a:r>
              <a:rPr lang="en-US" altLang="en-US" sz="2000" dirty="0" smtClean="0"/>
              <a:t> </a:t>
            </a:r>
            <a:r>
              <a:rPr lang="en-US" altLang="en-US" sz="2000" dirty="0" smtClean="0">
                <a:solidFill>
                  <a:srgbClr val="333399"/>
                </a:solidFill>
              </a:rPr>
              <a:t>yields</a:t>
            </a:r>
            <a:r>
              <a:rPr lang="en-US" altLang="en-US" sz="2000" dirty="0" smtClean="0"/>
              <a:t> </a:t>
            </a:r>
            <a:r>
              <a:rPr lang="en-US" altLang="en-US" sz="2000" dirty="0" smtClean="0">
                <a:latin typeface="Courier New" panose="02070309020205020404" pitchFamily="49" charset="0"/>
                <a:cs typeface="Courier New" panose="02070309020205020404" pitchFamily="49" charset="0"/>
              </a:rPr>
              <a:t>#t</a:t>
            </a:r>
            <a:r>
              <a:rPr lang="en-US" altLang="en-US" sz="2000" dirty="0" smtClean="0"/>
              <a:t> </a:t>
            </a:r>
            <a:r>
              <a:rPr lang="en-US" altLang="en-US" sz="2000" dirty="0" smtClean="0">
                <a:solidFill>
                  <a:srgbClr val="333399"/>
                </a:solidFill>
              </a:rPr>
              <a:t>or </a:t>
            </a:r>
            <a:r>
              <a:rPr lang="en-US" altLang="en-US" sz="2000" dirty="0" smtClean="0">
                <a:latin typeface="Courier New" panose="02070309020205020404" pitchFamily="49" charset="0"/>
              </a:rPr>
              <a:t>#f</a:t>
            </a:r>
            <a:endParaRPr lang="en-US" altLang="en-US" sz="2000" dirty="0" smtClean="0"/>
          </a:p>
          <a:p>
            <a:pPr lvl="1" eaLnBrk="1" hangingPunct="1">
              <a:defRPr/>
            </a:pPr>
            <a:r>
              <a:rPr lang="en-US" altLang="en-US" sz="2000" dirty="0" smtClean="0"/>
              <a:t>Note: </a:t>
            </a:r>
            <a:r>
              <a:rPr lang="en-US" altLang="en-US" sz="2000" dirty="0" err="1" smtClean="0">
                <a:latin typeface="Courier New" panose="02070309020205020404" pitchFamily="49" charset="0"/>
              </a:rPr>
              <a:t>eq</a:t>
            </a:r>
            <a:r>
              <a:rPr lang="en-US" altLang="en-US" sz="2000" dirty="0" smtClean="0">
                <a:latin typeface="Courier New" panose="02070309020205020404" pitchFamily="49" charset="0"/>
              </a:rPr>
              <a:t>?</a:t>
            </a:r>
            <a:r>
              <a:rPr lang="en-US" altLang="en-US" sz="2000" dirty="0" smtClean="0"/>
              <a:t> </a:t>
            </a:r>
            <a:r>
              <a:rPr lang="en-US" altLang="en-US" sz="2000" dirty="0" smtClean="0"/>
              <a:t>is not reliable for numeric atoms</a:t>
            </a:r>
          </a:p>
          <a:p>
            <a:pPr marL="914400" lvl="2" indent="0" eaLnBrk="1" hangingPunct="1">
              <a:buFontTx/>
              <a:buNone/>
              <a:defRPr/>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eq</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3.4 (+ 3 0.4)))</a:t>
            </a:r>
            <a:r>
              <a:rPr lang="en-US" altLang="en-US" sz="2000" dirty="0" smtClean="0"/>
              <a:t> </a:t>
            </a:r>
            <a:r>
              <a:rPr lang="en-US" altLang="en-US" sz="2000" dirty="0" smtClean="0">
                <a:solidFill>
                  <a:srgbClr val="333399"/>
                </a:solidFill>
              </a:rPr>
              <a:t>yields</a:t>
            </a:r>
            <a:r>
              <a:rPr lang="en-US" altLang="en-US" sz="2000" dirty="0" smtClean="0"/>
              <a:t> </a:t>
            </a:r>
            <a:r>
              <a:rPr lang="en-US" altLang="en-US" sz="2000" dirty="0" smtClean="0">
                <a:latin typeface="Courier New" panose="02070309020205020404" pitchFamily="49" charset="0"/>
                <a:cs typeface="Courier New" panose="02070309020205020404" pitchFamily="49" charset="0"/>
              </a:rPr>
              <a:t>#t</a:t>
            </a:r>
            <a:r>
              <a:rPr lang="en-US" altLang="en-US" sz="2000" dirty="0" smtClean="0"/>
              <a:t> </a:t>
            </a:r>
            <a:r>
              <a:rPr lang="en-US" altLang="en-US" sz="2000" dirty="0" smtClean="0"/>
              <a:t>or </a:t>
            </a:r>
            <a:r>
              <a:rPr lang="en-US" altLang="en-US" sz="2000" dirty="0" smtClean="0">
                <a:latin typeface="Courier New" panose="02070309020205020404" pitchFamily="49" charset="0"/>
              </a:rPr>
              <a:t>#f</a:t>
            </a:r>
            <a:endParaRPr lang="en-US" altLang="en-US" sz="2000" dirty="0" smtClean="0">
              <a:latin typeface="Courier New" panose="02070309020205020404" pitchFamily="49" charset="0"/>
            </a:endParaRPr>
          </a:p>
          <a:p>
            <a:pPr lvl="1" eaLnBrk="1" hangingPunct="1">
              <a:defRPr/>
            </a:pPr>
            <a:r>
              <a:rPr lang="en-US" altLang="en-US" sz="2000" dirty="0">
                <a:solidFill>
                  <a:srgbClr val="333399"/>
                </a:solidFill>
              </a:rPr>
              <a:t>In most cases </a:t>
            </a:r>
            <a:r>
              <a:rPr lang="en-US" altLang="en-US" sz="2000" dirty="0" err="1" smtClean="0">
                <a:solidFill>
                  <a:srgbClr val="333399"/>
                </a:solidFill>
                <a:latin typeface="Courier New" panose="02070309020205020404" pitchFamily="49" charset="0"/>
                <a:cs typeface="Courier New" panose="02070309020205020404" pitchFamily="49" charset="0"/>
              </a:rPr>
              <a:t>eqv</a:t>
            </a:r>
            <a:r>
              <a:rPr lang="en-US" altLang="en-US" sz="2000" dirty="0" smtClean="0">
                <a:solidFill>
                  <a:srgbClr val="333399"/>
                </a:solidFill>
                <a:latin typeface="Courier New" panose="02070309020205020404" pitchFamily="49" charset="0"/>
                <a:cs typeface="Courier New" panose="02070309020205020404" pitchFamily="49" charset="0"/>
              </a:rPr>
              <a:t>?</a:t>
            </a:r>
            <a:r>
              <a:rPr lang="en-US" altLang="en-US" sz="2000" dirty="0" smtClean="0">
                <a:solidFill>
                  <a:srgbClr val="333399"/>
                </a:solidFill>
              </a:rPr>
              <a:t> </a:t>
            </a:r>
            <a:r>
              <a:rPr lang="en-US" altLang="en-US" sz="2000" dirty="0">
                <a:solidFill>
                  <a:srgbClr val="333399"/>
                </a:solidFill>
              </a:rPr>
              <a:t>is more </a:t>
            </a:r>
            <a:r>
              <a:rPr lang="en-US" altLang="en-US" sz="2000" dirty="0" smtClean="0">
                <a:solidFill>
                  <a:srgbClr val="333399"/>
                </a:solidFill>
              </a:rPr>
              <a:t>appropriate</a:t>
            </a:r>
            <a:r>
              <a:rPr lang="en-US" altLang="en-US" sz="2000" dirty="0"/>
              <a:t> </a:t>
            </a:r>
            <a:r>
              <a:rPr lang="en-US" altLang="en-US" sz="2000" dirty="0" smtClean="0"/>
              <a:t>than </a:t>
            </a:r>
            <a:r>
              <a:rPr lang="en-US" altLang="en-US" sz="2000" dirty="0" err="1" smtClean="0">
                <a:latin typeface="Courier New" panose="02070309020205020404" pitchFamily="49" charset="0"/>
                <a:cs typeface="Courier New" panose="02070309020205020404" pitchFamily="49" charset="0"/>
              </a:rPr>
              <a:t>eq</a:t>
            </a:r>
            <a:r>
              <a:rPr lang="en-US" altLang="en-US" sz="2000" dirty="0" smtClean="0">
                <a:latin typeface="Courier New" panose="02070309020205020404" pitchFamily="49" charset="0"/>
                <a:cs typeface="Courier New" panose="02070309020205020404" pitchFamily="49" charset="0"/>
              </a:rPr>
              <a:t>?</a:t>
            </a:r>
            <a:endParaRPr lang="en-US" altLang="en-US" sz="2000" dirty="0">
              <a:solidFill>
                <a:srgbClr val="333399"/>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593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3B94AF3-C734-4450-89E4-88B8E294CBA4}"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59396" name="Rectangle 2"/>
          <p:cNvSpPr>
            <a:spLocks noGrp="1" noChangeArrowheads="1"/>
          </p:cNvSpPr>
          <p:nvPr>
            <p:ph type="title"/>
          </p:nvPr>
        </p:nvSpPr>
        <p:spPr/>
        <p:txBody>
          <a:bodyPr/>
          <a:lstStyle/>
          <a:p>
            <a:pPr eaLnBrk="1" hangingPunct="1"/>
            <a:r>
              <a:rPr lang="en-US" altLang="en-US" dirty="0" smtClean="0"/>
              <a:t>The </a:t>
            </a:r>
            <a:r>
              <a:rPr lang="en-US" altLang="en-US" dirty="0" smtClean="0">
                <a:latin typeface="Courier New" panose="02070309020205020404" pitchFamily="49" charset="0"/>
              </a:rPr>
              <a:t>let</a:t>
            </a:r>
            <a:r>
              <a:rPr lang="en-US" altLang="en-US" dirty="0" smtClean="0"/>
              <a:t> </a:t>
            </a:r>
            <a:r>
              <a:rPr lang="en-US" altLang="en-US" dirty="0" smtClean="0"/>
              <a:t>Function</a:t>
            </a:r>
            <a:endParaRPr lang="en-US" altLang="en-US" dirty="0" smtClean="0">
              <a:latin typeface="Courier New" panose="02070309020205020404" pitchFamily="49" charset="0"/>
            </a:endParaRPr>
          </a:p>
        </p:txBody>
      </p:sp>
      <p:sp>
        <p:nvSpPr>
          <p:cNvPr id="59397" name="Rectangle 3"/>
          <p:cNvSpPr>
            <a:spLocks noGrp="1" noChangeArrowheads="1"/>
          </p:cNvSpPr>
          <p:nvPr>
            <p:ph type="body" idx="1"/>
          </p:nvPr>
        </p:nvSpPr>
        <p:spPr>
          <a:xfrm>
            <a:off x="630620" y="1340070"/>
            <a:ext cx="8229600" cy="4572000"/>
          </a:xfrm>
        </p:spPr>
        <p:txBody>
          <a:bodyPr/>
          <a:lstStyle/>
          <a:p>
            <a:pPr eaLnBrk="1" hangingPunct="1"/>
            <a:r>
              <a:rPr lang="en-US" altLang="en-US" sz="2400" dirty="0" smtClean="0"/>
              <a:t>General form:</a:t>
            </a:r>
          </a:p>
          <a:p>
            <a:pPr eaLnBrk="1" hangingPunct="1">
              <a:buFontTx/>
              <a:buNone/>
            </a:pPr>
            <a:r>
              <a:rPr lang="en-US" altLang="en-US" sz="1800" dirty="0" smtClean="0">
                <a:latin typeface="Courier New" panose="02070309020205020404" pitchFamily="49" charset="0"/>
              </a:rPr>
              <a:t>   </a:t>
            </a:r>
            <a:r>
              <a:rPr lang="en-US" altLang="en-US" sz="1800" dirty="0" smtClean="0">
                <a:latin typeface="Courier New" panose="02070309020205020404" pitchFamily="49" charset="0"/>
              </a:rPr>
              <a:t>(let</a:t>
            </a:r>
            <a:endParaRPr lang="en-US" altLang="en-US" sz="1800" dirty="0" smtClean="0">
              <a:latin typeface="Courier New" panose="02070309020205020404" pitchFamily="49" charset="0"/>
            </a:endParaRP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(name_1 expression_1)</a:t>
            </a: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(name_2 expression_2)</a:t>
            </a: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name_n</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expression_n</a:t>
            </a:r>
            <a:r>
              <a:rPr lang="en-US" altLang="en-US" sz="1800" dirty="0" smtClean="0">
                <a:latin typeface="Courier New" panose="02070309020205020404" pitchFamily="49" charset="0"/>
              </a:rPr>
              <a:t>)</a:t>
            </a:r>
          </a:p>
          <a:p>
            <a:pPr eaLnBrk="1" hangingPunct="1">
              <a:buFontTx/>
              <a:buNone/>
            </a:pPr>
            <a:r>
              <a:rPr lang="en-US" altLang="en-US" sz="1800" dirty="0" smtClean="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body</a:t>
            </a:r>
          </a:p>
          <a:p>
            <a:pPr eaLnBrk="1" hangingPunct="1">
              <a:buFontTx/>
              <a:buNone/>
            </a:pPr>
            <a:r>
              <a:rPr lang="en-US" altLang="en-US" sz="1800" dirty="0">
                <a:latin typeface="Courier New" panose="02070309020205020404" pitchFamily="49" charset="0"/>
              </a:rPr>
              <a:t> </a:t>
            </a:r>
            <a:r>
              <a:rPr lang="en-US" altLang="en-US" sz="1800" dirty="0" smtClean="0">
                <a:latin typeface="Courier New" panose="02070309020205020404" pitchFamily="49" charset="0"/>
              </a:rPr>
              <a:t>  )</a:t>
            </a:r>
            <a:endParaRPr lang="en-US" altLang="en-US" sz="2000" dirty="0" smtClean="0">
              <a:latin typeface="Courier New" panose="02070309020205020404" pitchFamily="49" charset="0"/>
            </a:endParaRPr>
          </a:p>
          <a:p>
            <a:pPr eaLnBrk="1" hangingPunct="1"/>
            <a:r>
              <a:rPr lang="en-US" altLang="en-US" sz="2400" dirty="0" smtClean="0"/>
              <a:t>Semantics</a:t>
            </a:r>
          </a:p>
          <a:p>
            <a:pPr lvl="1" eaLnBrk="1" hangingPunct="1"/>
            <a:r>
              <a:rPr lang="en-US" altLang="en-US" sz="2000" dirty="0" smtClean="0"/>
              <a:t>Bindings: Evaluate expressions, bind their values to names</a:t>
            </a:r>
          </a:p>
          <a:p>
            <a:pPr lvl="1" eaLnBrk="1" hangingPunct="1"/>
            <a:r>
              <a:rPr lang="en-US" altLang="en-US" sz="2000" dirty="0" smtClean="0"/>
              <a:t>Body: Evaluate using names in bindings</a:t>
            </a:r>
          </a:p>
          <a:p>
            <a:pPr lvl="1" eaLnBrk="1" hangingPunct="1"/>
            <a:r>
              <a:rPr lang="en-US" altLang="en-US" sz="2000" dirty="0" smtClean="0"/>
              <a:t>The </a:t>
            </a:r>
            <a:r>
              <a:rPr lang="en-US" altLang="en-US" sz="2000" dirty="0" smtClean="0">
                <a:latin typeface="Courier New" panose="02070309020205020404" pitchFamily="49" charset="0"/>
                <a:cs typeface="Courier New" panose="02070309020205020404" pitchFamily="49" charset="0"/>
              </a:rPr>
              <a:t>let</a:t>
            </a:r>
            <a:r>
              <a:rPr lang="en-US" altLang="en-US" sz="2000" dirty="0" smtClean="0"/>
              <a:t> function </a:t>
            </a:r>
            <a:r>
              <a:rPr lang="en-US" altLang="en-US" sz="2000" dirty="0" smtClean="0"/>
              <a:t>yields the value of the body</a:t>
            </a:r>
          </a:p>
        </p:txBody>
      </p:sp>
    </p:spTree>
    <p:extLst>
      <p:ext uri="{BB962C8B-B14F-4D97-AF65-F5344CB8AC3E}">
        <p14:creationId xmlns:p14="http://schemas.microsoft.com/office/powerpoint/2010/main" val="372672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614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2D7DE08-A2CE-475D-8C50-7FB8D6510291}"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61444" name="Rectangle 2"/>
          <p:cNvSpPr>
            <a:spLocks noGrp="1" noChangeArrowheads="1"/>
          </p:cNvSpPr>
          <p:nvPr>
            <p:ph type="title"/>
          </p:nvPr>
        </p:nvSpPr>
        <p:spPr/>
        <p:txBody>
          <a:bodyPr/>
          <a:lstStyle/>
          <a:p>
            <a:pPr eaLnBrk="1" hangingPunct="1"/>
            <a:r>
              <a:rPr lang="en-US" altLang="en-US" dirty="0"/>
              <a:t>The </a:t>
            </a:r>
            <a:r>
              <a:rPr lang="en-US" altLang="en-US" dirty="0" smtClean="0">
                <a:latin typeface="Courier New" panose="02070309020205020404" pitchFamily="49" charset="0"/>
              </a:rPr>
              <a:t>let</a:t>
            </a:r>
            <a:r>
              <a:rPr lang="en-US" altLang="en-US" dirty="0" smtClean="0"/>
              <a:t> </a:t>
            </a:r>
            <a:r>
              <a:rPr lang="en-US" altLang="en-US" dirty="0" smtClean="0"/>
              <a:t>Function</a:t>
            </a:r>
          </a:p>
        </p:txBody>
      </p:sp>
      <p:sp>
        <p:nvSpPr>
          <p:cNvPr id="2" name="TextBox 1"/>
          <p:cNvSpPr txBox="1"/>
          <p:nvPr/>
        </p:nvSpPr>
        <p:spPr>
          <a:xfrm>
            <a:off x="731628" y="1371600"/>
            <a:ext cx="3764172" cy="2308324"/>
          </a:xfrm>
          <a:prstGeom prst="rect">
            <a:avLst/>
          </a:prstGeom>
          <a:noFill/>
          <a:ln>
            <a:solidFill>
              <a:srgbClr val="333399"/>
            </a:solidFill>
          </a:ln>
        </p:spPr>
        <p:txBody>
          <a:bodyPr wrap="none" rtlCol="0">
            <a:spAutoFit/>
          </a:bodyPr>
          <a:lstStyle/>
          <a:p>
            <a:pPr marL="342900" lvl="0" indent="-342900"/>
            <a:r>
              <a:rPr lang="en-US" altLang="en-US" sz="1600" kern="0" dirty="0" smtClean="0">
                <a:solidFill>
                  <a:srgbClr val="333399"/>
                </a:solidFill>
                <a:latin typeface="Courier New" panose="02070309020205020404" pitchFamily="49" charset="0"/>
                <a:ea typeface="MS Mincho" pitchFamily="49" charset="-128"/>
                <a:cs typeface="Lucida Sans Unicode"/>
              </a:rPr>
              <a:t>(define </a:t>
            </a:r>
            <a:r>
              <a:rPr lang="en-US" altLang="en-US" sz="1600" kern="0" dirty="0">
                <a:solidFill>
                  <a:srgbClr val="333399"/>
                </a:solidFill>
                <a:latin typeface="Courier New" panose="02070309020205020404" pitchFamily="49" charset="0"/>
                <a:ea typeface="MS Mincho" pitchFamily="49" charset="-128"/>
                <a:cs typeface="Lucida Sans Unicode"/>
              </a:rPr>
              <a:t>(computation a b c d)</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r>
              <a:rPr lang="en-US" altLang="en-US" sz="1600" kern="0" dirty="0" smtClean="0">
                <a:solidFill>
                  <a:srgbClr val="333399"/>
                </a:solidFill>
                <a:latin typeface="Courier New" panose="02070309020205020404" pitchFamily="49" charset="0"/>
                <a:ea typeface="MS Mincho" pitchFamily="49" charset="-128"/>
                <a:cs typeface="Lucida Sans Unicode"/>
              </a:rPr>
              <a:t>(let</a:t>
            </a:r>
            <a:endParaRPr lang="en-US" altLang="en-US" sz="1600" kern="0" dirty="0">
              <a:solidFill>
                <a:srgbClr val="333399"/>
              </a:solidFill>
              <a:latin typeface="Courier New" panose="02070309020205020404" pitchFamily="49" charset="0"/>
              <a:ea typeface="MS Mincho" pitchFamily="49" charset="-128"/>
              <a:cs typeface="Lucida Sans Unicode"/>
            </a:endParaRP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(top (+ a b))</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(bottom (- c d</a:t>
            </a:r>
            <a:r>
              <a:rPr lang="en-US" altLang="en-US" sz="1600" kern="0" dirty="0" smtClean="0">
                <a:solidFill>
                  <a:srgbClr val="333399"/>
                </a:solidFill>
                <a:latin typeface="Courier New" panose="02070309020205020404" pitchFamily="49" charset="0"/>
                <a:ea typeface="MS Mincho" pitchFamily="49" charset="-128"/>
                <a:cs typeface="Lucida Sans Unicode"/>
              </a:rPr>
              <a:t>))</a:t>
            </a:r>
            <a:endParaRPr lang="en-US" altLang="en-US" sz="1600" kern="0" dirty="0">
              <a:solidFill>
                <a:srgbClr val="333399"/>
              </a:solidFill>
              <a:latin typeface="Courier New" panose="02070309020205020404" pitchFamily="49" charset="0"/>
              <a:ea typeface="MS Mincho" pitchFamily="49" charset="-128"/>
              <a:cs typeface="Lucida Sans Unicode"/>
            </a:endParaRP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 top bottom)</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a:t>
            </a:r>
            <a:endParaRPr lang="en-US" altLang="en-US" sz="1600" kern="0" dirty="0">
              <a:solidFill>
                <a:srgbClr val="333399"/>
              </a:solidFill>
              <a:latin typeface="Courier New" panose="02070309020205020404" pitchFamily="49" charset="0"/>
              <a:cs typeface="Lucida Sans Unicode"/>
            </a:endParaRPr>
          </a:p>
        </p:txBody>
      </p:sp>
      <p:sp>
        <p:nvSpPr>
          <p:cNvPr id="7" name="TextBox 6"/>
          <p:cNvSpPr txBox="1"/>
          <p:nvPr/>
        </p:nvSpPr>
        <p:spPr>
          <a:xfrm>
            <a:off x="4876800" y="1371600"/>
            <a:ext cx="3764172" cy="2800767"/>
          </a:xfrm>
          <a:prstGeom prst="rect">
            <a:avLst/>
          </a:prstGeom>
          <a:noFill/>
          <a:ln>
            <a:solidFill>
              <a:srgbClr val="333399"/>
            </a:solidFill>
          </a:ln>
        </p:spPr>
        <p:txBody>
          <a:bodyPr wrap="none" rtlCol="0">
            <a:spAutoFit/>
          </a:bodyPr>
          <a:lstStyle/>
          <a:p>
            <a:pPr marL="342900" lvl="0" indent="-342900"/>
            <a:r>
              <a:rPr lang="en-US" altLang="en-US" sz="1600" kern="0" dirty="0" smtClean="0">
                <a:solidFill>
                  <a:srgbClr val="333399"/>
                </a:solidFill>
                <a:latin typeface="Courier New" panose="02070309020205020404" pitchFamily="49" charset="0"/>
                <a:ea typeface="MS Mincho" pitchFamily="49" charset="-128"/>
                <a:cs typeface="Lucida Sans Unicode"/>
              </a:rPr>
              <a:t>(define </a:t>
            </a:r>
            <a:r>
              <a:rPr lang="en-US" altLang="en-US" sz="1600" kern="0" dirty="0">
                <a:solidFill>
                  <a:srgbClr val="333399"/>
                </a:solidFill>
                <a:latin typeface="Courier New" panose="02070309020205020404" pitchFamily="49" charset="0"/>
                <a:ea typeface="MS Mincho" pitchFamily="49" charset="-128"/>
                <a:cs typeface="Lucida Sans Unicode"/>
              </a:rPr>
              <a:t>(computation a b c d)</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r>
              <a:rPr lang="en-US" altLang="en-US" sz="1600" kern="0" dirty="0" smtClean="0">
                <a:solidFill>
                  <a:srgbClr val="333399"/>
                </a:solidFill>
                <a:latin typeface="Courier New" panose="02070309020205020404" pitchFamily="49" charset="0"/>
                <a:ea typeface="MS Mincho" pitchFamily="49" charset="-128"/>
                <a:cs typeface="Lucida Sans Unicode"/>
              </a:rPr>
              <a:t>(let</a:t>
            </a:r>
            <a:endParaRPr lang="en-US" altLang="en-US" sz="1600" kern="0" dirty="0">
              <a:solidFill>
                <a:srgbClr val="333399"/>
              </a:solidFill>
              <a:latin typeface="Courier New" panose="02070309020205020404" pitchFamily="49" charset="0"/>
              <a:ea typeface="MS Mincho" pitchFamily="49" charset="-128"/>
              <a:cs typeface="Lucida Sans Unicode"/>
            </a:endParaRP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(top (+ a b))</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(bottom (- c d</a:t>
            </a:r>
            <a:r>
              <a:rPr lang="en-US" altLang="en-US" sz="1600" kern="0" dirty="0" smtClean="0">
                <a:solidFill>
                  <a:srgbClr val="333399"/>
                </a:solidFill>
                <a:latin typeface="Courier New" panose="02070309020205020404" pitchFamily="49" charset="0"/>
                <a:ea typeface="MS Mincho" pitchFamily="49" charset="-128"/>
                <a:cs typeface="Lucida Sans Unicode"/>
              </a:rPr>
              <a:t>))</a:t>
            </a:r>
            <a:endParaRPr lang="en-US" altLang="en-US" sz="1600" kern="0" dirty="0">
              <a:solidFill>
                <a:srgbClr val="333399"/>
              </a:solidFill>
              <a:latin typeface="Courier New" panose="02070309020205020404" pitchFamily="49" charset="0"/>
              <a:ea typeface="MS Mincho" pitchFamily="49" charset="-128"/>
              <a:cs typeface="Lucida Sans Unicode"/>
            </a:endParaRP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r>
              <a:rPr lang="en-US" altLang="en-US" sz="1600" kern="0" dirty="0" smtClean="0">
                <a:solidFill>
                  <a:srgbClr val="333399"/>
                </a:solidFill>
                <a:latin typeface="Courier New" panose="02070309020205020404" pitchFamily="49" charset="0"/>
                <a:ea typeface="MS Mincho" pitchFamily="49" charset="-128"/>
                <a:cs typeface="Lucida Sans Unicode"/>
              </a:rPr>
              <a:t>(display </a:t>
            </a:r>
            <a:r>
              <a:rPr lang="en-US" altLang="en-US" sz="1600" kern="0" dirty="0" smtClean="0">
                <a:solidFill>
                  <a:srgbClr val="333399"/>
                </a:solidFill>
                <a:latin typeface="Courier New" panose="02070309020205020404" pitchFamily="49" charset="0"/>
                <a:ea typeface="MS Mincho" pitchFamily="49" charset="-128"/>
                <a:cs typeface="Lucida Sans Unicode"/>
              </a:rPr>
              <a:t>(/ </a:t>
            </a:r>
            <a:r>
              <a:rPr lang="en-US" altLang="en-US" sz="1600" kern="0" dirty="0">
                <a:solidFill>
                  <a:srgbClr val="333399"/>
                </a:solidFill>
                <a:latin typeface="Courier New" panose="02070309020205020404" pitchFamily="49" charset="0"/>
                <a:ea typeface="MS Mincho" pitchFamily="49" charset="-128"/>
                <a:cs typeface="Lucida Sans Unicode"/>
              </a:rPr>
              <a:t>top bottom</a:t>
            </a:r>
            <a:r>
              <a:rPr lang="en-US" altLang="en-US" sz="1600" kern="0" dirty="0" smtClean="0">
                <a:solidFill>
                  <a:srgbClr val="333399"/>
                </a:solidFill>
                <a:latin typeface="Courier New" panose="02070309020205020404" pitchFamily="49" charset="0"/>
                <a:ea typeface="MS Mincho" pitchFamily="49" charset="-128"/>
                <a:cs typeface="Lucida Sans Unicode"/>
              </a:rPr>
              <a:t>))</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r>
              <a:rPr lang="en-US" altLang="en-US" sz="1600" kern="0" dirty="0" smtClean="0">
                <a:solidFill>
                  <a:srgbClr val="333399"/>
                </a:solidFill>
                <a:latin typeface="Courier New" panose="02070309020205020404" pitchFamily="49" charset="0"/>
                <a:ea typeface="MS Mincho" pitchFamily="49" charset="-128"/>
                <a:cs typeface="Lucida Sans Unicode"/>
              </a:rPr>
              <a:t>   </a:t>
            </a:r>
            <a:r>
              <a:rPr lang="en-US" altLang="en-US" sz="1600" kern="0" dirty="0" smtClean="0">
                <a:solidFill>
                  <a:srgbClr val="333399"/>
                </a:solidFill>
                <a:latin typeface="Courier New" panose="02070309020205020404" pitchFamily="49" charset="0"/>
                <a:ea typeface="MS Mincho" pitchFamily="49" charset="-128"/>
                <a:cs typeface="Lucida Sans Unicode"/>
              </a:rPr>
              <a:t>(newline)</a:t>
            </a:r>
            <a:endParaRPr lang="en-US" altLang="en-US" sz="1600" kern="0" dirty="0" smtClean="0">
              <a:solidFill>
                <a:srgbClr val="333399"/>
              </a:solidFill>
              <a:latin typeface="Courier New" panose="02070309020205020404" pitchFamily="49" charset="0"/>
              <a:ea typeface="MS Mincho" pitchFamily="49" charset="-128"/>
              <a:cs typeface="Lucida Sans Unicode"/>
            </a:endParaRP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r>
              <a:rPr lang="en-US" altLang="en-US" sz="1600" kern="0" dirty="0" smtClean="0">
                <a:solidFill>
                  <a:srgbClr val="333399"/>
                </a:solidFill>
                <a:latin typeface="Courier New" panose="02070309020205020404" pitchFamily="49" charset="0"/>
                <a:ea typeface="MS Mincho" pitchFamily="49" charset="-128"/>
                <a:cs typeface="Lucida Sans Unicode"/>
              </a:rPr>
              <a:t>   (* top bottom)</a:t>
            </a:r>
            <a:endParaRPr lang="en-US" altLang="en-US" sz="1600" kern="0" dirty="0">
              <a:solidFill>
                <a:srgbClr val="333399"/>
              </a:solidFill>
              <a:latin typeface="Courier New" panose="02070309020205020404" pitchFamily="49" charset="0"/>
              <a:ea typeface="MS Mincho" pitchFamily="49" charset="-128"/>
              <a:cs typeface="Lucida Sans Unicode"/>
            </a:endParaRP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  )</a:t>
            </a:r>
          </a:p>
          <a:p>
            <a:pPr marL="342900" lvl="0" indent="-342900"/>
            <a:r>
              <a:rPr lang="en-US" altLang="en-US" sz="1600" kern="0" dirty="0">
                <a:solidFill>
                  <a:srgbClr val="333399"/>
                </a:solidFill>
                <a:latin typeface="Courier New" panose="02070309020205020404" pitchFamily="49" charset="0"/>
                <a:ea typeface="MS Mincho" pitchFamily="49" charset="-128"/>
                <a:cs typeface="Lucida Sans Unicode"/>
              </a:rPr>
              <a:t>)</a:t>
            </a:r>
            <a:endParaRPr lang="en-US" altLang="en-US" sz="1600" kern="0" dirty="0">
              <a:solidFill>
                <a:srgbClr val="333399"/>
              </a:solidFill>
              <a:latin typeface="Courier New" panose="02070309020205020404" pitchFamily="49" charset="0"/>
              <a:cs typeface="Lucida Sans Unicode"/>
            </a:endParaRPr>
          </a:p>
        </p:txBody>
      </p:sp>
      <p:sp>
        <p:nvSpPr>
          <p:cNvPr id="9" name="Rectangle 3"/>
          <p:cNvSpPr txBox="1">
            <a:spLocks noChangeArrowheads="1"/>
          </p:cNvSpPr>
          <p:nvPr/>
        </p:nvSpPr>
        <p:spPr bwMode="auto">
          <a:xfrm>
            <a:off x="630620" y="4495800"/>
            <a:ext cx="8229600" cy="141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a:lstStyle>
          <a:p>
            <a:pPr eaLnBrk="1" hangingPunct="1"/>
            <a:r>
              <a:rPr lang="en-US" altLang="en-US" sz="2400" kern="0" dirty="0" smtClean="0"/>
              <a:t>Multiple function applications allowed in body</a:t>
            </a:r>
          </a:p>
          <a:p>
            <a:pPr lvl="1" eaLnBrk="1" hangingPunct="1"/>
            <a:r>
              <a:rPr lang="en-US" altLang="en-US" sz="2000" kern="0" dirty="0" smtClean="0"/>
              <a:t>Function applications are evaluated in sequence</a:t>
            </a:r>
          </a:p>
          <a:p>
            <a:pPr lvl="1" eaLnBrk="1" hangingPunct="1"/>
            <a:r>
              <a:rPr lang="en-US" altLang="en-US" sz="2000" dirty="0"/>
              <a:t>The </a:t>
            </a:r>
            <a:r>
              <a:rPr lang="en-US" altLang="en-US" sz="2000" dirty="0" smtClean="0">
                <a:latin typeface="Courier New" panose="02070309020205020404" pitchFamily="49" charset="0"/>
                <a:cs typeface="Courier New" panose="02070309020205020404" pitchFamily="49" charset="0"/>
              </a:rPr>
              <a:t>let</a:t>
            </a:r>
            <a:r>
              <a:rPr lang="en-US" altLang="en-US" sz="2000" dirty="0" smtClean="0"/>
              <a:t> </a:t>
            </a:r>
            <a:r>
              <a:rPr lang="en-US" altLang="en-US" sz="2000" dirty="0"/>
              <a:t>construct yields the value of the </a:t>
            </a:r>
            <a:r>
              <a:rPr lang="en-US" altLang="en-US" sz="2000" dirty="0" smtClean="0"/>
              <a:t>last application</a:t>
            </a:r>
            <a:endParaRPr lang="en-US" altLang="en-US" sz="2000" kern="0" dirty="0" smtClean="0"/>
          </a:p>
        </p:txBody>
      </p:sp>
    </p:spTree>
    <p:extLst>
      <p:ext uri="{BB962C8B-B14F-4D97-AF65-F5344CB8AC3E}">
        <p14:creationId xmlns:p14="http://schemas.microsoft.com/office/powerpoint/2010/main" val="72041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512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DE367E9-90BD-45B7-9F12-5EC7464AC281}"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51204" name="Rectangle 2"/>
          <p:cNvSpPr>
            <a:spLocks noGrp="1" noChangeArrowheads="1"/>
          </p:cNvSpPr>
          <p:nvPr>
            <p:ph type="title"/>
          </p:nvPr>
        </p:nvSpPr>
        <p:spPr/>
        <p:txBody>
          <a:bodyPr/>
          <a:lstStyle/>
          <a:p>
            <a:pPr eaLnBrk="1" hangingPunct="1"/>
            <a:r>
              <a:rPr lang="en-US" altLang="en-US" sz="3200" dirty="0" smtClean="0"/>
              <a:t>Example Scheme Function: </a:t>
            </a:r>
            <a:r>
              <a:rPr lang="en-US" altLang="en-US" sz="3200" dirty="0" smtClean="0">
                <a:latin typeface="Courier New" panose="02070309020205020404" pitchFamily="49" charset="0"/>
              </a:rPr>
              <a:t>member</a:t>
            </a:r>
          </a:p>
        </p:txBody>
      </p:sp>
      <p:sp>
        <p:nvSpPr>
          <p:cNvPr id="51205" name="Rectangle 3"/>
          <p:cNvSpPr>
            <a:spLocks noGrp="1" noChangeArrowheads="1"/>
          </p:cNvSpPr>
          <p:nvPr>
            <p:ph type="body" idx="1"/>
          </p:nvPr>
        </p:nvSpPr>
        <p:spPr>
          <a:xfrm>
            <a:off x="630620" y="1337440"/>
            <a:ext cx="8153400" cy="4876800"/>
          </a:xfrm>
        </p:spPr>
        <p:txBody>
          <a:bodyPr/>
          <a:lstStyle/>
          <a:p>
            <a:pPr eaLnBrk="1" hangingPunct="1"/>
            <a:r>
              <a:rPr lang="en-US" altLang="en-US" sz="2400" dirty="0" smtClean="0"/>
              <a:t>The </a:t>
            </a:r>
            <a:r>
              <a:rPr lang="en-US" altLang="en-US" sz="2400" dirty="0" smtClean="0">
                <a:latin typeface="Courier New" panose="02070309020205020404" pitchFamily="49" charset="0"/>
              </a:rPr>
              <a:t>member</a:t>
            </a:r>
            <a:r>
              <a:rPr lang="en-US" altLang="en-US" sz="2400" dirty="0" smtClean="0"/>
              <a:t> function</a:t>
            </a:r>
          </a:p>
          <a:p>
            <a:pPr lvl="1" eaLnBrk="1" hangingPunct="1"/>
            <a:r>
              <a:rPr lang="en-US" altLang="en-US" sz="2000" dirty="0" smtClean="0"/>
              <a:t>Applied to an atom (</a:t>
            </a:r>
            <a:r>
              <a:rPr lang="en-US" altLang="en-US" sz="2000" dirty="0" err="1" smtClean="0">
                <a:latin typeface="Courier New" panose="02070309020205020404" pitchFamily="49" charset="0"/>
              </a:rPr>
              <a:t>atm</a:t>
            </a:r>
            <a:r>
              <a:rPr lang="en-US" altLang="en-US" sz="2000" dirty="0" smtClean="0"/>
              <a:t>) and a simple list (</a:t>
            </a:r>
            <a:r>
              <a:rPr lang="en-US" altLang="en-US" sz="2000" dirty="0" err="1" smtClean="0">
                <a:latin typeface="Courier New" panose="02070309020205020404" pitchFamily="49" charset="0"/>
              </a:rPr>
              <a:t>lis</a:t>
            </a:r>
            <a:r>
              <a:rPr lang="en-US" altLang="en-US" sz="2000" dirty="0" smtClean="0"/>
              <a:t>)</a:t>
            </a:r>
          </a:p>
          <a:p>
            <a:pPr lvl="1" eaLnBrk="1" hangingPunct="1"/>
            <a:r>
              <a:rPr lang="en-US" altLang="en-US" sz="2000" dirty="0" smtClean="0"/>
              <a:t>Yields </a:t>
            </a:r>
            <a:r>
              <a:rPr lang="en-US" altLang="en-US" sz="2000" dirty="0" smtClean="0">
                <a:latin typeface="Courier New" panose="02070309020205020404" pitchFamily="49" charset="0"/>
              </a:rPr>
              <a:t>#t</a:t>
            </a:r>
            <a:r>
              <a:rPr lang="en-US" altLang="en-US" sz="2000" dirty="0" smtClean="0"/>
              <a:t> </a:t>
            </a:r>
            <a:r>
              <a:rPr lang="en-US" altLang="en-US" sz="2000" dirty="0" smtClean="0"/>
              <a:t>if atom is in the list, </a:t>
            </a:r>
            <a:r>
              <a:rPr lang="en-US" altLang="en-US" sz="2000" dirty="0" smtClean="0">
                <a:latin typeface="Courier New" panose="02070309020205020404" pitchFamily="49" charset="0"/>
              </a:rPr>
              <a:t>#f</a:t>
            </a:r>
            <a:r>
              <a:rPr lang="en-US" altLang="en-US" sz="2000" dirty="0" smtClean="0"/>
              <a:t> </a:t>
            </a:r>
            <a:r>
              <a:rPr lang="en-US" altLang="en-US" sz="2000" dirty="0" smtClean="0"/>
              <a:t>otherwise</a:t>
            </a:r>
          </a:p>
          <a:p>
            <a:pPr lvl="1" eaLnBrk="1" hangingPunct="1"/>
            <a:r>
              <a:rPr lang="en-US" altLang="en-US" sz="2000" dirty="0" smtClean="0"/>
              <a:t>Strategy: Recursively compare </a:t>
            </a:r>
            <a:r>
              <a:rPr lang="en-US" altLang="en-US" sz="2000" dirty="0" err="1" smtClean="0">
                <a:latin typeface="Courier New" panose="02070309020205020404" pitchFamily="49" charset="0"/>
              </a:rPr>
              <a:t>atm</a:t>
            </a:r>
            <a:r>
              <a:rPr lang="en-US" altLang="en-US" sz="2000" dirty="0" smtClean="0"/>
              <a:t> to each list atom; Return </a:t>
            </a:r>
            <a:r>
              <a:rPr lang="en-US" altLang="en-US" sz="2000" dirty="0" smtClean="0">
                <a:latin typeface="Courier New" panose="02070309020205020404" pitchFamily="49" charset="0"/>
              </a:rPr>
              <a:t>#t </a:t>
            </a:r>
            <a:r>
              <a:rPr lang="en-US" altLang="en-US" sz="2000" dirty="0" smtClean="0"/>
              <a:t>if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atm</a:t>
            </a:r>
            <a:r>
              <a:rPr lang="en-US" altLang="en-US" sz="2000" dirty="0" smtClean="0">
                <a:latin typeface="Courier New" panose="02070309020205020404" pitchFamily="49" charset="0"/>
              </a:rPr>
              <a:t> </a:t>
            </a:r>
            <a:r>
              <a:rPr lang="en-US" altLang="en-US" sz="2000" dirty="0" smtClean="0"/>
              <a:t>found, </a:t>
            </a:r>
            <a:r>
              <a:rPr lang="en-US" altLang="en-US" sz="2000" dirty="0" smtClean="0">
                <a:latin typeface="Courier New" panose="02070309020205020404" pitchFamily="49" charset="0"/>
              </a:rPr>
              <a:t>#f</a:t>
            </a:r>
            <a:r>
              <a:rPr lang="en-US" altLang="en-US" sz="2000" dirty="0" smtClean="0"/>
              <a:t> </a:t>
            </a:r>
            <a:r>
              <a:rPr lang="en-US" altLang="en-US" sz="2000" dirty="0" smtClean="0"/>
              <a:t>if all list atoms are exhausted</a:t>
            </a:r>
          </a:p>
          <a:p>
            <a:pPr lvl="1" eaLnBrk="1" hangingPunct="1">
              <a:buFontTx/>
              <a:buNone/>
            </a:pPr>
            <a:endParaRPr lang="en-US" altLang="en-US" sz="800" dirty="0" smtClean="0"/>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(define </a:t>
            </a:r>
            <a:r>
              <a:rPr lang="en-US" altLang="en-US" sz="1700" dirty="0" smtClean="0">
                <a:latin typeface="Courier New" panose="02070309020205020404" pitchFamily="49" charset="0"/>
              </a:rPr>
              <a:t>(member </a:t>
            </a:r>
            <a:r>
              <a:rPr lang="en-US" altLang="en-US" sz="1700" dirty="0" err="1" smtClean="0">
                <a:latin typeface="Courier New" panose="02070309020205020404" pitchFamily="49" charset="0"/>
              </a:rPr>
              <a:t>atm</a:t>
            </a: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lis</a:t>
            </a:r>
            <a:r>
              <a:rPr lang="en-US" altLang="en-US" sz="1700" dirty="0" smtClean="0">
                <a:latin typeface="Courier New" panose="02070309020205020404" pitchFamily="49" charset="0"/>
              </a:rPr>
              <a:t>)</a:t>
            </a: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cond</a:t>
            </a:r>
            <a:endParaRPr lang="en-US" altLang="en-US" sz="1700" dirty="0" smtClean="0">
              <a:latin typeface="Courier New" panose="02070309020205020404" pitchFamily="49" charset="0"/>
            </a:endParaRP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((null? </a:t>
            </a:r>
            <a:r>
              <a:rPr lang="en-US" altLang="en-US" sz="1700" dirty="0" err="1" smtClean="0">
                <a:latin typeface="Courier New" panose="02070309020205020404" pitchFamily="49" charset="0"/>
              </a:rPr>
              <a:t>lis</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#f)</a:t>
            </a:r>
            <a:endParaRPr lang="en-US" altLang="en-US" sz="1700" dirty="0" smtClean="0">
              <a:latin typeface="Courier New" panose="02070309020205020404" pitchFamily="49" charset="0"/>
            </a:endParaRP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eq</a:t>
            </a: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atm</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(car </a:t>
            </a:r>
            <a:r>
              <a:rPr lang="en-US" altLang="en-US" sz="1700" dirty="0" err="1" smtClean="0">
                <a:latin typeface="Courier New" panose="02070309020205020404" pitchFamily="49" charset="0"/>
              </a:rPr>
              <a:t>lis</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#t)</a:t>
            </a:r>
            <a:endParaRPr lang="en-US" altLang="en-US" sz="1700" dirty="0" smtClean="0">
              <a:latin typeface="Courier New" panose="02070309020205020404" pitchFamily="49" charset="0"/>
            </a:endParaRPr>
          </a:p>
          <a:p>
            <a:pPr eaLnBrk="1" hangingPunct="1">
              <a:buFontTx/>
              <a:buNone/>
            </a:pP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(else (member </a:t>
            </a:r>
            <a:r>
              <a:rPr lang="en-US" altLang="en-US" sz="1700" dirty="0" err="1" smtClean="0">
                <a:latin typeface="Courier New" panose="02070309020205020404" pitchFamily="49" charset="0"/>
              </a:rPr>
              <a:t>atm</a:t>
            </a:r>
            <a:r>
              <a:rPr lang="en-US" altLang="en-US" sz="1700" dirty="0" smtClean="0">
                <a:latin typeface="Courier New" panose="02070309020205020404" pitchFamily="49" charset="0"/>
              </a:rPr>
              <a:t> </a:t>
            </a:r>
            <a:r>
              <a:rPr lang="en-US" altLang="en-US" sz="1700" dirty="0" smtClean="0">
                <a:latin typeface="Courier New" panose="02070309020205020404" pitchFamily="49" charset="0"/>
              </a:rPr>
              <a:t>(</a:t>
            </a:r>
            <a:r>
              <a:rPr lang="en-US" altLang="en-US" sz="1700" dirty="0" err="1" smtClean="0">
                <a:latin typeface="Courier New" panose="02070309020205020404" pitchFamily="49" charset="0"/>
              </a:rPr>
              <a:t>cdr</a:t>
            </a: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lis</a:t>
            </a:r>
            <a:r>
              <a:rPr lang="en-US" altLang="en-US" sz="1700" dirty="0" smtClean="0">
                <a:latin typeface="Courier New" panose="02070309020205020404" pitchFamily="49" charset="0"/>
              </a:rPr>
              <a:t>)))</a:t>
            </a:r>
          </a:p>
          <a:p>
            <a:pPr eaLnBrk="1" hangingPunct="1">
              <a:buFontTx/>
              <a:buNone/>
            </a:pPr>
            <a:r>
              <a:rPr lang="en-US" altLang="en-US" sz="1700" dirty="0" smtClean="0">
                <a:latin typeface="Courier New" panose="02070309020205020404" pitchFamily="49" charset="0"/>
              </a:rPr>
              <a:t>		   )</a:t>
            </a:r>
          </a:p>
          <a:p>
            <a:pPr eaLnBrk="1" hangingPunct="1">
              <a:buFontTx/>
              <a:buNone/>
            </a:pPr>
            <a:r>
              <a:rPr lang="en-US" altLang="en-US" sz="1700" dirty="0" smtClean="0">
                <a:latin typeface="Courier New" panose="02070309020205020404" pitchFamily="49" charset="0"/>
              </a:rPr>
              <a:t>		)</a:t>
            </a:r>
            <a:endParaRPr lang="en-US" altLang="en-US" sz="1700" b="1" dirty="0" smtClean="0">
              <a:latin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C201F67-919E-4203-A255-C2668DF92B25}"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6148" name="Rectangle 4"/>
          <p:cNvSpPr>
            <a:spLocks noGrp="1" noChangeArrowheads="1"/>
          </p:cNvSpPr>
          <p:nvPr>
            <p:ph type="title"/>
          </p:nvPr>
        </p:nvSpPr>
        <p:spPr/>
        <p:txBody>
          <a:bodyPr/>
          <a:lstStyle/>
          <a:p>
            <a:pPr eaLnBrk="1" hangingPunct="1"/>
            <a:r>
              <a:rPr lang="en-US" altLang="en-US" smtClean="0"/>
              <a:t>Chapter 15 Topics</a:t>
            </a:r>
          </a:p>
        </p:txBody>
      </p:sp>
      <p:sp>
        <p:nvSpPr>
          <p:cNvPr id="6149" name="Rectangle 5"/>
          <p:cNvSpPr>
            <a:spLocks noGrp="1" noChangeArrowheads="1"/>
          </p:cNvSpPr>
          <p:nvPr>
            <p:ph type="body" idx="1"/>
          </p:nvPr>
        </p:nvSpPr>
        <p:spPr>
          <a:xfrm>
            <a:off x="609600" y="1361090"/>
            <a:ext cx="8305800" cy="4800600"/>
          </a:xfrm>
        </p:spPr>
        <p:txBody>
          <a:bodyPr/>
          <a:lstStyle/>
          <a:p>
            <a:pPr eaLnBrk="1" hangingPunct="1"/>
            <a:r>
              <a:rPr lang="en-US" altLang="en-US" sz="2200" dirty="0" smtClean="0"/>
              <a:t>Introduction to Scheme</a:t>
            </a:r>
          </a:p>
          <a:p>
            <a:pPr lvl="1" eaLnBrk="1" hangingPunct="1"/>
            <a:r>
              <a:rPr lang="en-ZA" altLang="en-US" sz="1800" dirty="0" smtClean="0"/>
              <a:t>Numeric </a:t>
            </a:r>
            <a:r>
              <a:rPr lang="en-ZA" altLang="en-US" sz="1800" dirty="0"/>
              <a:t>Predicate Functions</a:t>
            </a:r>
          </a:p>
          <a:p>
            <a:pPr lvl="1" eaLnBrk="1" hangingPunct="1"/>
            <a:r>
              <a:rPr lang="en-ZA" altLang="en-US" sz="1800" dirty="0"/>
              <a:t>Control Flow</a:t>
            </a:r>
          </a:p>
          <a:p>
            <a:pPr lvl="1" eaLnBrk="1" hangingPunct="1"/>
            <a:r>
              <a:rPr lang="en-ZA" altLang="en-US" sz="1800" dirty="0"/>
              <a:t>List Functions</a:t>
            </a:r>
          </a:p>
          <a:p>
            <a:pPr lvl="1" eaLnBrk="1" hangingPunct="1"/>
            <a:r>
              <a:rPr lang="en-ZA" altLang="en-US" sz="1800" dirty="0"/>
              <a:t>Predicate </a:t>
            </a:r>
            <a:r>
              <a:rPr lang="en-ZA" altLang="en-US" sz="1800" dirty="0" smtClean="0"/>
              <a:t>Functions for Lists</a:t>
            </a:r>
          </a:p>
          <a:p>
            <a:pPr lvl="1" eaLnBrk="1" hangingPunct="1"/>
            <a:r>
              <a:rPr lang="en-ZA" altLang="en-US" sz="1800" dirty="0" smtClean="0"/>
              <a:t>Predicate Functions for Equivalence</a:t>
            </a:r>
            <a:endParaRPr lang="en-ZA" altLang="en-US" sz="1800" dirty="0"/>
          </a:p>
          <a:p>
            <a:pPr lvl="1" eaLnBrk="1" hangingPunct="1"/>
            <a:r>
              <a:rPr lang="en-ZA" altLang="en-US" sz="1800" dirty="0"/>
              <a:t>The </a:t>
            </a:r>
            <a:r>
              <a:rPr lang="en-ZA" altLang="en-US" sz="1800" dirty="0" smtClean="0">
                <a:latin typeface="Courier New" panose="02070309020205020404" pitchFamily="49" charset="0"/>
                <a:cs typeface="Courier New" panose="02070309020205020404" pitchFamily="49" charset="0"/>
              </a:rPr>
              <a:t>let</a:t>
            </a:r>
            <a:r>
              <a:rPr lang="en-ZA" altLang="en-US" sz="1800" dirty="0" smtClean="0"/>
              <a:t> </a:t>
            </a:r>
            <a:r>
              <a:rPr lang="en-ZA" altLang="en-US" sz="1800" dirty="0"/>
              <a:t>Function</a:t>
            </a:r>
          </a:p>
          <a:p>
            <a:pPr lvl="1" eaLnBrk="1" hangingPunct="1"/>
            <a:r>
              <a:rPr lang="en-ZA" altLang="en-US" sz="1800" dirty="0"/>
              <a:t>Example Scheme </a:t>
            </a:r>
            <a:r>
              <a:rPr lang="en-ZA" altLang="en-US" sz="1800" dirty="0" smtClean="0"/>
              <a:t>Functions</a:t>
            </a:r>
            <a:endParaRPr lang="en-ZA"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7E2A572-3AC7-4B42-BA9B-841FD440B634}"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32772" name="Rectangle 2"/>
          <p:cNvSpPr>
            <a:spLocks noGrp="1" noChangeArrowheads="1"/>
          </p:cNvSpPr>
          <p:nvPr>
            <p:ph type="title"/>
          </p:nvPr>
        </p:nvSpPr>
        <p:spPr/>
        <p:txBody>
          <a:bodyPr/>
          <a:lstStyle/>
          <a:p>
            <a:pPr eaLnBrk="1" hangingPunct="1"/>
            <a:r>
              <a:rPr lang="en-US" altLang="en-US" smtClean="0"/>
              <a:t>Numeric Predicate Functions</a:t>
            </a:r>
          </a:p>
        </p:txBody>
      </p:sp>
      <p:sp>
        <p:nvSpPr>
          <p:cNvPr id="21509" name="Rectangle 3"/>
          <p:cNvSpPr>
            <a:spLocks noGrp="1" noChangeArrowheads="1"/>
          </p:cNvSpPr>
          <p:nvPr>
            <p:ph type="body" idx="1"/>
          </p:nvPr>
        </p:nvSpPr>
        <p:spPr>
          <a:xfrm>
            <a:off x="630620" y="1340070"/>
            <a:ext cx="8153400" cy="4572000"/>
          </a:xfrm>
        </p:spPr>
        <p:txBody>
          <a:bodyPr/>
          <a:lstStyle/>
          <a:p>
            <a:pPr eaLnBrk="1" hangingPunct="1">
              <a:defRPr/>
            </a:pPr>
            <a:r>
              <a:rPr lang="en-US" altLang="en-US" sz="2400" dirty="0" smtClean="0"/>
              <a:t>Predicate function</a:t>
            </a:r>
          </a:p>
          <a:p>
            <a:pPr lvl="1" eaLnBrk="1" hangingPunct="1">
              <a:defRPr/>
            </a:pPr>
            <a:r>
              <a:rPr lang="en-US" altLang="en-US" sz="2000" dirty="0" smtClean="0"/>
              <a:t>A function that defines a Boolean value</a:t>
            </a:r>
          </a:p>
          <a:p>
            <a:pPr lvl="1" eaLnBrk="1" hangingPunct="1">
              <a:defRPr/>
            </a:pPr>
            <a:r>
              <a:rPr lang="en-US" altLang="en-US" sz="1800" dirty="0" smtClean="0">
                <a:latin typeface="+mj-lt"/>
              </a:rPr>
              <a:t>The value </a:t>
            </a:r>
            <a:r>
              <a:rPr lang="en-US" altLang="en-US" sz="1800" dirty="0" smtClean="0">
                <a:latin typeface="Courier New" panose="02070309020205020404" pitchFamily="49" charset="0"/>
              </a:rPr>
              <a:t>#t</a:t>
            </a:r>
            <a:r>
              <a:rPr lang="en-US" altLang="en-US" sz="2000" dirty="0" smtClean="0"/>
              <a:t> </a:t>
            </a:r>
            <a:r>
              <a:rPr lang="en-US" altLang="en-US" sz="2000" dirty="0" smtClean="0"/>
              <a:t>is true, the value </a:t>
            </a:r>
            <a:r>
              <a:rPr lang="en-US" altLang="en-US" sz="1800" dirty="0" smtClean="0">
                <a:latin typeface="Courier New" panose="02070309020205020404" pitchFamily="49" charset="0"/>
              </a:rPr>
              <a:t>#f</a:t>
            </a:r>
            <a:r>
              <a:rPr lang="en-US" altLang="en-US" sz="2000" dirty="0" smtClean="0">
                <a:latin typeface="Courier New" panose="02070309020205020404" pitchFamily="49" charset="0"/>
              </a:rPr>
              <a:t> </a:t>
            </a:r>
            <a:r>
              <a:rPr lang="en-US" altLang="en-US" sz="2000" dirty="0" smtClean="0"/>
              <a:t>is false</a:t>
            </a:r>
          </a:p>
          <a:p>
            <a:pPr lvl="1" eaLnBrk="1" hangingPunct="1">
              <a:defRPr/>
            </a:pPr>
            <a:r>
              <a:rPr lang="en-US" altLang="en-US" sz="2000" dirty="0" smtClean="0"/>
              <a:t>Sometimes </a:t>
            </a:r>
            <a:r>
              <a:rPr lang="en-US" altLang="en-US" sz="1800" dirty="0" smtClean="0">
                <a:latin typeface="Courier New" panose="02070309020205020404" pitchFamily="49" charset="0"/>
              </a:rPr>
              <a:t>()</a:t>
            </a:r>
            <a:r>
              <a:rPr lang="en-US" altLang="en-US" sz="2000" dirty="0" smtClean="0"/>
              <a:t> is used for </a:t>
            </a:r>
            <a:r>
              <a:rPr lang="en-US" altLang="en-US" sz="1800" dirty="0" smtClean="0">
                <a:latin typeface="Courier New" panose="02070309020205020404" pitchFamily="49" charset="0"/>
              </a:rPr>
              <a:t>#f</a:t>
            </a:r>
            <a:endParaRPr lang="en-US" altLang="en-US" sz="1800" dirty="0" smtClean="0">
              <a:latin typeface="Courier New" panose="02070309020205020404" pitchFamily="49" charset="0"/>
            </a:endParaRPr>
          </a:p>
          <a:p>
            <a:pPr lvl="1" eaLnBrk="1" hangingPunct="1">
              <a:defRPr/>
            </a:pPr>
            <a:r>
              <a:rPr lang="en-US" altLang="en-US" sz="2000" dirty="0" smtClean="0"/>
              <a:t>Any non-null list is interpreted as </a:t>
            </a:r>
            <a:r>
              <a:rPr lang="en-US" altLang="en-US" sz="1800" dirty="0" smtClean="0">
                <a:latin typeface="Courier New" panose="02070309020205020404" pitchFamily="49" charset="0"/>
              </a:rPr>
              <a:t>#t</a:t>
            </a:r>
            <a:endParaRPr lang="en-US" altLang="en-US" sz="1800" dirty="0" smtClean="0">
              <a:latin typeface="Courier New" panose="02070309020205020404" pitchFamily="49" charset="0"/>
            </a:endParaRPr>
          </a:p>
          <a:p>
            <a:pPr eaLnBrk="1" hangingPunct="1">
              <a:defRPr/>
            </a:pPr>
            <a:endParaRPr lang="en-US" altLang="en-US" sz="400" dirty="0" smtClean="0"/>
          </a:p>
          <a:p>
            <a:pPr eaLnBrk="1" hangingPunct="1">
              <a:defRPr/>
            </a:pPr>
            <a:r>
              <a:rPr lang="en-US" altLang="en-US" sz="2400" dirty="0" smtClean="0"/>
              <a:t>Predefined predicate functions for numbers</a:t>
            </a:r>
          </a:p>
          <a:p>
            <a:pPr lvl="1" eaLnBrk="1" hangingPunct="1">
              <a:defRPr/>
            </a:pPr>
            <a:r>
              <a:rPr lang="en-US" altLang="en-US" sz="2000" dirty="0" smtClean="0"/>
              <a:t>For multiple parameters</a:t>
            </a:r>
            <a:endParaRPr lang="en-US" altLang="en-US" sz="2000" dirty="0">
              <a:latin typeface="Courier New" panose="02070309020205020404" pitchFamily="49" charset="0"/>
            </a:endParaRPr>
          </a:p>
          <a:p>
            <a:pPr lvl="2" eaLnBrk="1" hangingPunct="1">
              <a:defRPr/>
            </a:pPr>
            <a:r>
              <a:rPr lang="en-US" altLang="en-US" sz="1700" dirty="0" smtClean="0">
                <a:latin typeface="+mj-lt"/>
              </a:rPr>
              <a:t>‎</a:t>
            </a:r>
            <a:r>
              <a:rPr lang="en-US" altLang="en-US" sz="1700" dirty="0" smtClean="0">
                <a:latin typeface="Courier New" panose="02070309020205020404" pitchFamily="49" charset="0"/>
              </a:rPr>
              <a:t>=</a:t>
            </a:r>
            <a:r>
              <a:rPr lang="en-US" altLang="en-US" sz="1700" dirty="0" smtClean="0"/>
              <a:t>,</a:t>
            </a:r>
            <a:r>
              <a:rPr lang="en-US" altLang="en-US" sz="1700" dirty="0" smtClean="0">
                <a:latin typeface="Courier New" panose="02070309020205020404" pitchFamily="49" charset="0"/>
              </a:rPr>
              <a:t> &lt;&gt;</a:t>
            </a:r>
            <a:r>
              <a:rPr lang="en-US" altLang="en-US" sz="1700" dirty="0" smtClean="0"/>
              <a:t>,</a:t>
            </a:r>
            <a:r>
              <a:rPr lang="en-US" altLang="en-US" sz="1700" dirty="0" smtClean="0">
                <a:latin typeface="Courier New" panose="02070309020205020404" pitchFamily="49" charset="0"/>
              </a:rPr>
              <a:t> &gt;</a:t>
            </a:r>
            <a:r>
              <a:rPr lang="en-US" altLang="en-US" sz="1700" dirty="0" smtClean="0"/>
              <a:t>,</a:t>
            </a:r>
            <a:r>
              <a:rPr lang="en-US" altLang="en-US" sz="1700" dirty="0" smtClean="0">
                <a:latin typeface="Courier New" panose="02070309020205020404" pitchFamily="49" charset="0"/>
              </a:rPr>
              <a:t> &lt;</a:t>
            </a:r>
            <a:r>
              <a:rPr lang="en-US" altLang="en-US" sz="1700" dirty="0" smtClean="0"/>
              <a:t>,</a:t>
            </a:r>
            <a:r>
              <a:rPr lang="en-US" altLang="en-US" sz="1700" dirty="0" smtClean="0">
                <a:latin typeface="Courier New" panose="02070309020205020404" pitchFamily="49" charset="0"/>
              </a:rPr>
              <a:t> &gt;=</a:t>
            </a:r>
            <a:r>
              <a:rPr lang="en-US" altLang="en-US" sz="1700" dirty="0" smtClean="0"/>
              <a:t>, and</a:t>
            </a:r>
            <a:r>
              <a:rPr lang="en-US" altLang="en-US" sz="1700" dirty="0" smtClean="0">
                <a:latin typeface="Courier New" panose="02070309020205020404" pitchFamily="49" charset="0"/>
              </a:rPr>
              <a:t> &lt;=</a:t>
            </a:r>
          </a:p>
          <a:p>
            <a:pPr lvl="1" eaLnBrk="1" hangingPunct="1">
              <a:defRPr/>
            </a:pPr>
            <a:r>
              <a:rPr lang="en-US" altLang="en-US" sz="2000" dirty="0" smtClean="0"/>
              <a:t>Single value tests</a:t>
            </a:r>
          </a:p>
          <a:p>
            <a:pPr lvl="2" eaLnBrk="1" hangingPunct="1">
              <a:defRPr/>
            </a:pPr>
            <a:r>
              <a:rPr lang="en-US" altLang="en-US" sz="1700" dirty="0" smtClean="0">
                <a:latin typeface="+mj-lt"/>
              </a:rPr>
              <a:t>‎</a:t>
            </a:r>
            <a:r>
              <a:rPr lang="en-US" altLang="en-US" sz="1700" dirty="0" smtClean="0">
                <a:latin typeface="Courier New" panose="02070309020205020404" pitchFamily="49" charset="0"/>
              </a:rPr>
              <a:t>even?</a:t>
            </a:r>
            <a:r>
              <a:rPr lang="en-US" altLang="en-US" sz="1700" dirty="0" smtClean="0"/>
              <a:t>,</a:t>
            </a:r>
            <a:r>
              <a:rPr lang="en-US" altLang="en-US" sz="1700" dirty="0" smtClean="0">
                <a:latin typeface="Courier New" panose="02070309020205020404" pitchFamily="49" charset="0"/>
              </a:rPr>
              <a:t> odd?</a:t>
            </a:r>
            <a:r>
              <a:rPr lang="en-US" altLang="en-US" sz="1700" dirty="0" smtClean="0"/>
              <a:t>,</a:t>
            </a:r>
            <a:r>
              <a:rPr lang="en-US" altLang="en-US" sz="1700" dirty="0" smtClean="0">
                <a:latin typeface="Courier New" panose="02070309020205020404" pitchFamily="49" charset="0"/>
              </a:rPr>
              <a:t> zero?</a:t>
            </a:r>
            <a:r>
              <a:rPr lang="en-US" altLang="en-US" sz="1700" dirty="0" smtClean="0"/>
              <a:t>,</a:t>
            </a:r>
            <a:r>
              <a:rPr lang="en-US" altLang="en-US" sz="1700" dirty="0" smtClean="0">
                <a:latin typeface="Courier New" panose="02070309020205020404" pitchFamily="49" charset="0"/>
              </a:rPr>
              <a:t> negative?, positive?</a:t>
            </a:r>
            <a:endParaRPr lang="en-US" altLang="en-US" sz="1700" dirty="0" smtClean="0"/>
          </a:p>
          <a:p>
            <a:pPr eaLnBrk="1" hangingPunct="1">
              <a:defRPr/>
            </a:pPr>
            <a:r>
              <a:rPr lang="en-US" altLang="en-US" sz="2400" dirty="0" smtClean="0"/>
              <a:t>The </a:t>
            </a:r>
            <a:r>
              <a:rPr lang="en-US" altLang="en-US" sz="2400" dirty="0" smtClean="0">
                <a:latin typeface="Courier New" panose="02070309020205020404" pitchFamily="49" charset="0"/>
              </a:rPr>
              <a:t>not</a:t>
            </a:r>
            <a:r>
              <a:rPr lang="en-US" altLang="en-US" sz="2400" dirty="0" smtClean="0"/>
              <a:t> </a:t>
            </a:r>
            <a:r>
              <a:rPr lang="en-US" altLang="en-US" sz="2400" dirty="0" smtClean="0"/>
              <a:t>function is applied to a Boolean parameter</a:t>
            </a:r>
          </a:p>
          <a:p>
            <a:pPr lvl="1" eaLnBrk="1" hangingPunct="1">
              <a:defRPr/>
            </a:pPr>
            <a:r>
              <a:rPr lang="en-US" altLang="en-US" sz="2000" dirty="0"/>
              <a:t>I</a:t>
            </a:r>
            <a:r>
              <a:rPr lang="en-US" altLang="en-US" sz="2000" dirty="0" smtClean="0"/>
              <a:t>nverts the logic of a Boolean expression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BC6599E-AC0E-4C2A-83C0-76111E355672}"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34820" name="Rectangle 2"/>
          <p:cNvSpPr>
            <a:spLocks noGrp="1" noChangeArrowheads="1"/>
          </p:cNvSpPr>
          <p:nvPr>
            <p:ph type="title"/>
          </p:nvPr>
        </p:nvSpPr>
        <p:spPr/>
        <p:txBody>
          <a:bodyPr/>
          <a:lstStyle/>
          <a:p>
            <a:pPr eaLnBrk="1" hangingPunct="1"/>
            <a:r>
              <a:rPr lang="en-US" altLang="en-US" dirty="0" smtClean="0"/>
              <a:t>Control Flow: </a:t>
            </a:r>
            <a:r>
              <a:rPr lang="en-US" altLang="en-US" dirty="0" smtClean="0">
                <a:latin typeface="Courier New" panose="02070309020205020404" pitchFamily="49" charset="0"/>
              </a:rPr>
              <a:t>if</a:t>
            </a:r>
            <a:r>
              <a:rPr lang="en-US" altLang="en-US" dirty="0"/>
              <a:t> </a:t>
            </a:r>
            <a:r>
              <a:rPr lang="en-US" altLang="en-US" dirty="0" smtClean="0"/>
              <a:t>function</a:t>
            </a:r>
            <a:endParaRPr lang="en-US" altLang="en-US" dirty="0" smtClean="0">
              <a:latin typeface="Courier New" panose="02070309020205020404" pitchFamily="49" charset="0"/>
            </a:endParaRPr>
          </a:p>
        </p:txBody>
      </p:sp>
      <p:sp>
        <p:nvSpPr>
          <p:cNvPr id="34821" name="Rectangle 3"/>
          <p:cNvSpPr>
            <a:spLocks noGrp="1" noChangeArrowheads="1"/>
          </p:cNvSpPr>
          <p:nvPr>
            <p:ph type="body" idx="1"/>
          </p:nvPr>
        </p:nvSpPr>
        <p:spPr>
          <a:xfrm>
            <a:off x="630620" y="1340070"/>
            <a:ext cx="8153400" cy="4800600"/>
          </a:xfrm>
        </p:spPr>
        <p:txBody>
          <a:bodyPr/>
          <a:lstStyle/>
          <a:p>
            <a:pPr eaLnBrk="1" hangingPunct="1"/>
            <a:r>
              <a:rPr lang="en-US" altLang="en-US" sz="2400" dirty="0" smtClean="0"/>
              <a:t>Two-way selector, with the following general form</a:t>
            </a:r>
            <a:endParaRPr lang="en-US" altLang="en-US" sz="2400" dirty="0" smtClean="0">
              <a:latin typeface="Courier New" panose="02070309020205020404" pitchFamily="49" charset="0"/>
            </a:endParaRPr>
          </a:p>
          <a:p>
            <a:pPr eaLnBrk="1" hangingPunct="1">
              <a:buFontTx/>
              <a:buNone/>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   </a:t>
            </a:r>
            <a:r>
              <a:rPr lang="en-US" altLang="en-US" sz="2000" dirty="0" smtClean="0">
                <a:latin typeface="Courier New" panose="02070309020205020404" pitchFamily="49" charset="0"/>
              </a:rPr>
              <a:t>(if </a:t>
            </a:r>
            <a:r>
              <a:rPr lang="en-US" altLang="en-US" sz="2000" dirty="0" smtClean="0">
                <a:latin typeface="Courier New" panose="02070309020205020404" pitchFamily="49" charset="0"/>
              </a:rPr>
              <a:t>predicate </a:t>
            </a:r>
            <a:r>
              <a:rPr lang="en-US" altLang="en-US" sz="2000" dirty="0" err="1" smtClean="0">
                <a:latin typeface="Courier New" panose="02070309020205020404" pitchFamily="49" charset="0"/>
              </a:rPr>
              <a:t>then_exp</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else_exp</a:t>
            </a:r>
            <a:r>
              <a:rPr lang="en-US" altLang="en-US" sz="2000" dirty="0" smtClean="0">
                <a:latin typeface="Courier New" panose="02070309020205020404" pitchFamily="49" charset="0"/>
              </a:rPr>
              <a:t>)</a:t>
            </a:r>
          </a:p>
          <a:p>
            <a:pPr eaLnBrk="1" hangingPunct="1"/>
            <a:endParaRPr lang="en-US" altLang="en-US" sz="500" dirty="0" smtClean="0"/>
          </a:p>
          <a:p>
            <a:pPr eaLnBrk="1" hangingPunct="1"/>
            <a:r>
              <a:rPr lang="en-US" altLang="en-US" sz="2400" dirty="0" smtClean="0"/>
              <a:t>For example</a:t>
            </a:r>
          </a:p>
          <a:p>
            <a:pPr eaLnBrk="1" hangingPunct="1">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(define </a:t>
            </a:r>
            <a:r>
              <a:rPr lang="en-US" altLang="en-US" sz="2000" dirty="0" smtClean="0">
                <a:latin typeface="Courier New" panose="02070309020205020404" pitchFamily="49" charset="0"/>
              </a:rPr>
              <a:t>(divide </a:t>
            </a:r>
            <a:r>
              <a:rPr lang="en-US" altLang="en-US" sz="2000" dirty="0" err="1" smtClean="0">
                <a:latin typeface="Courier New" panose="02070309020205020404" pitchFamily="49" charset="0"/>
              </a:rPr>
              <a:t>numer</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denom</a:t>
            </a:r>
            <a:r>
              <a:rPr lang="en-US" altLang="en-US" sz="2000" dirty="0" smtClean="0">
                <a:latin typeface="Courier New" panose="02070309020205020404" pitchFamily="49" charset="0"/>
              </a:rPr>
              <a:t>)</a:t>
            </a:r>
          </a:p>
          <a:p>
            <a:pPr eaLnBrk="1" hangingPunct="1">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(if </a:t>
            </a:r>
            <a:r>
              <a:rPr lang="en-US" altLang="en-US" sz="2000" dirty="0" smtClean="0">
                <a:latin typeface="Courier New" panose="02070309020205020404" pitchFamily="49" charset="0"/>
              </a:rPr>
              <a:t>(&lt;&gt; </a:t>
            </a:r>
            <a:r>
              <a:rPr lang="en-US" altLang="en-US" sz="2000" dirty="0" err="1" smtClean="0">
                <a:latin typeface="Courier New" panose="02070309020205020404" pitchFamily="49" charset="0"/>
              </a:rPr>
              <a:t>denom</a:t>
            </a:r>
            <a:r>
              <a:rPr lang="en-US" altLang="en-US" sz="2000" dirty="0" smtClean="0">
                <a:latin typeface="Courier New" panose="02070309020205020404" pitchFamily="49" charset="0"/>
              </a:rPr>
              <a:t> 0)</a:t>
            </a:r>
          </a:p>
          <a:p>
            <a:pPr eaLnBrk="1" hangingPunct="1">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numer</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denom</a:t>
            </a:r>
            <a:r>
              <a:rPr lang="en-US" altLang="en-US" sz="2000" dirty="0" smtClean="0">
                <a:latin typeface="Courier New" panose="02070309020205020404" pitchFamily="49" charset="0"/>
              </a:rPr>
              <a:t>)</a:t>
            </a:r>
          </a:p>
          <a:p>
            <a:pPr eaLnBrk="1" hangingPunct="1">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0</a:t>
            </a:r>
          </a:p>
          <a:p>
            <a:pPr eaLnBrk="1" hangingPunct="1">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p>
          <a:p>
            <a:pPr eaLnBrk="1" hangingPunct="1">
              <a:buFontTx/>
              <a:buNone/>
            </a:pPr>
            <a:r>
              <a:rPr lang="en-US" altLang="en-US" sz="2000" dirty="0" smtClean="0">
                <a:latin typeface="Courier New" panose="02070309020205020404" pitchFamily="49"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99FA1E6-FB98-48AE-98C2-86289E7D0E2E}"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36868" name="Rectangle 2"/>
          <p:cNvSpPr>
            <a:spLocks noGrp="1" noChangeArrowheads="1"/>
          </p:cNvSpPr>
          <p:nvPr>
            <p:ph type="title"/>
          </p:nvPr>
        </p:nvSpPr>
        <p:spPr/>
        <p:txBody>
          <a:bodyPr/>
          <a:lstStyle/>
          <a:p>
            <a:pPr eaLnBrk="1" hangingPunct="1"/>
            <a:r>
              <a:rPr lang="en-US" altLang="en-US" dirty="0" smtClean="0"/>
              <a:t>Control Flow: </a:t>
            </a:r>
            <a:r>
              <a:rPr lang="en-US" altLang="en-US" dirty="0" err="1" smtClean="0">
                <a:latin typeface="Courier New" panose="02070309020205020404" pitchFamily="49" charset="0"/>
              </a:rPr>
              <a:t>cond</a:t>
            </a:r>
            <a:r>
              <a:rPr lang="en-US" altLang="en-US" dirty="0"/>
              <a:t> </a:t>
            </a:r>
            <a:r>
              <a:rPr lang="en-US" altLang="en-US" dirty="0" smtClean="0"/>
              <a:t>function</a:t>
            </a:r>
            <a:endParaRPr lang="en-US" altLang="en-US" dirty="0" smtClean="0">
              <a:latin typeface="Courier New" panose="02070309020205020404" pitchFamily="49" charset="0"/>
            </a:endParaRPr>
          </a:p>
        </p:txBody>
      </p:sp>
      <p:sp>
        <p:nvSpPr>
          <p:cNvPr id="36869" name="Rectangle 3"/>
          <p:cNvSpPr>
            <a:spLocks noGrp="1" noChangeArrowheads="1"/>
          </p:cNvSpPr>
          <p:nvPr>
            <p:ph type="body" idx="1"/>
          </p:nvPr>
        </p:nvSpPr>
        <p:spPr>
          <a:xfrm>
            <a:off x="630620" y="1371600"/>
            <a:ext cx="8153400" cy="4876800"/>
          </a:xfrm>
        </p:spPr>
        <p:txBody>
          <a:bodyPr/>
          <a:lstStyle/>
          <a:p>
            <a:pPr eaLnBrk="1" hangingPunct="1">
              <a:lnSpc>
                <a:spcPct val="90000"/>
              </a:lnSpc>
            </a:pPr>
            <a:r>
              <a:rPr lang="en-US" altLang="en-US" sz="2400" dirty="0" smtClean="0"/>
              <a:t>Multiple selector, with the following general form</a:t>
            </a:r>
          </a:p>
          <a:p>
            <a:pPr marL="0" indent="0" eaLnBrk="1" hangingPunct="1">
              <a:lnSpc>
                <a:spcPct val="90000"/>
              </a:lnSpc>
              <a:buNone/>
            </a:pPr>
            <a:endParaRPr lang="en-US" altLang="en-US" sz="500" dirty="0" smtClean="0">
              <a:latin typeface="Courier New" panose="02070309020205020404" pitchFamily="49" charset="0"/>
            </a:endParaRPr>
          </a:p>
          <a:p>
            <a:pPr eaLnBrk="1" hangingPunct="1">
              <a:lnSpc>
                <a:spcPct val="90000"/>
              </a:lnSpc>
              <a:buFontTx/>
              <a:buNone/>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cond</a:t>
            </a:r>
            <a:endParaRPr lang="en-US" altLang="en-US" sz="2000" dirty="0" smtClean="0">
              <a:latin typeface="Courier New" panose="02070309020205020404" pitchFamily="49" charset="0"/>
            </a:endParaRP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(predicate_1  expression)</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(predicate_2  expression)</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predicate_n</a:t>
            </a:r>
            <a:r>
              <a:rPr lang="en-US" altLang="en-US" sz="2000" dirty="0" smtClean="0">
                <a:latin typeface="Courier New" panose="02070309020205020404" pitchFamily="49" charset="0"/>
              </a:rPr>
              <a:t>  expression)</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(else </a:t>
            </a:r>
            <a:r>
              <a:rPr lang="en-US" altLang="en-US" sz="2000" dirty="0" smtClean="0">
                <a:latin typeface="Courier New" panose="02070309020205020404" pitchFamily="49" charset="0"/>
              </a:rPr>
              <a:t>expression)</a:t>
            </a:r>
          </a:p>
          <a:p>
            <a:pPr eaLnBrk="1" hangingPunct="1">
              <a:lnSpc>
                <a:spcPct val="90000"/>
              </a:lnSpc>
              <a:buFontTx/>
              <a:buNone/>
            </a:pPr>
            <a:r>
              <a:rPr lang="en-US" altLang="en-US" sz="2000" dirty="0">
                <a:latin typeface="Courier New" panose="02070309020205020404" pitchFamily="49" charset="0"/>
              </a:rPr>
              <a:t> </a:t>
            </a:r>
            <a:r>
              <a:rPr lang="en-US" altLang="en-US" sz="2000" dirty="0" smtClean="0">
                <a:latin typeface="Courier New" panose="02070309020205020404" pitchFamily="49" charset="0"/>
              </a:rPr>
              <a:t>   )</a:t>
            </a:r>
          </a:p>
          <a:p>
            <a:pPr eaLnBrk="1" hangingPunct="1">
              <a:lnSpc>
                <a:spcPct val="90000"/>
              </a:lnSpc>
            </a:pPr>
            <a:endParaRPr lang="en-US" altLang="en-US" sz="500" dirty="0" smtClean="0"/>
          </a:p>
          <a:p>
            <a:pPr eaLnBrk="1" hangingPunct="1">
              <a:lnSpc>
                <a:spcPct val="90000"/>
              </a:lnSpc>
            </a:pPr>
            <a:r>
              <a:rPr lang="en-US" altLang="en-US" sz="2400" dirty="0" smtClean="0"/>
              <a:t>Evaluates to the value of the expression for the first predicate that evaluates to true</a:t>
            </a:r>
          </a:p>
          <a:p>
            <a:pPr eaLnBrk="1" hangingPunct="1">
              <a:lnSpc>
                <a:spcPct val="90000"/>
              </a:lnSpc>
            </a:pPr>
            <a:r>
              <a:rPr lang="en-US" altLang="en-US" sz="2400" dirty="0" smtClean="0"/>
              <a:t>If no predicate is true</a:t>
            </a:r>
          </a:p>
          <a:p>
            <a:pPr lvl="1" eaLnBrk="1" hangingPunct="1">
              <a:lnSpc>
                <a:spcPct val="90000"/>
              </a:lnSpc>
            </a:pPr>
            <a:r>
              <a:rPr lang="en-US" altLang="en-US" sz="2000" dirty="0" smtClean="0"/>
              <a:t>Evaluates to the optional </a:t>
            </a:r>
            <a:r>
              <a:rPr lang="en-US" altLang="en-US" sz="1800" dirty="0" smtClean="0">
                <a:latin typeface="Courier New" panose="02070309020205020404" pitchFamily="49" charset="0"/>
              </a:rPr>
              <a:t>else</a:t>
            </a:r>
            <a:r>
              <a:rPr lang="en-US" altLang="en-US" sz="2000" dirty="0" smtClean="0"/>
              <a:t> </a:t>
            </a:r>
            <a:r>
              <a:rPr lang="en-US" altLang="en-US" sz="2000" dirty="0" smtClean="0"/>
              <a:t>expression</a:t>
            </a:r>
          </a:p>
          <a:p>
            <a:pPr lvl="1" eaLnBrk="1" hangingPunct="1">
              <a:lnSpc>
                <a:spcPct val="90000"/>
              </a:lnSpc>
            </a:pPr>
            <a:r>
              <a:rPr lang="en-US" altLang="en-US" sz="2000" dirty="0" smtClean="0"/>
              <a:t>Evaluation is unspecified if no </a:t>
            </a:r>
            <a:r>
              <a:rPr lang="en-US" altLang="en-US" sz="1800" dirty="0" smtClean="0">
                <a:latin typeface="Courier New" panose="02070309020205020404" pitchFamily="49" charset="0"/>
              </a:rPr>
              <a:t>else</a:t>
            </a:r>
            <a:r>
              <a:rPr lang="en-US" altLang="en-US" sz="2000" dirty="0" smtClean="0"/>
              <a:t> </a:t>
            </a:r>
            <a:r>
              <a:rPr lang="en-US" altLang="en-US" sz="2000" dirty="0" smtClean="0"/>
              <a:t>is provided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99FA1E6-FB98-48AE-98C2-86289E7D0E2E}"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36868" name="Rectangle 2"/>
          <p:cNvSpPr>
            <a:spLocks noGrp="1" noChangeArrowheads="1"/>
          </p:cNvSpPr>
          <p:nvPr>
            <p:ph type="title"/>
          </p:nvPr>
        </p:nvSpPr>
        <p:spPr/>
        <p:txBody>
          <a:bodyPr/>
          <a:lstStyle/>
          <a:p>
            <a:pPr eaLnBrk="1" hangingPunct="1"/>
            <a:r>
              <a:rPr lang="en-US" altLang="en-US" dirty="0" smtClean="0"/>
              <a:t>Control Flow: Repetition</a:t>
            </a:r>
            <a:endParaRPr lang="en-US" altLang="en-US" dirty="0" smtClean="0">
              <a:latin typeface="Courier New" panose="02070309020205020404" pitchFamily="49" charset="0"/>
            </a:endParaRPr>
          </a:p>
        </p:txBody>
      </p:sp>
      <p:sp>
        <p:nvSpPr>
          <p:cNvPr id="36869" name="Rectangle 3"/>
          <p:cNvSpPr>
            <a:spLocks noGrp="1" noChangeArrowheads="1"/>
          </p:cNvSpPr>
          <p:nvPr>
            <p:ph type="body" idx="1"/>
          </p:nvPr>
        </p:nvSpPr>
        <p:spPr>
          <a:xfrm>
            <a:off x="630620" y="1371600"/>
            <a:ext cx="8153400" cy="4876800"/>
          </a:xfrm>
        </p:spPr>
        <p:txBody>
          <a:bodyPr/>
          <a:lstStyle/>
          <a:p>
            <a:pPr eaLnBrk="1" hangingPunct="1">
              <a:lnSpc>
                <a:spcPct val="90000"/>
              </a:lnSpc>
            </a:pPr>
            <a:r>
              <a:rPr lang="en-US" altLang="en-US" sz="2400" dirty="0" smtClean="0"/>
              <a:t>How do we handle repetition in Scheme?</a:t>
            </a:r>
          </a:p>
          <a:p>
            <a:pPr lvl="1" eaLnBrk="1" hangingPunct="1">
              <a:lnSpc>
                <a:spcPct val="90000"/>
              </a:lnSpc>
            </a:pPr>
            <a:r>
              <a:rPr lang="en-US" altLang="en-US" sz="2000" dirty="0" smtClean="0"/>
              <a:t>Scheme is a pure functional programming language</a:t>
            </a:r>
          </a:p>
          <a:p>
            <a:pPr lvl="2" eaLnBrk="1" hangingPunct="1">
              <a:lnSpc>
                <a:spcPct val="90000"/>
              </a:lnSpc>
            </a:pPr>
            <a:r>
              <a:rPr lang="en-US" altLang="en-US" sz="1700" dirty="0" smtClean="0"/>
              <a:t>There are no variables</a:t>
            </a:r>
          </a:p>
          <a:p>
            <a:pPr lvl="2" eaLnBrk="1" hangingPunct="1">
              <a:lnSpc>
                <a:spcPct val="90000"/>
              </a:lnSpc>
            </a:pPr>
            <a:r>
              <a:rPr lang="en-US" altLang="en-US" sz="1700" dirty="0" smtClean="0"/>
              <a:t>Therefore no loop control variables or loops</a:t>
            </a:r>
          </a:p>
          <a:p>
            <a:pPr lvl="1" eaLnBrk="1" hangingPunct="1">
              <a:lnSpc>
                <a:spcPct val="90000"/>
              </a:lnSpc>
            </a:pPr>
            <a:r>
              <a:rPr lang="en-US" altLang="en-US" sz="2000" dirty="0" smtClean="0"/>
              <a:t>All repetition is handled through </a:t>
            </a:r>
            <a:r>
              <a:rPr lang="en-US" altLang="en-US" sz="2000" u="sng" dirty="0" smtClean="0"/>
              <a:t>recursion</a:t>
            </a:r>
          </a:p>
        </p:txBody>
      </p:sp>
    </p:spTree>
    <p:extLst>
      <p:ext uri="{BB962C8B-B14F-4D97-AF65-F5344CB8AC3E}">
        <p14:creationId xmlns:p14="http://schemas.microsoft.com/office/powerpoint/2010/main" val="260795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ZA" altLang="en-US" dirty="0" smtClean="0"/>
              <a:t>List Functions: </a:t>
            </a:r>
            <a:r>
              <a:rPr lang="en-ZA" altLang="en-US" dirty="0" smtClean="0">
                <a:latin typeface="Courier New" panose="02070309020205020404" pitchFamily="49" charset="0"/>
              </a:rPr>
              <a:t>quote</a:t>
            </a:r>
            <a:endParaRPr lang="en-GB" altLang="en-US" dirty="0" smtClean="0"/>
          </a:p>
        </p:txBody>
      </p:sp>
      <p:sp>
        <p:nvSpPr>
          <p:cNvPr id="38915" name="Rectangle 3"/>
          <p:cNvSpPr>
            <a:spLocks noGrp="1" noChangeArrowheads="1"/>
          </p:cNvSpPr>
          <p:nvPr>
            <p:ph type="body" idx="1"/>
          </p:nvPr>
        </p:nvSpPr>
        <p:spPr>
          <a:xfrm>
            <a:off x="630620" y="1374230"/>
            <a:ext cx="8360980" cy="4572000"/>
          </a:xfrm>
        </p:spPr>
        <p:txBody>
          <a:bodyPr/>
          <a:lstStyle/>
          <a:p>
            <a:pPr eaLnBrk="1" hangingPunct="1">
              <a:lnSpc>
                <a:spcPct val="90000"/>
              </a:lnSpc>
            </a:pPr>
            <a:r>
              <a:rPr lang="en-US" altLang="en-US" sz="2400" dirty="0" smtClean="0"/>
              <a:t>The Scheme interpreter (named </a:t>
            </a:r>
            <a:r>
              <a:rPr lang="en-US" altLang="en-US" sz="2000" dirty="0" err="1" smtClean="0">
                <a:latin typeface="Courier New" panose="02070309020205020404" pitchFamily="49" charset="0"/>
              </a:rPr>
              <a:t>eval</a:t>
            </a:r>
            <a:r>
              <a:rPr lang="en-US" altLang="en-US" sz="2400" dirty="0" smtClean="0"/>
              <a:t>)</a:t>
            </a:r>
            <a:endParaRPr lang="en-US" altLang="en-US" sz="2400" dirty="0" smtClean="0"/>
          </a:p>
          <a:p>
            <a:pPr lvl="1" eaLnBrk="1" hangingPunct="1">
              <a:lnSpc>
                <a:spcPct val="90000"/>
              </a:lnSpc>
            </a:pPr>
            <a:r>
              <a:rPr lang="en-US" altLang="en-US" sz="2000" dirty="0" smtClean="0"/>
              <a:t>Always evaluates parameters of function applications</a:t>
            </a:r>
          </a:p>
          <a:p>
            <a:pPr eaLnBrk="1" hangingPunct="1">
              <a:lnSpc>
                <a:spcPct val="90000"/>
              </a:lnSpc>
            </a:pPr>
            <a:endParaRPr lang="en-US" altLang="en-US" sz="800" dirty="0" smtClean="0"/>
          </a:p>
          <a:p>
            <a:pPr eaLnBrk="1" hangingPunct="1">
              <a:lnSpc>
                <a:spcPct val="90000"/>
              </a:lnSpc>
            </a:pPr>
            <a:r>
              <a:rPr lang="en-US" altLang="en-US" sz="2400" dirty="0" smtClean="0"/>
              <a:t>Lists have the same form as functions</a:t>
            </a:r>
          </a:p>
          <a:p>
            <a:pPr lvl="1" eaLnBrk="1" hangingPunct="1">
              <a:lnSpc>
                <a:spcPct val="90000"/>
              </a:lnSpc>
            </a:pPr>
            <a:r>
              <a:rPr lang="en-US" altLang="en-US" sz="2000" dirty="0" smtClean="0">
                <a:solidFill>
                  <a:srgbClr val="666699"/>
                </a:solidFill>
                <a:latin typeface="Courier New" panose="02070309020205020404" pitchFamily="49" charset="0"/>
              </a:rPr>
              <a:t>(A B C)</a:t>
            </a:r>
            <a:r>
              <a:rPr lang="en-US" altLang="en-US" sz="2000" dirty="0" smtClean="0">
                <a:latin typeface="Courier New" panose="02070309020205020404" pitchFamily="49" charset="0"/>
              </a:rPr>
              <a:t> </a:t>
            </a:r>
            <a:r>
              <a:rPr lang="en-US" altLang="en-US" sz="2000" dirty="0" smtClean="0"/>
              <a:t>versus</a:t>
            </a:r>
            <a:r>
              <a:rPr lang="en-US" altLang="en-US" sz="2000" dirty="0" smtClean="0">
                <a:latin typeface="Courier New" panose="02070309020205020404" pitchFamily="49" charset="0"/>
              </a:rPr>
              <a:t> </a:t>
            </a:r>
            <a:r>
              <a:rPr lang="en-US" altLang="en-US" sz="2000" dirty="0" smtClean="0">
                <a:solidFill>
                  <a:srgbClr val="666699"/>
                </a:solidFill>
                <a:latin typeface="Courier New" panose="02070309020205020404" pitchFamily="49" charset="0"/>
              </a:rPr>
              <a:t>(member A list)</a:t>
            </a:r>
          </a:p>
          <a:p>
            <a:pPr lvl="1" eaLnBrk="1" hangingPunct="1">
              <a:lnSpc>
                <a:spcPct val="90000"/>
              </a:lnSpc>
            </a:pPr>
            <a:r>
              <a:rPr lang="en-US" altLang="en-US" sz="2000" dirty="0" smtClean="0"/>
              <a:t>Lists should </a:t>
            </a:r>
            <a:r>
              <a:rPr lang="en-US" altLang="en-US" sz="2000" u="sng" dirty="0" smtClean="0"/>
              <a:t>not</a:t>
            </a:r>
            <a:r>
              <a:rPr lang="en-US" altLang="en-US" sz="2000" dirty="0" smtClean="0"/>
              <a:t> be evaluated when they are parameters</a:t>
            </a:r>
          </a:p>
          <a:p>
            <a:pPr eaLnBrk="1" hangingPunct="1">
              <a:lnSpc>
                <a:spcPct val="90000"/>
              </a:lnSpc>
            </a:pPr>
            <a:endParaRPr lang="en-US" altLang="en-US" sz="800" dirty="0" smtClean="0"/>
          </a:p>
          <a:p>
            <a:pPr eaLnBrk="1" hangingPunct="1">
              <a:lnSpc>
                <a:spcPct val="90000"/>
              </a:lnSpc>
            </a:pPr>
            <a:r>
              <a:rPr lang="en-US" altLang="en-US" sz="2400" dirty="0" smtClean="0"/>
              <a:t>The </a:t>
            </a:r>
            <a:r>
              <a:rPr lang="en-US" altLang="en-US" sz="2400" dirty="0" smtClean="0">
                <a:latin typeface="Courier New" panose="02070309020205020404" pitchFamily="49" charset="0"/>
              </a:rPr>
              <a:t>quote</a:t>
            </a:r>
            <a:r>
              <a:rPr lang="en-US" altLang="en-US" sz="2400" dirty="0" smtClean="0"/>
              <a:t> </a:t>
            </a:r>
            <a:r>
              <a:rPr lang="en-US" altLang="en-US" sz="2400" dirty="0" smtClean="0"/>
              <a:t>primitive function</a:t>
            </a:r>
          </a:p>
          <a:p>
            <a:pPr lvl="1" eaLnBrk="1" hangingPunct="1">
              <a:lnSpc>
                <a:spcPct val="90000"/>
              </a:lnSpc>
            </a:pPr>
            <a:r>
              <a:rPr lang="en-US" altLang="en-US" sz="2000" dirty="0" smtClean="0"/>
              <a:t>Used to avoid parameter evaluation when not appropriate</a:t>
            </a:r>
          </a:p>
          <a:p>
            <a:pPr lvl="1" eaLnBrk="1" hangingPunct="1">
              <a:lnSpc>
                <a:spcPct val="90000"/>
              </a:lnSpc>
            </a:pPr>
            <a:r>
              <a:rPr lang="en-US" altLang="en-US" sz="2000" dirty="0" smtClean="0"/>
              <a:t>Takes one parameter, returns parameter without evaluation</a:t>
            </a:r>
          </a:p>
          <a:p>
            <a:pPr lvl="1" eaLnBrk="1" hangingPunct="1">
              <a:lnSpc>
                <a:spcPct val="90000"/>
              </a:lnSpc>
            </a:pPr>
            <a:r>
              <a:rPr lang="en-US" altLang="en-US" sz="2000" dirty="0" smtClean="0"/>
              <a:t>For example</a:t>
            </a:r>
          </a:p>
          <a:p>
            <a:pPr lvl="1" eaLnBrk="1" hangingPunct="1">
              <a:lnSpc>
                <a:spcPct val="90000"/>
              </a:lnSpc>
              <a:buFontTx/>
              <a:buNone/>
            </a:pPr>
            <a:r>
              <a:rPr lang="en-US" altLang="en-US" sz="1800" dirty="0" smtClean="0"/>
              <a:t>		 </a:t>
            </a:r>
            <a:r>
              <a:rPr lang="en-US" altLang="en-US" sz="1800" dirty="0" smtClean="0">
                <a:solidFill>
                  <a:srgbClr val="666699"/>
                </a:solidFill>
                <a:latin typeface="Courier New" panose="02070309020205020404" pitchFamily="49" charset="0"/>
              </a:rPr>
              <a:t>(foo </a:t>
            </a:r>
            <a:r>
              <a:rPr lang="en-US" altLang="en-US" sz="1800" dirty="0" smtClean="0">
                <a:solidFill>
                  <a:srgbClr val="666699"/>
                </a:solidFill>
                <a:latin typeface="Courier New" panose="02070309020205020404" pitchFamily="49" charset="0"/>
              </a:rPr>
              <a:t>(quote </a:t>
            </a:r>
            <a:r>
              <a:rPr lang="en-US" altLang="en-US" sz="1800" dirty="0" smtClean="0">
                <a:solidFill>
                  <a:srgbClr val="666699"/>
                </a:solidFill>
                <a:latin typeface="Courier New" panose="02070309020205020404" pitchFamily="49" charset="0"/>
              </a:rPr>
              <a:t>(A B C)))</a:t>
            </a:r>
            <a:r>
              <a:rPr lang="en-US" altLang="en-US" sz="1800" dirty="0" smtClean="0">
                <a:latin typeface="Courier New" panose="02070309020205020404" pitchFamily="49" charset="0"/>
              </a:rPr>
              <a:t> </a:t>
            </a:r>
            <a:r>
              <a:rPr lang="en-US" altLang="en-US" sz="1800" dirty="0" smtClean="0"/>
              <a:t>rather than</a:t>
            </a:r>
            <a:r>
              <a:rPr lang="en-US" altLang="en-US" sz="1800" dirty="0" smtClean="0">
                <a:latin typeface="Courier New" panose="02070309020205020404" pitchFamily="49" charset="0"/>
              </a:rPr>
              <a:t> </a:t>
            </a:r>
            <a:r>
              <a:rPr lang="en-US" altLang="en-US" sz="1800" dirty="0" smtClean="0">
                <a:solidFill>
                  <a:srgbClr val="666699"/>
                </a:solidFill>
                <a:latin typeface="Courier New" panose="02070309020205020404" pitchFamily="49" charset="0"/>
              </a:rPr>
              <a:t>(foo (A B C))</a:t>
            </a:r>
          </a:p>
          <a:p>
            <a:pPr lvl="1" eaLnBrk="1" hangingPunct="1">
              <a:lnSpc>
                <a:spcPct val="90000"/>
              </a:lnSpc>
            </a:pPr>
            <a:endParaRPr lang="en-US" altLang="en-US" sz="400" dirty="0" smtClean="0"/>
          </a:p>
          <a:p>
            <a:pPr lvl="1" eaLnBrk="1" hangingPunct="1">
              <a:lnSpc>
                <a:spcPct val="90000"/>
              </a:lnSpc>
            </a:pPr>
            <a:r>
              <a:rPr lang="en-US" altLang="en-US" sz="2000" dirty="0" smtClean="0"/>
              <a:t>Can be abbreviated with the apostrophe prefix operator</a:t>
            </a:r>
          </a:p>
          <a:p>
            <a:pPr lvl="1" eaLnBrk="1" hangingPunct="1">
              <a:lnSpc>
                <a:spcPct val="90000"/>
              </a:lnSpc>
              <a:buFontTx/>
              <a:buNone/>
            </a:pPr>
            <a:r>
              <a:rPr lang="en-US" altLang="en-US" sz="1800" dirty="0" smtClean="0">
                <a:latin typeface="Courier New" panose="02070309020205020404" pitchFamily="49" charset="0"/>
              </a:rPr>
              <a:t>		 </a:t>
            </a:r>
            <a:r>
              <a:rPr lang="en-US" altLang="en-US" sz="1800" dirty="0" smtClean="0">
                <a:solidFill>
                  <a:srgbClr val="666699"/>
                </a:solidFill>
                <a:latin typeface="Courier New" panose="02070309020205020404" pitchFamily="49" charset="0"/>
              </a:rPr>
              <a:t>'(A B)</a:t>
            </a:r>
            <a:r>
              <a:rPr lang="en-US" altLang="en-US" sz="1800" dirty="0" smtClean="0"/>
              <a:t> is equivalent to </a:t>
            </a:r>
            <a:r>
              <a:rPr lang="en-US" altLang="en-US" sz="1800" dirty="0" smtClean="0">
                <a:solidFill>
                  <a:srgbClr val="666699"/>
                </a:solidFill>
                <a:latin typeface="Courier New" panose="02070309020205020404" pitchFamily="49" charset="0"/>
              </a:rPr>
              <a:t>(quote </a:t>
            </a:r>
            <a:r>
              <a:rPr lang="en-US" altLang="en-US" sz="1800" dirty="0" smtClean="0">
                <a:solidFill>
                  <a:srgbClr val="666699"/>
                </a:solidFill>
                <a:latin typeface="Courier New" panose="02070309020205020404" pitchFamily="49" charset="0"/>
              </a:rPr>
              <a:t>(A B))</a:t>
            </a:r>
            <a:endParaRPr lang="en-GB" altLang="en-US" sz="1800" dirty="0" smtClean="0">
              <a:solidFill>
                <a:srgbClr val="666699"/>
              </a:solidFill>
              <a:latin typeface="Courier New" panose="02070309020205020404" pitchFamily="49" charset="0"/>
            </a:endParaRPr>
          </a:p>
        </p:txBody>
      </p:sp>
      <p:sp>
        <p:nvSpPr>
          <p:cNvPr id="38916" name="Footer Placeholder 3"/>
          <p:cNvSpPr txBox="1">
            <a:spLocks noGrp="1"/>
          </p:cNvSpPr>
          <p:nvPr/>
        </p:nvSpPr>
        <p:spPr bwMode="auto">
          <a:xfrm>
            <a:off x="685800" y="62484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a:solidFill>
                  <a:schemeClr val="tx1"/>
                </a:solidFill>
                <a:latin typeface="Arial" panose="020B0604020202020204" pitchFamily="34" charset="0"/>
              </a:rPr>
              <a:t>Addison-Wesley. All rights reserved.</a:t>
            </a:r>
          </a:p>
        </p:txBody>
      </p:sp>
      <p:sp>
        <p:nvSpPr>
          <p:cNvPr id="38917"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12479A71-128A-4A2F-89D1-871F7713F7AB}" type="slidenum">
              <a:rPr lang="en-US" altLang="en-US" sz="1000">
                <a:solidFill>
                  <a:schemeClr val="tx1"/>
                </a:solidFill>
                <a:latin typeface="Arial" panose="020B0604020202020204" pitchFamily="34" charset="0"/>
              </a:rPr>
              <a:pPr algn="r">
                <a:spcBef>
                  <a:spcPct val="0"/>
                </a:spcBef>
                <a:buFontTx/>
                <a:buNone/>
              </a:pPr>
              <a:t>7</a:t>
            </a:fld>
            <a:endParaRPr lang="en-US" altLang="en-US" sz="100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AF2B826-EFFD-42FF-8DBC-95E9E8BB1221}"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40964" name="Rectangle 2"/>
          <p:cNvSpPr>
            <a:spLocks noGrp="1" noChangeArrowheads="1"/>
          </p:cNvSpPr>
          <p:nvPr>
            <p:ph type="title"/>
          </p:nvPr>
        </p:nvSpPr>
        <p:spPr/>
        <p:txBody>
          <a:bodyPr/>
          <a:lstStyle/>
          <a:p>
            <a:pPr eaLnBrk="1" hangingPunct="1"/>
            <a:r>
              <a:rPr lang="en-US" altLang="en-US" dirty="0" smtClean="0"/>
              <a:t>List Functions: </a:t>
            </a:r>
            <a:r>
              <a:rPr lang="en-US" altLang="en-US" dirty="0" smtClean="0">
                <a:latin typeface="Courier New" panose="02070309020205020404" pitchFamily="49" charset="0"/>
              </a:rPr>
              <a:t>list</a:t>
            </a:r>
            <a:r>
              <a:rPr lang="en-US" altLang="en-US" dirty="0" smtClean="0"/>
              <a:t> function</a:t>
            </a:r>
            <a:endParaRPr lang="en-US" altLang="en-US" dirty="0" smtClean="0">
              <a:latin typeface="Courier New" panose="02070309020205020404" pitchFamily="49" charset="0"/>
            </a:endParaRPr>
          </a:p>
        </p:txBody>
      </p:sp>
      <p:sp>
        <p:nvSpPr>
          <p:cNvPr id="40965" name="Rectangle 3"/>
          <p:cNvSpPr>
            <a:spLocks noGrp="1" noChangeArrowheads="1"/>
          </p:cNvSpPr>
          <p:nvPr>
            <p:ph type="body" idx="1"/>
          </p:nvPr>
        </p:nvSpPr>
        <p:spPr>
          <a:xfrm>
            <a:off x="633250" y="1337440"/>
            <a:ext cx="8153400" cy="5029200"/>
          </a:xfrm>
        </p:spPr>
        <p:txBody>
          <a:bodyPr/>
          <a:lstStyle/>
          <a:p>
            <a:pPr eaLnBrk="1" hangingPunct="1"/>
            <a:r>
              <a:rPr lang="en-US" altLang="en-US" sz="2400" dirty="0" smtClean="0"/>
              <a:t>The </a:t>
            </a:r>
            <a:r>
              <a:rPr lang="en-US" altLang="en-US" sz="2400" dirty="0" smtClean="0">
                <a:latin typeface="Courier New" panose="02070309020205020404" pitchFamily="49" charset="0"/>
              </a:rPr>
              <a:t>list</a:t>
            </a:r>
            <a:r>
              <a:rPr lang="en-US" altLang="en-US" sz="2400" dirty="0" smtClean="0"/>
              <a:t> </a:t>
            </a:r>
            <a:r>
              <a:rPr lang="en-US" altLang="en-US" sz="2400" dirty="0" smtClean="0"/>
              <a:t>function</a:t>
            </a:r>
          </a:p>
          <a:p>
            <a:pPr lvl="1" eaLnBrk="1" hangingPunct="1"/>
            <a:r>
              <a:rPr lang="en-US" altLang="en-US" sz="2000" dirty="0" smtClean="0"/>
              <a:t>Takes any number of parameters</a:t>
            </a:r>
          </a:p>
          <a:p>
            <a:pPr lvl="1" eaLnBrk="1" hangingPunct="1"/>
            <a:r>
              <a:rPr lang="en-US" altLang="en-US" sz="2000" dirty="0" smtClean="0"/>
              <a:t>Yields a list with the parameters as elements</a:t>
            </a:r>
          </a:p>
          <a:p>
            <a:pPr lvl="1" eaLnBrk="1" hangingPunct="1">
              <a:buFontTx/>
              <a:buNone/>
            </a:pPr>
            <a:r>
              <a:rPr lang="en-US" altLang="en-US" sz="2000" dirty="0" smtClean="0">
                <a:latin typeface="Courier New" panose="02070309020205020404" pitchFamily="49" charset="0"/>
              </a:rPr>
              <a:t>	  </a:t>
            </a:r>
            <a:r>
              <a:rPr lang="en-US" altLang="en-US" sz="2000" dirty="0" smtClean="0">
                <a:solidFill>
                  <a:srgbClr val="666699"/>
                </a:solidFill>
                <a:latin typeface="Courier New" panose="02070309020205020404" pitchFamily="49" charset="0"/>
              </a:rPr>
              <a:t>(list </a:t>
            </a:r>
            <a:r>
              <a:rPr lang="en-US" altLang="en-US" sz="2000" dirty="0">
                <a:solidFill>
                  <a:srgbClr val="666699"/>
                </a:solidFill>
                <a:latin typeface="Courier New" panose="02070309020205020404" pitchFamily="49" charset="0"/>
              </a:rPr>
              <a:t>'A </a:t>
            </a:r>
            <a:r>
              <a:rPr lang="en-US" altLang="en-US" sz="2000" dirty="0" smtClean="0">
                <a:solidFill>
                  <a:srgbClr val="666699"/>
                </a:solidFill>
                <a:latin typeface="Courier New" panose="02070309020205020404" pitchFamily="49" charset="0"/>
              </a:rPr>
              <a:t>'B 'C)</a:t>
            </a:r>
            <a:r>
              <a:rPr lang="en-US" altLang="en-US" sz="2000" dirty="0" smtClean="0">
                <a:latin typeface="Courier New" panose="02070309020205020404" pitchFamily="49" charset="0"/>
              </a:rPr>
              <a:t> </a:t>
            </a:r>
            <a:r>
              <a:rPr lang="en-US" altLang="en-US" sz="2000" dirty="0" smtClean="0"/>
              <a:t>yields</a:t>
            </a:r>
            <a:r>
              <a:rPr lang="en-US" altLang="en-US" sz="2000" dirty="0" smtClean="0">
                <a:latin typeface="Courier New" panose="02070309020205020404" pitchFamily="49" charset="0"/>
              </a:rPr>
              <a:t> </a:t>
            </a:r>
            <a:r>
              <a:rPr lang="en-US" altLang="en-US" sz="2000" dirty="0" smtClean="0">
                <a:solidFill>
                  <a:srgbClr val="666699"/>
                </a:solidFill>
                <a:latin typeface="Courier New" panose="02070309020205020404" pitchFamily="49" charset="0"/>
              </a:rPr>
              <a:t>(A B C)</a:t>
            </a:r>
          </a:p>
          <a:p>
            <a:pPr lvl="1" eaLnBrk="1" hangingPunct="1">
              <a:buFontTx/>
              <a:buNone/>
            </a:pPr>
            <a:r>
              <a:rPr lang="en-US" altLang="en-US" sz="2000" dirty="0" smtClean="0">
                <a:solidFill>
                  <a:srgbClr val="333399"/>
                </a:solidFill>
                <a:latin typeface="Courier New" panose="02070309020205020404" pitchFamily="49" charset="0"/>
                <a:cs typeface="Courier New" panose="02070309020205020404" pitchFamily="49" charset="0"/>
              </a:rPr>
              <a:t>    </a:t>
            </a:r>
            <a:r>
              <a:rPr lang="en-US" altLang="en-US" sz="2000" dirty="0" smtClean="0">
                <a:solidFill>
                  <a:srgbClr val="666699"/>
                </a:solidFill>
                <a:latin typeface="Courier New" panose="02070309020205020404" pitchFamily="49" charset="0"/>
                <a:cs typeface="Courier New" panose="02070309020205020404" pitchFamily="49" charset="0"/>
              </a:rPr>
              <a:t>(list </a:t>
            </a:r>
            <a:r>
              <a:rPr lang="en-US" altLang="en-US" sz="2000" dirty="0" smtClean="0">
                <a:solidFill>
                  <a:srgbClr val="666699"/>
                </a:solidFill>
                <a:latin typeface="Courier New" panose="02070309020205020404" pitchFamily="49" charset="0"/>
                <a:cs typeface="Courier New" panose="02070309020205020404" pitchFamily="49" charset="0"/>
              </a:rPr>
              <a:t>'A 'B '(</a:t>
            </a:r>
            <a:r>
              <a:rPr lang="en-US" altLang="en-US" sz="2000" dirty="0">
                <a:solidFill>
                  <a:srgbClr val="666699"/>
                </a:solidFill>
                <a:latin typeface="Courier New" panose="02070309020205020404" pitchFamily="49" charset="0"/>
                <a:cs typeface="Courier New" panose="02070309020205020404" pitchFamily="49" charset="0"/>
              </a:rPr>
              <a:t>C D))</a:t>
            </a:r>
            <a:r>
              <a:rPr lang="en-US" altLang="en-US" sz="2000" dirty="0">
                <a:solidFill>
                  <a:srgbClr val="333399"/>
                </a:solidFill>
                <a:cs typeface="Courier New" panose="02070309020205020404" pitchFamily="49" charset="0"/>
              </a:rPr>
              <a:t> </a:t>
            </a:r>
            <a:r>
              <a:rPr lang="en-US" altLang="en-US" sz="2000" dirty="0" smtClean="0">
                <a:solidFill>
                  <a:srgbClr val="333399"/>
                </a:solidFill>
                <a:cs typeface="Courier New" panose="02070309020205020404" pitchFamily="49" charset="0"/>
              </a:rPr>
              <a:t>yields </a:t>
            </a:r>
            <a:r>
              <a:rPr lang="en-US" altLang="en-US" sz="2000" dirty="0">
                <a:solidFill>
                  <a:srgbClr val="666699"/>
                </a:solidFill>
                <a:latin typeface="Courier New" panose="02070309020205020404" pitchFamily="49" charset="0"/>
                <a:cs typeface="Courier New" panose="02070309020205020404" pitchFamily="49" charset="0"/>
              </a:rPr>
              <a:t>(A B (C D))</a:t>
            </a:r>
            <a:endParaRPr lang="en-US" altLang="en-US" sz="2000" dirty="0" smtClean="0">
              <a:solidFill>
                <a:srgbClr val="666699"/>
              </a:solidFill>
              <a:latin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7D85609-4D24-452B-BAAC-2D76B6FCE476}"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43012" name="Rectangle 2"/>
          <p:cNvSpPr>
            <a:spLocks noGrp="1" noChangeArrowheads="1"/>
          </p:cNvSpPr>
          <p:nvPr>
            <p:ph type="title"/>
          </p:nvPr>
        </p:nvSpPr>
        <p:spPr/>
        <p:txBody>
          <a:bodyPr/>
          <a:lstStyle/>
          <a:p>
            <a:pPr eaLnBrk="1" hangingPunct="1"/>
            <a:r>
              <a:rPr lang="en-US" altLang="en-US" dirty="0" smtClean="0"/>
              <a:t>List Functions: </a:t>
            </a:r>
            <a:r>
              <a:rPr lang="en-US" altLang="en-US" dirty="0" smtClean="0">
                <a:latin typeface="Courier New" panose="02070309020205020404" pitchFamily="49" charset="0"/>
                <a:cs typeface="Courier New" panose="02070309020205020404" pitchFamily="49" charset="0"/>
              </a:rPr>
              <a:t>car</a:t>
            </a:r>
            <a:r>
              <a:rPr lang="en-US" altLang="en-US" dirty="0" smtClean="0"/>
              <a:t> </a:t>
            </a:r>
            <a:r>
              <a:rPr lang="en-US" altLang="en-US" dirty="0" smtClean="0"/>
              <a:t>and </a:t>
            </a:r>
            <a:r>
              <a:rPr lang="en-US" altLang="en-US" dirty="0" err="1" smtClean="0">
                <a:latin typeface="Courier New" panose="02070309020205020404" pitchFamily="49" charset="0"/>
                <a:cs typeface="Courier New" panose="02070309020205020404" pitchFamily="49" charset="0"/>
              </a:rPr>
              <a:t>cdr</a:t>
            </a:r>
            <a:endParaRPr lang="en-US" altLang="en-US" sz="2800" dirty="0" smtClean="0">
              <a:latin typeface="Courier New" panose="02070309020205020404" pitchFamily="49" charset="0"/>
              <a:cs typeface="Courier New" panose="02070309020205020404" pitchFamily="49" charset="0"/>
            </a:endParaRPr>
          </a:p>
        </p:txBody>
      </p:sp>
      <p:sp>
        <p:nvSpPr>
          <p:cNvPr id="43013" name="Rectangle 3"/>
          <p:cNvSpPr>
            <a:spLocks noGrp="1" noChangeArrowheads="1"/>
          </p:cNvSpPr>
          <p:nvPr>
            <p:ph type="body" idx="1"/>
          </p:nvPr>
        </p:nvSpPr>
        <p:spPr>
          <a:xfrm>
            <a:off x="630620" y="1340070"/>
            <a:ext cx="8284780" cy="4572000"/>
          </a:xfrm>
        </p:spPr>
        <p:txBody>
          <a:bodyPr/>
          <a:lstStyle/>
          <a:p>
            <a:pPr lvl="0"/>
            <a:r>
              <a:rPr lang="en-US" altLang="en-US" sz="2400" dirty="0">
                <a:solidFill>
                  <a:srgbClr val="333399"/>
                </a:solidFill>
                <a:cs typeface="Courier New" panose="02070309020205020404" pitchFamily="49" charset="0"/>
              </a:rPr>
              <a:t>List </a:t>
            </a:r>
            <a:r>
              <a:rPr lang="en-US" altLang="en-US" sz="2400" dirty="0" smtClean="0">
                <a:solidFill>
                  <a:srgbClr val="333399"/>
                </a:solidFill>
                <a:cs typeface="Courier New" panose="02070309020205020404" pitchFamily="49" charset="0"/>
              </a:rPr>
              <a:t>functions </a:t>
            </a:r>
            <a:r>
              <a:rPr lang="en-US" altLang="en-US" sz="2400" dirty="0">
                <a:solidFill>
                  <a:srgbClr val="333399"/>
                </a:solidFill>
                <a:cs typeface="Courier New" panose="02070309020205020404" pitchFamily="49" charset="0"/>
              </a:rPr>
              <a:t>in Scheme</a:t>
            </a:r>
          </a:p>
          <a:p>
            <a:pPr lvl="1"/>
            <a:r>
              <a:rPr lang="en-US" altLang="en-US" sz="2000" dirty="0" smtClean="0">
                <a:solidFill>
                  <a:srgbClr val="333399"/>
                </a:solidFill>
                <a:latin typeface="+mj-lt"/>
                <a:cs typeface="Courier New" panose="02070309020205020404" pitchFamily="49" charset="0"/>
              </a:rPr>
              <a:t>The </a:t>
            </a:r>
            <a:r>
              <a:rPr lang="en-US" altLang="en-US" sz="2000" dirty="0" smtClean="0">
                <a:solidFill>
                  <a:srgbClr val="333399"/>
                </a:solidFill>
                <a:latin typeface="Courier New" panose="02070309020205020404" pitchFamily="49" charset="0"/>
                <a:cs typeface="Courier New" panose="02070309020205020404" pitchFamily="49" charset="0"/>
              </a:rPr>
              <a:t>car</a:t>
            </a:r>
            <a:r>
              <a:rPr lang="en-US" altLang="en-US" sz="2000" dirty="0" smtClean="0">
                <a:solidFill>
                  <a:srgbClr val="333399"/>
                </a:solidFill>
                <a:cs typeface="Courier New" panose="02070309020205020404" pitchFamily="49" charset="0"/>
              </a:rPr>
              <a:t> </a:t>
            </a:r>
            <a:r>
              <a:rPr lang="en-US" altLang="en-US" sz="2000" dirty="0" smtClean="0">
                <a:solidFill>
                  <a:srgbClr val="333399"/>
                </a:solidFill>
                <a:cs typeface="Courier New" panose="02070309020205020404" pitchFamily="49" charset="0"/>
              </a:rPr>
              <a:t>function yields first </a:t>
            </a:r>
            <a:r>
              <a:rPr lang="en-US" altLang="en-US" sz="2000" dirty="0">
                <a:solidFill>
                  <a:srgbClr val="333399"/>
                </a:solidFill>
                <a:cs typeface="Courier New" panose="02070309020205020404" pitchFamily="49" charset="0"/>
              </a:rPr>
              <a:t>element of its list parameter</a:t>
            </a:r>
          </a:p>
          <a:p>
            <a:pPr lvl="1">
              <a:buNone/>
            </a:pPr>
            <a:r>
              <a:rPr lang="en-US" altLang="en-US" sz="1800" dirty="0">
                <a:solidFill>
                  <a:srgbClr val="333399"/>
                </a:solidFill>
                <a:latin typeface="Courier"/>
                <a:cs typeface="Courier New" panose="02070309020205020404" pitchFamily="49" charset="0"/>
              </a:rPr>
              <a:t>  </a:t>
            </a:r>
            <a:r>
              <a:rPr lang="en-US" altLang="en-US" sz="1800" dirty="0" smtClean="0">
                <a:solidFill>
                  <a:srgbClr val="333399"/>
                </a:solidFill>
                <a:latin typeface="Courier"/>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(car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a:solidFill>
                  <a:srgbClr val="666699"/>
                </a:solidFill>
                <a:latin typeface="Courier New" panose="02070309020205020404" pitchFamily="49" charset="0"/>
                <a:cs typeface="Courier New" panose="02070309020205020404" pitchFamily="49" charset="0"/>
              </a:rPr>
              <a:t>A B C))</a:t>
            </a:r>
            <a:r>
              <a:rPr lang="en-US" altLang="en-US" sz="2000" dirty="0">
                <a:solidFill>
                  <a:srgbClr val="333399"/>
                </a:solidFill>
                <a:cs typeface="Courier New" panose="02070309020205020404" pitchFamily="49" charset="0"/>
              </a:rPr>
              <a:t> </a:t>
            </a:r>
            <a:r>
              <a:rPr lang="en-US" altLang="en-US" sz="2000" dirty="0" smtClean="0">
                <a:solidFill>
                  <a:srgbClr val="333399"/>
                </a:solidFill>
                <a:cs typeface="Courier New" panose="02070309020205020404" pitchFamily="49" charset="0"/>
              </a:rPr>
              <a:t>yields </a:t>
            </a:r>
            <a:r>
              <a:rPr lang="en-US" altLang="en-US" sz="1800" dirty="0" smtClean="0">
                <a:solidFill>
                  <a:srgbClr val="666699"/>
                </a:solidFill>
                <a:latin typeface="Courier New" panose="02070309020205020404" pitchFamily="49" charset="0"/>
                <a:cs typeface="Courier New" panose="02070309020205020404" pitchFamily="49" charset="0"/>
              </a:rPr>
              <a:t>A</a:t>
            </a:r>
          </a:p>
          <a:p>
            <a:pPr lvl="1">
              <a:buNone/>
            </a:pPr>
            <a:r>
              <a:rPr lang="en-US" altLang="en-US" sz="1800" dirty="0">
                <a:solidFill>
                  <a:srgbClr val="333399"/>
                </a:solidFill>
                <a:latin typeface="Courier"/>
                <a:cs typeface="Courier New" panose="02070309020205020404" pitchFamily="49" charset="0"/>
              </a:rPr>
              <a:t> </a:t>
            </a:r>
            <a:r>
              <a:rPr lang="en-US" altLang="en-US" sz="1800" dirty="0" smtClean="0">
                <a:solidFill>
                  <a:srgbClr val="333399"/>
                </a:solidFill>
                <a:latin typeface="Courier"/>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(car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a:solidFill>
                  <a:srgbClr val="666699"/>
                </a:solidFill>
                <a:latin typeface="Courier New" panose="02070309020205020404" pitchFamily="49" charset="0"/>
                <a:cs typeface="Courier New" panose="02070309020205020404" pitchFamily="49" charset="0"/>
              </a:rPr>
              <a:t>A B) C D))</a:t>
            </a:r>
            <a:r>
              <a:rPr lang="en-US" altLang="en-US" sz="1800" dirty="0">
                <a:cs typeface="Courier New" panose="02070309020205020404" pitchFamily="49" charset="0"/>
              </a:rPr>
              <a:t> </a:t>
            </a:r>
            <a:r>
              <a:rPr lang="en-US" altLang="en-US" sz="2000" dirty="0" smtClean="0">
                <a:cs typeface="Courier New" panose="02070309020205020404" pitchFamily="49" charset="0"/>
              </a:rPr>
              <a:t>yields</a:t>
            </a:r>
            <a:r>
              <a:rPr lang="en-US" altLang="en-US" sz="1800" dirty="0" smtClean="0">
                <a:cs typeface="Courier New" panose="02070309020205020404" pitchFamily="49" charset="0"/>
              </a:rPr>
              <a:t> </a:t>
            </a:r>
            <a:r>
              <a:rPr lang="en-US" altLang="en-US" sz="1800" dirty="0">
                <a:solidFill>
                  <a:srgbClr val="666699"/>
                </a:solidFill>
                <a:latin typeface="Courier New" panose="02070309020205020404" pitchFamily="49" charset="0"/>
                <a:cs typeface="Courier New" panose="02070309020205020404" pitchFamily="49" charset="0"/>
              </a:rPr>
              <a:t>(A B</a:t>
            </a:r>
            <a:r>
              <a:rPr lang="en-US" altLang="en-US" sz="1800" dirty="0" smtClean="0">
                <a:solidFill>
                  <a:srgbClr val="666699"/>
                </a:solidFill>
                <a:latin typeface="Courier New" panose="02070309020205020404" pitchFamily="49" charset="0"/>
                <a:cs typeface="Courier New" panose="02070309020205020404" pitchFamily="49" charset="0"/>
              </a:rPr>
              <a:t>)</a:t>
            </a:r>
            <a:endParaRPr lang="en-US" altLang="en-US" sz="1800" dirty="0">
              <a:solidFill>
                <a:srgbClr val="666699"/>
              </a:solidFill>
              <a:latin typeface="Courier New" panose="02070309020205020404" pitchFamily="49" charset="0"/>
              <a:cs typeface="Courier New" panose="02070309020205020404" pitchFamily="49" charset="0"/>
            </a:endParaRPr>
          </a:p>
          <a:p>
            <a:pPr lvl="1">
              <a:buNone/>
            </a:pPr>
            <a:r>
              <a:rPr lang="en-US" altLang="en-US" sz="1800" dirty="0">
                <a:solidFill>
                  <a:srgbClr val="333399"/>
                </a:solidFill>
                <a:latin typeface="Courier"/>
                <a:cs typeface="Courier New" panose="02070309020205020404" pitchFamily="49" charset="0"/>
              </a:rPr>
              <a:t> </a:t>
            </a:r>
            <a:r>
              <a:rPr lang="en-US" altLang="en-US" sz="1800" dirty="0" smtClean="0">
                <a:solidFill>
                  <a:srgbClr val="333399"/>
                </a:solidFill>
                <a:latin typeface="Courier"/>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(car </a:t>
            </a:r>
            <a:r>
              <a:rPr lang="en-US" altLang="en-US" sz="1800" dirty="0" smtClean="0">
                <a:solidFill>
                  <a:srgbClr val="666699"/>
                </a:solidFill>
                <a:latin typeface="Courier New" panose="02070309020205020404" pitchFamily="49" charset="0"/>
                <a:cs typeface="Courier New" panose="02070309020205020404" pitchFamily="49" charset="0"/>
              </a:rPr>
              <a:t>'A)</a:t>
            </a:r>
            <a:r>
              <a:rPr lang="en-US" altLang="en-US" sz="1800" dirty="0" smtClean="0">
                <a:solidFill>
                  <a:srgbClr val="333399"/>
                </a:solidFill>
                <a:cs typeface="Courier New" panose="02070309020205020404" pitchFamily="49" charset="0"/>
              </a:rPr>
              <a:t> </a:t>
            </a:r>
            <a:r>
              <a:rPr lang="en-US" altLang="en-US" sz="2000" dirty="0" smtClean="0">
                <a:solidFill>
                  <a:srgbClr val="333399"/>
                </a:solidFill>
                <a:cs typeface="Courier New" panose="02070309020205020404" pitchFamily="49" charset="0"/>
              </a:rPr>
              <a:t>produces an error</a:t>
            </a:r>
          </a:p>
          <a:p>
            <a:pPr lvl="1">
              <a:buNone/>
            </a:pPr>
            <a:r>
              <a:rPr lang="en-US" altLang="en-US" sz="1800" dirty="0" smtClean="0">
                <a:solidFill>
                  <a:srgbClr val="333399"/>
                </a:solidFill>
                <a:latin typeface="Courier"/>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(car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smtClean="0">
                <a:solidFill>
                  <a:srgbClr val="333399"/>
                </a:solidFill>
                <a:cs typeface="Courier New" panose="02070309020205020404" pitchFamily="49" charset="0"/>
              </a:rPr>
              <a:t> </a:t>
            </a:r>
            <a:r>
              <a:rPr lang="en-US" altLang="en-US" sz="2000" dirty="0">
                <a:solidFill>
                  <a:srgbClr val="333399"/>
                </a:solidFill>
                <a:cs typeface="Courier New" panose="02070309020205020404" pitchFamily="49" charset="0"/>
              </a:rPr>
              <a:t>produces an </a:t>
            </a:r>
            <a:r>
              <a:rPr lang="en-US" altLang="en-US" sz="2000" dirty="0" smtClean="0">
                <a:solidFill>
                  <a:srgbClr val="333399"/>
                </a:solidFill>
                <a:cs typeface="Courier New" panose="02070309020205020404" pitchFamily="49" charset="0"/>
              </a:rPr>
              <a:t>error</a:t>
            </a:r>
          </a:p>
          <a:p>
            <a:pPr lvl="1"/>
            <a:endParaRPr lang="en-US" altLang="en-US" sz="500" dirty="0" smtClean="0">
              <a:solidFill>
                <a:srgbClr val="333399"/>
              </a:solidFill>
              <a:latin typeface="+mj-lt"/>
              <a:cs typeface="Courier New" panose="02070309020205020404" pitchFamily="49" charset="0"/>
            </a:endParaRPr>
          </a:p>
          <a:p>
            <a:pPr lvl="1"/>
            <a:r>
              <a:rPr lang="en-US" altLang="en-US" sz="2000" dirty="0" smtClean="0">
                <a:solidFill>
                  <a:srgbClr val="333399"/>
                </a:solidFill>
                <a:latin typeface="+mj-lt"/>
                <a:cs typeface="Courier New" panose="02070309020205020404" pitchFamily="49" charset="0"/>
              </a:rPr>
              <a:t>The </a:t>
            </a:r>
            <a:r>
              <a:rPr lang="en-US" altLang="en-US" sz="2000" dirty="0" err="1" smtClean="0">
                <a:solidFill>
                  <a:srgbClr val="333399"/>
                </a:solidFill>
                <a:latin typeface="Courier New" panose="02070309020205020404" pitchFamily="49" charset="0"/>
                <a:cs typeface="Courier New" panose="02070309020205020404" pitchFamily="49" charset="0"/>
              </a:rPr>
              <a:t>cdr</a:t>
            </a:r>
            <a:r>
              <a:rPr lang="en-US" altLang="en-US" sz="2000" dirty="0" smtClean="0">
                <a:solidFill>
                  <a:srgbClr val="333399"/>
                </a:solidFill>
                <a:cs typeface="Courier New" panose="02070309020205020404" pitchFamily="49" charset="0"/>
              </a:rPr>
              <a:t> </a:t>
            </a:r>
            <a:r>
              <a:rPr lang="en-US" altLang="en-US" sz="2000" dirty="0" smtClean="0">
                <a:solidFill>
                  <a:srgbClr val="333399"/>
                </a:solidFill>
                <a:cs typeface="Courier New" panose="02070309020205020404" pitchFamily="49" charset="0"/>
              </a:rPr>
              <a:t>function yields remainder </a:t>
            </a:r>
            <a:r>
              <a:rPr lang="en-US" altLang="en-US" sz="2000" dirty="0">
                <a:solidFill>
                  <a:srgbClr val="333399"/>
                </a:solidFill>
                <a:cs typeface="Courier New" panose="02070309020205020404" pitchFamily="49" charset="0"/>
              </a:rPr>
              <a:t>of its list parameter after </a:t>
            </a:r>
            <a:r>
              <a:rPr lang="en-US" altLang="en-US" sz="2000" dirty="0" smtClean="0">
                <a:solidFill>
                  <a:srgbClr val="333399"/>
                </a:solidFill>
                <a:cs typeface="Courier New" panose="02070309020205020404" pitchFamily="49" charset="0"/>
              </a:rPr>
              <a:t>first </a:t>
            </a:r>
            <a:r>
              <a:rPr lang="en-US" altLang="en-US" sz="2000" dirty="0">
                <a:solidFill>
                  <a:srgbClr val="333399"/>
                </a:solidFill>
                <a:cs typeface="Courier New" panose="02070309020205020404" pitchFamily="49" charset="0"/>
              </a:rPr>
              <a:t>element has been removed</a:t>
            </a:r>
          </a:p>
          <a:p>
            <a:pPr lvl="1">
              <a:buNone/>
            </a:pPr>
            <a:r>
              <a:rPr lang="en-US" altLang="en-US" sz="1800" dirty="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err="1" smtClean="0">
                <a:solidFill>
                  <a:srgbClr val="666699"/>
                </a:solidFill>
                <a:latin typeface="Courier New" panose="02070309020205020404" pitchFamily="49" charset="0"/>
                <a:cs typeface="Courier New" panose="02070309020205020404" pitchFamily="49" charset="0"/>
              </a:rPr>
              <a:t>cdr</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a:solidFill>
                  <a:srgbClr val="666699"/>
                </a:solidFill>
                <a:latin typeface="Courier New" panose="02070309020205020404" pitchFamily="49" charset="0"/>
                <a:cs typeface="Courier New" panose="02070309020205020404" pitchFamily="49" charset="0"/>
              </a:rPr>
              <a:t>A B C))</a:t>
            </a:r>
            <a:r>
              <a:rPr lang="en-US" altLang="en-US" sz="2000" dirty="0">
                <a:solidFill>
                  <a:srgbClr val="333399"/>
                </a:solidFill>
                <a:latin typeface="+mj-lt"/>
                <a:cs typeface="Courier New" panose="02070309020205020404" pitchFamily="49" charset="0"/>
              </a:rPr>
              <a:t> </a:t>
            </a:r>
            <a:r>
              <a:rPr lang="en-US" altLang="en-US" sz="2000" dirty="0" smtClean="0">
                <a:solidFill>
                  <a:srgbClr val="333399"/>
                </a:solidFill>
                <a:cs typeface="Courier New" panose="02070309020205020404" pitchFamily="49" charset="0"/>
              </a:rPr>
              <a:t>yields </a:t>
            </a:r>
            <a:r>
              <a:rPr lang="en-US" altLang="en-US" sz="1800" dirty="0">
                <a:solidFill>
                  <a:srgbClr val="666699"/>
                </a:solidFill>
                <a:latin typeface="Courier New" panose="02070309020205020404" pitchFamily="49" charset="0"/>
                <a:cs typeface="Courier New" panose="02070309020205020404" pitchFamily="49" charset="0"/>
              </a:rPr>
              <a:t>(B C</a:t>
            </a:r>
            <a:r>
              <a:rPr lang="en-US" altLang="en-US" sz="1800" dirty="0" smtClean="0">
                <a:solidFill>
                  <a:srgbClr val="666699"/>
                </a:solidFill>
                <a:latin typeface="Courier New" panose="02070309020205020404" pitchFamily="49" charset="0"/>
                <a:cs typeface="Courier New" panose="02070309020205020404" pitchFamily="49" charset="0"/>
              </a:rPr>
              <a:t>)</a:t>
            </a:r>
          </a:p>
          <a:p>
            <a:pPr lvl="1">
              <a:buNone/>
            </a:pPr>
            <a:r>
              <a:rPr lang="en-US" altLang="en-US" sz="18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err="1" smtClean="0">
                <a:solidFill>
                  <a:srgbClr val="666699"/>
                </a:solidFill>
                <a:latin typeface="Courier New" panose="02070309020205020404" pitchFamily="49" charset="0"/>
                <a:cs typeface="Courier New" panose="02070309020205020404" pitchFamily="49" charset="0"/>
              </a:rPr>
              <a:t>cdr</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 B) C D))</a:t>
            </a:r>
            <a:r>
              <a:rPr lang="en-US" altLang="en-US" sz="2000" dirty="0" smtClean="0">
                <a:solidFill>
                  <a:srgbClr val="333399"/>
                </a:solidFill>
                <a:cs typeface="Courier New" panose="02070309020205020404" pitchFamily="49" charset="0"/>
              </a:rPr>
              <a:t> </a:t>
            </a:r>
            <a:r>
              <a:rPr lang="en-US" altLang="en-US" sz="2000" dirty="0">
                <a:solidFill>
                  <a:srgbClr val="333399"/>
                </a:solidFill>
                <a:cs typeface="Courier New" panose="02070309020205020404" pitchFamily="49" charset="0"/>
              </a:rPr>
              <a:t>yields </a:t>
            </a:r>
            <a:r>
              <a:rPr lang="en-US" altLang="en-US" sz="1800" dirty="0" smtClean="0">
                <a:solidFill>
                  <a:srgbClr val="666699"/>
                </a:solidFill>
                <a:latin typeface="Courier New" panose="02070309020205020404" pitchFamily="49" charset="0"/>
                <a:cs typeface="Courier New" panose="02070309020205020404" pitchFamily="49" charset="0"/>
              </a:rPr>
              <a:t>(C D)</a:t>
            </a:r>
          </a:p>
          <a:p>
            <a:pPr lvl="1">
              <a:buNone/>
            </a:pPr>
            <a:r>
              <a:rPr lang="en-US" altLang="en-US" sz="18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err="1" smtClean="0">
                <a:solidFill>
                  <a:srgbClr val="666699"/>
                </a:solidFill>
                <a:latin typeface="Courier New" panose="02070309020205020404" pitchFamily="49" charset="0"/>
                <a:cs typeface="Courier New" panose="02070309020205020404" pitchFamily="49" charset="0"/>
              </a:rPr>
              <a:t>cdr</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a:t>
            </a:r>
            <a:r>
              <a:rPr lang="en-US" altLang="en-US" sz="2000" dirty="0" smtClean="0">
                <a:solidFill>
                  <a:srgbClr val="333399"/>
                </a:solidFill>
                <a:cs typeface="Courier New" panose="02070309020205020404" pitchFamily="49" charset="0"/>
              </a:rPr>
              <a:t> </a:t>
            </a:r>
            <a:r>
              <a:rPr lang="en-US" altLang="en-US" sz="2000" dirty="0">
                <a:solidFill>
                  <a:srgbClr val="333399"/>
                </a:solidFill>
                <a:cs typeface="Courier New" panose="02070309020205020404" pitchFamily="49" charset="0"/>
              </a:rPr>
              <a:t>yields </a:t>
            </a:r>
            <a:r>
              <a:rPr lang="en-US" altLang="en-US" sz="1800" dirty="0" smtClean="0">
                <a:solidFill>
                  <a:srgbClr val="666699"/>
                </a:solidFill>
                <a:latin typeface="Courier New" panose="02070309020205020404" pitchFamily="49" charset="0"/>
                <a:cs typeface="Courier New" panose="02070309020205020404" pitchFamily="49" charset="0"/>
              </a:rPr>
              <a:t>()</a:t>
            </a:r>
          </a:p>
          <a:p>
            <a:pPr lvl="1">
              <a:buNone/>
            </a:pPr>
            <a:r>
              <a:rPr lang="en-US" altLang="en-US" sz="18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err="1" smtClean="0">
                <a:solidFill>
                  <a:srgbClr val="666699"/>
                </a:solidFill>
                <a:latin typeface="Courier New" panose="02070309020205020404" pitchFamily="49" charset="0"/>
                <a:cs typeface="Courier New" panose="02070309020205020404" pitchFamily="49" charset="0"/>
              </a:rPr>
              <a:t>cdr</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a:t>
            </a:r>
            <a:r>
              <a:rPr lang="en-US" altLang="en-US" sz="2000" dirty="0" smtClean="0">
                <a:solidFill>
                  <a:srgbClr val="333399"/>
                </a:solidFill>
                <a:cs typeface="Courier New" panose="02070309020205020404" pitchFamily="49" charset="0"/>
              </a:rPr>
              <a:t> produces an error</a:t>
            </a:r>
          </a:p>
          <a:p>
            <a:pPr lvl="1">
              <a:buNone/>
            </a:pPr>
            <a:r>
              <a:rPr lang="en-US" altLang="en-US" sz="1800" dirty="0" smtClean="0">
                <a:solidFill>
                  <a:srgbClr val="333399"/>
                </a:solidFill>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1800" dirty="0" err="1" smtClean="0">
                <a:solidFill>
                  <a:srgbClr val="666699"/>
                </a:solidFill>
                <a:latin typeface="Courier New" panose="02070309020205020404" pitchFamily="49" charset="0"/>
                <a:cs typeface="Courier New" panose="02070309020205020404" pitchFamily="49" charset="0"/>
              </a:rPr>
              <a:t>cdr</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a:t>
            </a:r>
            <a:r>
              <a:rPr lang="en-US" altLang="en-US" sz="2000" dirty="0" smtClean="0">
                <a:solidFill>
                  <a:srgbClr val="333399"/>
                </a:solidFill>
                <a:cs typeface="Courier New" panose="02070309020205020404" pitchFamily="49" charset="0"/>
              </a:rPr>
              <a:t> produces an error</a:t>
            </a:r>
            <a:endParaRPr lang="en-US" altLang="en-US" sz="1800" dirty="0" smtClean="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14456</TotalTime>
  <Words>2609</Words>
  <Application>Microsoft Office PowerPoint</Application>
  <PresentationFormat>On-screen Show (4:3)</PresentationFormat>
  <Paragraphs>291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Mincho</vt:lpstr>
      <vt:lpstr>Arial</vt:lpstr>
      <vt:lpstr>Courier</vt:lpstr>
      <vt:lpstr>Courier New</vt:lpstr>
      <vt:lpstr>Lucida Sans Unicode</vt:lpstr>
      <vt:lpstr>Times</vt:lpstr>
      <vt:lpstr>1_sebesta</vt:lpstr>
      <vt:lpstr>Chapter 15 Part 2</vt:lpstr>
      <vt:lpstr>Chapter 15 Topics</vt:lpstr>
      <vt:lpstr>Numeric Predicate Functions</vt:lpstr>
      <vt:lpstr>Control Flow: if function</vt:lpstr>
      <vt:lpstr>Control Flow: cond function</vt:lpstr>
      <vt:lpstr>Control Flow: Repetition</vt:lpstr>
      <vt:lpstr>List Functions: quote</vt:lpstr>
      <vt:lpstr>List Functions: list function</vt:lpstr>
      <vt:lpstr>List Functions: car and cdr</vt:lpstr>
      <vt:lpstr>List Functions: cons function</vt:lpstr>
      <vt:lpstr>List Predicates: list? &amp; null?</vt:lpstr>
      <vt:lpstr>Equivalence Predicates: eqv?</vt:lpstr>
      <vt:lpstr>Equivalence Predicates: eq?</vt:lpstr>
      <vt:lpstr>The let Function</vt:lpstr>
      <vt:lpstr>The let Function</vt:lpstr>
      <vt:lpstr>Example Scheme Function: member</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397</cp:revision>
  <dcterms:created xsi:type="dcterms:W3CDTF">2003-08-01T12:29:19Z</dcterms:created>
  <dcterms:modified xsi:type="dcterms:W3CDTF">2024-03-12T15:59:11Z</dcterms:modified>
</cp:coreProperties>
</file>