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16"/>
  </p:notesMasterIdLst>
  <p:sldIdLst>
    <p:sldId id="393" r:id="rId2"/>
    <p:sldId id="257" r:id="rId3"/>
    <p:sldId id="372" r:id="rId4"/>
    <p:sldId id="373" r:id="rId5"/>
    <p:sldId id="374" r:id="rId6"/>
    <p:sldId id="377" r:id="rId7"/>
    <p:sldId id="378" r:id="rId8"/>
    <p:sldId id="379" r:id="rId9"/>
    <p:sldId id="380" r:id="rId10"/>
    <p:sldId id="381" r:id="rId11"/>
    <p:sldId id="382" r:id="rId12"/>
    <p:sldId id="383" r:id="rId13"/>
    <p:sldId id="384" r:id="rId14"/>
    <p:sldId id="394"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66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6424" autoAdjust="0"/>
  </p:normalViewPr>
  <p:slideViewPr>
    <p:cSldViewPr>
      <p:cViewPr varScale="1">
        <p:scale>
          <a:sx n="73" d="100"/>
          <a:sy n="73" d="100"/>
        </p:scale>
        <p:origin x="110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Lucida Sans Unicode" panose="020B0602030504020204" pitchFamily="34" charset="0"/>
                <a:cs typeface="Lucida Sans Unicode" panose="020B0602030504020204" pitchFamily="34" charset="0"/>
              </a:defRPr>
            </a:lvl1pPr>
          </a:lstStyle>
          <a:p>
            <a:pPr>
              <a:defRPr/>
            </a:pPr>
            <a:fld id="{E870BC5F-F1FA-4E63-AAF5-2484B49BAB8D}" type="slidenum">
              <a:rPr lang="en-US" altLang="en-US"/>
              <a:pPr>
                <a:defRPr/>
              </a:pPr>
              <a:t>‹#›</a:t>
            </a:fld>
            <a:endParaRPr lang="en-US" altLang="en-US"/>
          </a:p>
        </p:txBody>
      </p:sp>
    </p:spTree>
    <p:extLst>
      <p:ext uri="{BB962C8B-B14F-4D97-AF65-F5344CB8AC3E}">
        <p14:creationId xmlns:p14="http://schemas.microsoft.com/office/powerpoint/2010/main" val="3575886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10095BF5-4AD6-463F-BFFB-74C71C30254D}" type="slidenum">
              <a:rPr lang="en-US" altLang="en-US" sz="1200" smtClean="0"/>
              <a:pPr/>
              <a:t>1</a:t>
            </a:fld>
            <a:endParaRPr lang="en-US" altLang="en-US" sz="120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smtClean="0"/>
          </a:p>
        </p:txBody>
      </p:sp>
    </p:spTree>
    <p:extLst>
      <p:ext uri="{BB962C8B-B14F-4D97-AF65-F5344CB8AC3E}">
        <p14:creationId xmlns:p14="http://schemas.microsoft.com/office/powerpoint/2010/main" val="39679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F953995-48FE-4B97-B708-6354F3BC4395}" type="slidenum">
              <a:rPr lang="en-US" altLang="en-US" sz="1300" smtClean="0"/>
              <a:pPr/>
              <a:t>11</a:t>
            </a:fld>
            <a:endParaRPr lang="en-US" altLang="en-US" sz="1300" smtClean="0"/>
          </a:p>
        </p:txBody>
      </p:sp>
      <p:sp>
        <p:nvSpPr>
          <p:cNvPr id="73731" name="Rectangle 2"/>
          <p:cNvSpPr>
            <a:spLocks noGrp="1" noRot="1" noChangeAspect="1" noChangeArrowheads="1" noTextEdit="1"/>
          </p:cNvSpPr>
          <p:nvPr>
            <p:ph type="sldImg"/>
          </p:nvPr>
        </p:nvSpPr>
        <p:spPr>
          <a:xfrm>
            <a:off x="992188" y="768350"/>
            <a:ext cx="5114925" cy="3836988"/>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1640059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BE67E3A-48B1-481A-A9B4-9EB1FD019DBB}" type="slidenum">
              <a:rPr lang="en-US" altLang="en-US" sz="1300" smtClean="0"/>
              <a:pPr/>
              <a:t>12</a:t>
            </a:fld>
            <a:endParaRPr lang="en-US" altLang="en-US" sz="1300" smtClean="0"/>
          </a:p>
        </p:txBody>
      </p:sp>
      <p:sp>
        <p:nvSpPr>
          <p:cNvPr id="75779" name="Rectangle 2"/>
          <p:cNvSpPr>
            <a:spLocks noGrp="1" noRot="1" noChangeAspect="1" noChangeArrowheads="1" noTextEdit="1"/>
          </p:cNvSpPr>
          <p:nvPr>
            <p:ph type="sldImg"/>
          </p:nvPr>
        </p:nvSpPr>
        <p:spPr>
          <a:xfrm>
            <a:off x="992188" y="768350"/>
            <a:ext cx="5114925" cy="3836988"/>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1629041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262D05B-5E84-44BD-B7D7-5589EC935C43}" type="slidenum">
              <a:rPr lang="en-US" altLang="en-US" sz="1300" smtClean="0"/>
              <a:pPr/>
              <a:t>13</a:t>
            </a:fld>
            <a:endParaRPr lang="en-US" altLang="en-US" sz="1300" smtClean="0"/>
          </a:p>
        </p:txBody>
      </p:sp>
      <p:sp>
        <p:nvSpPr>
          <p:cNvPr id="77827" name="Rectangle 2"/>
          <p:cNvSpPr>
            <a:spLocks noGrp="1" noRot="1" noChangeAspect="1" noChangeArrowheads="1" noTextEdit="1"/>
          </p:cNvSpPr>
          <p:nvPr>
            <p:ph type="sldImg"/>
          </p:nvPr>
        </p:nvSpPr>
        <p:spPr>
          <a:xfrm>
            <a:off x="992188" y="768350"/>
            <a:ext cx="5114925" cy="3836988"/>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4119809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BE67E3A-48B1-481A-A9B4-9EB1FD019DBB}" type="slidenum">
              <a:rPr lang="en-US" altLang="en-US" sz="1300" smtClean="0"/>
              <a:pPr/>
              <a:t>14</a:t>
            </a:fld>
            <a:endParaRPr lang="en-US" altLang="en-US" sz="1300" smtClean="0"/>
          </a:p>
        </p:txBody>
      </p:sp>
      <p:sp>
        <p:nvSpPr>
          <p:cNvPr id="75779" name="Rectangle 2"/>
          <p:cNvSpPr>
            <a:spLocks noGrp="1" noRot="1" noChangeAspect="1" noChangeArrowheads="1" noTextEdit="1"/>
          </p:cNvSpPr>
          <p:nvPr>
            <p:ph type="sldImg"/>
          </p:nvPr>
        </p:nvSpPr>
        <p:spPr>
          <a:xfrm>
            <a:off x="992188" y="768350"/>
            <a:ext cx="5114925" cy="3836988"/>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12083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20B71E4-D86A-470A-B958-326C1BF58D6C}" type="slidenum">
              <a:rPr lang="en-US" altLang="en-US" sz="1200" smtClean="0"/>
              <a:pPr/>
              <a:t>2</a:t>
            </a:fld>
            <a:endParaRPr lang="en-US" altLang="en-US"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072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FA7C048-25E5-4DC6-8590-A31F715C2B61}" type="slidenum">
              <a:rPr lang="en-US" altLang="en-US" sz="1300" smtClean="0"/>
              <a:pPr/>
              <a:t>3</a:t>
            </a:fld>
            <a:endParaRPr lang="en-US" altLang="en-US" sz="1300" smtClean="0"/>
          </a:p>
        </p:txBody>
      </p:sp>
      <p:sp>
        <p:nvSpPr>
          <p:cNvPr id="54275" name="Rectangle 2"/>
          <p:cNvSpPr>
            <a:spLocks noGrp="1" noRot="1" noChangeAspect="1" noChangeArrowheads="1" noTextEdit="1"/>
          </p:cNvSpPr>
          <p:nvPr>
            <p:ph type="sldImg"/>
          </p:nvPr>
        </p:nvSpPr>
        <p:spPr>
          <a:xfrm>
            <a:off x="992188" y="768350"/>
            <a:ext cx="5114925" cy="3836988"/>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This example defines a function named </a:t>
            </a:r>
            <a:r>
              <a:rPr lang="en-GB" altLang="en-US" dirty="0" err="1" smtClean="0"/>
              <a:t>equalsimp</a:t>
            </a:r>
            <a:r>
              <a:rPr lang="en-GB" altLang="en-US" dirty="0" smtClean="0"/>
              <a:t>, which is applied to two parameters, lis1 and lis2 (both lists). The lists are both “simple”, meaning that we assume they hold only atoms, and no </a:t>
            </a:r>
            <a:r>
              <a:rPr lang="en-GB" altLang="en-US" dirty="0" err="1" smtClean="0"/>
              <a:t>sublists</a:t>
            </a:r>
            <a:r>
              <a:rPr lang="en-GB" altLang="en-US" dirty="0" smtClean="0"/>
              <a:t>. The function results in a true if the lists contain exactly the same elements, and false otherwise.</a:t>
            </a:r>
          </a:p>
          <a:p>
            <a:pPr eaLnBrk="1" hangingPunct="1"/>
            <a:endParaRPr lang="en-GB" altLang="en-US" dirty="0" smtClean="0"/>
          </a:p>
          <a:p>
            <a:pPr eaLnBrk="1" hangingPunct="1"/>
            <a:r>
              <a:rPr lang="en-GB" altLang="en-US" dirty="0" smtClean="0"/>
              <a:t>The function is again recursive, because it uses the </a:t>
            </a:r>
            <a:r>
              <a:rPr lang="en-GB" altLang="en-US" dirty="0" err="1" smtClean="0"/>
              <a:t>equalsimp</a:t>
            </a:r>
            <a:r>
              <a:rPr lang="en-GB" altLang="en-US" dirty="0" smtClean="0"/>
              <a:t> function. It has three base cases, and one recursive case.</a:t>
            </a:r>
          </a:p>
          <a:p>
            <a:pPr eaLnBrk="1" hangingPunct="1"/>
            <a:endParaRPr lang="en-GB" altLang="en-US" dirty="0" smtClean="0"/>
          </a:p>
          <a:p>
            <a:pPr eaLnBrk="1" hangingPunct="1"/>
            <a:r>
              <a:rPr lang="en-GB" altLang="en-US" dirty="0" smtClean="0"/>
              <a:t>Our strategy is as follows: We compare the first element in each list. If we see that they’re the same, we can continue checking the rest of the lists by ignoring the first elements of each and testing the tails. We can conclude they the lists aren’t the same if we find one pair of elements that doesn’t match. Also, if one of the lists runs out of elements before the other, the lists are different lengths, so we can conclude that they aren’t equal.</a:t>
            </a:r>
          </a:p>
          <a:p>
            <a:pPr eaLnBrk="1" hangingPunct="1"/>
            <a:endParaRPr lang="en-GB" altLang="en-US" dirty="0" smtClean="0"/>
          </a:p>
          <a:p>
            <a:pPr eaLnBrk="1" hangingPunct="1"/>
            <a:r>
              <a:rPr lang="en-GB" altLang="en-US" dirty="0" smtClean="0"/>
              <a:t>The first two base cases deal with either the first or second list being empty. Look at the first base case. It tests whether the first list is empty. If the first list is empty, then we need to look at the second list. If the second list is also empty, then the two lists are equal (they are both empty lists). If the second list is not empty (it contains one or more elements), then the lists obviously aren’t equal (lis2 is longer than lis1). In other words, if the second list is empty, the </a:t>
            </a:r>
            <a:r>
              <a:rPr lang="en-GB" altLang="en-US" dirty="0" smtClean="0"/>
              <a:t>null? </a:t>
            </a:r>
            <a:r>
              <a:rPr lang="en-GB" altLang="en-US" dirty="0" smtClean="0"/>
              <a:t>function produces a </a:t>
            </a:r>
            <a:r>
              <a:rPr lang="en-GB" altLang="en-US" dirty="0" smtClean="0"/>
              <a:t>#t </a:t>
            </a:r>
            <a:r>
              <a:rPr lang="en-GB" altLang="en-US" dirty="0" smtClean="0"/>
              <a:t>result, and the </a:t>
            </a:r>
            <a:r>
              <a:rPr lang="en-GB" altLang="en-US" dirty="0" err="1" smtClean="0"/>
              <a:t>equalsimp</a:t>
            </a:r>
            <a:r>
              <a:rPr lang="en-GB" altLang="en-US" dirty="0" smtClean="0"/>
              <a:t> function’s result is also #T. If the second list is not empty, the </a:t>
            </a:r>
            <a:r>
              <a:rPr lang="en-GB" altLang="en-US" dirty="0" smtClean="0"/>
              <a:t>null? </a:t>
            </a:r>
            <a:r>
              <a:rPr lang="en-GB" altLang="en-US" dirty="0" smtClean="0"/>
              <a:t>function produces a </a:t>
            </a:r>
            <a:r>
              <a:rPr lang="en-GB" altLang="en-US" dirty="0" smtClean="0"/>
              <a:t>#f </a:t>
            </a:r>
            <a:r>
              <a:rPr lang="en-GB" altLang="en-US" dirty="0" smtClean="0"/>
              <a:t>result, which also becomes the result of </a:t>
            </a:r>
            <a:r>
              <a:rPr lang="en-GB" altLang="en-US" dirty="0" err="1" smtClean="0"/>
              <a:t>equalsimp</a:t>
            </a:r>
            <a:r>
              <a:rPr lang="en-GB" altLang="en-US" dirty="0" smtClean="0"/>
              <a:t>.</a:t>
            </a:r>
          </a:p>
          <a:p>
            <a:pPr eaLnBrk="1" hangingPunct="1"/>
            <a:endParaRPr lang="en-GB" altLang="en-US" dirty="0" smtClean="0"/>
          </a:p>
          <a:p>
            <a:pPr eaLnBrk="1" hangingPunct="1"/>
            <a:r>
              <a:rPr lang="en-GB" altLang="en-US" dirty="0" smtClean="0"/>
              <a:t>Let’s look at the second base case. Remember that the first base case has eliminated the possibility that lis1 is empty. So if lis2 is empty, we know lis1 must be longer than lis2, and therefore the lists are not equal. The result is therefore </a:t>
            </a:r>
            <a:r>
              <a:rPr lang="en-GB" altLang="en-US" dirty="0" smtClean="0"/>
              <a:t>#f, </a:t>
            </a:r>
            <a:r>
              <a:rPr lang="en-GB" altLang="en-US" dirty="0" smtClean="0"/>
              <a:t>and we don’t need to check whether lis1 is empty.</a:t>
            </a:r>
          </a:p>
          <a:p>
            <a:pPr eaLnBrk="1" hangingPunct="1"/>
            <a:endParaRPr lang="en-GB" altLang="en-US" dirty="0" smtClean="0"/>
          </a:p>
          <a:p>
            <a:pPr eaLnBrk="1" hangingPunct="1"/>
            <a:r>
              <a:rPr lang="en-GB" altLang="en-US" dirty="0" smtClean="0"/>
              <a:t>The final base case is for when both lists still have elements, but we’ve found that the first elements in each don’t match. Obviously we know that the lists can’t be equal in this case. Now we could have checked for that explicitly (can you write the predicate that would test this?), but because the recursive case needs to handle the situation where the first elements in each list match, we can simply specify it as the </a:t>
            </a:r>
            <a:r>
              <a:rPr lang="en-GB" altLang="en-US" dirty="0" smtClean="0"/>
              <a:t>else </a:t>
            </a:r>
            <a:r>
              <a:rPr lang="en-GB" altLang="en-US" dirty="0" smtClean="0"/>
              <a:t>part, which will be used if none of the previous tests are successful. If we have eliminated all the conditions before the </a:t>
            </a:r>
            <a:r>
              <a:rPr lang="en-GB" altLang="en-US" dirty="0" smtClean="0"/>
              <a:t>else, </a:t>
            </a:r>
            <a:r>
              <a:rPr lang="en-GB" altLang="en-US" dirty="0" smtClean="0"/>
              <a:t>we can see that the only other outcome possible is if the first elements in the lists don’t match, and the result must be </a:t>
            </a:r>
            <a:r>
              <a:rPr lang="en-GB" altLang="en-US" dirty="0" smtClean="0"/>
              <a:t>#f.</a:t>
            </a:r>
            <a:endParaRPr lang="en-GB" altLang="en-US" dirty="0" smtClean="0"/>
          </a:p>
          <a:p>
            <a:pPr eaLnBrk="1" hangingPunct="1"/>
            <a:endParaRPr lang="en-GB" altLang="en-US" dirty="0" smtClean="0"/>
          </a:p>
          <a:p>
            <a:pPr eaLnBrk="1" hangingPunct="1"/>
            <a:r>
              <a:rPr lang="en-GB" altLang="en-US" dirty="0" smtClean="0"/>
              <a:t>Now for the recursive case. What we want to do here is confirm that the first elements of the two lists are the same. This is done using the </a:t>
            </a:r>
            <a:r>
              <a:rPr lang="en-GB" altLang="en-US" dirty="0" err="1" smtClean="0"/>
              <a:t>eq</a:t>
            </a:r>
            <a:r>
              <a:rPr lang="en-GB" altLang="en-US" dirty="0" smtClean="0"/>
              <a:t>? </a:t>
            </a:r>
            <a:r>
              <a:rPr lang="en-GB" altLang="en-US" dirty="0" smtClean="0"/>
              <a:t>function on the </a:t>
            </a:r>
            <a:r>
              <a:rPr lang="en-GB" altLang="en-US" dirty="0" smtClean="0"/>
              <a:t>car </a:t>
            </a:r>
            <a:r>
              <a:rPr lang="en-GB" altLang="en-US" dirty="0" smtClean="0"/>
              <a:t>of each list. If the elements match, we know we can continue testing the remaining elements in the lists. So we ignore the first elements (we’ve already found that they’re the same) and call the </a:t>
            </a:r>
            <a:r>
              <a:rPr lang="en-GB" altLang="en-US" dirty="0" err="1" smtClean="0"/>
              <a:t>equalsimp</a:t>
            </a:r>
            <a:r>
              <a:rPr lang="en-GB" altLang="en-US" dirty="0" smtClean="0"/>
              <a:t> function itself on the </a:t>
            </a:r>
            <a:r>
              <a:rPr lang="en-GB" altLang="en-US" dirty="0" err="1" smtClean="0"/>
              <a:t>cdr</a:t>
            </a:r>
            <a:r>
              <a:rPr lang="en-GB" altLang="en-US" dirty="0" smtClean="0"/>
              <a:t> </a:t>
            </a:r>
            <a:r>
              <a:rPr lang="en-GB" altLang="en-US" dirty="0" smtClean="0"/>
              <a:t>of each list. This will continue until either the first list or the second runs out of elements before the other list (the first two base cases), an element is found that doesn’t match (the final base case), or both lists run out of elements at the same time (the first base case again). Only in the last case do we get a </a:t>
            </a:r>
            <a:r>
              <a:rPr lang="en-GB" altLang="en-US" dirty="0" smtClean="0"/>
              <a:t>#t.</a:t>
            </a:r>
            <a:endParaRPr lang="en-GB" altLang="en-US" dirty="0" smtClean="0"/>
          </a:p>
          <a:p>
            <a:pPr eaLnBrk="1" hangingPunct="1"/>
            <a:endParaRPr lang="en-GB" altLang="en-US" dirty="0" smtClean="0"/>
          </a:p>
          <a:p>
            <a:pPr eaLnBrk="1" hangingPunct="1"/>
            <a:r>
              <a:rPr lang="en-GB" altLang="en-US" dirty="0" smtClean="0"/>
              <a:t>Again, we have to solve this problem recursively, not iteratively.</a:t>
            </a:r>
          </a:p>
          <a:p>
            <a:pPr eaLnBrk="1" hangingPunct="1"/>
            <a:endParaRPr lang="en-GB" altLang="en-US" dirty="0" smtClean="0"/>
          </a:p>
          <a:p>
            <a:pPr eaLnBrk="1" hangingPunct="1"/>
            <a:r>
              <a:rPr lang="en-GB" altLang="en-US" dirty="0" smtClean="0"/>
              <a:t>Now consider the order of the base and recursive cases. What happens if we move the recursive case to the top of the </a:t>
            </a:r>
            <a:r>
              <a:rPr lang="en-GB" altLang="en-US" dirty="0" err="1" smtClean="0"/>
              <a:t>cond</a:t>
            </a:r>
            <a:r>
              <a:rPr lang="en-GB" altLang="en-US" dirty="0" smtClean="0"/>
              <a:t>? </a:t>
            </a:r>
            <a:r>
              <a:rPr lang="en-GB" altLang="en-US" dirty="0" smtClean="0"/>
              <a:t>What happens if we place the </a:t>
            </a:r>
            <a:r>
              <a:rPr lang="en-GB" altLang="en-US" dirty="0" smtClean="0"/>
              <a:t>null? </a:t>
            </a:r>
            <a:r>
              <a:rPr lang="en-GB" altLang="en-US" dirty="0" smtClean="0"/>
              <a:t>check on lis2 above the </a:t>
            </a:r>
            <a:r>
              <a:rPr lang="en-GB" altLang="en-US" dirty="0" smtClean="0"/>
              <a:t>null? </a:t>
            </a:r>
            <a:r>
              <a:rPr lang="en-GB" altLang="en-US" dirty="0" smtClean="0"/>
              <a:t>check on lis1? If we have an explicit test to check for when the first elements in the lists don’t match, where can we place it?</a:t>
            </a:r>
          </a:p>
        </p:txBody>
      </p:sp>
    </p:spTree>
    <p:extLst>
      <p:ext uri="{BB962C8B-B14F-4D97-AF65-F5344CB8AC3E}">
        <p14:creationId xmlns:p14="http://schemas.microsoft.com/office/powerpoint/2010/main" val="526172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8C70651-F383-47EF-B190-40ADBC3E094B}" type="slidenum">
              <a:rPr lang="en-US" altLang="en-US" sz="1300" smtClean="0"/>
              <a:pPr/>
              <a:t>4</a:t>
            </a:fld>
            <a:endParaRPr lang="en-US" altLang="en-US" sz="1300" smtClean="0"/>
          </a:p>
        </p:txBody>
      </p:sp>
      <p:sp>
        <p:nvSpPr>
          <p:cNvPr id="56323" name="Rectangle 2"/>
          <p:cNvSpPr>
            <a:spLocks noGrp="1" noRot="1" noChangeAspect="1" noChangeArrowheads="1" noTextEdit="1"/>
          </p:cNvSpPr>
          <p:nvPr>
            <p:ph type="sldImg"/>
          </p:nvPr>
        </p:nvSpPr>
        <p:spPr>
          <a:xfrm>
            <a:off x="992188" y="768350"/>
            <a:ext cx="5114925" cy="3836988"/>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The issue with the previous program is that it doesn’t work if we have </a:t>
            </a:r>
            <a:r>
              <a:rPr lang="en-GB" altLang="en-US" dirty="0" err="1" smtClean="0"/>
              <a:t>sublists</a:t>
            </a:r>
            <a:r>
              <a:rPr lang="en-GB" altLang="en-US" dirty="0" smtClean="0"/>
              <a:t> in either lis1 or lis2. Why is this? Because </a:t>
            </a:r>
            <a:r>
              <a:rPr lang="en-GB" altLang="en-US" dirty="0" err="1" smtClean="0"/>
              <a:t>eq</a:t>
            </a:r>
            <a:r>
              <a:rPr lang="en-GB" altLang="en-US" dirty="0" smtClean="0"/>
              <a:t>? </a:t>
            </a:r>
            <a:r>
              <a:rPr lang="en-GB" altLang="en-US" dirty="0" smtClean="0"/>
              <a:t>has unpredictable results when it compares lists (see the</a:t>
            </a:r>
            <a:r>
              <a:rPr lang="en-GB" altLang="en-US" baseline="0" dirty="0" smtClean="0"/>
              <a:t> previous lecture for details on this</a:t>
            </a:r>
            <a:r>
              <a:rPr lang="en-GB" altLang="en-US" dirty="0" smtClean="0"/>
              <a:t>). This function overcomes this problem.</a:t>
            </a:r>
          </a:p>
          <a:p>
            <a:pPr eaLnBrk="1" hangingPunct="1"/>
            <a:endParaRPr lang="en-GB" altLang="en-US" dirty="0" smtClean="0"/>
          </a:p>
          <a:p>
            <a:pPr eaLnBrk="1" hangingPunct="1"/>
            <a:r>
              <a:rPr lang="en-GB" altLang="en-US" dirty="0" smtClean="0"/>
              <a:t>Compare this function to </a:t>
            </a:r>
            <a:r>
              <a:rPr lang="en-GB" altLang="en-US" dirty="0" err="1" smtClean="0"/>
              <a:t>equalsimp</a:t>
            </a:r>
            <a:r>
              <a:rPr lang="en-GB" altLang="en-US" dirty="0" smtClean="0"/>
              <a:t>. You’ll see that the three base cases and the recursive case are almost the same. Firstly, we’ve replaced the </a:t>
            </a:r>
            <a:r>
              <a:rPr lang="en-GB" altLang="en-US" dirty="0" err="1" smtClean="0"/>
              <a:t>eq</a:t>
            </a:r>
            <a:r>
              <a:rPr lang="en-GB" altLang="en-US" dirty="0" smtClean="0"/>
              <a:t>? </a:t>
            </a:r>
            <a:r>
              <a:rPr lang="en-GB" altLang="en-US" dirty="0" smtClean="0"/>
              <a:t>function with another recursive call to the equal function. What is the result of this? Because the equal function tests whether two lists are equal, it will now be able to compare items in lis1 and lis2 that are also lists. Are we done? Not yet. We’ve now also removed the mechanism for testing individual atoms (we don’t use </a:t>
            </a:r>
            <a:r>
              <a:rPr lang="en-GB" altLang="en-US" dirty="0" err="1" smtClean="0"/>
              <a:t>eq</a:t>
            </a:r>
            <a:r>
              <a:rPr lang="en-GB" altLang="en-US" dirty="0" smtClean="0"/>
              <a:t>? </a:t>
            </a:r>
            <a:r>
              <a:rPr lang="en-GB" altLang="en-US" dirty="0" smtClean="0"/>
              <a:t>in the predicate of the recursive case, and </a:t>
            </a:r>
            <a:r>
              <a:rPr lang="en-GB" altLang="en-US" dirty="0" err="1" smtClean="0"/>
              <a:t>equalsimp</a:t>
            </a:r>
            <a:r>
              <a:rPr lang="en-GB" altLang="en-US" dirty="0" smtClean="0"/>
              <a:t> doesn’t have base cases to deal specifically with atoms). So how do we solve this? We need to add base cases to handle atoms.</a:t>
            </a:r>
          </a:p>
          <a:p>
            <a:pPr eaLnBrk="1" hangingPunct="1"/>
            <a:endParaRPr lang="en-GB" altLang="en-US" dirty="0" smtClean="0"/>
          </a:p>
          <a:p>
            <a:pPr eaLnBrk="1" hangingPunct="1"/>
            <a:r>
              <a:rPr lang="en-GB" altLang="en-US" dirty="0" smtClean="0"/>
              <a:t>The additional base cases are at the top of the program. The first one tests whether lis1 is not a list. This will only be the case if lis1 is an atom. In that case we use </a:t>
            </a:r>
            <a:r>
              <a:rPr lang="en-GB" altLang="en-US" dirty="0" err="1" smtClean="0"/>
              <a:t>eq</a:t>
            </a:r>
            <a:r>
              <a:rPr lang="en-GB" altLang="en-US" dirty="0" smtClean="0"/>
              <a:t>? </a:t>
            </a:r>
            <a:r>
              <a:rPr lang="en-GB" altLang="en-US" dirty="0" smtClean="0"/>
              <a:t>on lis1 and lis2. Remember that </a:t>
            </a:r>
            <a:r>
              <a:rPr lang="en-GB" altLang="en-US" dirty="0" err="1" smtClean="0"/>
              <a:t>eq</a:t>
            </a:r>
            <a:r>
              <a:rPr lang="en-GB" altLang="en-US" dirty="0" smtClean="0"/>
              <a:t>? </a:t>
            </a:r>
            <a:r>
              <a:rPr lang="en-GB" altLang="en-US" dirty="0" smtClean="0"/>
              <a:t>returns true if its parameters are atoms that are the same, and false otherwise. So if lis1 is an atom, and lis2 is the same atom, the result is </a:t>
            </a:r>
            <a:r>
              <a:rPr lang="en-GB" altLang="en-US" dirty="0" smtClean="0"/>
              <a:t>#t. </a:t>
            </a:r>
            <a:r>
              <a:rPr lang="en-GB" altLang="en-US" dirty="0" smtClean="0"/>
              <a:t>Obviously if lis1 and lis2 are different atoms, the result is </a:t>
            </a:r>
            <a:r>
              <a:rPr lang="en-GB" altLang="en-US" dirty="0" smtClean="0"/>
              <a:t>#f. </a:t>
            </a:r>
            <a:r>
              <a:rPr lang="en-GB" altLang="en-US" dirty="0" smtClean="0"/>
              <a:t>What if lis1 is an atom, but lis2 is a list? The </a:t>
            </a:r>
            <a:r>
              <a:rPr lang="en-GB" altLang="en-US" dirty="0" err="1" smtClean="0"/>
              <a:t>eq</a:t>
            </a:r>
            <a:r>
              <a:rPr lang="en-GB" altLang="en-US" dirty="0" smtClean="0"/>
              <a:t>? </a:t>
            </a:r>
            <a:r>
              <a:rPr lang="en-GB" altLang="en-US" dirty="0" smtClean="0"/>
              <a:t>fails, and the result is </a:t>
            </a:r>
            <a:r>
              <a:rPr lang="en-GB" altLang="en-US" dirty="0" smtClean="0"/>
              <a:t>#f, </a:t>
            </a:r>
            <a:r>
              <a:rPr lang="en-GB" altLang="en-US" dirty="0" smtClean="0"/>
              <a:t>as we expect. So all of these cases are handled by the first base case.</a:t>
            </a:r>
          </a:p>
          <a:p>
            <a:pPr eaLnBrk="1" hangingPunct="1"/>
            <a:endParaRPr lang="en-GB" altLang="en-US" dirty="0" smtClean="0"/>
          </a:p>
          <a:p>
            <a:pPr eaLnBrk="1" hangingPunct="1"/>
            <a:r>
              <a:rPr lang="en-GB" altLang="en-US" dirty="0" smtClean="0"/>
              <a:t>Now let’s consider what we haven’t handled yet. We need to look at the case where lis1 is a list, and lis2 is an atom. This is handled by the second base case, which is triggered if lis2 is not a list (i.e. an atom). Because of the first base case, we know lis1 can’t be an atom, so it must be a list. So the second base case only handles the case where lis1 is a list, and lis2 is an atom. In this case the result must obviously be </a:t>
            </a:r>
            <a:r>
              <a:rPr lang="en-GB" altLang="en-US" dirty="0" smtClean="0"/>
              <a:t>#f.</a:t>
            </a:r>
            <a:endParaRPr lang="en-GB" altLang="en-US" dirty="0" smtClean="0"/>
          </a:p>
        </p:txBody>
      </p:sp>
    </p:spTree>
    <p:extLst>
      <p:ext uri="{BB962C8B-B14F-4D97-AF65-F5344CB8AC3E}">
        <p14:creationId xmlns:p14="http://schemas.microsoft.com/office/powerpoint/2010/main" val="159934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B86A9A4-542C-40FF-8F1F-D6DEAE305791}" type="slidenum">
              <a:rPr lang="en-US" altLang="en-US" sz="1300" smtClean="0"/>
              <a:pPr/>
              <a:t>5</a:t>
            </a:fld>
            <a:endParaRPr lang="en-US" altLang="en-US" sz="1300" smtClean="0"/>
          </a:p>
        </p:txBody>
      </p:sp>
      <p:sp>
        <p:nvSpPr>
          <p:cNvPr id="58371" name="Rectangle 2"/>
          <p:cNvSpPr>
            <a:spLocks noGrp="1" noRot="1" noChangeAspect="1" noChangeArrowheads="1" noTextEdit="1"/>
          </p:cNvSpPr>
          <p:nvPr>
            <p:ph type="sldImg"/>
          </p:nvPr>
        </p:nvSpPr>
        <p:spPr>
          <a:xfrm>
            <a:off x="992188" y="768350"/>
            <a:ext cx="5114925" cy="3836988"/>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This example is a bit simpler than the previous one. Here we want to append lis2 to lis1.</a:t>
            </a:r>
          </a:p>
          <a:p>
            <a:pPr eaLnBrk="1" hangingPunct="1"/>
            <a:endParaRPr lang="en-GB" altLang="en-US" dirty="0" smtClean="0"/>
          </a:p>
          <a:p>
            <a:pPr eaLnBrk="1" hangingPunct="1"/>
            <a:r>
              <a:rPr lang="en-GB" altLang="en-US" dirty="0" smtClean="0"/>
              <a:t>The function has a base case and a recursive case. The base case handles the case where lis1 is empty. In this case the result is simply lis2, because it has been appended to nothing.</a:t>
            </a:r>
          </a:p>
          <a:p>
            <a:pPr eaLnBrk="1" hangingPunct="1"/>
            <a:endParaRPr lang="en-GB" altLang="en-US" dirty="0" smtClean="0"/>
          </a:p>
          <a:p>
            <a:pPr eaLnBrk="1" hangingPunct="1"/>
            <a:r>
              <a:rPr lang="en-GB" altLang="en-US" dirty="0" smtClean="0"/>
              <a:t>The recursive case adds the head of lis1 to the result of appending lis2 to the tail of lis1. So the result is that lis2 is passed along lis1, until the end of lis1 (remember, there is effectively an empty list at the end of every list). This produces lis2, and then we use </a:t>
            </a:r>
            <a:r>
              <a:rPr lang="en-GB" altLang="en-US" dirty="0" smtClean="0"/>
              <a:t>cons to </a:t>
            </a:r>
            <a:r>
              <a:rPr lang="en-GB" altLang="en-US" dirty="0" smtClean="0"/>
              <a:t>add the last element in lis1 to lis2. Then we add the second last element. Then the third last. And so on until we reach the first element in lis1, which is also added to the resulting list.</a:t>
            </a:r>
          </a:p>
          <a:p>
            <a:pPr eaLnBrk="1" hangingPunct="1"/>
            <a:endParaRPr lang="en-GB" altLang="en-US" dirty="0" smtClean="0"/>
          </a:p>
          <a:p>
            <a:pPr eaLnBrk="1" hangingPunct="1"/>
            <a:r>
              <a:rPr lang="en-GB" altLang="en-US" dirty="0" smtClean="0"/>
              <a:t>So we get something like this, given the code (append (A B) (C D)):</a:t>
            </a:r>
          </a:p>
          <a:p>
            <a:pPr eaLnBrk="1" hangingPunct="1"/>
            <a:r>
              <a:rPr lang="en-GB" altLang="en-US" dirty="0" smtClean="0"/>
              <a:t>(cons A (append (B) (C D)))</a:t>
            </a:r>
          </a:p>
          <a:p>
            <a:pPr eaLnBrk="1" hangingPunct="1"/>
            <a:r>
              <a:rPr lang="en-GB" altLang="en-US" dirty="0" smtClean="0"/>
              <a:t>Then (append (B) (C D)) =&gt; </a:t>
            </a:r>
            <a:r>
              <a:rPr lang="en-GB" altLang="en-US" dirty="0" smtClean="0"/>
              <a:t>(cons B </a:t>
            </a:r>
            <a:r>
              <a:rPr lang="en-GB" altLang="en-US" dirty="0" smtClean="0"/>
              <a:t>(append () (C D)))</a:t>
            </a:r>
          </a:p>
          <a:p>
            <a:pPr eaLnBrk="1" hangingPunct="1"/>
            <a:r>
              <a:rPr lang="en-GB" altLang="en-US" dirty="0" smtClean="0"/>
              <a:t>Then (append () (C D)) =&gt; (C D)</a:t>
            </a:r>
          </a:p>
          <a:p>
            <a:pPr eaLnBrk="1" hangingPunct="1"/>
            <a:endParaRPr lang="en-GB" altLang="en-US" dirty="0" smtClean="0"/>
          </a:p>
          <a:p>
            <a:pPr eaLnBrk="1" hangingPunct="1"/>
            <a:r>
              <a:rPr lang="en-GB" altLang="en-US" dirty="0" smtClean="0"/>
              <a:t>And substituting results back as the recursive calls terminate:</a:t>
            </a:r>
          </a:p>
          <a:p>
            <a:pPr eaLnBrk="1" hangingPunct="1"/>
            <a:r>
              <a:rPr lang="en-GB" altLang="en-US" dirty="0" smtClean="0"/>
              <a:t>(cons B (C D)) producing the list (B C D)</a:t>
            </a:r>
          </a:p>
          <a:p>
            <a:pPr eaLnBrk="1" hangingPunct="1"/>
            <a:r>
              <a:rPr lang="en-GB" altLang="en-US" dirty="0" smtClean="0"/>
              <a:t>(cons A (B C D)) producing the list (A B C D)</a:t>
            </a:r>
          </a:p>
          <a:p>
            <a:pPr eaLnBrk="1" hangingPunct="1"/>
            <a:endParaRPr lang="en-GB" altLang="en-US" dirty="0" smtClean="0"/>
          </a:p>
          <a:p>
            <a:pPr eaLnBrk="1" hangingPunct="1"/>
            <a:r>
              <a:rPr lang="en-GB" altLang="en-US" dirty="0" smtClean="0"/>
              <a:t>Now try to answer the question on this slide (Hint: consider what will happen if you use </a:t>
            </a:r>
            <a:r>
              <a:rPr lang="en-GB" altLang="en-US" dirty="0" smtClean="0"/>
              <a:t>cons to </a:t>
            </a:r>
            <a:r>
              <a:rPr lang="en-GB" altLang="en-US" dirty="0" smtClean="0"/>
              <a:t>append C to (A B), and also what will happen if you use the </a:t>
            </a:r>
            <a:r>
              <a:rPr lang="en-GB" altLang="en-US" dirty="0" smtClean="0"/>
              <a:t>list function </a:t>
            </a:r>
            <a:r>
              <a:rPr lang="en-GB" altLang="en-US" dirty="0" smtClean="0"/>
              <a:t>instead of </a:t>
            </a:r>
            <a:r>
              <a:rPr lang="en-GB" altLang="en-US" dirty="0" smtClean="0"/>
              <a:t>cons).</a:t>
            </a:r>
            <a:endParaRPr lang="en-GB" altLang="en-US" dirty="0" smtClean="0"/>
          </a:p>
        </p:txBody>
      </p:sp>
    </p:spTree>
    <p:extLst>
      <p:ext uri="{BB962C8B-B14F-4D97-AF65-F5344CB8AC3E}">
        <p14:creationId xmlns:p14="http://schemas.microsoft.com/office/powerpoint/2010/main" val="3263858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ZA" altLang="en-US" dirty="0" smtClean="0"/>
              <a:t>The first example is a standard recursive implementation for computing a factorial. Make sure you understand how it works. The result in this case is built up as follows (I’m using C style notation so that it’s easier to follow):</a:t>
            </a:r>
          </a:p>
          <a:p>
            <a:endParaRPr lang="en-ZA" altLang="en-US" dirty="0" smtClean="0"/>
          </a:p>
          <a:p>
            <a:r>
              <a:rPr lang="en-ZA" altLang="en-US" dirty="0" smtClean="0"/>
              <a:t>fact(3) = 3 * fact(2)</a:t>
            </a:r>
          </a:p>
          <a:p>
            <a:r>
              <a:rPr lang="en-ZA" altLang="en-US" dirty="0" smtClean="0"/>
              <a:t>call fact(2) = 2 * fact(1)</a:t>
            </a:r>
          </a:p>
          <a:p>
            <a:r>
              <a:rPr lang="en-ZA" altLang="en-US" dirty="0" smtClean="0"/>
              <a:t>call fact(1) = 1 * fact(0)</a:t>
            </a:r>
          </a:p>
          <a:p>
            <a:r>
              <a:rPr lang="en-ZA" altLang="en-US" dirty="0" smtClean="0"/>
              <a:t>call fact(0) = 1</a:t>
            </a:r>
          </a:p>
          <a:p>
            <a:endParaRPr lang="en-ZA" altLang="en-US" dirty="0" smtClean="0"/>
          </a:p>
          <a:p>
            <a:r>
              <a:rPr lang="en-ZA" altLang="en-US" dirty="0" smtClean="0"/>
              <a:t>And then unwinding the recursive calls:</a:t>
            </a:r>
          </a:p>
          <a:p>
            <a:endParaRPr lang="en-ZA" altLang="en-US" dirty="0" smtClean="0"/>
          </a:p>
          <a:p>
            <a:r>
              <a:rPr lang="en-ZA" altLang="en-US" dirty="0" smtClean="0"/>
              <a:t>fact(1) = 1 * 1 = 1</a:t>
            </a:r>
          </a:p>
          <a:p>
            <a:r>
              <a:rPr lang="en-ZA" altLang="en-US" dirty="0" smtClean="0"/>
              <a:t>fact(2) = 2 * 1 = 2</a:t>
            </a:r>
          </a:p>
          <a:p>
            <a:r>
              <a:rPr lang="en-ZA" altLang="en-US" dirty="0" smtClean="0"/>
              <a:t>fact(3) = 3 * 2 = 6</a:t>
            </a:r>
          </a:p>
          <a:p>
            <a:endParaRPr lang="en-ZA" altLang="en-US" dirty="0" smtClean="0"/>
          </a:p>
          <a:p>
            <a:r>
              <a:rPr lang="en-ZA" altLang="en-US" dirty="0" smtClean="0"/>
              <a:t>This example is not tail recursive. Why? Because when the recursive case is evaluated, we first have to apply factorial to the result of (- n 1), and then we have to multiply n by the result of the factorial function. So * is the last function evaluated, not factorial. Also, as you can see, the result is computed during the unwinding of the recursive functions.</a:t>
            </a:r>
          </a:p>
          <a:p>
            <a:endParaRPr lang="en-ZA" altLang="en-US" dirty="0" smtClean="0"/>
          </a:p>
          <a:p>
            <a:r>
              <a:rPr lang="en-ZA" altLang="en-US" dirty="0" smtClean="0"/>
              <a:t>In the second example, we instead compute a partial result, and pass it along to the next recursive call. We also need to keep track of how many recursive calls we have left. The result is then simply returned as the recursive functions terminate. In other words:</a:t>
            </a:r>
          </a:p>
          <a:p>
            <a:endParaRPr lang="en-ZA" altLang="en-US" dirty="0" smtClean="0"/>
          </a:p>
          <a:p>
            <a:r>
              <a:rPr lang="en-ZA" altLang="en-US" dirty="0" smtClean="0"/>
              <a:t>factorial(3)</a:t>
            </a:r>
          </a:p>
          <a:p>
            <a:r>
              <a:rPr lang="en-ZA" altLang="en-US" dirty="0" smtClean="0"/>
              <a:t>call </a:t>
            </a:r>
            <a:r>
              <a:rPr lang="en-ZA" altLang="en-US" dirty="0" err="1" smtClean="0"/>
              <a:t>facthelper</a:t>
            </a:r>
            <a:r>
              <a:rPr lang="en-ZA" altLang="en-US" dirty="0" smtClean="0"/>
              <a:t>(3, 1)</a:t>
            </a:r>
          </a:p>
          <a:p>
            <a:r>
              <a:rPr lang="en-ZA" altLang="en-US" dirty="0" smtClean="0"/>
              <a:t>call </a:t>
            </a:r>
            <a:r>
              <a:rPr lang="en-ZA" altLang="en-US" dirty="0" err="1" smtClean="0"/>
              <a:t>facthelper</a:t>
            </a:r>
            <a:r>
              <a:rPr lang="en-ZA" altLang="en-US" dirty="0" smtClean="0"/>
              <a:t>(2, 3 * 1) = </a:t>
            </a:r>
            <a:r>
              <a:rPr lang="en-ZA" altLang="en-US" dirty="0" err="1" smtClean="0"/>
              <a:t>facthelper</a:t>
            </a:r>
            <a:r>
              <a:rPr lang="en-ZA" altLang="en-US" dirty="0" smtClean="0"/>
              <a:t>(2, 3)</a:t>
            </a:r>
          </a:p>
          <a:p>
            <a:r>
              <a:rPr lang="en-ZA" altLang="en-US" dirty="0" smtClean="0"/>
              <a:t>call </a:t>
            </a:r>
            <a:r>
              <a:rPr lang="en-ZA" altLang="en-US" dirty="0" err="1" smtClean="0"/>
              <a:t>facthelper</a:t>
            </a:r>
            <a:r>
              <a:rPr lang="en-ZA" altLang="en-US" dirty="0" smtClean="0"/>
              <a:t>(1, 2 * 3) = </a:t>
            </a:r>
            <a:r>
              <a:rPr lang="en-ZA" altLang="en-US" dirty="0" err="1" smtClean="0"/>
              <a:t>facthelper</a:t>
            </a:r>
            <a:r>
              <a:rPr lang="en-ZA" altLang="en-US" dirty="0" smtClean="0"/>
              <a:t>(1, 6)</a:t>
            </a:r>
          </a:p>
          <a:p>
            <a:endParaRPr lang="en-ZA" altLang="en-US" dirty="0" smtClean="0"/>
          </a:p>
          <a:p>
            <a:r>
              <a:rPr lang="en-ZA" altLang="en-US" dirty="0" smtClean="0"/>
              <a:t>The last </a:t>
            </a:r>
            <a:r>
              <a:rPr lang="en-ZA" altLang="en-US" dirty="0" err="1" smtClean="0"/>
              <a:t>factpartial</a:t>
            </a:r>
            <a:r>
              <a:rPr lang="en-ZA" altLang="en-US" dirty="0" smtClean="0"/>
              <a:t> is 6, so the recursive call unwind as follows:</a:t>
            </a:r>
          </a:p>
          <a:p>
            <a:endParaRPr lang="en-ZA" altLang="en-US" dirty="0" smtClean="0"/>
          </a:p>
          <a:p>
            <a:r>
              <a:rPr lang="en-ZA" altLang="en-US" dirty="0" err="1" smtClean="0"/>
              <a:t>facthelper</a:t>
            </a:r>
            <a:r>
              <a:rPr lang="en-ZA" altLang="en-US" dirty="0" smtClean="0"/>
              <a:t>(1, 6) = 6</a:t>
            </a:r>
          </a:p>
          <a:p>
            <a:r>
              <a:rPr lang="en-ZA" altLang="en-US" dirty="0" err="1" smtClean="0"/>
              <a:t>facthelper</a:t>
            </a:r>
            <a:r>
              <a:rPr lang="en-ZA" altLang="en-US" dirty="0" smtClean="0"/>
              <a:t>(2, 3) = 6</a:t>
            </a:r>
          </a:p>
          <a:p>
            <a:r>
              <a:rPr lang="en-ZA" altLang="en-US" dirty="0" err="1" smtClean="0"/>
              <a:t>facthelper</a:t>
            </a:r>
            <a:r>
              <a:rPr lang="en-ZA" altLang="en-US" dirty="0" smtClean="0"/>
              <a:t>(3, 1) = 6</a:t>
            </a:r>
          </a:p>
          <a:p>
            <a:r>
              <a:rPr lang="en-ZA" altLang="en-US" dirty="0" smtClean="0"/>
              <a:t>factorial(3) = 6</a:t>
            </a:r>
          </a:p>
          <a:p>
            <a:endParaRPr lang="en-ZA" altLang="en-US" dirty="0" smtClean="0"/>
          </a:p>
          <a:p>
            <a:r>
              <a:rPr lang="en-ZA" altLang="en-US" dirty="0" smtClean="0"/>
              <a:t>So you can see that the first parameter, n, is used to keep track of how many recursive calls we need to perform (it counts down from 3 to 1, almost like a loop control variable in a for loop, even though it isn’t a variable). The second parameter stores the partial result, which we modify with each recursive call.</a:t>
            </a:r>
          </a:p>
          <a:p>
            <a:endParaRPr lang="en-ZA" altLang="en-US" dirty="0" smtClean="0"/>
          </a:p>
          <a:p>
            <a:r>
              <a:rPr lang="en-ZA" altLang="en-US" dirty="0" smtClean="0"/>
              <a:t>It is clear that the second example is tail recursive, because the multiplication and subtraction are performed first, and the results are used as parameters for </a:t>
            </a:r>
            <a:r>
              <a:rPr lang="en-ZA" altLang="en-US" dirty="0" err="1" smtClean="0"/>
              <a:t>facthelper</a:t>
            </a:r>
            <a:r>
              <a:rPr lang="en-ZA" altLang="en-US" dirty="0" smtClean="0"/>
              <a:t>. Also, we compute the result through the initial recursive calls, and simply send the result back while the calls are unwinding.</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D742DD3-2B36-4B85-86EA-F6B958A97E9C}" type="slidenum">
              <a:rPr lang="en-US" altLang="en-US" sz="1200" smtClean="0"/>
              <a:pPr/>
              <a:t>7</a:t>
            </a:fld>
            <a:endParaRPr lang="en-US" altLang="en-US" sz="1200" smtClean="0"/>
          </a:p>
        </p:txBody>
      </p:sp>
    </p:spTree>
    <p:extLst>
      <p:ext uri="{BB962C8B-B14F-4D97-AF65-F5344CB8AC3E}">
        <p14:creationId xmlns:p14="http://schemas.microsoft.com/office/powerpoint/2010/main" val="3828188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BB5BAEA-2BD3-46FF-B6DA-348340CADCAA}" type="slidenum">
              <a:rPr lang="en-US" altLang="en-US" sz="1300" smtClean="0"/>
              <a:pPr/>
              <a:t>8</a:t>
            </a:fld>
            <a:endParaRPr lang="en-US" altLang="en-US" sz="1300" smtClean="0"/>
          </a:p>
        </p:txBody>
      </p:sp>
      <p:sp>
        <p:nvSpPr>
          <p:cNvPr id="67587" name="Rectangle 2"/>
          <p:cNvSpPr>
            <a:spLocks noGrp="1" noRot="1" noChangeAspect="1" noChangeArrowheads="1" noTextEdit="1"/>
          </p:cNvSpPr>
          <p:nvPr>
            <p:ph type="sldImg"/>
          </p:nvPr>
        </p:nvSpPr>
        <p:spPr>
          <a:xfrm>
            <a:off x="992188" y="768350"/>
            <a:ext cx="5114925" cy="3836988"/>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The </a:t>
            </a:r>
            <a:r>
              <a:rPr lang="en-GB" altLang="en-US" dirty="0" err="1" smtClean="0"/>
              <a:t>mapcar</a:t>
            </a:r>
            <a:r>
              <a:rPr lang="en-GB" altLang="en-US" dirty="0" smtClean="0"/>
              <a:t> function has two parameters, fun and </a:t>
            </a:r>
            <a:r>
              <a:rPr lang="en-GB" altLang="en-US" dirty="0" err="1" smtClean="0"/>
              <a:t>lis</a:t>
            </a:r>
            <a:r>
              <a:rPr lang="en-GB" altLang="en-US" dirty="0" smtClean="0"/>
              <a:t>. The fun parameter is a function, which must be applied to every element in </a:t>
            </a:r>
            <a:r>
              <a:rPr lang="en-GB" altLang="en-US" dirty="0" err="1" smtClean="0"/>
              <a:t>lis</a:t>
            </a:r>
            <a:r>
              <a:rPr lang="en-GB" altLang="en-US" dirty="0" smtClean="0"/>
              <a:t>.</a:t>
            </a:r>
          </a:p>
          <a:p>
            <a:pPr eaLnBrk="1" hangingPunct="1"/>
            <a:endParaRPr lang="en-GB" altLang="en-US" dirty="0" smtClean="0"/>
          </a:p>
          <a:p>
            <a:pPr eaLnBrk="1" hangingPunct="1"/>
            <a:r>
              <a:rPr lang="en-GB" altLang="en-US" dirty="0" smtClean="0"/>
              <a:t>So how does this work? Again, we solve it recursively. The recursive case (in the </a:t>
            </a:r>
            <a:r>
              <a:rPr lang="en-GB" altLang="en-US" dirty="0" smtClean="0"/>
              <a:t>else code</a:t>
            </a:r>
            <a:r>
              <a:rPr lang="en-GB" altLang="en-US" dirty="0" smtClean="0"/>
              <a:t>) handles the situation where there are still elements in list to process. It applies fun to the first element in the list (which we get using </a:t>
            </a:r>
            <a:r>
              <a:rPr lang="en-GB" altLang="en-US" dirty="0" smtClean="0"/>
              <a:t>car). </a:t>
            </a:r>
            <a:r>
              <a:rPr lang="en-GB" altLang="en-US" dirty="0" smtClean="0"/>
              <a:t>It then calls </a:t>
            </a:r>
            <a:r>
              <a:rPr lang="en-GB" altLang="en-US" dirty="0" err="1" smtClean="0"/>
              <a:t>mapcar</a:t>
            </a:r>
            <a:r>
              <a:rPr lang="en-GB" altLang="en-US" dirty="0" smtClean="0"/>
              <a:t> on the tail of </a:t>
            </a:r>
            <a:r>
              <a:rPr lang="en-GB" altLang="en-US" dirty="0" err="1" smtClean="0"/>
              <a:t>lis</a:t>
            </a:r>
            <a:r>
              <a:rPr lang="en-GB" altLang="en-US" dirty="0" smtClean="0"/>
              <a:t> (which we get using </a:t>
            </a:r>
            <a:r>
              <a:rPr lang="en-GB" altLang="en-US" dirty="0" err="1" smtClean="0"/>
              <a:t>cdr</a:t>
            </a:r>
            <a:r>
              <a:rPr lang="en-GB" altLang="en-US" dirty="0" smtClean="0"/>
              <a:t>). </a:t>
            </a:r>
            <a:r>
              <a:rPr lang="en-GB" altLang="en-US" dirty="0" smtClean="0"/>
              <a:t>Finally, it creates a new list using </a:t>
            </a:r>
            <a:r>
              <a:rPr lang="en-GB" altLang="en-US" dirty="0" smtClean="0"/>
              <a:t>cons, </a:t>
            </a:r>
            <a:r>
              <a:rPr lang="en-GB" altLang="en-US" dirty="0" smtClean="0"/>
              <a:t>which contains the </a:t>
            </a:r>
            <a:r>
              <a:rPr lang="en-GB" altLang="en-US" u="sng" dirty="0" smtClean="0"/>
              <a:t>result</a:t>
            </a:r>
            <a:r>
              <a:rPr lang="en-GB" altLang="en-US" dirty="0" smtClean="0"/>
              <a:t> of applying fun to the first element, appended to the list produced for the tail. The base case is used when we get to the end of </a:t>
            </a:r>
            <a:r>
              <a:rPr lang="en-GB" altLang="en-US" dirty="0" err="1" smtClean="0"/>
              <a:t>lis</a:t>
            </a:r>
            <a:r>
              <a:rPr lang="en-GB" altLang="en-US" dirty="0" smtClean="0"/>
              <a:t>. In this case, the result is just an empty list.</a:t>
            </a:r>
          </a:p>
          <a:p>
            <a:pPr eaLnBrk="1" hangingPunct="1"/>
            <a:endParaRPr lang="en-GB" altLang="en-US" dirty="0" smtClean="0"/>
          </a:p>
          <a:p>
            <a:pPr eaLnBrk="1" hangingPunct="1"/>
            <a:r>
              <a:rPr lang="en-GB" altLang="en-US" dirty="0" smtClean="0"/>
              <a:t>You can see in the last example that we can use a lambda function as the first parameter, and have it applied to every element in the list. The </a:t>
            </a:r>
            <a:r>
              <a:rPr lang="en-GB" altLang="en-US" dirty="0" smtClean="0"/>
              <a:t>recursive </a:t>
            </a:r>
            <a:r>
              <a:rPr lang="en-GB" altLang="en-US" dirty="0" smtClean="0"/>
              <a:t>calls would look like this (I’m just going to use the symbol f to represent the lambda function):</a:t>
            </a:r>
          </a:p>
          <a:p>
            <a:pPr eaLnBrk="1" hangingPunct="1"/>
            <a:endParaRPr lang="en-GB" altLang="en-US" dirty="0" smtClean="0"/>
          </a:p>
          <a:p>
            <a:pPr eaLnBrk="1" hangingPunct="1"/>
            <a:r>
              <a:rPr lang="en-GB" altLang="en-US" dirty="0" smtClean="0"/>
              <a:t>(</a:t>
            </a:r>
            <a:r>
              <a:rPr lang="en-GB" altLang="en-US" dirty="0" err="1" smtClean="0"/>
              <a:t>mapcar</a:t>
            </a:r>
            <a:r>
              <a:rPr lang="en-GB" altLang="en-US" dirty="0" smtClean="0"/>
              <a:t> f (3 4 2 6))</a:t>
            </a:r>
          </a:p>
          <a:p>
            <a:pPr eaLnBrk="1" hangingPunct="1"/>
            <a:r>
              <a:rPr lang="en-GB" altLang="en-US" dirty="0" smtClean="0"/>
              <a:t>calls </a:t>
            </a:r>
            <a:r>
              <a:rPr lang="en-GB" altLang="en-US" dirty="0" smtClean="0"/>
              <a:t>(cons (f </a:t>
            </a:r>
            <a:r>
              <a:rPr lang="en-GB" altLang="en-US" dirty="0" smtClean="0"/>
              <a:t>3) (</a:t>
            </a:r>
            <a:r>
              <a:rPr lang="en-GB" altLang="en-US" dirty="0" err="1" smtClean="0"/>
              <a:t>mapcar</a:t>
            </a:r>
            <a:r>
              <a:rPr lang="en-GB" altLang="en-US" dirty="0" smtClean="0"/>
              <a:t> f (4 2 6))) = </a:t>
            </a:r>
            <a:r>
              <a:rPr lang="en-GB" altLang="en-US" dirty="0" smtClean="0"/>
              <a:t>(cons 9 </a:t>
            </a:r>
            <a:r>
              <a:rPr lang="en-GB" altLang="en-US" dirty="0" smtClean="0"/>
              <a:t>(</a:t>
            </a:r>
            <a:r>
              <a:rPr lang="en-GB" altLang="en-US" dirty="0" err="1" smtClean="0"/>
              <a:t>mapcar</a:t>
            </a:r>
            <a:r>
              <a:rPr lang="en-GB" altLang="en-US" dirty="0" smtClean="0"/>
              <a:t> f (4 2 6))) </a:t>
            </a:r>
          </a:p>
          <a:p>
            <a:pPr eaLnBrk="1" hangingPunct="1"/>
            <a:r>
              <a:rPr lang="en-GB" altLang="en-US" dirty="0" smtClean="0"/>
              <a:t>calls (</a:t>
            </a:r>
            <a:r>
              <a:rPr lang="en-GB" altLang="en-US" dirty="0" err="1" smtClean="0"/>
              <a:t>mapcar</a:t>
            </a:r>
            <a:r>
              <a:rPr lang="en-GB" altLang="en-US" dirty="0" smtClean="0"/>
              <a:t> f (4 2 6))</a:t>
            </a:r>
          </a:p>
          <a:p>
            <a:pPr eaLnBrk="1" hangingPunct="1"/>
            <a:r>
              <a:rPr lang="en-GB" altLang="en-US" dirty="0" smtClean="0"/>
              <a:t>calls </a:t>
            </a:r>
            <a:r>
              <a:rPr lang="en-GB" altLang="en-US" dirty="0" smtClean="0"/>
              <a:t>(cons (f </a:t>
            </a:r>
            <a:r>
              <a:rPr lang="en-GB" altLang="en-US" dirty="0" smtClean="0"/>
              <a:t>4), (</a:t>
            </a:r>
            <a:r>
              <a:rPr lang="en-GB" altLang="en-US" dirty="0" err="1" smtClean="0"/>
              <a:t>mapcar</a:t>
            </a:r>
            <a:r>
              <a:rPr lang="en-GB" altLang="en-US" dirty="0" smtClean="0"/>
              <a:t> f (2 6))) = </a:t>
            </a:r>
            <a:r>
              <a:rPr lang="en-GB" altLang="en-US" dirty="0" smtClean="0"/>
              <a:t>(cons </a:t>
            </a:r>
            <a:r>
              <a:rPr lang="en-GB" altLang="en-US" dirty="0" smtClean="0"/>
              <a:t>16 (</a:t>
            </a:r>
            <a:r>
              <a:rPr lang="en-GB" altLang="en-US" dirty="0" err="1" smtClean="0"/>
              <a:t>mapcar</a:t>
            </a:r>
            <a:r>
              <a:rPr lang="en-GB" altLang="en-US" dirty="0" smtClean="0"/>
              <a:t> f (2 6)))</a:t>
            </a:r>
          </a:p>
          <a:p>
            <a:pPr eaLnBrk="1" hangingPunct="1"/>
            <a:r>
              <a:rPr lang="en-GB" altLang="en-US" dirty="0" smtClean="0"/>
              <a:t>calls (</a:t>
            </a:r>
            <a:r>
              <a:rPr lang="en-GB" altLang="en-US" dirty="0" err="1" smtClean="0"/>
              <a:t>mapcar</a:t>
            </a:r>
            <a:r>
              <a:rPr lang="en-GB" altLang="en-US" dirty="0" smtClean="0"/>
              <a:t> f (2 6))</a:t>
            </a:r>
          </a:p>
          <a:p>
            <a:pPr eaLnBrk="1" hangingPunct="1"/>
            <a:r>
              <a:rPr lang="en-GB" altLang="en-US" dirty="0" smtClean="0"/>
              <a:t>calls </a:t>
            </a:r>
            <a:r>
              <a:rPr lang="en-GB" altLang="en-US" dirty="0" smtClean="0"/>
              <a:t>(cons </a:t>
            </a:r>
            <a:r>
              <a:rPr lang="en-GB" altLang="en-US" dirty="0" smtClean="0"/>
              <a:t>(f 2), (</a:t>
            </a:r>
            <a:r>
              <a:rPr lang="en-GB" altLang="en-US" dirty="0" err="1" smtClean="0"/>
              <a:t>mapcar</a:t>
            </a:r>
            <a:r>
              <a:rPr lang="en-GB" altLang="en-US" dirty="0" smtClean="0"/>
              <a:t> f (6))) = </a:t>
            </a:r>
            <a:r>
              <a:rPr lang="en-GB" altLang="en-US" dirty="0" smtClean="0"/>
              <a:t>(cons </a:t>
            </a:r>
            <a:r>
              <a:rPr lang="en-GB" altLang="en-US" dirty="0" smtClean="0"/>
              <a:t>4 (</a:t>
            </a:r>
            <a:r>
              <a:rPr lang="en-GB" altLang="en-US" dirty="0" err="1" smtClean="0"/>
              <a:t>mapcar</a:t>
            </a:r>
            <a:r>
              <a:rPr lang="en-GB" altLang="en-US" dirty="0" smtClean="0"/>
              <a:t> f (6)))</a:t>
            </a:r>
          </a:p>
          <a:p>
            <a:pPr eaLnBrk="1" hangingPunct="1"/>
            <a:r>
              <a:rPr lang="en-GB" altLang="en-US" dirty="0" smtClean="0"/>
              <a:t>calls (</a:t>
            </a:r>
            <a:r>
              <a:rPr lang="en-GB" altLang="en-US" dirty="0" err="1" smtClean="0"/>
              <a:t>mapcar</a:t>
            </a:r>
            <a:r>
              <a:rPr lang="en-GB" altLang="en-US" dirty="0" smtClean="0"/>
              <a:t> f (6))</a:t>
            </a:r>
          </a:p>
          <a:p>
            <a:pPr eaLnBrk="1" hangingPunct="1"/>
            <a:r>
              <a:rPr lang="en-GB" altLang="en-US" dirty="0" smtClean="0"/>
              <a:t>calls </a:t>
            </a:r>
            <a:r>
              <a:rPr lang="en-GB" altLang="en-US" dirty="0" smtClean="0"/>
              <a:t>(cons </a:t>
            </a:r>
            <a:r>
              <a:rPr lang="en-GB" altLang="en-US" dirty="0" smtClean="0"/>
              <a:t>(f 6) (</a:t>
            </a:r>
            <a:r>
              <a:rPr lang="en-GB" altLang="en-US" dirty="0" err="1" smtClean="0"/>
              <a:t>mapcar</a:t>
            </a:r>
            <a:r>
              <a:rPr lang="en-GB" altLang="en-US" dirty="0" smtClean="0"/>
              <a:t> f ())) = </a:t>
            </a:r>
            <a:r>
              <a:rPr lang="en-GB" altLang="en-US" dirty="0" smtClean="0"/>
              <a:t>(cons </a:t>
            </a:r>
            <a:r>
              <a:rPr lang="en-GB" altLang="en-US" dirty="0" smtClean="0"/>
              <a:t>36 (</a:t>
            </a:r>
            <a:r>
              <a:rPr lang="en-GB" altLang="en-US" dirty="0" err="1" smtClean="0"/>
              <a:t>mapcar</a:t>
            </a:r>
            <a:r>
              <a:rPr lang="en-GB" altLang="en-US" dirty="0" smtClean="0"/>
              <a:t> f ()))</a:t>
            </a:r>
          </a:p>
          <a:p>
            <a:pPr eaLnBrk="1" hangingPunct="1"/>
            <a:r>
              <a:rPr lang="en-GB" altLang="en-US" dirty="0" smtClean="0"/>
              <a:t>calls (</a:t>
            </a:r>
            <a:r>
              <a:rPr lang="en-GB" altLang="en-US" dirty="0" err="1" smtClean="0"/>
              <a:t>mapcar</a:t>
            </a:r>
            <a:r>
              <a:rPr lang="en-GB" altLang="en-US" dirty="0" smtClean="0"/>
              <a:t> f ()) = ()</a:t>
            </a:r>
          </a:p>
          <a:p>
            <a:pPr eaLnBrk="1" hangingPunct="1"/>
            <a:endParaRPr lang="en-GB" altLang="en-US" dirty="0" smtClean="0"/>
          </a:p>
          <a:p>
            <a:pPr eaLnBrk="1" hangingPunct="1"/>
            <a:r>
              <a:rPr lang="en-GB" altLang="en-US" dirty="0" smtClean="0"/>
              <a:t>Then we unwind the recursive calls again:</a:t>
            </a:r>
          </a:p>
          <a:p>
            <a:pPr eaLnBrk="1" hangingPunct="1"/>
            <a:endParaRPr lang="en-GB" altLang="en-US" dirty="0" smtClean="0"/>
          </a:p>
          <a:p>
            <a:pPr eaLnBrk="1" hangingPunct="1"/>
            <a:r>
              <a:rPr lang="en-GB" altLang="en-US" dirty="0" smtClean="0"/>
              <a:t>(cons </a:t>
            </a:r>
            <a:r>
              <a:rPr lang="en-GB" altLang="en-US" dirty="0" smtClean="0"/>
              <a:t>36 ()) = (36)</a:t>
            </a:r>
          </a:p>
          <a:p>
            <a:pPr eaLnBrk="1" hangingPunct="1"/>
            <a:r>
              <a:rPr lang="en-GB" altLang="en-US" dirty="0" smtClean="0"/>
              <a:t>(cons </a:t>
            </a:r>
            <a:r>
              <a:rPr lang="en-GB" altLang="en-US" dirty="0" smtClean="0"/>
              <a:t>4 (36)) = (4 36)</a:t>
            </a:r>
          </a:p>
          <a:p>
            <a:pPr eaLnBrk="1" hangingPunct="1"/>
            <a:r>
              <a:rPr lang="en-GB" altLang="en-US" dirty="0" smtClean="0"/>
              <a:t>(cons </a:t>
            </a:r>
            <a:r>
              <a:rPr lang="en-GB" altLang="en-US" dirty="0" smtClean="0"/>
              <a:t>16 (4 36)) = (16 4 36)</a:t>
            </a:r>
          </a:p>
          <a:p>
            <a:pPr eaLnBrk="1" hangingPunct="1"/>
            <a:r>
              <a:rPr lang="en-GB" altLang="en-US" dirty="0" smtClean="0"/>
              <a:t>(cons </a:t>
            </a:r>
            <a:r>
              <a:rPr lang="en-GB" altLang="en-US" dirty="0" smtClean="0"/>
              <a:t>9 (16 4 36)) = (9 16 4 36)</a:t>
            </a:r>
          </a:p>
          <a:p>
            <a:pPr eaLnBrk="1" hangingPunct="1"/>
            <a:endParaRPr lang="en-GB" altLang="en-US" dirty="0" smtClean="0"/>
          </a:p>
          <a:p>
            <a:pPr eaLnBrk="1" hangingPunct="1"/>
            <a:r>
              <a:rPr lang="en-GB" altLang="en-US" dirty="0" smtClean="0"/>
              <a:t>The final result is a new list containing the values produced by applying the anonymous function to the elements of the original list.</a:t>
            </a:r>
          </a:p>
          <a:p>
            <a:pPr eaLnBrk="1" hangingPunct="1"/>
            <a:endParaRPr lang="en-GB" altLang="en-US" dirty="0" smtClean="0"/>
          </a:p>
          <a:p>
            <a:pPr eaLnBrk="1" hangingPunct="1"/>
            <a:r>
              <a:rPr lang="en-GB" altLang="en-US" dirty="0" smtClean="0"/>
              <a:t>It’s also possible to use a named function as the first parameter for </a:t>
            </a:r>
            <a:r>
              <a:rPr lang="en-GB" altLang="en-US" dirty="0" err="1" smtClean="0"/>
              <a:t>mapcar</a:t>
            </a:r>
            <a:r>
              <a:rPr lang="en-GB" altLang="en-US" dirty="0" smtClean="0"/>
              <a:t>. For example, assume we have the following named function:</a:t>
            </a:r>
          </a:p>
          <a:p>
            <a:pPr eaLnBrk="1" hangingPunct="1"/>
            <a:endParaRPr lang="en-GB" altLang="en-US" dirty="0" smtClean="0"/>
          </a:p>
          <a:p>
            <a:pPr eaLnBrk="1" hangingPunct="1"/>
            <a:r>
              <a:rPr lang="en-GB" altLang="en-US" dirty="0" smtClean="0"/>
              <a:t>(define (square x)</a:t>
            </a:r>
          </a:p>
          <a:p>
            <a:pPr eaLnBrk="1" hangingPunct="1"/>
            <a:r>
              <a:rPr lang="en-GB" altLang="en-US" dirty="0" smtClean="0"/>
              <a:t>   (* x x)</a:t>
            </a:r>
          </a:p>
          <a:p>
            <a:pPr eaLnBrk="1" hangingPunct="1"/>
            <a:r>
              <a:rPr lang="en-GB" altLang="en-US" dirty="0" smtClean="0"/>
              <a:t>)</a:t>
            </a:r>
          </a:p>
          <a:p>
            <a:pPr eaLnBrk="1" hangingPunct="1"/>
            <a:endParaRPr lang="en-GB" altLang="en-US" dirty="0" smtClean="0"/>
          </a:p>
          <a:p>
            <a:pPr eaLnBrk="1" hangingPunct="1"/>
            <a:r>
              <a:rPr lang="en-GB" altLang="en-US" dirty="0" smtClean="0"/>
              <a:t>We can now simply pass the square function as a parameter by using its name, as follows:</a:t>
            </a:r>
          </a:p>
          <a:p>
            <a:pPr eaLnBrk="1" hangingPunct="1"/>
            <a:endParaRPr lang="en-GB" altLang="en-US" dirty="0" smtClean="0"/>
          </a:p>
          <a:p>
            <a:pPr eaLnBrk="1" hangingPunct="1"/>
            <a:r>
              <a:rPr lang="en-GB" altLang="en-US" dirty="0" smtClean="0"/>
              <a:t>(</a:t>
            </a:r>
            <a:r>
              <a:rPr lang="en-GB" altLang="en-US" dirty="0" err="1" smtClean="0"/>
              <a:t>mapcar</a:t>
            </a:r>
            <a:r>
              <a:rPr lang="en-GB" altLang="en-US" dirty="0" smtClean="0"/>
              <a:t> square ‘(3 4 2 6))</a:t>
            </a:r>
          </a:p>
        </p:txBody>
      </p:sp>
    </p:spTree>
    <p:extLst>
      <p:ext uri="{BB962C8B-B14F-4D97-AF65-F5344CB8AC3E}">
        <p14:creationId xmlns:p14="http://schemas.microsoft.com/office/powerpoint/2010/main" val="3615424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488F875-29BA-492B-AB9E-07D618D0EE50}" type="slidenum">
              <a:rPr lang="en-US" altLang="en-US" sz="1300" smtClean="0"/>
              <a:pPr/>
              <a:t>9</a:t>
            </a:fld>
            <a:endParaRPr lang="en-US" altLang="en-US" sz="1300" smtClean="0"/>
          </a:p>
        </p:txBody>
      </p:sp>
      <p:sp>
        <p:nvSpPr>
          <p:cNvPr id="69635" name="Rectangle 2"/>
          <p:cNvSpPr>
            <a:spLocks noGrp="1" noRot="1" noChangeAspect="1" noChangeArrowheads="1" noTextEdit="1"/>
          </p:cNvSpPr>
          <p:nvPr>
            <p:ph type="sldImg"/>
          </p:nvPr>
        </p:nvSpPr>
        <p:spPr>
          <a:xfrm>
            <a:off x="992188" y="768350"/>
            <a:ext cx="5114925" cy="3836988"/>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172784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0206AFC-A14D-4781-B633-F7DF458A4030}" type="slidenum">
              <a:rPr lang="en-US" altLang="en-US" sz="1300" smtClean="0"/>
              <a:pPr/>
              <a:t>10</a:t>
            </a:fld>
            <a:endParaRPr lang="en-US" altLang="en-US" sz="1300" smtClean="0"/>
          </a:p>
        </p:txBody>
      </p:sp>
      <p:sp>
        <p:nvSpPr>
          <p:cNvPr id="71683" name="Rectangle 2"/>
          <p:cNvSpPr>
            <a:spLocks noGrp="1" noRot="1" noChangeAspect="1" noChangeArrowheads="1" noTextEdit="1"/>
          </p:cNvSpPr>
          <p:nvPr>
            <p:ph type="sldImg"/>
          </p:nvPr>
        </p:nvSpPr>
        <p:spPr>
          <a:xfrm>
            <a:off x="992188" y="768350"/>
            <a:ext cx="5114925" cy="3836988"/>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This example is just a simple example to illustrate how a function can build code that can be executed. We can obviously build code that is as complex as we like.</a:t>
            </a:r>
          </a:p>
          <a:p>
            <a:pPr eaLnBrk="1" hangingPunct="1"/>
            <a:endParaRPr lang="en-GB" altLang="en-US" dirty="0" smtClean="0"/>
          </a:p>
          <a:p>
            <a:pPr eaLnBrk="1" hangingPunct="1"/>
            <a:r>
              <a:rPr lang="en-GB" altLang="en-US" dirty="0" smtClean="0"/>
              <a:t>The adder function has one parameter, </a:t>
            </a:r>
            <a:r>
              <a:rPr lang="en-GB" altLang="en-US" dirty="0" err="1" smtClean="0"/>
              <a:t>lis</a:t>
            </a:r>
            <a:r>
              <a:rPr lang="en-GB" altLang="en-US" dirty="0" smtClean="0"/>
              <a:t>, which is a list of numeric atoms. The adder function simply builds a new list containing the + symbol, followed by the elements in </a:t>
            </a:r>
            <a:r>
              <a:rPr lang="en-GB" altLang="en-US" dirty="0" err="1" smtClean="0"/>
              <a:t>lis</a:t>
            </a:r>
            <a:r>
              <a:rPr lang="en-GB" altLang="en-US" dirty="0" smtClean="0"/>
              <a:t>. It does this using a </a:t>
            </a:r>
            <a:r>
              <a:rPr lang="en-GB" altLang="en-US" dirty="0" smtClean="0"/>
              <a:t>cons. </a:t>
            </a:r>
            <a:r>
              <a:rPr lang="en-GB" altLang="en-US" dirty="0" smtClean="0"/>
              <a:t>Note that the + symbol must be quoted, because we don’t want it to be interpreted as the + function (which is provided by Scheme). So, if we imagine that </a:t>
            </a:r>
            <a:r>
              <a:rPr lang="en-GB" altLang="en-US" dirty="0" err="1" smtClean="0"/>
              <a:t>lis</a:t>
            </a:r>
            <a:r>
              <a:rPr lang="en-GB" altLang="en-US" dirty="0" smtClean="0"/>
              <a:t> is the list (13 2 5), then </a:t>
            </a:r>
            <a:r>
              <a:rPr lang="en-GB" altLang="en-US" smtClean="0"/>
              <a:t>the </a:t>
            </a:r>
            <a:r>
              <a:rPr lang="en-GB" altLang="en-US" smtClean="0"/>
              <a:t>cons </a:t>
            </a:r>
            <a:r>
              <a:rPr lang="en-GB" altLang="en-US" dirty="0" smtClean="0"/>
              <a:t>produces a new list (+ 13 2 5). You can see that this has the form of normal Scheme function application, even though it’s just a list at this stage. Now we can apply EVAL to the list, which basically means “execute this list as if it had been typed into the Scheme interpreter”. What this does, of course, is apply the + function to the parameters 13, 2, and 5. The result is 20. Note that the numbers don’t need to be quoted, because they are simply numeric atoms, and can’t be confused with names.</a:t>
            </a:r>
          </a:p>
          <a:p>
            <a:pPr eaLnBrk="1" hangingPunct="1"/>
            <a:endParaRPr lang="en-GB" altLang="en-US" dirty="0" smtClean="0"/>
          </a:p>
          <a:p>
            <a:pPr eaLnBrk="1" hangingPunct="1"/>
            <a:r>
              <a:rPr lang="en-GB" altLang="en-US" dirty="0" smtClean="0"/>
              <a:t>The first condition is trivial. It just makes sure that when someone calls (adder ()) we don’t attempt to create a function like (+), which will obviously produce an error when Scheme tries to evaluate it. So if the list is empty, we just produce 0 as a result.</a:t>
            </a:r>
          </a:p>
          <a:p>
            <a:pPr eaLnBrk="1" hangingPunct="1"/>
            <a:endParaRPr lang="en-GB" altLang="en-US" dirty="0" smtClean="0"/>
          </a:p>
          <a:p>
            <a:pPr eaLnBrk="1" hangingPunct="1"/>
            <a:r>
              <a:rPr lang="en-GB" altLang="en-US" dirty="0" smtClean="0"/>
              <a:t>Note that the</a:t>
            </a:r>
            <a:r>
              <a:rPr lang="en-GB" altLang="en-US" baseline="0" dirty="0" smtClean="0"/>
              <a:t> </a:t>
            </a:r>
            <a:r>
              <a:rPr lang="en-GB" altLang="en-US" baseline="0" dirty="0" err="1" smtClean="0"/>
              <a:t>sicp</a:t>
            </a:r>
            <a:r>
              <a:rPr lang="en-GB" altLang="en-US" baseline="0" dirty="0" smtClean="0"/>
              <a:t> implementation of Scheme requires a second parameter for the </a:t>
            </a:r>
            <a:r>
              <a:rPr lang="en-GB" altLang="en-US" baseline="0" dirty="0" err="1" smtClean="0"/>
              <a:t>eval</a:t>
            </a:r>
            <a:r>
              <a:rPr lang="en-GB" altLang="en-US" baseline="0" dirty="0" smtClean="0"/>
              <a:t> function, which denotes the environment of the evaluation. The </a:t>
            </a:r>
            <a:r>
              <a:rPr lang="en-GB" altLang="en-US" baseline="0" dirty="0" err="1" smtClean="0"/>
              <a:t>eval</a:t>
            </a:r>
            <a:r>
              <a:rPr lang="en-GB" altLang="en-US" baseline="0" dirty="0" smtClean="0"/>
              <a:t> function should be used as follows:</a:t>
            </a:r>
          </a:p>
          <a:p>
            <a:pPr eaLnBrk="1" hangingPunct="1"/>
            <a:endParaRPr lang="en-GB" altLang="en-US" baseline="0" dirty="0" smtClean="0"/>
          </a:p>
          <a:p>
            <a:pPr eaLnBrk="1" hangingPunct="1"/>
            <a:r>
              <a:rPr lang="en-GB" altLang="en-US" baseline="0" dirty="0" smtClean="0"/>
              <a:t>(</a:t>
            </a:r>
            <a:r>
              <a:rPr lang="en-GB" altLang="en-US" baseline="0" dirty="0" err="1" smtClean="0"/>
              <a:t>eval</a:t>
            </a:r>
            <a:r>
              <a:rPr lang="en-GB" altLang="en-US" baseline="0" dirty="0" smtClean="0"/>
              <a:t> (cons ‘+ </a:t>
            </a:r>
            <a:r>
              <a:rPr lang="en-GB" altLang="en-US" baseline="0" dirty="0" err="1" smtClean="0"/>
              <a:t>lis</a:t>
            </a:r>
            <a:r>
              <a:rPr lang="en-GB" altLang="en-US" baseline="0" dirty="0" smtClean="0"/>
              <a:t>) (scheme-report-environment 5))</a:t>
            </a:r>
            <a:endParaRPr lang="en-GB" altLang="en-US" dirty="0" smtClean="0"/>
          </a:p>
        </p:txBody>
      </p:sp>
    </p:spTree>
    <p:extLst>
      <p:ext uri="{BB962C8B-B14F-4D97-AF65-F5344CB8AC3E}">
        <p14:creationId xmlns:p14="http://schemas.microsoft.com/office/powerpoint/2010/main" val="1592076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448550" y="6542088"/>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algn="r">
              <a:defRPr/>
            </a:pPr>
            <a:endParaRPr lang="en-US" altLang="en-US" sz="1200" smtClean="0">
              <a:latin typeface="Courier" pitchFamily="49" charset="0"/>
            </a:endParaRPr>
          </a:p>
        </p:txBody>
      </p:sp>
      <p:sp>
        <p:nvSpPr>
          <p:cNvPr id="73730"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dirty="0"/>
              <a:t>Click to edit Master title style</a:t>
            </a:r>
          </a:p>
        </p:txBody>
      </p:sp>
      <p:sp>
        <p:nvSpPr>
          <p:cNvPr id="73731"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dirty="0"/>
              <a:t>Click to edit Master subtitle style</a:t>
            </a:r>
          </a:p>
        </p:txBody>
      </p:sp>
      <p:sp>
        <p:nvSpPr>
          <p:cNvPr id="6" name="Slide Number Placeholder 5"/>
          <p:cNvSpPr>
            <a:spLocks noGrp="1"/>
          </p:cNvSpPr>
          <p:nvPr>
            <p:ph type="sldNum" sz="quarter" idx="10"/>
          </p:nvPr>
        </p:nvSpPr>
        <p:spPr/>
        <p:txBody>
          <a:bodyPr/>
          <a:lstStyle>
            <a:lvl1pPr>
              <a:defRPr/>
            </a:lvl1pPr>
          </a:lstStyle>
          <a:p>
            <a:pPr>
              <a:defRPr/>
            </a:pPr>
            <a:r>
              <a:rPr lang="en-US" altLang="en-US"/>
              <a:t>1-</a:t>
            </a:r>
            <a:fld id="{4BD9F492-C94D-4E48-9F45-86C8BE70204D}" type="slidenum">
              <a:rPr lang="en-US" altLang="en-US"/>
              <a:pPr>
                <a:defRPr/>
              </a:pPr>
              <a:t>‹#›</a:t>
            </a:fld>
            <a:endParaRPr lang="en-US" altLang="en-US"/>
          </a:p>
        </p:txBody>
      </p:sp>
      <p:sp>
        <p:nvSpPr>
          <p:cNvPr id="7" name="Footer Placeholder 6"/>
          <p:cNvSpPr>
            <a:spLocks noGrp="1"/>
          </p:cNvSpPr>
          <p:nvPr>
            <p:ph type="ftr" sz="quarter" idx="11"/>
          </p:nvPr>
        </p:nvSpPr>
        <p:spPr/>
        <p:txBody>
          <a:bodyPr/>
          <a:lstStyle>
            <a:lvl1pPr>
              <a:defRPr/>
            </a:lvl1pPr>
          </a:lstStyle>
          <a:p>
            <a:pPr>
              <a:defRPr/>
            </a:pPr>
            <a:r>
              <a:rPr lang="en-US"/>
              <a:t>Copyright © 2012 Addison-Wesley. All rights reserved.</a:t>
            </a:r>
          </a:p>
        </p:txBody>
      </p:sp>
    </p:spTree>
    <p:extLst>
      <p:ext uri="{BB962C8B-B14F-4D97-AF65-F5344CB8AC3E}">
        <p14:creationId xmlns:p14="http://schemas.microsoft.com/office/powerpoint/2010/main" val="242893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38E498FC-529E-4B29-BFA7-855F80ED8FFF}" type="slidenum">
              <a:rPr lang="en-US" altLang="en-US"/>
              <a:pPr>
                <a:defRPr/>
              </a:pPr>
              <a:t>‹#›</a:t>
            </a:fld>
            <a:endParaRPr lang="en-US" altLang="en-US"/>
          </a:p>
        </p:txBody>
      </p:sp>
    </p:spTree>
    <p:extLst>
      <p:ext uri="{BB962C8B-B14F-4D97-AF65-F5344CB8AC3E}">
        <p14:creationId xmlns:p14="http://schemas.microsoft.com/office/powerpoint/2010/main" val="243969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73D1268C-ECC3-43A3-A3A0-F4BFEC5FED4E}" type="slidenum">
              <a:rPr lang="en-US" altLang="en-US"/>
              <a:pPr>
                <a:defRPr/>
              </a:pPr>
              <a:t>‹#›</a:t>
            </a:fld>
            <a:endParaRPr lang="en-US" altLang="en-US"/>
          </a:p>
        </p:txBody>
      </p:sp>
    </p:spTree>
    <p:extLst>
      <p:ext uri="{BB962C8B-B14F-4D97-AF65-F5344CB8AC3E}">
        <p14:creationId xmlns:p14="http://schemas.microsoft.com/office/powerpoint/2010/main" val="321203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8D864D7A-05B3-4629-8E2E-1630D33CA660}" type="slidenum">
              <a:rPr lang="en-US" altLang="en-US"/>
              <a:pPr>
                <a:defRPr/>
              </a:pPr>
              <a:t>‹#›</a:t>
            </a:fld>
            <a:endParaRPr lang="en-US" altLang="en-US"/>
          </a:p>
        </p:txBody>
      </p:sp>
    </p:spTree>
    <p:extLst>
      <p:ext uri="{BB962C8B-B14F-4D97-AF65-F5344CB8AC3E}">
        <p14:creationId xmlns:p14="http://schemas.microsoft.com/office/powerpoint/2010/main" val="376048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7B51FB13-B91B-4FA7-AADB-5E725FF9119B}" type="slidenum">
              <a:rPr lang="en-US" altLang="en-US"/>
              <a:pPr>
                <a:defRPr/>
              </a:pPr>
              <a:t>‹#›</a:t>
            </a:fld>
            <a:endParaRPr lang="en-US" altLang="en-US"/>
          </a:p>
        </p:txBody>
      </p:sp>
    </p:spTree>
    <p:extLst>
      <p:ext uri="{BB962C8B-B14F-4D97-AF65-F5344CB8AC3E}">
        <p14:creationId xmlns:p14="http://schemas.microsoft.com/office/powerpoint/2010/main" val="394090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324ECCE3-87AB-49A1-A38A-FA0DDF2A1A48}" type="slidenum">
              <a:rPr lang="en-US" altLang="en-US"/>
              <a:pPr>
                <a:defRPr/>
              </a:pPr>
              <a:t>‹#›</a:t>
            </a:fld>
            <a:endParaRPr lang="en-US" altLang="en-US"/>
          </a:p>
        </p:txBody>
      </p:sp>
    </p:spTree>
    <p:extLst>
      <p:ext uri="{BB962C8B-B14F-4D97-AF65-F5344CB8AC3E}">
        <p14:creationId xmlns:p14="http://schemas.microsoft.com/office/powerpoint/2010/main" val="123132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ltLang="en-US"/>
              <a:t>1-</a:t>
            </a:r>
            <a:fld id="{13217127-C237-4239-83FC-7312F947063F}" type="slidenum">
              <a:rPr lang="en-US" altLang="en-US"/>
              <a:pPr>
                <a:defRPr/>
              </a:pPr>
              <a:t>‹#›</a:t>
            </a:fld>
            <a:endParaRPr lang="en-US" altLang="en-US"/>
          </a:p>
        </p:txBody>
      </p:sp>
    </p:spTree>
    <p:extLst>
      <p:ext uri="{BB962C8B-B14F-4D97-AF65-F5344CB8AC3E}">
        <p14:creationId xmlns:p14="http://schemas.microsoft.com/office/powerpoint/2010/main" val="255964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E62BD9C9-406C-45C6-A5A7-6EFA1612077F}" type="slidenum">
              <a:rPr lang="en-US" altLang="en-US"/>
              <a:pPr>
                <a:defRPr/>
              </a:pPr>
              <a:t>‹#›</a:t>
            </a:fld>
            <a:endParaRPr lang="en-US" altLang="en-US"/>
          </a:p>
        </p:txBody>
      </p:sp>
    </p:spTree>
    <p:extLst>
      <p:ext uri="{BB962C8B-B14F-4D97-AF65-F5344CB8AC3E}">
        <p14:creationId xmlns:p14="http://schemas.microsoft.com/office/powerpoint/2010/main" val="212229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ltLang="en-US"/>
              <a:t>1-</a:t>
            </a:r>
            <a:fld id="{32DD89E6-BA6D-4E0E-975E-FBC680F9A4AD}" type="slidenum">
              <a:rPr lang="en-US" altLang="en-US"/>
              <a:pPr>
                <a:defRPr/>
              </a:pPr>
              <a:t>‹#›</a:t>
            </a:fld>
            <a:endParaRPr lang="en-US" altLang="en-US"/>
          </a:p>
        </p:txBody>
      </p:sp>
    </p:spTree>
    <p:extLst>
      <p:ext uri="{BB962C8B-B14F-4D97-AF65-F5344CB8AC3E}">
        <p14:creationId xmlns:p14="http://schemas.microsoft.com/office/powerpoint/2010/main" val="78024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6D75CCFE-BEAB-4D21-98E3-D0B9C806988B}" type="slidenum">
              <a:rPr lang="en-US" altLang="en-US"/>
              <a:pPr>
                <a:defRPr/>
              </a:pPr>
              <a:t>‹#›</a:t>
            </a:fld>
            <a:endParaRPr lang="en-US" altLang="en-US"/>
          </a:p>
        </p:txBody>
      </p:sp>
    </p:spTree>
    <p:extLst>
      <p:ext uri="{BB962C8B-B14F-4D97-AF65-F5344CB8AC3E}">
        <p14:creationId xmlns:p14="http://schemas.microsoft.com/office/powerpoint/2010/main" val="107401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D9954F60-C442-45DB-8F68-E9DC6A5ED23E}" type="slidenum">
              <a:rPr lang="en-US" altLang="en-US"/>
              <a:pPr>
                <a:defRPr/>
              </a:pPr>
              <a:t>‹#›</a:t>
            </a:fld>
            <a:endParaRPr lang="en-US" altLang="en-US"/>
          </a:p>
        </p:txBody>
      </p:sp>
    </p:spTree>
    <p:extLst>
      <p:ext uri="{BB962C8B-B14F-4D97-AF65-F5344CB8AC3E}">
        <p14:creationId xmlns:p14="http://schemas.microsoft.com/office/powerpoint/2010/main" val="288777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2708"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2012 Addison-Wesley. All rights reserved.</a:t>
            </a:r>
          </a:p>
        </p:txBody>
      </p:sp>
      <p:sp>
        <p:nvSpPr>
          <p:cNvPr id="72709"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a:defRPr/>
            </a:pPr>
            <a:r>
              <a:rPr lang="en-US" altLang="en-US"/>
              <a:t>1-</a:t>
            </a:r>
            <a:fld id="{13F8B0F9-8E54-4F9B-8F51-E8A3B34435D2}" type="slidenum">
              <a:rPr lang="en-US" altLang="en-US"/>
              <a:pPr>
                <a:defRPr/>
              </a:pPr>
              <a:t>‹#›</a:t>
            </a:fld>
            <a:endParaRPr lang="en-US" alt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031" name="Line 7"/>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ZA"/>
          </a:p>
        </p:txBody>
      </p:sp>
    </p:spTree>
  </p:cSld>
  <p:clrMap bg1="lt1" tx1="dk1" bg2="lt2" tx2="dk2" accent1="accent1" accent2="accent2" accent3="accent3" accent4="accent4" accent5="accent5" accent6="accent6" hlink="hlink" folHlink="folHlink"/>
  <p:sldLayoutIdLst>
    <p:sldLayoutId id="2147483939"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ZA" altLang="en-US" noProof="0" dirty="0" smtClean="0"/>
              <a:t>Chapter 15</a:t>
            </a:r>
            <a:br>
              <a:rPr lang="en-ZA" altLang="en-US" noProof="0" dirty="0" smtClean="0"/>
            </a:br>
            <a:r>
              <a:rPr lang="en-ZA" altLang="en-US" sz="2800" dirty="0" smtClean="0"/>
              <a:t>Part 3</a:t>
            </a:r>
            <a:endParaRPr lang="en-ZA" altLang="en-US" sz="2800" noProof="0" dirty="0" smtClean="0"/>
          </a:p>
        </p:txBody>
      </p:sp>
      <p:sp>
        <p:nvSpPr>
          <p:cNvPr id="5123" name="Rectangle 5"/>
          <p:cNvSpPr>
            <a:spLocks noGrp="1" noChangeArrowheads="1"/>
          </p:cNvSpPr>
          <p:nvPr>
            <p:ph type="subTitle" idx="1"/>
          </p:nvPr>
        </p:nvSpPr>
        <p:spPr/>
        <p:txBody>
          <a:bodyPr/>
          <a:lstStyle/>
          <a:p>
            <a:pPr eaLnBrk="1" hangingPunct="1"/>
            <a:r>
              <a:rPr lang="en-ZA" altLang="en-US" noProof="0" dirty="0" smtClean="0"/>
              <a:t>Functional Programming Languages</a:t>
            </a:r>
          </a:p>
        </p:txBody>
      </p:sp>
      <p:pic>
        <p:nvPicPr>
          <p:cNvPr id="5" name="Picture 8" descr="Front Cover: Concepts of Programming Languages, Global Edition, by Robert W Sebesta&#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0"/>
            <a:ext cx="4724400" cy="586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081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p:txBody>
          <a:bodyPr/>
          <a:lstStyle/>
          <a:p>
            <a:pPr>
              <a:defRPr/>
            </a:pPr>
            <a:r>
              <a:rPr lang="en-US" dirty="0" smtClean="0"/>
              <a:t>Copyright © 2012 Addison-Wesley. All rights reserved.</a:t>
            </a:r>
          </a:p>
        </p:txBody>
      </p:sp>
      <p:sp>
        <p:nvSpPr>
          <p:cNvPr id="706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81FAC10-70AB-472F-A1CC-A30A791369E3}" type="slidenum">
              <a:rPr lang="en-US" altLang="en-US" sz="1000" smtClean="0">
                <a:solidFill>
                  <a:schemeClr val="tx1"/>
                </a:solidFill>
                <a:latin typeface="Arial" panose="020B0604020202020204" pitchFamily="34" charset="0"/>
              </a:rPr>
              <a:pPr>
                <a:spcBef>
                  <a:spcPct val="0"/>
                </a:spcBef>
                <a:buFontTx/>
                <a:buNone/>
              </a:pPr>
              <a:t>10</a:t>
            </a:fld>
            <a:endParaRPr lang="en-US" altLang="en-US" sz="1000" smtClean="0">
              <a:solidFill>
                <a:schemeClr val="tx1"/>
              </a:solidFill>
              <a:latin typeface="Arial" panose="020B0604020202020204" pitchFamily="34" charset="0"/>
            </a:endParaRPr>
          </a:p>
        </p:txBody>
      </p:sp>
      <p:sp>
        <p:nvSpPr>
          <p:cNvPr id="70660" name="Rectangle 2"/>
          <p:cNvSpPr>
            <a:spLocks noGrp="1" noChangeArrowheads="1"/>
          </p:cNvSpPr>
          <p:nvPr>
            <p:ph type="title"/>
          </p:nvPr>
        </p:nvSpPr>
        <p:spPr/>
        <p:txBody>
          <a:bodyPr/>
          <a:lstStyle/>
          <a:p>
            <a:pPr eaLnBrk="1" hangingPunct="1"/>
            <a:r>
              <a:rPr lang="en-US" altLang="en-US" dirty="0" smtClean="0"/>
              <a:t>Functions That Build Code</a:t>
            </a:r>
          </a:p>
        </p:txBody>
      </p:sp>
      <p:sp>
        <p:nvSpPr>
          <p:cNvPr id="70661" name="Rectangle 3"/>
          <p:cNvSpPr>
            <a:spLocks noGrp="1" noChangeArrowheads="1"/>
          </p:cNvSpPr>
          <p:nvPr>
            <p:ph type="body" idx="1"/>
          </p:nvPr>
        </p:nvSpPr>
        <p:spPr>
          <a:xfrm>
            <a:off x="630620" y="1371600"/>
            <a:ext cx="8153400" cy="4572000"/>
          </a:xfrm>
        </p:spPr>
        <p:txBody>
          <a:bodyPr/>
          <a:lstStyle/>
          <a:p>
            <a:pPr eaLnBrk="1" hangingPunct="1">
              <a:lnSpc>
                <a:spcPct val="90000"/>
              </a:lnSpc>
            </a:pPr>
            <a:r>
              <a:rPr lang="en-US" altLang="en-US" sz="2400" dirty="0" smtClean="0"/>
              <a:t>A simple example</a:t>
            </a:r>
          </a:p>
          <a:p>
            <a:pPr marL="0" indent="0" eaLnBrk="1" hangingPunct="1">
              <a:lnSpc>
                <a:spcPct val="90000"/>
              </a:lnSpc>
              <a:buNone/>
            </a:pPr>
            <a:endParaRPr lang="en-US" altLang="en-US" sz="400" dirty="0" smtClean="0"/>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(define </a:t>
            </a:r>
            <a:r>
              <a:rPr lang="en-US" altLang="en-US" sz="2000" dirty="0">
                <a:latin typeface="Courier New" panose="02070309020205020404" pitchFamily="49" charset="0"/>
              </a:rPr>
              <a:t>(adder </a:t>
            </a:r>
            <a:r>
              <a:rPr lang="en-US" altLang="en-US" sz="2000" dirty="0" err="1">
                <a:latin typeface="Courier New" panose="02070309020205020404" pitchFamily="49" charset="0"/>
              </a:rPr>
              <a:t>lis</a:t>
            </a:r>
            <a:r>
              <a:rPr lang="en-US" altLang="en-US" sz="2000" dirty="0">
                <a:latin typeface="Courier New" panose="02070309020205020404" pitchFamily="49" charset="0"/>
              </a:rPr>
              <a:t>)</a:t>
            </a:r>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cond</a:t>
            </a:r>
            <a:endParaRPr lang="en-US" altLang="en-US" sz="2000" dirty="0">
              <a:latin typeface="Courier New" panose="02070309020205020404" pitchFamily="49" charset="0"/>
            </a:endParaRPr>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((null? </a:t>
            </a:r>
            <a:r>
              <a:rPr lang="en-US" altLang="en-US" sz="2000" dirty="0" err="1">
                <a:latin typeface="Courier New" panose="02070309020205020404" pitchFamily="49" charset="0"/>
              </a:rPr>
              <a:t>lis</a:t>
            </a:r>
            <a:r>
              <a:rPr lang="en-US" altLang="en-US" sz="2000" dirty="0">
                <a:latin typeface="Courier New" panose="02070309020205020404" pitchFamily="49" charset="0"/>
              </a:rPr>
              <a:t>) 0)</a:t>
            </a:r>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(else (</a:t>
            </a:r>
            <a:r>
              <a:rPr lang="en-US" altLang="en-US" sz="2000" dirty="0" err="1" smtClean="0">
                <a:latin typeface="Courier New" panose="02070309020205020404" pitchFamily="49" charset="0"/>
              </a:rPr>
              <a:t>eval</a:t>
            </a:r>
            <a:r>
              <a:rPr lang="en-US" altLang="en-US" sz="2000" dirty="0" smtClean="0">
                <a:latin typeface="Courier New" panose="02070309020205020404" pitchFamily="49" charset="0"/>
              </a:rPr>
              <a:t> (cons </a:t>
            </a:r>
            <a:r>
              <a:rPr lang="en-US" altLang="en-US" sz="2000" dirty="0">
                <a:latin typeface="Courier New" panose="02070309020205020404" pitchFamily="49" charset="0"/>
              </a:rPr>
              <a:t>'+ </a:t>
            </a:r>
            <a:r>
              <a:rPr lang="en-US" altLang="en-US" sz="2000" dirty="0" err="1">
                <a:latin typeface="Courier New" panose="02070309020205020404" pitchFamily="49" charset="0"/>
              </a:rPr>
              <a:t>lis</a:t>
            </a:r>
            <a:r>
              <a:rPr lang="en-US" altLang="en-US" sz="2000" dirty="0">
                <a:latin typeface="Courier New" panose="02070309020205020404" pitchFamily="49" charset="0"/>
              </a:rPr>
              <a:t>)))</a:t>
            </a:r>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endParaRPr lang="en-US" altLang="en-US" sz="2000" dirty="0">
              <a:latin typeface="Courier New" panose="02070309020205020404" pitchFamily="49" charset="0"/>
            </a:endParaRPr>
          </a:p>
          <a:p>
            <a:pPr marL="0" indent="0" eaLnBrk="1" hangingPunct="1">
              <a:lnSpc>
                <a:spcPct val="90000"/>
              </a:lnSpc>
              <a:buNone/>
            </a:pPr>
            <a:endParaRPr lang="en-US" altLang="en-US" sz="600" dirty="0" smtClean="0"/>
          </a:p>
          <a:p>
            <a:pPr eaLnBrk="1" hangingPunct="1">
              <a:lnSpc>
                <a:spcPct val="90000"/>
              </a:lnSpc>
            </a:pPr>
            <a:r>
              <a:rPr lang="en-US" altLang="en-US" sz="2400" dirty="0" smtClean="0"/>
              <a:t>The parameter is a list of numbers to be added</a:t>
            </a:r>
          </a:p>
          <a:p>
            <a:pPr eaLnBrk="1" hangingPunct="1">
              <a:lnSpc>
                <a:spcPct val="90000"/>
              </a:lnSpc>
            </a:pPr>
            <a:r>
              <a:rPr lang="en-US" altLang="en-US" sz="2400" dirty="0" smtClean="0"/>
              <a:t>Builds a new list from the </a:t>
            </a:r>
            <a:r>
              <a:rPr lang="en-US" altLang="en-US" sz="2400" dirty="0" smtClean="0">
                <a:latin typeface="Courier New" panose="02070309020205020404" pitchFamily="49" charset="0"/>
              </a:rPr>
              <a:t>+</a:t>
            </a:r>
            <a:r>
              <a:rPr lang="en-US" altLang="en-US" sz="2400" dirty="0" smtClean="0"/>
              <a:t> symbol and </a:t>
            </a:r>
            <a:r>
              <a:rPr lang="en-US" altLang="en-US" sz="2400" dirty="0" err="1" smtClean="0">
                <a:latin typeface="Courier New" panose="02070309020205020404" pitchFamily="49" charset="0"/>
              </a:rPr>
              <a:t>lis</a:t>
            </a:r>
            <a:endParaRPr lang="en-US" altLang="en-US" sz="2400" dirty="0" smtClean="0">
              <a:latin typeface="Courier New" panose="02070309020205020404" pitchFamily="49" charset="0"/>
            </a:endParaRPr>
          </a:p>
          <a:p>
            <a:pPr lvl="1" eaLnBrk="1" hangingPunct="1">
              <a:lnSpc>
                <a:spcPct val="90000"/>
              </a:lnSpc>
            </a:pPr>
            <a:r>
              <a:rPr lang="en-US" altLang="en-US" sz="2000" dirty="0" smtClean="0"/>
              <a:t>Use </a:t>
            </a:r>
            <a:r>
              <a:rPr lang="en-US" altLang="en-US" sz="2000" dirty="0" smtClean="0">
                <a:latin typeface="Courier New" panose="02070309020205020404" pitchFamily="49" charset="0"/>
              </a:rPr>
              <a:t>cons</a:t>
            </a:r>
            <a:r>
              <a:rPr lang="en-US" altLang="en-US" sz="2000" dirty="0" smtClean="0"/>
              <a:t> </a:t>
            </a:r>
            <a:r>
              <a:rPr lang="en-US" altLang="en-US" sz="2000" dirty="0" smtClean="0"/>
              <a:t>to insert the atom </a:t>
            </a:r>
            <a:r>
              <a:rPr lang="en-US" altLang="en-US" sz="2000" dirty="0" smtClean="0">
                <a:latin typeface="Courier New" panose="02070309020205020404" pitchFamily="49" charset="0"/>
              </a:rPr>
              <a:t>+</a:t>
            </a:r>
            <a:r>
              <a:rPr lang="en-US" altLang="en-US" sz="2000" dirty="0" smtClean="0"/>
              <a:t> into the list of numbers</a:t>
            </a:r>
          </a:p>
          <a:p>
            <a:pPr lvl="1" eaLnBrk="1" hangingPunct="1">
              <a:lnSpc>
                <a:spcPct val="90000"/>
              </a:lnSpc>
            </a:pPr>
            <a:r>
              <a:rPr lang="en-US" altLang="en-US" sz="2000" dirty="0" smtClean="0"/>
              <a:t>Be sure that </a:t>
            </a:r>
            <a:r>
              <a:rPr lang="en-US" altLang="en-US" sz="2000" dirty="0" smtClean="0">
                <a:latin typeface="Courier New" panose="02070309020205020404" pitchFamily="49" charset="0"/>
              </a:rPr>
              <a:t>+</a:t>
            </a:r>
            <a:r>
              <a:rPr lang="en-US" altLang="en-US" sz="2000" dirty="0" smtClean="0"/>
              <a:t> is quoted to prevent evaluation</a:t>
            </a:r>
            <a:endParaRPr lang="en-US" altLang="en-US" sz="2000" dirty="0" smtClean="0">
              <a:latin typeface="Courier New" panose="02070309020205020404" pitchFamily="49" charset="0"/>
            </a:endParaRPr>
          </a:p>
          <a:p>
            <a:pPr eaLnBrk="1" hangingPunct="1">
              <a:lnSpc>
                <a:spcPct val="90000"/>
              </a:lnSpc>
            </a:pPr>
            <a:r>
              <a:rPr lang="en-US" altLang="en-US" sz="2400" dirty="0" smtClean="0"/>
              <a:t>Evaluates the new list</a:t>
            </a:r>
          </a:p>
          <a:p>
            <a:pPr lvl="1" eaLnBrk="1" hangingPunct="1">
              <a:lnSpc>
                <a:spcPct val="90000"/>
              </a:lnSpc>
            </a:pPr>
            <a:r>
              <a:rPr lang="en-US" altLang="en-US" sz="2000" dirty="0" smtClean="0"/>
              <a:t>Submit the new list to </a:t>
            </a:r>
            <a:r>
              <a:rPr lang="en-US" altLang="en-US" sz="2000" dirty="0" err="1" smtClean="0">
                <a:latin typeface="Courier New" panose="02070309020205020404" pitchFamily="49" charset="0"/>
              </a:rPr>
              <a:t>eval</a:t>
            </a:r>
            <a:r>
              <a:rPr lang="en-US" altLang="en-US" sz="2000" dirty="0" smtClean="0"/>
              <a:t> </a:t>
            </a:r>
            <a:r>
              <a:rPr lang="en-US" altLang="en-US" sz="2000" dirty="0" smtClean="0"/>
              <a:t>for evaluation</a:t>
            </a:r>
            <a:endParaRPr lang="en-US" altLang="en-US" sz="2000" b="1" dirty="0" smtClean="0">
              <a:latin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p:txBody>
          <a:bodyPr/>
          <a:lstStyle/>
          <a:p>
            <a:pPr>
              <a:defRPr/>
            </a:pPr>
            <a:r>
              <a:rPr lang="en-US" dirty="0" smtClean="0"/>
              <a:t>Copyright © 2012 Addison-Wesley. All rights reserved.</a:t>
            </a:r>
          </a:p>
        </p:txBody>
      </p:sp>
      <p:sp>
        <p:nvSpPr>
          <p:cNvPr id="727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FCD3AB10-66AD-46A7-8753-56154F2D8D4D}" type="slidenum">
              <a:rPr lang="en-US" altLang="en-US" sz="1000" smtClean="0">
                <a:solidFill>
                  <a:schemeClr val="tx1"/>
                </a:solidFill>
                <a:latin typeface="Arial" panose="020B0604020202020204" pitchFamily="34" charset="0"/>
              </a:rPr>
              <a:pPr>
                <a:spcBef>
                  <a:spcPct val="0"/>
                </a:spcBef>
                <a:buFontTx/>
                <a:buNone/>
              </a:pPr>
              <a:t>11</a:t>
            </a:fld>
            <a:endParaRPr lang="en-US" altLang="en-US" sz="1000" smtClean="0">
              <a:solidFill>
                <a:schemeClr val="tx1"/>
              </a:solidFill>
              <a:latin typeface="Arial" panose="020B0604020202020204" pitchFamily="34" charset="0"/>
            </a:endParaRPr>
          </a:p>
        </p:txBody>
      </p:sp>
      <p:sp>
        <p:nvSpPr>
          <p:cNvPr id="72708" name="Rectangle 2"/>
          <p:cNvSpPr>
            <a:spLocks noGrp="1" noChangeArrowheads="1"/>
          </p:cNvSpPr>
          <p:nvPr>
            <p:ph type="title"/>
          </p:nvPr>
        </p:nvSpPr>
        <p:spPr/>
        <p:txBody>
          <a:bodyPr/>
          <a:lstStyle/>
          <a:p>
            <a:pPr eaLnBrk="1" hangingPunct="1"/>
            <a:r>
              <a:rPr lang="en-US" altLang="en-US" smtClean="0"/>
              <a:t>COMMON LISP</a:t>
            </a:r>
          </a:p>
        </p:txBody>
      </p:sp>
      <p:sp>
        <p:nvSpPr>
          <p:cNvPr id="72709" name="Rectangle 3"/>
          <p:cNvSpPr>
            <a:spLocks noGrp="1" noChangeArrowheads="1"/>
          </p:cNvSpPr>
          <p:nvPr>
            <p:ph type="body" idx="1"/>
          </p:nvPr>
        </p:nvSpPr>
        <p:spPr>
          <a:xfrm>
            <a:off x="630620" y="1374230"/>
            <a:ext cx="8153400" cy="4572000"/>
          </a:xfrm>
        </p:spPr>
        <p:txBody>
          <a:bodyPr/>
          <a:lstStyle/>
          <a:p>
            <a:pPr eaLnBrk="1" hangingPunct="1">
              <a:lnSpc>
                <a:spcPct val="90000"/>
              </a:lnSpc>
            </a:pPr>
            <a:r>
              <a:rPr lang="en-US" altLang="en-US" sz="2400" dirty="0" smtClean="0"/>
              <a:t>A combination of many of the features of the popular dialects of LISP around in the early 1980s</a:t>
            </a:r>
          </a:p>
          <a:p>
            <a:pPr eaLnBrk="1" hangingPunct="1">
              <a:lnSpc>
                <a:spcPct val="90000"/>
              </a:lnSpc>
            </a:pPr>
            <a:r>
              <a:rPr lang="en-US" altLang="en-US" sz="2400" dirty="0" smtClean="0"/>
              <a:t>A large and complex language</a:t>
            </a:r>
          </a:p>
          <a:p>
            <a:pPr lvl="1" eaLnBrk="1" hangingPunct="1">
              <a:lnSpc>
                <a:spcPct val="90000"/>
              </a:lnSpc>
            </a:pPr>
            <a:r>
              <a:rPr lang="en-US" altLang="en-US" sz="2000" dirty="0" smtClean="0"/>
              <a:t>In a sense, the opposite of Scheme</a:t>
            </a:r>
          </a:p>
          <a:p>
            <a:pPr eaLnBrk="1" hangingPunct="1">
              <a:lnSpc>
                <a:spcPct val="90000"/>
              </a:lnSpc>
            </a:pPr>
            <a:r>
              <a:rPr lang="en-US" altLang="en-US" sz="2400" dirty="0" smtClean="0"/>
              <a:t>Features include</a:t>
            </a:r>
          </a:p>
          <a:p>
            <a:pPr lvl="1" eaLnBrk="1" hangingPunct="1">
              <a:lnSpc>
                <a:spcPct val="90000"/>
              </a:lnSpc>
            </a:pPr>
            <a:r>
              <a:rPr lang="en-US" altLang="en-US" sz="2000" dirty="0" smtClean="0"/>
              <a:t>Records </a:t>
            </a:r>
          </a:p>
          <a:p>
            <a:pPr lvl="1" eaLnBrk="1" hangingPunct="1">
              <a:lnSpc>
                <a:spcPct val="90000"/>
              </a:lnSpc>
            </a:pPr>
            <a:r>
              <a:rPr lang="en-US" altLang="en-US" sz="2000" dirty="0" smtClean="0"/>
              <a:t>Arrays </a:t>
            </a:r>
          </a:p>
          <a:p>
            <a:pPr lvl="1" eaLnBrk="1" hangingPunct="1">
              <a:lnSpc>
                <a:spcPct val="90000"/>
              </a:lnSpc>
            </a:pPr>
            <a:r>
              <a:rPr lang="en-US" altLang="en-US" sz="2000" dirty="0" smtClean="0"/>
              <a:t>Complex numbers</a:t>
            </a:r>
          </a:p>
          <a:p>
            <a:pPr lvl="1" eaLnBrk="1" hangingPunct="1">
              <a:lnSpc>
                <a:spcPct val="90000"/>
              </a:lnSpc>
            </a:pPr>
            <a:r>
              <a:rPr lang="en-US" altLang="en-US" sz="2000" dirty="0" smtClean="0"/>
              <a:t>Character strings</a:t>
            </a:r>
          </a:p>
          <a:p>
            <a:pPr lvl="1" eaLnBrk="1" hangingPunct="1">
              <a:lnSpc>
                <a:spcPct val="90000"/>
              </a:lnSpc>
            </a:pPr>
            <a:r>
              <a:rPr lang="en-US" altLang="en-US" sz="2000" dirty="0" smtClean="0"/>
              <a:t>Powerful I/O capabilities</a:t>
            </a:r>
          </a:p>
          <a:p>
            <a:pPr lvl="1" eaLnBrk="1" hangingPunct="1">
              <a:lnSpc>
                <a:spcPct val="90000"/>
              </a:lnSpc>
            </a:pPr>
            <a:r>
              <a:rPr lang="en-US" altLang="en-US" sz="2000" dirty="0" smtClean="0"/>
              <a:t>Packages for organizing functions/data, &amp; access control</a:t>
            </a:r>
          </a:p>
          <a:p>
            <a:pPr lvl="1" eaLnBrk="1" hangingPunct="1">
              <a:lnSpc>
                <a:spcPct val="90000"/>
              </a:lnSpc>
            </a:pPr>
            <a:r>
              <a:rPr lang="en-US" altLang="en-US" sz="2000" dirty="0" smtClean="0"/>
              <a:t>Iterative control statements</a:t>
            </a:r>
          </a:p>
          <a:p>
            <a:pPr lvl="1" eaLnBrk="1" hangingPunct="1">
              <a:lnSpc>
                <a:spcPct val="90000"/>
              </a:lnSpc>
            </a:pPr>
            <a:endParaRPr lang="en-US" alt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p:txBody>
          <a:bodyPr/>
          <a:lstStyle/>
          <a:p>
            <a:pPr>
              <a:defRPr/>
            </a:pPr>
            <a:r>
              <a:rPr lang="en-US" dirty="0" smtClean="0"/>
              <a:t>Copyright © 2012 Addison-Wesley. All rights reserved.</a:t>
            </a:r>
          </a:p>
        </p:txBody>
      </p:sp>
      <p:sp>
        <p:nvSpPr>
          <p:cNvPr id="747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D3EF0E1-2978-4C52-8AAC-81ED6B1250C4}" type="slidenum">
              <a:rPr lang="en-US" altLang="en-US" sz="1000" smtClean="0">
                <a:solidFill>
                  <a:schemeClr val="tx1"/>
                </a:solidFill>
                <a:latin typeface="Arial" panose="020B0604020202020204" pitchFamily="34" charset="0"/>
              </a:rPr>
              <a:pPr>
                <a:spcBef>
                  <a:spcPct val="0"/>
                </a:spcBef>
                <a:buFontTx/>
                <a:buNone/>
              </a:pPr>
              <a:t>12</a:t>
            </a:fld>
            <a:endParaRPr lang="en-US" altLang="en-US" sz="1000" smtClean="0">
              <a:solidFill>
                <a:schemeClr val="tx1"/>
              </a:solidFill>
              <a:latin typeface="Arial" panose="020B0604020202020204" pitchFamily="34" charset="0"/>
            </a:endParaRPr>
          </a:p>
        </p:txBody>
      </p:sp>
      <p:sp>
        <p:nvSpPr>
          <p:cNvPr id="74756" name="Rectangle 2"/>
          <p:cNvSpPr>
            <a:spLocks noGrp="1" noChangeArrowheads="1"/>
          </p:cNvSpPr>
          <p:nvPr>
            <p:ph type="title"/>
          </p:nvPr>
        </p:nvSpPr>
        <p:spPr>
          <a:xfrm>
            <a:off x="609600" y="381000"/>
            <a:ext cx="8153400" cy="1143000"/>
          </a:xfrm>
        </p:spPr>
        <p:txBody>
          <a:bodyPr/>
          <a:lstStyle/>
          <a:p>
            <a:pPr eaLnBrk="1" hangingPunct="1"/>
            <a:r>
              <a:rPr lang="en-US" altLang="en-US" dirty="0" smtClean="0"/>
              <a:t>Functional Language Applications</a:t>
            </a:r>
          </a:p>
        </p:txBody>
      </p:sp>
      <p:sp>
        <p:nvSpPr>
          <p:cNvPr id="74757" name="Rectangle 3"/>
          <p:cNvSpPr>
            <a:spLocks noGrp="1" noChangeArrowheads="1"/>
          </p:cNvSpPr>
          <p:nvPr>
            <p:ph type="body" idx="1"/>
          </p:nvPr>
        </p:nvSpPr>
        <p:spPr>
          <a:xfrm>
            <a:off x="630620" y="1342700"/>
            <a:ext cx="8153400" cy="4800600"/>
          </a:xfrm>
        </p:spPr>
        <p:txBody>
          <a:bodyPr/>
          <a:lstStyle/>
          <a:p>
            <a:pPr eaLnBrk="1" hangingPunct="1"/>
            <a:r>
              <a:rPr lang="en-US" altLang="en-US" sz="2400" dirty="0" smtClean="0"/>
              <a:t>LISP</a:t>
            </a:r>
          </a:p>
          <a:p>
            <a:pPr lvl="1" eaLnBrk="1" hangingPunct="1"/>
            <a:r>
              <a:rPr lang="en-US" altLang="en-US" sz="2000" dirty="0" smtClean="0"/>
              <a:t>Used for artificial intelligence</a:t>
            </a:r>
          </a:p>
          <a:p>
            <a:pPr lvl="2" eaLnBrk="1" hangingPunct="1"/>
            <a:r>
              <a:rPr lang="en-US" altLang="en-US" sz="2000" dirty="0" smtClean="0"/>
              <a:t>Knowledge representation</a:t>
            </a:r>
          </a:p>
          <a:p>
            <a:pPr lvl="2" eaLnBrk="1" hangingPunct="1"/>
            <a:r>
              <a:rPr lang="en-US" altLang="en-US" sz="2000" dirty="0" smtClean="0"/>
              <a:t>Machine learning</a:t>
            </a:r>
          </a:p>
          <a:p>
            <a:pPr lvl="2" eaLnBrk="1" hangingPunct="1"/>
            <a:r>
              <a:rPr lang="en-US" altLang="en-US" sz="2000" dirty="0" smtClean="0"/>
              <a:t>Natural language processing</a:t>
            </a:r>
          </a:p>
          <a:p>
            <a:pPr lvl="2" eaLnBrk="1" hangingPunct="1"/>
            <a:r>
              <a:rPr lang="en-US" altLang="en-US" sz="2000" dirty="0" smtClean="0"/>
              <a:t>Modeling of speech and vision</a:t>
            </a:r>
          </a:p>
          <a:p>
            <a:pPr lvl="1" eaLnBrk="1" hangingPunct="1"/>
            <a:r>
              <a:rPr lang="en-US" altLang="en-US" sz="2000" dirty="0" smtClean="0"/>
              <a:t>End-user software</a:t>
            </a:r>
          </a:p>
          <a:p>
            <a:pPr lvl="2" eaLnBrk="1" hangingPunct="1"/>
            <a:r>
              <a:rPr lang="en-US" altLang="en-US" sz="2000" dirty="0" err="1" smtClean="0"/>
              <a:t>Emacs</a:t>
            </a:r>
            <a:r>
              <a:rPr lang="en-US" altLang="en-US" sz="2000" dirty="0" smtClean="0"/>
              <a:t> text editor &amp; MACSYMA mathematics system</a:t>
            </a:r>
          </a:p>
          <a:p>
            <a:pPr lvl="2" eaLnBrk="1" hangingPunct="1"/>
            <a:r>
              <a:rPr lang="en-US" altLang="en-US" sz="2000" dirty="0" smtClean="0"/>
              <a:t>All system software on the LISP machine</a:t>
            </a:r>
          </a:p>
          <a:p>
            <a:pPr eaLnBrk="1" hangingPunct="1"/>
            <a:r>
              <a:rPr lang="en-US" altLang="en-US" sz="2400" dirty="0" smtClean="0"/>
              <a:t>Scheme</a:t>
            </a:r>
          </a:p>
          <a:p>
            <a:pPr lvl="1" eaLnBrk="1" hangingPunct="1"/>
            <a:r>
              <a:rPr lang="en-US" altLang="en-US" sz="2000" dirty="0" smtClean="0"/>
              <a:t>Used to teach introductory programming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p:txBody>
          <a:bodyPr/>
          <a:lstStyle/>
          <a:p>
            <a:pPr>
              <a:defRPr/>
            </a:pPr>
            <a:r>
              <a:rPr lang="en-US" dirty="0" smtClean="0"/>
              <a:t>Copyright © 2012 Addison-Wesley. All rights reserved.</a:t>
            </a:r>
          </a:p>
        </p:txBody>
      </p:sp>
      <p:sp>
        <p:nvSpPr>
          <p:cNvPr id="768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346090F0-DA00-4021-AF47-C6D505CCC56E}" type="slidenum">
              <a:rPr lang="en-US" altLang="en-US" sz="1000" smtClean="0">
                <a:solidFill>
                  <a:schemeClr val="tx1"/>
                </a:solidFill>
                <a:latin typeface="Arial" panose="020B0604020202020204" pitchFamily="34" charset="0"/>
              </a:rPr>
              <a:pPr>
                <a:spcBef>
                  <a:spcPct val="0"/>
                </a:spcBef>
                <a:buFontTx/>
                <a:buNone/>
              </a:pPr>
              <a:t>13</a:t>
            </a:fld>
            <a:endParaRPr lang="en-US" altLang="en-US" sz="1000" smtClean="0">
              <a:solidFill>
                <a:schemeClr val="tx1"/>
              </a:solidFill>
              <a:latin typeface="Arial" panose="020B0604020202020204" pitchFamily="34" charset="0"/>
            </a:endParaRPr>
          </a:p>
        </p:txBody>
      </p:sp>
      <p:sp>
        <p:nvSpPr>
          <p:cNvPr id="76804" name="Rectangle 2"/>
          <p:cNvSpPr>
            <a:spLocks noGrp="1" noChangeArrowheads="1"/>
          </p:cNvSpPr>
          <p:nvPr>
            <p:ph type="title"/>
          </p:nvPr>
        </p:nvSpPr>
        <p:spPr>
          <a:xfrm>
            <a:off x="609600" y="152400"/>
            <a:ext cx="8153400" cy="1143000"/>
          </a:xfrm>
        </p:spPr>
        <p:txBody>
          <a:bodyPr/>
          <a:lstStyle/>
          <a:p>
            <a:pPr eaLnBrk="1" hangingPunct="1"/>
            <a:r>
              <a:rPr lang="en-US" altLang="en-US" sz="3200" smtClean="0"/>
              <a:t>Comparing Functional and</a:t>
            </a:r>
            <a:br>
              <a:rPr lang="en-US" altLang="en-US" sz="3200" smtClean="0"/>
            </a:br>
            <a:r>
              <a:rPr lang="en-US" altLang="en-US" sz="3200" smtClean="0"/>
              <a:t>Imperative Languages</a:t>
            </a:r>
          </a:p>
        </p:txBody>
      </p:sp>
      <p:sp>
        <p:nvSpPr>
          <p:cNvPr id="76805" name="Rectangle 3"/>
          <p:cNvSpPr>
            <a:spLocks noGrp="1" noChangeArrowheads="1"/>
          </p:cNvSpPr>
          <p:nvPr>
            <p:ph type="body" idx="1"/>
          </p:nvPr>
        </p:nvSpPr>
        <p:spPr>
          <a:xfrm>
            <a:off x="630620" y="1371275"/>
            <a:ext cx="8153400" cy="4416425"/>
          </a:xfrm>
        </p:spPr>
        <p:txBody>
          <a:bodyPr/>
          <a:lstStyle/>
          <a:p>
            <a:pPr eaLnBrk="1" hangingPunct="1">
              <a:lnSpc>
                <a:spcPct val="90000"/>
              </a:lnSpc>
            </a:pPr>
            <a:r>
              <a:rPr lang="en-US" altLang="en-US" sz="2400" dirty="0" smtClean="0"/>
              <a:t>Imperative Languages</a:t>
            </a:r>
          </a:p>
          <a:p>
            <a:pPr lvl="1" eaLnBrk="1" hangingPunct="1">
              <a:lnSpc>
                <a:spcPct val="90000"/>
              </a:lnSpc>
            </a:pPr>
            <a:r>
              <a:rPr lang="en-US" altLang="en-US" sz="2000" dirty="0" smtClean="0"/>
              <a:t>Efficient execution</a:t>
            </a:r>
          </a:p>
          <a:p>
            <a:pPr lvl="1" eaLnBrk="1" hangingPunct="1">
              <a:lnSpc>
                <a:spcPct val="90000"/>
              </a:lnSpc>
            </a:pPr>
            <a:r>
              <a:rPr lang="en-US" altLang="en-US" sz="2000" dirty="0" smtClean="0"/>
              <a:t>Complex semantics</a:t>
            </a:r>
          </a:p>
          <a:p>
            <a:pPr lvl="1" eaLnBrk="1" hangingPunct="1">
              <a:lnSpc>
                <a:spcPct val="90000"/>
              </a:lnSpc>
            </a:pPr>
            <a:r>
              <a:rPr lang="en-US" altLang="en-US" sz="2000" dirty="0" smtClean="0"/>
              <a:t>Complex syntax</a:t>
            </a:r>
          </a:p>
          <a:p>
            <a:pPr lvl="1" eaLnBrk="1" hangingPunct="1">
              <a:lnSpc>
                <a:spcPct val="90000"/>
              </a:lnSpc>
            </a:pPr>
            <a:r>
              <a:rPr lang="en-US" altLang="en-US" sz="2000" dirty="0" smtClean="0"/>
              <a:t>Concurrency is programmer designed</a:t>
            </a:r>
          </a:p>
          <a:p>
            <a:pPr eaLnBrk="1" hangingPunct="1">
              <a:lnSpc>
                <a:spcPct val="90000"/>
              </a:lnSpc>
            </a:pPr>
            <a:r>
              <a:rPr lang="en-US" altLang="en-US" sz="2400" dirty="0" smtClean="0"/>
              <a:t>Functional Languages</a:t>
            </a:r>
          </a:p>
          <a:p>
            <a:pPr lvl="1" eaLnBrk="1" hangingPunct="1">
              <a:lnSpc>
                <a:spcPct val="90000"/>
              </a:lnSpc>
            </a:pPr>
            <a:r>
              <a:rPr lang="en-US" altLang="en-US" sz="2000" dirty="0" smtClean="0"/>
              <a:t>Simple semantics</a:t>
            </a:r>
          </a:p>
          <a:p>
            <a:pPr lvl="1" eaLnBrk="1" hangingPunct="1">
              <a:lnSpc>
                <a:spcPct val="90000"/>
              </a:lnSpc>
            </a:pPr>
            <a:r>
              <a:rPr lang="en-US" altLang="en-US" sz="2000" dirty="0" smtClean="0"/>
              <a:t>Simple syntax</a:t>
            </a:r>
          </a:p>
          <a:p>
            <a:pPr lvl="1" eaLnBrk="1" hangingPunct="1">
              <a:lnSpc>
                <a:spcPct val="90000"/>
              </a:lnSpc>
            </a:pPr>
            <a:r>
              <a:rPr lang="en-US" altLang="en-US" sz="2000" dirty="0" smtClean="0"/>
              <a:t>Inefficient execution</a:t>
            </a:r>
          </a:p>
          <a:p>
            <a:pPr lvl="1" eaLnBrk="1" hangingPunct="1">
              <a:lnSpc>
                <a:spcPct val="90000"/>
              </a:lnSpc>
            </a:pPr>
            <a:r>
              <a:rPr lang="en-US" altLang="en-US" sz="2000" dirty="0" smtClean="0"/>
              <a:t>Programs can automatically be made concurrent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p:txBody>
          <a:bodyPr/>
          <a:lstStyle/>
          <a:p>
            <a:pPr>
              <a:defRPr/>
            </a:pPr>
            <a:r>
              <a:rPr lang="en-US" dirty="0" smtClean="0"/>
              <a:t>Copyright © 2012 Addison-Wesley. All rights reserved.</a:t>
            </a:r>
          </a:p>
        </p:txBody>
      </p:sp>
      <p:sp>
        <p:nvSpPr>
          <p:cNvPr id="747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D3EF0E1-2978-4C52-8AAC-81ED6B1250C4}" type="slidenum">
              <a:rPr lang="en-US" altLang="en-US" sz="1000" smtClean="0">
                <a:solidFill>
                  <a:schemeClr val="tx1"/>
                </a:solidFill>
                <a:latin typeface="Arial" panose="020B0604020202020204" pitchFamily="34" charset="0"/>
              </a:rPr>
              <a:pPr>
                <a:spcBef>
                  <a:spcPct val="0"/>
                </a:spcBef>
                <a:buFontTx/>
                <a:buNone/>
              </a:pPr>
              <a:t>14</a:t>
            </a:fld>
            <a:endParaRPr lang="en-US" altLang="en-US" sz="1000" smtClean="0">
              <a:solidFill>
                <a:schemeClr val="tx1"/>
              </a:solidFill>
              <a:latin typeface="Arial" panose="020B0604020202020204" pitchFamily="34" charset="0"/>
            </a:endParaRPr>
          </a:p>
        </p:txBody>
      </p:sp>
      <p:sp>
        <p:nvSpPr>
          <p:cNvPr id="74756" name="Rectangle 2"/>
          <p:cNvSpPr>
            <a:spLocks noGrp="1" noChangeArrowheads="1"/>
          </p:cNvSpPr>
          <p:nvPr>
            <p:ph type="title"/>
          </p:nvPr>
        </p:nvSpPr>
        <p:spPr>
          <a:xfrm>
            <a:off x="609600" y="381000"/>
            <a:ext cx="8153400" cy="1143000"/>
          </a:xfrm>
        </p:spPr>
        <p:txBody>
          <a:bodyPr/>
          <a:lstStyle/>
          <a:p>
            <a:pPr eaLnBrk="1" hangingPunct="1"/>
            <a:r>
              <a:rPr lang="en-US" altLang="en-US" dirty="0" smtClean="0"/>
              <a:t>Some Final Notes</a:t>
            </a:r>
          </a:p>
        </p:txBody>
      </p:sp>
      <p:sp>
        <p:nvSpPr>
          <p:cNvPr id="74757" name="Rectangle 3"/>
          <p:cNvSpPr>
            <a:spLocks noGrp="1" noChangeArrowheads="1"/>
          </p:cNvSpPr>
          <p:nvPr>
            <p:ph type="body" idx="1"/>
          </p:nvPr>
        </p:nvSpPr>
        <p:spPr>
          <a:xfrm>
            <a:off x="630620" y="1342700"/>
            <a:ext cx="8153400" cy="4800600"/>
          </a:xfrm>
        </p:spPr>
        <p:txBody>
          <a:bodyPr/>
          <a:lstStyle/>
          <a:p>
            <a:pPr eaLnBrk="1" hangingPunct="1"/>
            <a:r>
              <a:rPr lang="en-US" altLang="en-US" sz="2400" dirty="0" smtClean="0"/>
              <a:t>Slides contain extensive notes</a:t>
            </a:r>
          </a:p>
          <a:p>
            <a:pPr lvl="1" eaLnBrk="1" hangingPunct="1"/>
            <a:r>
              <a:rPr lang="en-US" altLang="en-US" sz="2000" dirty="0" smtClean="0"/>
              <a:t>If you need more explanation of the examples, including step-by-step execution traces, look at these notes</a:t>
            </a:r>
          </a:p>
          <a:p>
            <a:pPr eaLnBrk="1" hangingPunct="1"/>
            <a:r>
              <a:rPr lang="en-US" altLang="en-US" sz="2400" dirty="0" smtClean="0"/>
              <a:t>In tests and exams I can ask you</a:t>
            </a:r>
          </a:p>
          <a:p>
            <a:pPr lvl="1" eaLnBrk="1" hangingPunct="1"/>
            <a:r>
              <a:rPr lang="en-US" altLang="en-US" sz="2000" dirty="0"/>
              <a:t>T</a:t>
            </a:r>
            <a:r>
              <a:rPr lang="en-US" altLang="en-US" sz="2000" dirty="0" smtClean="0"/>
              <a:t>heory questions</a:t>
            </a:r>
          </a:p>
          <a:p>
            <a:pPr lvl="1" eaLnBrk="1" hangingPunct="1"/>
            <a:r>
              <a:rPr lang="en-US" altLang="en-US" sz="2000" dirty="0" smtClean="0"/>
              <a:t>What the result is of Scheme code</a:t>
            </a:r>
          </a:p>
          <a:p>
            <a:pPr lvl="1" eaLnBrk="1" hangingPunct="1"/>
            <a:r>
              <a:rPr lang="en-US" altLang="en-US" sz="2000" dirty="0" smtClean="0"/>
              <a:t>To explain how Scheme code executes</a:t>
            </a:r>
          </a:p>
          <a:p>
            <a:pPr lvl="1" eaLnBrk="1" hangingPunct="1"/>
            <a:r>
              <a:rPr lang="en-US" altLang="en-US" sz="2000" dirty="0" smtClean="0"/>
              <a:t>I can ask you to analyze or correct Scheme code</a:t>
            </a:r>
          </a:p>
          <a:p>
            <a:pPr lvl="1" eaLnBrk="1" hangingPunct="1"/>
            <a:r>
              <a:rPr lang="en-US" altLang="en-US" sz="2000" dirty="0" smtClean="0"/>
              <a:t>I can ask you to implement a Scheme function</a:t>
            </a:r>
          </a:p>
          <a:p>
            <a:pPr lvl="2" eaLnBrk="1" hangingPunct="1"/>
            <a:r>
              <a:rPr lang="en-US" altLang="en-US" sz="2000" dirty="0" smtClean="0"/>
              <a:t>Implementations will be no more complex than the examples we covered in these lectures</a:t>
            </a:r>
          </a:p>
          <a:p>
            <a:pPr lvl="2" eaLnBrk="1" hangingPunct="1"/>
            <a:r>
              <a:rPr lang="en-US" altLang="en-US" sz="2000" dirty="0" smtClean="0"/>
              <a:t>Be sure you understand the code examples</a:t>
            </a:r>
          </a:p>
          <a:p>
            <a:pPr lvl="2" eaLnBrk="1" hangingPunct="1"/>
            <a:r>
              <a:rPr lang="en-US" altLang="en-US" sz="2000" dirty="0" smtClean="0"/>
              <a:t>Be sure to do the functional programming practical</a:t>
            </a:r>
          </a:p>
        </p:txBody>
      </p:sp>
    </p:spTree>
    <p:extLst>
      <p:ext uri="{BB962C8B-B14F-4D97-AF65-F5344CB8AC3E}">
        <p14:creationId xmlns:p14="http://schemas.microsoft.com/office/powerpoint/2010/main" val="3338446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Copyright © 2012 Addison-Wesley. All rights reserved.</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C201F67-919E-4203-A255-C2668DF92B25}" type="slidenum">
              <a:rPr lang="en-US" altLang="en-US" sz="1000" smtClean="0">
                <a:solidFill>
                  <a:schemeClr val="tx1"/>
                </a:solidFill>
                <a:latin typeface="Arial" panose="020B0604020202020204" pitchFamily="34" charset="0"/>
              </a:rPr>
              <a:pPr>
                <a:spcBef>
                  <a:spcPct val="0"/>
                </a:spcBef>
                <a:buFontTx/>
                <a:buNone/>
              </a:pPr>
              <a:t>2</a:t>
            </a:fld>
            <a:endParaRPr lang="en-US" altLang="en-US" sz="1000" smtClean="0">
              <a:solidFill>
                <a:schemeClr val="tx1"/>
              </a:solidFill>
              <a:latin typeface="Arial" panose="020B0604020202020204" pitchFamily="34" charset="0"/>
            </a:endParaRPr>
          </a:p>
        </p:txBody>
      </p:sp>
      <p:sp>
        <p:nvSpPr>
          <p:cNvPr id="6148" name="Rectangle 4"/>
          <p:cNvSpPr>
            <a:spLocks noGrp="1" noChangeArrowheads="1"/>
          </p:cNvSpPr>
          <p:nvPr>
            <p:ph type="title"/>
          </p:nvPr>
        </p:nvSpPr>
        <p:spPr/>
        <p:txBody>
          <a:bodyPr/>
          <a:lstStyle/>
          <a:p>
            <a:pPr eaLnBrk="1" hangingPunct="1"/>
            <a:r>
              <a:rPr lang="en-US" altLang="en-US" smtClean="0"/>
              <a:t>Chapter 15 Topics</a:t>
            </a:r>
          </a:p>
        </p:txBody>
      </p:sp>
      <p:sp>
        <p:nvSpPr>
          <p:cNvPr id="6149" name="Rectangle 5"/>
          <p:cNvSpPr>
            <a:spLocks noGrp="1" noChangeArrowheads="1"/>
          </p:cNvSpPr>
          <p:nvPr>
            <p:ph type="body" idx="1"/>
          </p:nvPr>
        </p:nvSpPr>
        <p:spPr>
          <a:xfrm>
            <a:off x="609600" y="1361090"/>
            <a:ext cx="8305800" cy="4800600"/>
          </a:xfrm>
        </p:spPr>
        <p:txBody>
          <a:bodyPr/>
          <a:lstStyle/>
          <a:p>
            <a:pPr eaLnBrk="1" hangingPunct="1"/>
            <a:r>
              <a:rPr lang="en-US" altLang="en-US" sz="2200" dirty="0" smtClean="0"/>
              <a:t>Introduction to Scheme</a:t>
            </a:r>
          </a:p>
          <a:p>
            <a:pPr lvl="1" eaLnBrk="1" hangingPunct="1"/>
            <a:r>
              <a:rPr lang="en-ZA" altLang="en-US" sz="1800" dirty="0" smtClean="0"/>
              <a:t>Example </a:t>
            </a:r>
            <a:r>
              <a:rPr lang="en-ZA" altLang="en-US" sz="1800" dirty="0"/>
              <a:t>Scheme Functions</a:t>
            </a:r>
          </a:p>
          <a:p>
            <a:pPr lvl="1" eaLnBrk="1" hangingPunct="1"/>
            <a:r>
              <a:rPr lang="en-ZA" altLang="en-US" sz="1800" dirty="0"/>
              <a:t>Tail Recursion in Scheme</a:t>
            </a:r>
          </a:p>
          <a:p>
            <a:pPr lvl="1" eaLnBrk="1" hangingPunct="1"/>
            <a:r>
              <a:rPr lang="en-ZA" altLang="en-US" sz="1800" dirty="0" smtClean="0"/>
              <a:t>An Apply-to-All Function</a:t>
            </a:r>
            <a:endParaRPr lang="en-ZA" altLang="en-US" sz="1800" dirty="0"/>
          </a:p>
          <a:p>
            <a:pPr lvl="1" eaLnBrk="1" hangingPunct="1"/>
            <a:r>
              <a:rPr lang="en-ZA" altLang="en-US" sz="1800" dirty="0"/>
              <a:t>Functions That Build Code</a:t>
            </a:r>
          </a:p>
          <a:p>
            <a:pPr eaLnBrk="1" hangingPunct="1"/>
            <a:r>
              <a:rPr lang="en-US" altLang="en-US" sz="2200" dirty="0" smtClean="0"/>
              <a:t>COMMON LISP</a:t>
            </a:r>
          </a:p>
          <a:p>
            <a:pPr eaLnBrk="1" hangingPunct="1"/>
            <a:r>
              <a:rPr lang="en-US" altLang="en-US" sz="2200" dirty="0" smtClean="0"/>
              <a:t>Functional Language Applications</a:t>
            </a:r>
          </a:p>
          <a:p>
            <a:pPr eaLnBrk="1" hangingPunct="1"/>
            <a:r>
              <a:rPr lang="en-US" altLang="en-US" sz="2200" dirty="0" smtClean="0"/>
              <a:t>Comparison of Functional and Imperative Languages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Copyright © 2012 Addison-Wesley. All rights reserved.</a:t>
            </a:r>
          </a:p>
        </p:txBody>
      </p:sp>
      <p:sp>
        <p:nvSpPr>
          <p:cNvPr id="532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E8AC3377-C4ED-4D1F-99AF-1672D8FF25BC}" type="slidenum">
              <a:rPr lang="en-US" altLang="en-US" sz="1000" smtClean="0">
                <a:solidFill>
                  <a:schemeClr val="tx1"/>
                </a:solidFill>
                <a:latin typeface="Arial" panose="020B0604020202020204" pitchFamily="34" charset="0"/>
              </a:rPr>
              <a:pPr>
                <a:spcBef>
                  <a:spcPct val="0"/>
                </a:spcBef>
                <a:buFontTx/>
                <a:buNone/>
              </a:pPr>
              <a:t>3</a:t>
            </a:fld>
            <a:endParaRPr lang="en-US" altLang="en-US" sz="1000" smtClean="0">
              <a:solidFill>
                <a:schemeClr val="tx1"/>
              </a:solidFill>
              <a:latin typeface="Arial" panose="020B0604020202020204" pitchFamily="34" charset="0"/>
            </a:endParaRPr>
          </a:p>
        </p:txBody>
      </p:sp>
      <p:sp>
        <p:nvSpPr>
          <p:cNvPr id="53252" name="Rectangle 2"/>
          <p:cNvSpPr>
            <a:spLocks noGrp="1" noChangeArrowheads="1"/>
          </p:cNvSpPr>
          <p:nvPr>
            <p:ph type="title"/>
          </p:nvPr>
        </p:nvSpPr>
        <p:spPr/>
        <p:txBody>
          <a:bodyPr/>
          <a:lstStyle/>
          <a:p>
            <a:pPr eaLnBrk="1" hangingPunct="1"/>
            <a:r>
              <a:rPr lang="en-US" altLang="en-US" sz="3200" dirty="0" smtClean="0"/>
              <a:t>Example Scheme Function: </a:t>
            </a:r>
            <a:r>
              <a:rPr lang="en-US" altLang="en-US" sz="3200" dirty="0" err="1" smtClean="0">
                <a:latin typeface="Courier New" panose="02070309020205020404" pitchFamily="49" charset="0"/>
              </a:rPr>
              <a:t>equalsimp</a:t>
            </a:r>
            <a:endParaRPr lang="en-US" altLang="en-US" sz="3200" dirty="0" smtClean="0">
              <a:latin typeface="Courier New" panose="02070309020205020404" pitchFamily="49" charset="0"/>
            </a:endParaRPr>
          </a:p>
        </p:txBody>
      </p:sp>
      <p:sp>
        <p:nvSpPr>
          <p:cNvPr id="53253" name="Rectangle 3"/>
          <p:cNvSpPr>
            <a:spLocks noGrp="1" noChangeArrowheads="1"/>
          </p:cNvSpPr>
          <p:nvPr>
            <p:ph type="body" idx="1"/>
          </p:nvPr>
        </p:nvSpPr>
        <p:spPr>
          <a:xfrm>
            <a:off x="630620" y="1337440"/>
            <a:ext cx="8229600" cy="5334000"/>
          </a:xfrm>
        </p:spPr>
        <p:txBody>
          <a:bodyPr/>
          <a:lstStyle/>
          <a:p>
            <a:pPr eaLnBrk="1" hangingPunct="1"/>
            <a:r>
              <a:rPr lang="en-US" altLang="en-US" sz="2400" dirty="0" smtClean="0"/>
              <a:t>The </a:t>
            </a:r>
            <a:r>
              <a:rPr lang="en-US" altLang="en-US" sz="2400" dirty="0" err="1" smtClean="0">
                <a:latin typeface="Courier New" panose="02070309020205020404" pitchFamily="49" charset="0"/>
              </a:rPr>
              <a:t>equalsimp</a:t>
            </a:r>
            <a:r>
              <a:rPr lang="en-US" altLang="en-US" sz="2400" dirty="0" smtClean="0"/>
              <a:t> function</a:t>
            </a:r>
          </a:p>
          <a:p>
            <a:pPr lvl="1" eaLnBrk="1" hangingPunct="1"/>
            <a:r>
              <a:rPr lang="en-US" altLang="en-US" sz="2000" dirty="0" smtClean="0"/>
              <a:t>Applied to two simple lists (</a:t>
            </a:r>
            <a:r>
              <a:rPr lang="en-US" altLang="en-US" sz="2000" dirty="0" smtClean="0">
                <a:latin typeface="Courier New" panose="02070309020205020404" pitchFamily="49" charset="0"/>
              </a:rPr>
              <a:t>lis1</a:t>
            </a:r>
            <a:r>
              <a:rPr lang="en-US" altLang="en-US" sz="2000" dirty="0" smtClean="0"/>
              <a:t> and </a:t>
            </a:r>
            <a:r>
              <a:rPr lang="en-US" altLang="en-US" sz="2000" dirty="0" smtClean="0">
                <a:latin typeface="Courier New" panose="02070309020205020404" pitchFamily="49" charset="0"/>
              </a:rPr>
              <a:t>lis2</a:t>
            </a:r>
            <a:r>
              <a:rPr lang="en-US" altLang="en-US" sz="2000" dirty="0" smtClean="0"/>
              <a:t>)</a:t>
            </a:r>
          </a:p>
          <a:p>
            <a:pPr lvl="1" eaLnBrk="1" hangingPunct="1"/>
            <a:r>
              <a:rPr lang="en-US" altLang="en-US" sz="2000" dirty="0" smtClean="0"/>
              <a:t>Yields </a:t>
            </a:r>
            <a:r>
              <a:rPr lang="en-US" altLang="en-US" sz="2000" dirty="0" smtClean="0">
                <a:latin typeface="Courier New" panose="02070309020205020404" pitchFamily="49" charset="0"/>
              </a:rPr>
              <a:t>#t</a:t>
            </a:r>
            <a:r>
              <a:rPr lang="en-US" altLang="en-US" sz="2000" dirty="0" smtClean="0"/>
              <a:t> </a:t>
            </a:r>
            <a:r>
              <a:rPr lang="en-US" altLang="en-US" sz="2000" dirty="0" smtClean="0"/>
              <a:t>if </a:t>
            </a:r>
            <a:r>
              <a:rPr lang="en-US" altLang="en-US" sz="2000" dirty="0" smtClean="0">
                <a:latin typeface="Courier New" panose="02070309020205020404" pitchFamily="49" charset="0"/>
              </a:rPr>
              <a:t>lis1</a:t>
            </a:r>
            <a:r>
              <a:rPr lang="en-US" altLang="en-US" sz="2000" dirty="0" smtClean="0"/>
              <a:t> and </a:t>
            </a:r>
            <a:r>
              <a:rPr lang="en-US" altLang="en-US" sz="2000" dirty="0" smtClean="0">
                <a:latin typeface="Courier New" panose="02070309020205020404" pitchFamily="49" charset="0"/>
              </a:rPr>
              <a:t>lis2</a:t>
            </a:r>
            <a:r>
              <a:rPr lang="en-US" altLang="en-US" sz="2000" dirty="0" smtClean="0"/>
              <a:t> are equal, </a:t>
            </a:r>
            <a:r>
              <a:rPr lang="en-US" altLang="en-US" sz="2000" dirty="0" smtClean="0">
                <a:latin typeface="Courier New" panose="02070309020205020404" pitchFamily="49" charset="0"/>
              </a:rPr>
              <a:t>#f</a:t>
            </a:r>
            <a:r>
              <a:rPr lang="en-US" altLang="en-US" sz="2000" dirty="0" smtClean="0"/>
              <a:t> </a:t>
            </a:r>
            <a:r>
              <a:rPr lang="en-US" altLang="en-US" sz="2000" dirty="0" smtClean="0"/>
              <a:t>otherwise</a:t>
            </a:r>
          </a:p>
          <a:p>
            <a:pPr lvl="1" eaLnBrk="1" hangingPunct="1"/>
            <a:r>
              <a:rPr lang="en-US" altLang="en-US" sz="2000" dirty="0" smtClean="0"/>
              <a:t>Strategy: Recursively compare list element pairs; Yield </a:t>
            </a:r>
            <a:r>
              <a:rPr lang="en-US" altLang="en-US" sz="2000" dirty="0" smtClean="0">
                <a:latin typeface="Courier New" panose="02070309020205020404" pitchFamily="49" charset="0"/>
              </a:rPr>
              <a:t>#t</a:t>
            </a:r>
            <a:r>
              <a:rPr lang="en-US" altLang="en-US" sz="2000" dirty="0" smtClean="0"/>
              <a:t> </a:t>
            </a:r>
            <a:r>
              <a:rPr lang="en-US" altLang="en-US" sz="2000" dirty="0" smtClean="0"/>
              <a:t>if both lists exhausted simultaneously, </a:t>
            </a:r>
            <a:r>
              <a:rPr lang="en-US" altLang="en-US" sz="2000" dirty="0" smtClean="0">
                <a:latin typeface="Courier New" panose="02070309020205020404" pitchFamily="49" charset="0"/>
              </a:rPr>
              <a:t>#f</a:t>
            </a:r>
            <a:r>
              <a:rPr lang="en-US" altLang="en-US" sz="2000" dirty="0" smtClean="0"/>
              <a:t> </a:t>
            </a:r>
            <a:r>
              <a:rPr lang="en-US" altLang="en-US" sz="2000" dirty="0" smtClean="0"/>
              <a:t>if an element pair is unequal or one list is exhausted before the other</a:t>
            </a:r>
          </a:p>
          <a:p>
            <a:pPr lvl="1" eaLnBrk="1" hangingPunct="1">
              <a:buFontTx/>
              <a:buNone/>
            </a:pPr>
            <a:endParaRPr lang="en-US" altLang="en-US" sz="800" dirty="0" smtClean="0"/>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(define (</a:t>
            </a:r>
            <a:r>
              <a:rPr lang="en-US" altLang="en-US" sz="1700" dirty="0" err="1" smtClean="0">
                <a:latin typeface="Courier New" panose="02070309020205020404" pitchFamily="49" charset="0"/>
              </a:rPr>
              <a:t>equalsimp</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lis1 lis2)</a:t>
            </a: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cond</a:t>
            </a:r>
            <a:endParaRPr lang="en-US" altLang="en-US" sz="1700" dirty="0" smtClean="0">
              <a:latin typeface="Courier New" panose="02070309020205020404" pitchFamily="49" charset="0"/>
            </a:endParaRP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((null? </a:t>
            </a:r>
            <a:r>
              <a:rPr lang="en-US" altLang="en-US" sz="1700" dirty="0" smtClean="0">
                <a:latin typeface="Courier New" panose="02070309020205020404" pitchFamily="49" charset="0"/>
              </a:rPr>
              <a:t>lis1) (NULL? lis2))</a:t>
            </a: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smtClean="0">
                <a:latin typeface="Courier New" panose="02070309020205020404" pitchFamily="49" charset="0"/>
              </a:rPr>
              <a:t>null</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lis2) #F)</a:t>
            </a: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eq</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car</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lis1) </a:t>
            </a:r>
            <a:r>
              <a:rPr lang="en-US" altLang="en-US" sz="1700" dirty="0" smtClean="0">
                <a:latin typeface="Courier New" panose="02070309020205020404" pitchFamily="49" charset="0"/>
              </a:rPr>
              <a:t>(</a:t>
            </a:r>
            <a:r>
              <a:rPr lang="en-US" altLang="en-US" sz="1700" dirty="0" smtClean="0">
                <a:latin typeface="Courier New" panose="02070309020205020404" pitchFamily="49" charset="0"/>
              </a:rPr>
              <a:t>car</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lis2))</a:t>
            </a:r>
          </a:p>
          <a:p>
            <a:pPr eaLnBrk="1" hangingPunct="1">
              <a:buFontTx/>
              <a:buNone/>
            </a:pPr>
            <a:r>
              <a:rPr lang="en-US" altLang="en-US" sz="1700" dirty="0" smtClean="0">
                <a:latin typeface="Courier New" panose="02070309020205020404" pitchFamily="49" charset="0"/>
              </a:rPr>
              <a:t>		         (</a:t>
            </a:r>
            <a:r>
              <a:rPr lang="en-US" altLang="en-US" sz="1700" dirty="0" err="1" smtClean="0">
                <a:latin typeface="Courier New" panose="02070309020205020404" pitchFamily="49" charset="0"/>
              </a:rPr>
              <a:t>equalsimp</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cdr</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lis1</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cdr</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lis2)))</a:t>
            </a: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smtClean="0">
                <a:latin typeface="Courier New" panose="02070309020205020404" pitchFamily="49" charset="0"/>
              </a:rPr>
              <a:t>else</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#F)</a:t>
            </a:r>
          </a:p>
          <a:p>
            <a:pPr eaLnBrk="1" hangingPunct="1">
              <a:buFontTx/>
              <a:buNone/>
            </a:pPr>
            <a:r>
              <a:rPr lang="en-US" altLang="en-US" sz="1700" dirty="0" smtClean="0">
                <a:latin typeface="Courier New" panose="02070309020205020404" pitchFamily="49" charset="0"/>
              </a:rPr>
              <a:t>		   )</a:t>
            </a:r>
          </a:p>
          <a:p>
            <a:pPr eaLnBrk="1" hangingPunct="1">
              <a:buFontTx/>
              <a:buNone/>
            </a:pPr>
            <a:r>
              <a:rPr lang="en-US" altLang="en-US" sz="1700" dirty="0" smtClean="0">
                <a:latin typeface="Courier New" panose="02070309020205020404" pitchFamily="49"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Copyright © 2012 Addison-Wesley. All rights reserved.</a:t>
            </a:r>
          </a:p>
        </p:txBody>
      </p:sp>
      <p:sp>
        <p:nvSpPr>
          <p:cNvPr id="552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E03D2724-4FD4-4265-9C08-97F15726E3FC}" type="slidenum">
              <a:rPr lang="en-US" altLang="en-US" sz="1000" smtClean="0">
                <a:solidFill>
                  <a:schemeClr val="tx1"/>
                </a:solidFill>
                <a:latin typeface="Arial" panose="020B0604020202020204" pitchFamily="34" charset="0"/>
              </a:rPr>
              <a:pPr>
                <a:spcBef>
                  <a:spcPct val="0"/>
                </a:spcBef>
                <a:buFontTx/>
                <a:buNone/>
              </a:pPr>
              <a:t>4</a:t>
            </a:fld>
            <a:endParaRPr lang="en-US" altLang="en-US" sz="1000" smtClean="0">
              <a:solidFill>
                <a:schemeClr val="tx1"/>
              </a:solidFill>
              <a:latin typeface="Arial" panose="020B0604020202020204" pitchFamily="34" charset="0"/>
            </a:endParaRPr>
          </a:p>
        </p:txBody>
      </p:sp>
      <p:sp>
        <p:nvSpPr>
          <p:cNvPr id="55300" name="Rectangle 2"/>
          <p:cNvSpPr>
            <a:spLocks noGrp="1" noChangeArrowheads="1"/>
          </p:cNvSpPr>
          <p:nvPr>
            <p:ph type="title"/>
          </p:nvPr>
        </p:nvSpPr>
        <p:spPr/>
        <p:txBody>
          <a:bodyPr/>
          <a:lstStyle/>
          <a:p>
            <a:pPr eaLnBrk="1" hangingPunct="1"/>
            <a:r>
              <a:rPr lang="en-US" altLang="en-US" sz="3200" smtClean="0"/>
              <a:t>Example Scheme Function: </a:t>
            </a:r>
            <a:r>
              <a:rPr lang="en-US" altLang="en-US" sz="3200" smtClean="0">
                <a:latin typeface="Courier New" panose="02070309020205020404" pitchFamily="49" charset="0"/>
              </a:rPr>
              <a:t>equal</a:t>
            </a:r>
          </a:p>
        </p:txBody>
      </p:sp>
      <p:sp>
        <p:nvSpPr>
          <p:cNvPr id="55301" name="Rectangle 3"/>
          <p:cNvSpPr>
            <a:spLocks noGrp="1" noChangeArrowheads="1"/>
          </p:cNvSpPr>
          <p:nvPr>
            <p:ph type="body" idx="1"/>
          </p:nvPr>
        </p:nvSpPr>
        <p:spPr>
          <a:xfrm>
            <a:off x="630620" y="1374938"/>
            <a:ext cx="8153400" cy="5330662"/>
          </a:xfrm>
        </p:spPr>
        <p:txBody>
          <a:bodyPr/>
          <a:lstStyle/>
          <a:p>
            <a:pPr eaLnBrk="1" hangingPunct="1">
              <a:lnSpc>
                <a:spcPct val="90000"/>
              </a:lnSpc>
            </a:pPr>
            <a:r>
              <a:rPr lang="en-US" altLang="en-US" sz="2400" dirty="0" smtClean="0"/>
              <a:t>The </a:t>
            </a:r>
            <a:r>
              <a:rPr lang="en-US" altLang="en-US" sz="2400" dirty="0" smtClean="0">
                <a:latin typeface="Courier New" panose="02070309020205020404" pitchFamily="49" charset="0"/>
              </a:rPr>
              <a:t>equal</a:t>
            </a:r>
            <a:r>
              <a:rPr lang="en-US" altLang="en-US" sz="2400" dirty="0" smtClean="0"/>
              <a:t> function</a:t>
            </a:r>
          </a:p>
          <a:p>
            <a:pPr lvl="1" eaLnBrk="1" hangingPunct="1"/>
            <a:r>
              <a:rPr lang="en-US" altLang="en-US" sz="2000" dirty="0" smtClean="0"/>
              <a:t>Applied to two </a:t>
            </a:r>
            <a:r>
              <a:rPr lang="en-US" altLang="en-US" sz="2000" u="sng" dirty="0" smtClean="0"/>
              <a:t>general</a:t>
            </a:r>
            <a:r>
              <a:rPr lang="en-US" altLang="en-US" sz="2000" dirty="0" smtClean="0"/>
              <a:t> lists (</a:t>
            </a:r>
            <a:r>
              <a:rPr lang="en-US" altLang="en-US" sz="2000" dirty="0" smtClean="0">
                <a:latin typeface="Courier New" panose="02070309020205020404" pitchFamily="49" charset="0"/>
              </a:rPr>
              <a:t>lis1</a:t>
            </a:r>
            <a:r>
              <a:rPr lang="en-US" altLang="en-US" sz="2000" dirty="0" smtClean="0"/>
              <a:t> and </a:t>
            </a:r>
            <a:r>
              <a:rPr lang="en-US" altLang="en-US" sz="2000" dirty="0" smtClean="0">
                <a:latin typeface="Courier New" panose="02070309020205020404" pitchFamily="49" charset="0"/>
              </a:rPr>
              <a:t>lis2</a:t>
            </a:r>
            <a:r>
              <a:rPr lang="en-US" altLang="en-US" sz="2000" dirty="0" smtClean="0"/>
              <a:t>)</a:t>
            </a:r>
          </a:p>
          <a:p>
            <a:pPr lvl="1" eaLnBrk="1" hangingPunct="1"/>
            <a:r>
              <a:rPr lang="en-US" altLang="en-US" sz="2000" dirty="0" smtClean="0"/>
              <a:t>Yields </a:t>
            </a:r>
            <a:r>
              <a:rPr lang="en-US" altLang="en-US" sz="2000" dirty="0" smtClean="0">
                <a:latin typeface="Courier New" panose="02070309020205020404" pitchFamily="49" charset="0"/>
              </a:rPr>
              <a:t>#t</a:t>
            </a:r>
            <a:r>
              <a:rPr lang="en-US" altLang="en-US" sz="2000" dirty="0" smtClean="0"/>
              <a:t> </a:t>
            </a:r>
            <a:r>
              <a:rPr lang="en-US" altLang="en-US" sz="2000" dirty="0" smtClean="0"/>
              <a:t>if the two lists are equal, </a:t>
            </a:r>
            <a:r>
              <a:rPr lang="en-US" altLang="en-US" sz="2000" dirty="0" smtClean="0">
                <a:latin typeface="Courier New" panose="02070309020205020404" pitchFamily="49" charset="0"/>
              </a:rPr>
              <a:t>#f</a:t>
            </a:r>
            <a:r>
              <a:rPr lang="en-US" altLang="en-US" sz="2000" dirty="0" smtClean="0"/>
              <a:t> </a:t>
            </a:r>
            <a:r>
              <a:rPr lang="en-US" altLang="en-US" sz="2000" dirty="0" smtClean="0"/>
              <a:t>otherwise</a:t>
            </a:r>
          </a:p>
          <a:p>
            <a:pPr lvl="1" eaLnBrk="1" hangingPunct="1"/>
            <a:r>
              <a:rPr lang="en-US" altLang="en-US" sz="2000" dirty="0" smtClean="0"/>
              <a:t>Strategy: Same as </a:t>
            </a:r>
            <a:r>
              <a:rPr lang="en-US" altLang="en-US" sz="2000" dirty="0" err="1" smtClean="0">
                <a:latin typeface="Courier New" panose="02070309020205020404" pitchFamily="49" charset="0"/>
                <a:cs typeface="Courier New" panose="02070309020205020404" pitchFamily="49" charset="0"/>
              </a:rPr>
              <a:t>equalsimp</a:t>
            </a:r>
            <a:r>
              <a:rPr lang="en-US" altLang="en-US" sz="2000" dirty="0" smtClean="0"/>
              <a:t>, but adapted to compare atoms and lists; Use </a:t>
            </a:r>
            <a:r>
              <a:rPr lang="en-US" altLang="en-US" sz="2000" dirty="0" smtClean="0">
                <a:latin typeface="Courier New" panose="02070309020205020404" pitchFamily="49" charset="0"/>
                <a:cs typeface="Courier New" panose="02070309020205020404" pitchFamily="49" charset="0"/>
              </a:rPr>
              <a:t>equal</a:t>
            </a:r>
            <a:r>
              <a:rPr lang="en-US" altLang="en-US" sz="2000" dirty="0" smtClean="0"/>
              <a:t> to compare list element pairs</a:t>
            </a:r>
            <a:endParaRPr lang="en-US" altLang="en-US" sz="1800" dirty="0" smtClean="0"/>
          </a:p>
          <a:p>
            <a:pPr eaLnBrk="1" hangingPunct="1">
              <a:lnSpc>
                <a:spcPct val="90000"/>
              </a:lnSpc>
              <a:buFontTx/>
              <a:buNone/>
            </a:pPr>
            <a:endParaRPr lang="en-US" altLang="en-US" sz="700" dirty="0" smtClean="0">
              <a:latin typeface="Courier New" panose="02070309020205020404" pitchFamily="49" charset="0"/>
            </a:endParaRPr>
          </a:p>
          <a:p>
            <a:pPr eaLnBrk="1" hangingPunct="1">
              <a:lnSpc>
                <a:spcPct val="90000"/>
              </a:lnSpc>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smtClean="0">
                <a:latin typeface="Courier New" panose="02070309020205020404" pitchFamily="49" charset="0"/>
              </a:rPr>
              <a:t>define</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(equal lis1 lis2)</a:t>
            </a:r>
          </a:p>
          <a:p>
            <a:pPr eaLnBrk="1" hangingPunct="1">
              <a:lnSpc>
                <a:spcPct val="90000"/>
              </a:lnSpc>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cond</a:t>
            </a:r>
            <a:endParaRPr lang="en-US" altLang="en-US" sz="1700" dirty="0" smtClean="0">
              <a:latin typeface="Courier New" panose="02070309020205020404" pitchFamily="49" charset="0"/>
            </a:endParaRPr>
          </a:p>
          <a:p>
            <a:pPr eaLnBrk="1" hangingPunct="1">
              <a:lnSpc>
                <a:spcPct val="90000"/>
              </a:lnSpc>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((not (list? </a:t>
            </a:r>
            <a:r>
              <a:rPr lang="en-US" altLang="en-US" sz="1700" dirty="0" smtClean="0">
                <a:latin typeface="Courier New" panose="02070309020205020404" pitchFamily="49" charset="0"/>
              </a:rPr>
              <a:t>lis1</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eq</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lis1 lis2))</a:t>
            </a:r>
          </a:p>
          <a:p>
            <a:pPr eaLnBrk="1" hangingPunct="1">
              <a:lnSpc>
                <a:spcPct val="90000"/>
              </a:lnSpc>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smtClean="0">
                <a:latin typeface="Courier New" panose="02070309020205020404" pitchFamily="49" charset="0"/>
              </a:rPr>
              <a:t>not</a:t>
            </a:r>
            <a:r>
              <a:rPr lang="en-US" altLang="en-US" sz="1700" dirty="0" smtClean="0">
                <a:latin typeface="Courier New" panose="02070309020205020404" pitchFamily="49" charset="0"/>
              </a:rPr>
              <a:t> (list? </a:t>
            </a:r>
            <a:r>
              <a:rPr lang="en-US" altLang="en-US" sz="1700" dirty="0" smtClean="0">
                <a:latin typeface="Courier New" panose="02070309020205020404" pitchFamily="49" charset="0"/>
              </a:rPr>
              <a:t>lis2)) </a:t>
            </a:r>
            <a:r>
              <a:rPr lang="en-US" altLang="en-US" sz="1700" dirty="0" smtClean="0">
                <a:latin typeface="Courier New" panose="02070309020205020404" pitchFamily="49" charset="0"/>
              </a:rPr>
              <a:t>#f)</a:t>
            </a:r>
            <a:endParaRPr lang="en-US" altLang="en-US" sz="1700" dirty="0" smtClean="0">
              <a:latin typeface="Courier New" panose="02070309020205020404" pitchFamily="49" charset="0"/>
            </a:endParaRPr>
          </a:p>
          <a:p>
            <a:pPr eaLnBrk="1" hangingPunct="1">
              <a:lnSpc>
                <a:spcPct val="90000"/>
              </a:lnSpc>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smtClean="0">
                <a:latin typeface="Courier New" panose="02070309020205020404" pitchFamily="49" charset="0"/>
              </a:rPr>
              <a:t>null</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lis1) </a:t>
            </a:r>
            <a:r>
              <a:rPr lang="en-US" altLang="en-US" sz="1700" dirty="0" smtClean="0">
                <a:latin typeface="Courier New" panose="02070309020205020404" pitchFamily="49" charset="0"/>
              </a:rPr>
              <a:t>(null? </a:t>
            </a:r>
            <a:r>
              <a:rPr lang="en-US" altLang="en-US" sz="1700" dirty="0" smtClean="0">
                <a:latin typeface="Courier New" panose="02070309020205020404" pitchFamily="49" charset="0"/>
              </a:rPr>
              <a:t>lis2))</a:t>
            </a:r>
          </a:p>
          <a:p>
            <a:pPr eaLnBrk="1" hangingPunct="1">
              <a:lnSpc>
                <a:spcPct val="90000"/>
              </a:lnSpc>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((null? </a:t>
            </a:r>
            <a:r>
              <a:rPr lang="en-US" altLang="en-US" sz="1700" dirty="0" smtClean="0">
                <a:latin typeface="Courier New" panose="02070309020205020404" pitchFamily="49" charset="0"/>
              </a:rPr>
              <a:t>lis2) </a:t>
            </a:r>
            <a:r>
              <a:rPr lang="en-US" altLang="en-US" sz="1700" dirty="0" smtClean="0">
                <a:latin typeface="Courier New" panose="02070309020205020404" pitchFamily="49" charset="0"/>
              </a:rPr>
              <a:t>#f)</a:t>
            </a:r>
            <a:endParaRPr lang="en-US" altLang="en-US" sz="1700" dirty="0" smtClean="0">
              <a:latin typeface="Courier New" panose="02070309020205020404" pitchFamily="49" charset="0"/>
            </a:endParaRPr>
          </a:p>
          <a:p>
            <a:pPr eaLnBrk="1" hangingPunct="1">
              <a:lnSpc>
                <a:spcPct val="90000"/>
              </a:lnSpc>
              <a:buFontTx/>
              <a:buNone/>
            </a:pPr>
            <a:r>
              <a:rPr lang="en-US" altLang="en-US" sz="1700" dirty="0" smtClean="0">
                <a:latin typeface="Courier New" panose="02070309020205020404" pitchFamily="49" charset="0"/>
              </a:rPr>
              <a:t>		      ((equal </a:t>
            </a:r>
            <a:r>
              <a:rPr lang="en-US" altLang="en-US" sz="1700" dirty="0" smtClean="0">
                <a:latin typeface="Courier New" panose="02070309020205020404" pitchFamily="49" charset="0"/>
              </a:rPr>
              <a:t>(</a:t>
            </a:r>
            <a:r>
              <a:rPr lang="en-US" altLang="en-US" sz="1700" dirty="0" smtClean="0">
                <a:latin typeface="Courier New" panose="02070309020205020404" pitchFamily="49" charset="0"/>
              </a:rPr>
              <a:t>car</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lis1) </a:t>
            </a:r>
            <a:r>
              <a:rPr lang="en-US" altLang="en-US" sz="1700" dirty="0" smtClean="0">
                <a:latin typeface="Courier New" panose="02070309020205020404" pitchFamily="49" charset="0"/>
              </a:rPr>
              <a:t>(</a:t>
            </a:r>
            <a:r>
              <a:rPr lang="en-US" altLang="en-US" sz="1700" dirty="0" smtClean="0">
                <a:latin typeface="Courier New" panose="02070309020205020404" pitchFamily="49" charset="0"/>
              </a:rPr>
              <a:t>car</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lis2))</a:t>
            </a:r>
          </a:p>
          <a:p>
            <a:pPr eaLnBrk="1" hangingPunct="1">
              <a:lnSpc>
                <a:spcPct val="90000"/>
              </a:lnSpc>
              <a:buFontTx/>
              <a:buNone/>
            </a:pPr>
            <a:r>
              <a:rPr lang="en-US" altLang="en-US" sz="1700" dirty="0" smtClean="0">
                <a:latin typeface="Courier New" panose="02070309020205020404" pitchFamily="49" charset="0"/>
              </a:rPr>
              <a:t>			   (equal </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cdr</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lis1) </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cdr</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lis2)))</a:t>
            </a:r>
          </a:p>
          <a:p>
            <a:pPr eaLnBrk="1" hangingPunct="1">
              <a:lnSpc>
                <a:spcPct val="90000"/>
              </a:lnSpc>
              <a:buFontTx/>
              <a:buNone/>
            </a:pPr>
            <a:r>
              <a:rPr lang="en-US" altLang="en-US" sz="1700" dirty="0" smtClean="0">
                <a:latin typeface="Courier New" panose="02070309020205020404" pitchFamily="49" charset="0"/>
              </a:rPr>
              <a:t>		      (ELSE </a:t>
            </a:r>
            <a:r>
              <a:rPr lang="en-US" altLang="en-US" sz="1700" dirty="0" smtClean="0">
                <a:latin typeface="Courier New" panose="02070309020205020404" pitchFamily="49" charset="0"/>
              </a:rPr>
              <a:t>#f)</a:t>
            </a:r>
            <a:endParaRPr lang="en-US" altLang="en-US" sz="1700" dirty="0" smtClean="0">
              <a:latin typeface="Courier New" panose="02070309020205020404" pitchFamily="49" charset="0"/>
            </a:endParaRPr>
          </a:p>
          <a:p>
            <a:pPr eaLnBrk="1" hangingPunct="1">
              <a:lnSpc>
                <a:spcPct val="90000"/>
              </a:lnSpc>
              <a:buFontTx/>
              <a:buNone/>
            </a:pPr>
            <a:r>
              <a:rPr lang="en-US" altLang="en-US" sz="1700" dirty="0" smtClean="0">
                <a:latin typeface="Courier New" panose="02070309020205020404" pitchFamily="49" charset="0"/>
              </a:rPr>
              <a:t>		   )</a:t>
            </a:r>
          </a:p>
          <a:p>
            <a:pPr eaLnBrk="1" hangingPunct="1">
              <a:lnSpc>
                <a:spcPct val="90000"/>
              </a:lnSpc>
              <a:buFontTx/>
              <a:buNone/>
            </a:pPr>
            <a:r>
              <a:rPr lang="en-US" altLang="en-US" sz="1700" dirty="0" smtClean="0">
                <a:latin typeface="Courier New" panose="02070309020205020404" pitchFamily="49"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p:txBody>
          <a:bodyPr/>
          <a:lstStyle/>
          <a:p>
            <a:pPr>
              <a:defRPr/>
            </a:pPr>
            <a:r>
              <a:rPr lang="en-US" dirty="0" smtClean="0"/>
              <a:t>Copyright © 2012 Addison-Wesley. All rights reserved.</a:t>
            </a:r>
          </a:p>
        </p:txBody>
      </p:sp>
      <p:sp>
        <p:nvSpPr>
          <p:cNvPr id="573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C4848E8-CE91-4C96-80D6-0F1036F7FC5B}" type="slidenum">
              <a:rPr lang="en-US" altLang="en-US" sz="1000" smtClean="0">
                <a:solidFill>
                  <a:schemeClr val="tx1"/>
                </a:solidFill>
                <a:latin typeface="Arial" panose="020B0604020202020204" pitchFamily="34" charset="0"/>
              </a:rPr>
              <a:pPr>
                <a:spcBef>
                  <a:spcPct val="0"/>
                </a:spcBef>
                <a:buFontTx/>
                <a:buNone/>
              </a:pPr>
              <a:t>5</a:t>
            </a:fld>
            <a:endParaRPr lang="en-US" altLang="en-US" sz="1000" smtClean="0">
              <a:solidFill>
                <a:schemeClr val="tx1"/>
              </a:solidFill>
              <a:latin typeface="Arial" panose="020B0604020202020204" pitchFamily="34" charset="0"/>
            </a:endParaRPr>
          </a:p>
        </p:txBody>
      </p:sp>
      <p:sp>
        <p:nvSpPr>
          <p:cNvPr id="57348" name="Rectangle 2"/>
          <p:cNvSpPr>
            <a:spLocks noGrp="1" noChangeArrowheads="1"/>
          </p:cNvSpPr>
          <p:nvPr>
            <p:ph type="title"/>
          </p:nvPr>
        </p:nvSpPr>
        <p:spPr/>
        <p:txBody>
          <a:bodyPr/>
          <a:lstStyle/>
          <a:p>
            <a:pPr eaLnBrk="1" hangingPunct="1"/>
            <a:r>
              <a:rPr lang="en-US" altLang="en-US" sz="3200" dirty="0" smtClean="0"/>
              <a:t>Example Scheme Function: </a:t>
            </a:r>
            <a:r>
              <a:rPr lang="en-US" altLang="en-US" sz="3200" dirty="0" smtClean="0">
                <a:latin typeface="Courier New" panose="02070309020205020404" pitchFamily="49" charset="0"/>
              </a:rPr>
              <a:t>append</a:t>
            </a:r>
          </a:p>
        </p:txBody>
      </p:sp>
      <p:sp>
        <p:nvSpPr>
          <p:cNvPr id="57349" name="Rectangle 3"/>
          <p:cNvSpPr>
            <a:spLocks noGrp="1" noChangeArrowheads="1"/>
          </p:cNvSpPr>
          <p:nvPr>
            <p:ph type="body" idx="1"/>
          </p:nvPr>
        </p:nvSpPr>
        <p:spPr>
          <a:xfrm>
            <a:off x="630620" y="1340070"/>
            <a:ext cx="8284780" cy="4572000"/>
          </a:xfrm>
        </p:spPr>
        <p:txBody>
          <a:bodyPr/>
          <a:lstStyle/>
          <a:p>
            <a:pPr eaLnBrk="1" hangingPunct="1"/>
            <a:r>
              <a:rPr lang="en-US" altLang="en-US" sz="2400" dirty="0" smtClean="0"/>
              <a:t>The </a:t>
            </a:r>
            <a:r>
              <a:rPr lang="en-US" altLang="en-US" sz="2400" dirty="0" smtClean="0">
                <a:latin typeface="Courier New" panose="02070309020205020404" pitchFamily="49" charset="0"/>
              </a:rPr>
              <a:t>append</a:t>
            </a:r>
            <a:r>
              <a:rPr lang="en-US" altLang="en-US" sz="2400" dirty="0" smtClean="0"/>
              <a:t> function</a:t>
            </a:r>
          </a:p>
          <a:p>
            <a:pPr lvl="1" eaLnBrk="1" hangingPunct="1"/>
            <a:r>
              <a:rPr lang="en-US" altLang="en-US" sz="2000" dirty="0" smtClean="0"/>
              <a:t>Applied to two lists (</a:t>
            </a:r>
            <a:r>
              <a:rPr lang="en-US" altLang="en-US" sz="2000" dirty="0" smtClean="0">
                <a:latin typeface="Courier New" panose="02070309020205020404" pitchFamily="49" charset="0"/>
              </a:rPr>
              <a:t>lis1</a:t>
            </a:r>
            <a:r>
              <a:rPr lang="en-US" altLang="en-US" sz="2000" dirty="0" smtClean="0"/>
              <a:t> and </a:t>
            </a:r>
            <a:r>
              <a:rPr lang="en-US" altLang="en-US" sz="2000" dirty="0" smtClean="0">
                <a:latin typeface="Courier New" panose="02070309020205020404" pitchFamily="49" charset="0"/>
              </a:rPr>
              <a:t>lis2</a:t>
            </a:r>
            <a:r>
              <a:rPr lang="en-US" altLang="en-US" sz="2000" dirty="0" smtClean="0"/>
              <a:t>)</a:t>
            </a:r>
          </a:p>
          <a:p>
            <a:pPr lvl="1" eaLnBrk="1" hangingPunct="1"/>
            <a:r>
              <a:rPr lang="en-US" altLang="en-US" sz="2000" dirty="0" smtClean="0"/>
              <a:t>Yields new list containing the elements of </a:t>
            </a:r>
            <a:r>
              <a:rPr lang="en-US" altLang="en-US" sz="2000" dirty="0" smtClean="0">
                <a:latin typeface="Courier New" panose="02070309020205020404" pitchFamily="49" charset="0"/>
              </a:rPr>
              <a:t>lis1</a:t>
            </a:r>
            <a:r>
              <a:rPr lang="en-US" altLang="en-US" sz="2000" dirty="0" smtClean="0"/>
              <a:t> followed by the elements of </a:t>
            </a:r>
            <a:r>
              <a:rPr lang="en-US" altLang="en-US" sz="2000" dirty="0" smtClean="0">
                <a:latin typeface="Courier New" panose="02070309020205020404" pitchFamily="49" charset="0"/>
              </a:rPr>
              <a:t>lis2</a:t>
            </a:r>
            <a:endParaRPr lang="en-US" altLang="en-US" sz="2000" dirty="0" smtClean="0"/>
          </a:p>
          <a:p>
            <a:pPr lvl="1" eaLnBrk="1" hangingPunct="1"/>
            <a:r>
              <a:rPr lang="en-US" altLang="en-US" sz="2000" dirty="0" smtClean="0"/>
              <a:t>Strategy: Prepend </a:t>
            </a:r>
            <a:r>
              <a:rPr lang="en-US" altLang="en-US" sz="2000" dirty="0" smtClean="0">
                <a:latin typeface="Courier New" panose="02070309020205020404" pitchFamily="49" charset="0"/>
              </a:rPr>
              <a:t>lis1</a:t>
            </a:r>
            <a:r>
              <a:rPr lang="en-US" altLang="en-US" sz="2000" dirty="0" smtClean="0"/>
              <a:t> elements to </a:t>
            </a:r>
            <a:r>
              <a:rPr lang="en-US" altLang="en-US" sz="2000" dirty="0" smtClean="0">
                <a:latin typeface="Courier New" panose="02070309020205020404" pitchFamily="49" charset="0"/>
              </a:rPr>
              <a:t>lis2</a:t>
            </a:r>
            <a:r>
              <a:rPr lang="en-US" altLang="en-US" sz="2000" dirty="0" smtClean="0"/>
              <a:t> in reverse order</a:t>
            </a:r>
          </a:p>
          <a:p>
            <a:pPr lvl="1" eaLnBrk="1" hangingPunct="1"/>
            <a:r>
              <a:rPr lang="en-US" altLang="en-US" sz="2000" dirty="0" smtClean="0"/>
              <a:t>Why can’t we append </a:t>
            </a:r>
            <a:r>
              <a:rPr lang="en-US" altLang="en-US" sz="2000" dirty="0" smtClean="0">
                <a:latin typeface="Courier New" panose="02070309020205020404" pitchFamily="49" charset="0"/>
              </a:rPr>
              <a:t>lis2</a:t>
            </a:r>
            <a:r>
              <a:rPr lang="en-US" altLang="en-US" sz="2000" dirty="0" smtClean="0"/>
              <a:t> to </a:t>
            </a:r>
            <a:r>
              <a:rPr lang="en-US" altLang="en-US" sz="2000" dirty="0" smtClean="0">
                <a:latin typeface="Courier New" panose="02070309020205020404" pitchFamily="49" charset="0"/>
              </a:rPr>
              <a:t>lis1</a:t>
            </a:r>
            <a:r>
              <a:rPr lang="en-US" altLang="en-US" sz="2000" dirty="0" smtClean="0"/>
              <a:t> atom by atom?</a:t>
            </a:r>
          </a:p>
          <a:p>
            <a:pPr lvl="1" eaLnBrk="1" hangingPunct="1"/>
            <a:r>
              <a:rPr lang="en-US" altLang="en-US" sz="2000" dirty="0" smtClean="0"/>
              <a:t>Why can’t we use the </a:t>
            </a:r>
            <a:r>
              <a:rPr lang="en-US" altLang="en-US" sz="2000" dirty="0" smtClean="0">
                <a:latin typeface="Courier New" panose="02070309020205020404" pitchFamily="49" charset="0"/>
                <a:cs typeface="Courier New" panose="02070309020205020404" pitchFamily="49" charset="0"/>
              </a:rPr>
              <a:t>LIST</a:t>
            </a:r>
            <a:r>
              <a:rPr lang="en-US" altLang="en-US" sz="2000" dirty="0" smtClean="0"/>
              <a:t> function to do the appending?</a:t>
            </a:r>
          </a:p>
          <a:p>
            <a:pPr eaLnBrk="1" hangingPunct="1">
              <a:buFontTx/>
              <a:buNone/>
            </a:pPr>
            <a:endParaRPr lang="en-US" altLang="en-US" sz="800" dirty="0" smtClean="0">
              <a:latin typeface="Courier New" panose="02070309020205020404" pitchFamily="49" charset="0"/>
            </a:endParaRP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(define </a:t>
            </a:r>
            <a:r>
              <a:rPr lang="en-US" altLang="en-US" sz="1700" dirty="0" smtClean="0">
                <a:latin typeface="Courier New" panose="02070309020205020404" pitchFamily="49" charset="0"/>
              </a:rPr>
              <a:t>(append lis1 lis2)</a:t>
            </a: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cond</a:t>
            </a:r>
            <a:endParaRPr lang="en-US" altLang="en-US" sz="1700" dirty="0" smtClean="0">
              <a:latin typeface="Courier New" panose="02070309020205020404" pitchFamily="49" charset="0"/>
            </a:endParaRP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((null? </a:t>
            </a:r>
            <a:r>
              <a:rPr lang="en-US" altLang="en-US" sz="1700" dirty="0" smtClean="0">
                <a:latin typeface="Courier New" panose="02070309020205020404" pitchFamily="49" charset="0"/>
              </a:rPr>
              <a:t>lis1) lis2)</a:t>
            </a: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(else (cons (car lis1</a:t>
            </a:r>
            <a:r>
              <a:rPr lang="en-US" altLang="en-US" sz="1700" dirty="0" smtClean="0">
                <a:latin typeface="Courier New" panose="02070309020205020404" pitchFamily="49" charset="0"/>
              </a:rPr>
              <a:t>) (append </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cdr</a:t>
            </a:r>
            <a:r>
              <a:rPr lang="en-US" altLang="en-US" sz="1700" dirty="0" smtClean="0">
                <a:latin typeface="Courier New" panose="02070309020205020404" pitchFamily="49" charset="0"/>
              </a:rPr>
              <a:t> lis1</a:t>
            </a:r>
            <a:r>
              <a:rPr lang="en-US" altLang="en-US" sz="1700" dirty="0" smtClean="0">
                <a:latin typeface="Courier New" panose="02070309020205020404" pitchFamily="49" charset="0"/>
              </a:rPr>
              <a:t>) lis2)))</a:t>
            </a:r>
          </a:p>
          <a:p>
            <a:pPr eaLnBrk="1" hangingPunct="1">
              <a:buFontTx/>
              <a:buNone/>
            </a:pPr>
            <a:r>
              <a:rPr lang="en-US" altLang="en-US" sz="1700" dirty="0" smtClean="0">
                <a:latin typeface="Courier New" panose="02070309020205020404" pitchFamily="49" charset="0"/>
              </a:rPr>
              <a:t>		   )</a:t>
            </a:r>
          </a:p>
          <a:p>
            <a:pPr eaLnBrk="1" hangingPunct="1">
              <a:buFontTx/>
              <a:buNone/>
            </a:pPr>
            <a:r>
              <a:rPr lang="en-US" altLang="en-US" sz="1700" dirty="0" smtClean="0">
                <a:latin typeface="Courier New" panose="02070309020205020404" pitchFamily="49" charset="0"/>
              </a:rPr>
              <a:t>		)</a:t>
            </a:r>
          </a:p>
        </p:txBody>
      </p:sp>
      <p:sp>
        <p:nvSpPr>
          <p:cNvPr id="3" name="TextBox 2"/>
          <p:cNvSpPr txBox="1"/>
          <p:nvPr/>
        </p:nvSpPr>
        <p:spPr>
          <a:xfrm>
            <a:off x="4343400" y="5638800"/>
            <a:ext cx="4014240" cy="1015663"/>
          </a:xfrm>
          <a:prstGeom prst="rect">
            <a:avLst/>
          </a:prstGeom>
          <a:noFill/>
          <a:ln>
            <a:solidFill>
              <a:srgbClr val="333399"/>
            </a:solidFill>
          </a:ln>
        </p:spPr>
        <p:txBody>
          <a:bodyPr wrap="none" rtlCol="0">
            <a:spAutoFit/>
          </a:bodyPr>
          <a:lstStyle/>
          <a:p>
            <a:r>
              <a:rPr lang="en-US" sz="1200" kern="0" dirty="0" smtClean="0">
                <a:solidFill>
                  <a:srgbClr val="333399"/>
                </a:solidFill>
                <a:latin typeface="Lucida Sans Unicode"/>
                <a:cs typeface="Lucida Sans Unicode"/>
              </a:rPr>
              <a:t>(append (A B) (C D))</a:t>
            </a:r>
          </a:p>
          <a:p>
            <a:r>
              <a:rPr lang="en-US" sz="1200" kern="0" dirty="0" smtClean="0">
                <a:solidFill>
                  <a:srgbClr val="333399"/>
                </a:solidFill>
                <a:latin typeface="Lucida Sans Unicode"/>
                <a:cs typeface="Lucida Sans Unicode"/>
              </a:rPr>
              <a:t>(append (B) (C D))</a:t>
            </a:r>
          </a:p>
          <a:p>
            <a:r>
              <a:rPr lang="en-US" sz="1200" kern="0" dirty="0" smtClean="0">
                <a:solidFill>
                  <a:srgbClr val="333399"/>
                </a:solidFill>
                <a:latin typeface="Lucida Sans Unicode"/>
                <a:cs typeface="Lucida Sans Unicode"/>
              </a:rPr>
              <a:t>(append () (C D))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(C D)</a:t>
            </a:r>
          </a:p>
          <a:p>
            <a:r>
              <a:rPr lang="en-US" sz="1200" kern="0" dirty="0">
                <a:solidFill>
                  <a:srgbClr val="333399"/>
                </a:solidFill>
                <a:latin typeface="Lucida Sans Unicode"/>
                <a:cs typeface="Lucida Sans Unicode"/>
              </a:rPr>
              <a:t>(append (B) (C D</a:t>
            </a:r>
            <a:r>
              <a:rPr lang="en-US" sz="1200" kern="0" dirty="0" smtClean="0">
                <a:solidFill>
                  <a:srgbClr val="333399"/>
                </a:solidFill>
                <a:latin typeface="Lucida Sans Unicode"/>
                <a:cs typeface="Lucida Sans Unicode"/>
              </a:rPr>
              <a:t>))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a:t>
            </a:r>
            <a:r>
              <a:rPr lang="en-US" sz="1200" kern="0" dirty="0">
                <a:solidFill>
                  <a:srgbClr val="333399"/>
                </a:solidFill>
                <a:latin typeface="Lucida Sans Unicode"/>
                <a:cs typeface="Lucida Sans Unicode"/>
              </a:rPr>
              <a:t>CONS B (C D)) </a:t>
            </a:r>
            <a:r>
              <a:rPr lang="en-US" sz="1200" b="1" kern="0" dirty="0">
                <a:solidFill>
                  <a:srgbClr val="333399"/>
                </a:solidFill>
                <a:latin typeface="Lucida Sans Unicode"/>
                <a:cs typeface="Lucida Sans Unicode"/>
              </a:rPr>
              <a:t>→</a:t>
            </a:r>
            <a:r>
              <a:rPr lang="en-US" sz="1200" kern="0" dirty="0">
                <a:solidFill>
                  <a:srgbClr val="333399"/>
                </a:solidFill>
                <a:latin typeface="Lucida Sans Unicode"/>
                <a:cs typeface="Lucida Sans Unicode"/>
              </a:rPr>
              <a:t> (B C D</a:t>
            </a:r>
            <a:r>
              <a:rPr lang="en-US" sz="1200" kern="0" dirty="0" smtClean="0">
                <a:solidFill>
                  <a:srgbClr val="333399"/>
                </a:solidFill>
                <a:latin typeface="Lucida Sans Unicode"/>
                <a:cs typeface="Lucida Sans Unicode"/>
              </a:rPr>
              <a:t>)</a:t>
            </a:r>
          </a:p>
          <a:p>
            <a:r>
              <a:rPr lang="en-US" sz="1200" kern="0" dirty="0">
                <a:solidFill>
                  <a:srgbClr val="333399"/>
                </a:solidFill>
                <a:latin typeface="Lucida Sans Unicode"/>
                <a:cs typeface="Lucida Sans Unicode"/>
              </a:rPr>
              <a:t>(append (A B) (C D</a:t>
            </a:r>
            <a:r>
              <a:rPr lang="en-US" sz="1200" kern="0" dirty="0" smtClean="0">
                <a:solidFill>
                  <a:srgbClr val="333399"/>
                </a:solidFill>
                <a:latin typeface="Lucida Sans Unicode"/>
                <a:cs typeface="Lucida Sans Unicode"/>
              </a:rPr>
              <a:t>)) </a:t>
            </a:r>
            <a:r>
              <a:rPr lang="en-US" sz="1200" b="1" kern="0" dirty="0" smtClean="0">
                <a:solidFill>
                  <a:srgbClr val="333399"/>
                </a:solidFill>
                <a:latin typeface="Lucida Sans Unicode"/>
                <a:cs typeface="Lucida Sans Unicode"/>
              </a:rPr>
              <a:t>→ </a:t>
            </a:r>
            <a:r>
              <a:rPr lang="en-US" sz="1200" kern="0" dirty="0" smtClean="0">
                <a:solidFill>
                  <a:srgbClr val="333399"/>
                </a:solidFill>
                <a:latin typeface="Lucida Sans Unicode"/>
                <a:cs typeface="Lucida Sans Unicode"/>
              </a:rPr>
              <a:t>(</a:t>
            </a:r>
            <a:r>
              <a:rPr lang="en-US" sz="1200" kern="0" dirty="0">
                <a:solidFill>
                  <a:srgbClr val="333399"/>
                </a:solidFill>
                <a:latin typeface="Lucida Sans Unicode"/>
                <a:cs typeface="Lucida Sans Unicode"/>
              </a:rPr>
              <a:t>CONS A (B C D)) </a:t>
            </a:r>
            <a:r>
              <a:rPr lang="en-US" sz="1200" b="1" kern="0" dirty="0">
                <a:solidFill>
                  <a:srgbClr val="333399"/>
                </a:solidFill>
                <a:latin typeface="Lucida Sans Unicode"/>
                <a:cs typeface="Lucida Sans Unicode"/>
              </a:rPr>
              <a:t>→</a:t>
            </a:r>
            <a:r>
              <a:rPr lang="en-US" sz="1200" kern="0" dirty="0">
                <a:solidFill>
                  <a:srgbClr val="333399"/>
                </a:solidFill>
                <a:latin typeface="Lucida Sans Unicode"/>
                <a:cs typeface="Lucida Sans Unicode"/>
              </a:rPr>
              <a:t> (A B C D</a:t>
            </a:r>
            <a:r>
              <a:rPr lang="en-US" sz="1200" kern="0" dirty="0" smtClean="0">
                <a:solidFill>
                  <a:srgbClr val="333399"/>
                </a:solidFill>
                <a:latin typeface="Lucida Sans Unicode"/>
                <a:cs typeface="Lucida Sans Unicode"/>
              </a:rPr>
              <a:t>)</a:t>
            </a:r>
            <a:endParaRPr lang="en-US" sz="1200" kern="0" dirty="0">
              <a:solidFill>
                <a:srgbClr val="333399"/>
              </a:solidFill>
              <a:latin typeface="Lucida Sans Unicode"/>
              <a:cs typeface="Lucida Sans Unicod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z="3200" dirty="0" smtClean="0"/>
              <a:t>Tail Recursion in Scheme</a:t>
            </a:r>
          </a:p>
        </p:txBody>
      </p:sp>
      <p:sp>
        <p:nvSpPr>
          <p:cNvPr id="63491" name="Content Placeholder 2"/>
          <p:cNvSpPr>
            <a:spLocks noGrp="1"/>
          </p:cNvSpPr>
          <p:nvPr>
            <p:ph idx="1"/>
          </p:nvPr>
        </p:nvSpPr>
        <p:spPr>
          <a:xfrm>
            <a:off x="633250" y="1340070"/>
            <a:ext cx="8153400" cy="4572000"/>
          </a:xfrm>
        </p:spPr>
        <p:txBody>
          <a:bodyPr/>
          <a:lstStyle/>
          <a:p>
            <a:r>
              <a:rPr lang="en-ZA" altLang="en-US" sz="2400" dirty="0"/>
              <a:t>Recursive </a:t>
            </a:r>
            <a:r>
              <a:rPr lang="en-ZA" altLang="en-US" sz="2400" dirty="0" smtClean="0"/>
              <a:t>functions</a:t>
            </a:r>
          </a:p>
          <a:p>
            <a:pPr lvl="1"/>
            <a:r>
              <a:rPr lang="en-ZA" altLang="en-US" sz="2000" dirty="0" smtClean="0"/>
              <a:t>Slower </a:t>
            </a:r>
            <a:r>
              <a:rPr lang="en-ZA" altLang="en-US" sz="2000" dirty="0"/>
              <a:t>than equivalent iterative </a:t>
            </a:r>
            <a:r>
              <a:rPr lang="en-ZA" altLang="en-US" sz="2000" dirty="0" smtClean="0"/>
              <a:t>constructs</a:t>
            </a:r>
          </a:p>
          <a:p>
            <a:pPr lvl="1"/>
            <a:r>
              <a:rPr lang="en-ZA" altLang="en-US" sz="2000" dirty="0" smtClean="0"/>
              <a:t>Use more memory than equivalent iterative constructs</a:t>
            </a:r>
            <a:endParaRPr lang="en-US" altLang="en-US" sz="2000" dirty="0" smtClean="0"/>
          </a:p>
          <a:p>
            <a:r>
              <a:rPr lang="en-US" altLang="en-US" sz="2400" dirty="0" smtClean="0"/>
              <a:t>A </a:t>
            </a:r>
            <a:r>
              <a:rPr lang="en-US" altLang="en-US" sz="2400" u="sng" dirty="0" smtClean="0"/>
              <a:t>tail recursive</a:t>
            </a:r>
            <a:r>
              <a:rPr lang="en-US" altLang="en-US" sz="2400" dirty="0" smtClean="0"/>
              <a:t> function</a:t>
            </a:r>
          </a:p>
          <a:p>
            <a:pPr lvl="1"/>
            <a:r>
              <a:rPr lang="en-US" altLang="en-US" sz="2000" dirty="0" smtClean="0"/>
              <a:t>The recursive call is the last operation in the function</a:t>
            </a:r>
            <a:endParaRPr lang="en-ZA" altLang="en-US" sz="2000" dirty="0"/>
          </a:p>
          <a:p>
            <a:r>
              <a:rPr lang="en-US" altLang="en-US" sz="2400" dirty="0" smtClean="0"/>
              <a:t>Implication</a:t>
            </a:r>
          </a:p>
          <a:p>
            <a:pPr lvl="1"/>
            <a:r>
              <a:rPr lang="en-US" altLang="en-US" sz="2000" dirty="0" smtClean="0"/>
              <a:t>Compiler can automatically converted to iteration</a:t>
            </a:r>
          </a:p>
          <a:p>
            <a:pPr lvl="1"/>
            <a:r>
              <a:rPr lang="en-US" altLang="en-US" sz="2000" dirty="0"/>
              <a:t>M</a:t>
            </a:r>
            <a:r>
              <a:rPr lang="en-US" altLang="en-US" sz="2000" dirty="0" smtClean="0"/>
              <a:t>akes the function much faster and resource efficient</a:t>
            </a:r>
          </a:p>
          <a:p>
            <a:pPr lvl="1"/>
            <a:r>
              <a:rPr lang="en-US" altLang="en-US" sz="2000" dirty="0" smtClean="0"/>
              <a:t>Scheme language definition requires all tail recursive functions to be converted to iteration</a:t>
            </a:r>
          </a:p>
        </p:txBody>
      </p:sp>
      <p:sp>
        <p:nvSpPr>
          <p:cNvPr id="36868" name="Footer Placeholder 3"/>
          <p:cNvSpPr>
            <a:spLocks noGrp="1"/>
          </p:cNvSpPr>
          <p:nvPr>
            <p:ph type="ftr" sz="quarter" idx="10"/>
          </p:nvPr>
        </p:nvSpPr>
        <p:spPr/>
        <p:txBody>
          <a:bodyPr/>
          <a:lstStyle/>
          <a:p>
            <a:pPr>
              <a:defRPr/>
            </a:pPr>
            <a:r>
              <a:rPr lang="en-US" dirty="0" smtClean="0"/>
              <a:t>Copyright © 2012 Addison-Wesley. All rights reserved.</a:t>
            </a:r>
          </a:p>
        </p:txBody>
      </p:sp>
      <p:sp>
        <p:nvSpPr>
          <p:cNvPr id="634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00D0509-3BE6-4CD2-810D-11D1CE697453}" type="slidenum">
              <a:rPr lang="en-US" altLang="en-US" sz="1000" smtClean="0">
                <a:solidFill>
                  <a:schemeClr val="tx1"/>
                </a:solidFill>
                <a:latin typeface="Arial" panose="020B0604020202020204" pitchFamily="34" charset="0"/>
              </a:rPr>
              <a:pPr>
                <a:spcBef>
                  <a:spcPct val="0"/>
                </a:spcBef>
                <a:buFontTx/>
                <a:buNone/>
              </a:pPr>
              <a:t>6</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z="3200" dirty="0" smtClean="0"/>
              <a:t>Tail Recursion in Scheme (continued)</a:t>
            </a:r>
            <a:endParaRPr lang="en-US" altLang="en-US" sz="2000" dirty="0" smtClean="0"/>
          </a:p>
        </p:txBody>
      </p:sp>
      <p:sp>
        <p:nvSpPr>
          <p:cNvPr id="64515" name="Content Placeholder 2"/>
          <p:cNvSpPr>
            <a:spLocks noGrp="1"/>
          </p:cNvSpPr>
          <p:nvPr>
            <p:ph idx="1"/>
          </p:nvPr>
        </p:nvSpPr>
        <p:spPr>
          <a:xfrm>
            <a:off x="630620" y="1344010"/>
            <a:ext cx="8153400" cy="4876800"/>
          </a:xfrm>
        </p:spPr>
        <p:txBody>
          <a:bodyPr/>
          <a:lstStyle/>
          <a:p>
            <a:r>
              <a:rPr lang="en-US" altLang="en-US" sz="2400" dirty="0" smtClean="0"/>
              <a:t>Rewriting to make a function tail recursive</a:t>
            </a:r>
          </a:p>
        </p:txBody>
      </p:sp>
      <p:sp>
        <p:nvSpPr>
          <p:cNvPr id="37892" name="Footer Placeholder 3"/>
          <p:cNvSpPr>
            <a:spLocks noGrp="1"/>
          </p:cNvSpPr>
          <p:nvPr>
            <p:ph type="ftr" sz="quarter" idx="10"/>
          </p:nvPr>
        </p:nvSpPr>
        <p:spPr/>
        <p:txBody>
          <a:bodyPr/>
          <a:lstStyle/>
          <a:p>
            <a:pPr>
              <a:defRPr/>
            </a:pPr>
            <a:r>
              <a:rPr lang="en-US" dirty="0" smtClean="0"/>
              <a:t>Copyright © 2012 Addison-Wesley. All rights reserved.</a:t>
            </a:r>
          </a:p>
        </p:txBody>
      </p:sp>
      <p:sp>
        <p:nvSpPr>
          <p:cNvPr id="6451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F92E1430-2093-4A26-AE95-BD36972F9ABC}" type="slidenum">
              <a:rPr lang="en-US" altLang="en-US" sz="1000" smtClean="0">
                <a:solidFill>
                  <a:schemeClr val="tx1"/>
                </a:solidFill>
                <a:latin typeface="Arial" panose="020B0604020202020204" pitchFamily="34" charset="0"/>
              </a:rPr>
              <a:pPr>
                <a:spcBef>
                  <a:spcPct val="0"/>
                </a:spcBef>
                <a:buFontTx/>
                <a:buNone/>
              </a:pPr>
              <a:t>7</a:t>
            </a:fld>
            <a:endParaRPr lang="en-US" altLang="en-US" sz="1000" smtClean="0">
              <a:solidFill>
                <a:schemeClr val="tx1"/>
              </a:solidFill>
              <a:latin typeface="Arial" panose="020B0604020202020204" pitchFamily="34" charset="0"/>
            </a:endParaRPr>
          </a:p>
        </p:txBody>
      </p:sp>
      <p:sp>
        <p:nvSpPr>
          <p:cNvPr id="2" name="TextBox 1"/>
          <p:cNvSpPr txBox="1"/>
          <p:nvPr/>
        </p:nvSpPr>
        <p:spPr>
          <a:xfrm>
            <a:off x="762000" y="1873240"/>
            <a:ext cx="3762568" cy="1708160"/>
          </a:xfrm>
          <a:prstGeom prst="rect">
            <a:avLst/>
          </a:prstGeom>
          <a:noFill/>
          <a:ln>
            <a:solidFill>
              <a:srgbClr val="333399"/>
            </a:solidFill>
          </a:ln>
        </p:spPr>
        <p:txBody>
          <a:bodyPr wrap="none" rtlCol="0">
            <a:spAutoFit/>
          </a:bodyPr>
          <a:lstStyle/>
          <a:p>
            <a:pPr marL="342900" lvl="0" indent="-342900">
              <a:spcBef>
                <a:spcPct val="20000"/>
              </a:spcBef>
            </a:pPr>
            <a:r>
              <a:rPr lang="en-US" altLang="en-US" sz="1500" kern="0" dirty="0" smtClean="0">
                <a:solidFill>
                  <a:srgbClr val="333399"/>
                </a:solidFill>
                <a:latin typeface="Courier New" panose="02070309020205020404" pitchFamily="49" charset="0"/>
                <a:cs typeface="Courier New" panose="02070309020205020404" pitchFamily="49" charset="0"/>
              </a:rPr>
              <a:t>(define (factorial </a:t>
            </a:r>
            <a:r>
              <a:rPr lang="en-US" altLang="en-US" sz="1500" kern="0" dirty="0">
                <a:solidFill>
                  <a:srgbClr val="333399"/>
                </a:solidFill>
                <a:latin typeface="Courier New" panose="02070309020205020404" pitchFamily="49" charset="0"/>
                <a:cs typeface="Courier New" panose="02070309020205020404" pitchFamily="49" charset="0"/>
              </a:rPr>
              <a:t>n)</a:t>
            </a:r>
          </a:p>
          <a:p>
            <a:pPr marL="342900" lvl="0" indent="-342900">
              <a:spcBef>
                <a:spcPct val="20000"/>
              </a:spcBef>
            </a:pPr>
            <a:r>
              <a:rPr lang="en-US" altLang="en-US" sz="1500" kern="0" dirty="0" smtClean="0">
                <a:solidFill>
                  <a:srgbClr val="333399"/>
                </a:solidFill>
                <a:latin typeface="Courier New" panose="02070309020205020404" pitchFamily="49" charset="0"/>
                <a:cs typeface="Courier New" panose="02070309020205020404" pitchFamily="49" charset="0"/>
              </a:rPr>
              <a:t>   </a:t>
            </a:r>
            <a:r>
              <a:rPr lang="en-US" altLang="en-US" sz="1500" kern="0" dirty="0" smtClean="0">
                <a:solidFill>
                  <a:srgbClr val="333399"/>
                </a:solidFill>
                <a:latin typeface="Courier New" panose="02070309020205020404" pitchFamily="49" charset="0"/>
                <a:cs typeface="Courier New" panose="02070309020205020404" pitchFamily="49" charset="0"/>
              </a:rPr>
              <a:t>(if (= </a:t>
            </a:r>
            <a:r>
              <a:rPr lang="en-US" altLang="en-US" sz="1500" kern="0" dirty="0">
                <a:solidFill>
                  <a:srgbClr val="333399"/>
                </a:solidFill>
                <a:latin typeface="Courier New" panose="02070309020205020404" pitchFamily="49" charset="0"/>
                <a:cs typeface="Courier New" panose="02070309020205020404" pitchFamily="49" charset="0"/>
              </a:rPr>
              <a:t>n 0)</a:t>
            </a:r>
          </a:p>
          <a:p>
            <a:pPr marL="342900" lvl="0" indent="-342900">
              <a:spcBef>
                <a:spcPct val="20000"/>
              </a:spcBef>
            </a:pPr>
            <a:r>
              <a:rPr lang="en-US" altLang="en-US" sz="1500" kern="0" dirty="0">
                <a:solidFill>
                  <a:srgbClr val="333399"/>
                </a:solidFill>
                <a:latin typeface="Courier New" panose="02070309020205020404" pitchFamily="49" charset="0"/>
                <a:cs typeface="Courier New" panose="02070309020205020404" pitchFamily="49" charset="0"/>
              </a:rPr>
              <a:t>   </a:t>
            </a:r>
            <a:r>
              <a:rPr lang="en-US" altLang="en-US" sz="1500" kern="0" dirty="0" smtClean="0">
                <a:solidFill>
                  <a:srgbClr val="333399"/>
                </a:solidFill>
                <a:latin typeface="Courier New" panose="02070309020205020404" pitchFamily="49" charset="0"/>
                <a:cs typeface="Courier New" panose="02070309020205020404" pitchFamily="49" charset="0"/>
              </a:rPr>
              <a:t>   1</a:t>
            </a:r>
            <a:endParaRPr lang="en-US" altLang="en-US" sz="1500" kern="0" dirty="0">
              <a:solidFill>
                <a:srgbClr val="333399"/>
              </a:solidFill>
              <a:latin typeface="Courier New" panose="02070309020205020404" pitchFamily="49" charset="0"/>
              <a:cs typeface="Courier New" panose="02070309020205020404" pitchFamily="49" charset="0"/>
            </a:endParaRPr>
          </a:p>
          <a:p>
            <a:pPr marL="342900" lvl="0" indent="-342900">
              <a:spcBef>
                <a:spcPct val="20000"/>
              </a:spcBef>
            </a:pPr>
            <a:r>
              <a:rPr lang="en-US" altLang="en-US" sz="1500" kern="0" dirty="0">
                <a:solidFill>
                  <a:srgbClr val="333399"/>
                </a:solidFill>
                <a:latin typeface="Courier New" panose="02070309020205020404" pitchFamily="49" charset="0"/>
                <a:cs typeface="Courier New" panose="02070309020205020404" pitchFamily="49" charset="0"/>
              </a:rPr>
              <a:t>      </a:t>
            </a:r>
            <a:r>
              <a:rPr lang="en-US" altLang="en-US" sz="1500" kern="0" dirty="0" smtClean="0">
                <a:solidFill>
                  <a:srgbClr val="333399"/>
                </a:solidFill>
                <a:latin typeface="Courier New" panose="02070309020205020404" pitchFamily="49" charset="0"/>
                <a:cs typeface="Courier New" panose="02070309020205020404" pitchFamily="49" charset="0"/>
              </a:rPr>
              <a:t>(* </a:t>
            </a:r>
            <a:r>
              <a:rPr lang="en-US" altLang="en-US" sz="1500" kern="0" dirty="0">
                <a:solidFill>
                  <a:srgbClr val="333399"/>
                </a:solidFill>
                <a:latin typeface="Courier New" panose="02070309020205020404" pitchFamily="49" charset="0"/>
                <a:cs typeface="Courier New" panose="02070309020205020404" pitchFamily="49" charset="0"/>
              </a:rPr>
              <a:t>n (factorial (- n 1)))</a:t>
            </a:r>
          </a:p>
          <a:p>
            <a:pPr marL="342900" lvl="0" indent="-342900">
              <a:spcBef>
                <a:spcPct val="20000"/>
              </a:spcBef>
            </a:pPr>
            <a:r>
              <a:rPr lang="en-US" altLang="en-US" sz="1500" kern="0" dirty="0">
                <a:solidFill>
                  <a:srgbClr val="333399"/>
                </a:solidFill>
                <a:latin typeface="Courier New" panose="02070309020205020404" pitchFamily="49" charset="0"/>
                <a:cs typeface="Courier New" panose="02070309020205020404" pitchFamily="49" charset="0"/>
              </a:rPr>
              <a:t>   </a:t>
            </a:r>
            <a:r>
              <a:rPr lang="en-US" altLang="en-US" sz="1500" kern="0" dirty="0" smtClean="0">
                <a:solidFill>
                  <a:srgbClr val="333399"/>
                </a:solidFill>
                <a:latin typeface="Courier New" panose="02070309020205020404" pitchFamily="49" charset="0"/>
                <a:cs typeface="Courier New" panose="02070309020205020404" pitchFamily="49" charset="0"/>
              </a:rPr>
              <a:t>)</a:t>
            </a:r>
            <a:endParaRPr lang="en-US" altLang="en-US" sz="1500" kern="0" dirty="0">
              <a:solidFill>
                <a:srgbClr val="333399"/>
              </a:solidFill>
              <a:latin typeface="Courier New" panose="02070309020205020404" pitchFamily="49" charset="0"/>
              <a:cs typeface="Courier New" panose="02070309020205020404" pitchFamily="49" charset="0"/>
            </a:endParaRPr>
          </a:p>
          <a:p>
            <a:pPr marL="342900" lvl="0" indent="-342900">
              <a:spcBef>
                <a:spcPct val="20000"/>
              </a:spcBef>
            </a:pPr>
            <a:r>
              <a:rPr lang="en-US" altLang="en-US" sz="1500" kern="0" dirty="0" smtClean="0">
                <a:solidFill>
                  <a:srgbClr val="333399"/>
                </a:solidFill>
                <a:latin typeface="Courier New" panose="02070309020205020404" pitchFamily="49" charset="0"/>
                <a:cs typeface="Courier New" panose="02070309020205020404" pitchFamily="49" charset="0"/>
              </a:rPr>
              <a:t>)</a:t>
            </a:r>
            <a:endParaRPr lang="en-ZA" dirty="0"/>
          </a:p>
        </p:txBody>
      </p:sp>
      <p:sp>
        <p:nvSpPr>
          <p:cNvPr id="7" name="TextBox 6"/>
          <p:cNvSpPr txBox="1"/>
          <p:nvPr/>
        </p:nvSpPr>
        <p:spPr>
          <a:xfrm>
            <a:off x="762000" y="3733800"/>
            <a:ext cx="4801314" cy="2613023"/>
          </a:xfrm>
          <a:prstGeom prst="rect">
            <a:avLst/>
          </a:prstGeom>
          <a:noFill/>
          <a:ln>
            <a:solidFill>
              <a:srgbClr val="333399"/>
            </a:solidFill>
          </a:ln>
        </p:spPr>
        <p:txBody>
          <a:bodyPr wrap="none" rtlCol="0">
            <a:spAutoFit/>
          </a:bodyPr>
          <a:lstStyle/>
          <a:p>
            <a:pPr marL="342900" lvl="0" indent="-342900">
              <a:spcBef>
                <a:spcPct val="20000"/>
              </a:spcBef>
            </a:pPr>
            <a:r>
              <a:rPr lang="en-US" altLang="en-US" sz="1500" kern="0" dirty="0" smtClean="0">
                <a:solidFill>
                  <a:srgbClr val="333399"/>
                </a:solidFill>
                <a:latin typeface="Courier New" panose="02070309020205020404" pitchFamily="49" charset="0"/>
                <a:cs typeface="Courier New" panose="02070309020205020404" pitchFamily="49" charset="0"/>
              </a:rPr>
              <a:t>(define (</a:t>
            </a:r>
            <a:r>
              <a:rPr lang="en-US" altLang="en-US" sz="1500" kern="0" dirty="0" err="1" smtClean="0">
                <a:solidFill>
                  <a:srgbClr val="333399"/>
                </a:solidFill>
                <a:latin typeface="Courier New" panose="02070309020205020404" pitchFamily="49" charset="0"/>
                <a:cs typeface="Courier New" panose="02070309020205020404" pitchFamily="49" charset="0"/>
              </a:rPr>
              <a:t>facthelper</a:t>
            </a:r>
            <a:r>
              <a:rPr lang="en-US" altLang="en-US" sz="1500" kern="0" dirty="0" smtClean="0">
                <a:solidFill>
                  <a:srgbClr val="333399"/>
                </a:solidFill>
                <a:latin typeface="Courier New" panose="02070309020205020404" pitchFamily="49" charset="0"/>
                <a:cs typeface="Courier New" panose="02070309020205020404" pitchFamily="49" charset="0"/>
              </a:rPr>
              <a:t> </a:t>
            </a:r>
            <a:r>
              <a:rPr lang="en-US" altLang="en-US" sz="1500" kern="0" dirty="0">
                <a:solidFill>
                  <a:srgbClr val="333399"/>
                </a:solidFill>
                <a:latin typeface="Courier New" panose="02070309020205020404" pitchFamily="49" charset="0"/>
                <a:cs typeface="Courier New" panose="02070309020205020404" pitchFamily="49" charset="0"/>
              </a:rPr>
              <a:t>n </a:t>
            </a:r>
            <a:r>
              <a:rPr lang="en-US" altLang="en-US" sz="1500" kern="0" dirty="0" smtClean="0">
                <a:solidFill>
                  <a:srgbClr val="333399"/>
                </a:solidFill>
                <a:latin typeface="Courier New" panose="02070309020205020404" pitchFamily="49" charset="0"/>
                <a:cs typeface="Courier New" panose="02070309020205020404" pitchFamily="49" charset="0"/>
              </a:rPr>
              <a:t>partial</a:t>
            </a:r>
            <a:r>
              <a:rPr lang="en-US" altLang="en-US" sz="1500" kern="0" dirty="0">
                <a:solidFill>
                  <a:srgbClr val="333399"/>
                </a:solidFill>
                <a:latin typeface="Courier New" panose="02070309020205020404" pitchFamily="49" charset="0"/>
                <a:cs typeface="Courier New" panose="02070309020205020404" pitchFamily="49" charset="0"/>
              </a:rPr>
              <a:t>)</a:t>
            </a:r>
          </a:p>
          <a:p>
            <a:pPr marL="342900" lvl="0" indent="-342900">
              <a:spcBef>
                <a:spcPct val="20000"/>
              </a:spcBef>
            </a:pPr>
            <a:r>
              <a:rPr lang="en-US" altLang="en-US" sz="1500" kern="0" dirty="0" smtClean="0">
                <a:solidFill>
                  <a:srgbClr val="333399"/>
                </a:solidFill>
                <a:latin typeface="Courier New" panose="02070309020205020404" pitchFamily="49" charset="0"/>
                <a:cs typeface="Courier New" panose="02070309020205020404" pitchFamily="49" charset="0"/>
              </a:rPr>
              <a:t>   </a:t>
            </a:r>
            <a:r>
              <a:rPr lang="en-US" altLang="en-US" sz="1500" kern="0" dirty="0" smtClean="0">
                <a:solidFill>
                  <a:srgbClr val="333399"/>
                </a:solidFill>
                <a:latin typeface="Courier New" panose="02070309020205020404" pitchFamily="49" charset="0"/>
                <a:cs typeface="Courier New" panose="02070309020205020404" pitchFamily="49" charset="0"/>
              </a:rPr>
              <a:t>(if (&lt;= </a:t>
            </a:r>
            <a:r>
              <a:rPr lang="en-US" altLang="en-US" sz="1500" kern="0" dirty="0">
                <a:solidFill>
                  <a:srgbClr val="333399"/>
                </a:solidFill>
                <a:latin typeface="Courier New" panose="02070309020205020404" pitchFamily="49" charset="0"/>
                <a:cs typeface="Courier New" panose="02070309020205020404" pitchFamily="49" charset="0"/>
              </a:rPr>
              <a:t>n 1)</a:t>
            </a:r>
          </a:p>
          <a:p>
            <a:pPr marL="342900" lvl="0" indent="-342900">
              <a:spcBef>
                <a:spcPct val="20000"/>
              </a:spcBef>
            </a:pPr>
            <a:r>
              <a:rPr lang="en-US" altLang="en-US" sz="1500" kern="0" dirty="0">
                <a:solidFill>
                  <a:srgbClr val="333399"/>
                </a:solidFill>
                <a:latin typeface="Courier New" panose="02070309020205020404" pitchFamily="49" charset="0"/>
                <a:cs typeface="Courier New" panose="02070309020205020404" pitchFamily="49" charset="0"/>
              </a:rPr>
              <a:t>   </a:t>
            </a:r>
            <a:r>
              <a:rPr lang="en-US" altLang="en-US" sz="1500" kern="0" dirty="0" smtClean="0">
                <a:solidFill>
                  <a:srgbClr val="333399"/>
                </a:solidFill>
                <a:latin typeface="Courier New" panose="02070309020205020404" pitchFamily="49" charset="0"/>
                <a:cs typeface="Courier New" panose="02070309020205020404" pitchFamily="49" charset="0"/>
              </a:rPr>
              <a:t>   partial</a:t>
            </a:r>
            <a:endParaRPr lang="en-US" altLang="en-US" sz="1500" kern="0" dirty="0">
              <a:solidFill>
                <a:srgbClr val="333399"/>
              </a:solidFill>
              <a:latin typeface="Courier New" panose="02070309020205020404" pitchFamily="49" charset="0"/>
              <a:cs typeface="Courier New" panose="02070309020205020404" pitchFamily="49" charset="0"/>
            </a:endParaRPr>
          </a:p>
          <a:p>
            <a:pPr marL="342900" lvl="0" indent="-342900">
              <a:spcBef>
                <a:spcPct val="20000"/>
              </a:spcBef>
            </a:pPr>
            <a:r>
              <a:rPr lang="en-US" altLang="en-US" sz="1500" kern="0" dirty="0">
                <a:solidFill>
                  <a:srgbClr val="333399"/>
                </a:solidFill>
                <a:latin typeface="Courier New" panose="02070309020205020404" pitchFamily="49" charset="0"/>
                <a:cs typeface="Courier New" panose="02070309020205020404" pitchFamily="49" charset="0"/>
              </a:rPr>
              <a:t>      </a:t>
            </a:r>
            <a:r>
              <a:rPr lang="en-US" altLang="en-US" sz="1500" kern="0" dirty="0" smtClean="0">
                <a:solidFill>
                  <a:srgbClr val="333399"/>
                </a:solidFill>
                <a:latin typeface="Courier New" panose="02070309020205020404" pitchFamily="49" charset="0"/>
                <a:cs typeface="Courier New" panose="02070309020205020404" pitchFamily="49" charset="0"/>
              </a:rPr>
              <a:t>(</a:t>
            </a:r>
            <a:r>
              <a:rPr lang="en-US" altLang="en-US" sz="1500" kern="0" dirty="0" err="1">
                <a:solidFill>
                  <a:srgbClr val="333399"/>
                </a:solidFill>
                <a:latin typeface="Courier New" panose="02070309020205020404" pitchFamily="49" charset="0"/>
                <a:cs typeface="Courier New" panose="02070309020205020404" pitchFamily="49" charset="0"/>
              </a:rPr>
              <a:t>facthelper</a:t>
            </a:r>
            <a:r>
              <a:rPr lang="en-US" altLang="en-US" sz="1500" kern="0" dirty="0">
                <a:solidFill>
                  <a:srgbClr val="333399"/>
                </a:solidFill>
                <a:latin typeface="Courier New" panose="02070309020205020404" pitchFamily="49" charset="0"/>
                <a:cs typeface="Courier New" panose="02070309020205020404" pitchFamily="49" charset="0"/>
              </a:rPr>
              <a:t> (- n 1) (* n </a:t>
            </a:r>
            <a:r>
              <a:rPr lang="en-US" altLang="en-US" sz="1500" kern="0" dirty="0" smtClean="0">
                <a:solidFill>
                  <a:srgbClr val="333399"/>
                </a:solidFill>
                <a:latin typeface="Courier New" panose="02070309020205020404" pitchFamily="49" charset="0"/>
                <a:cs typeface="Courier New" panose="02070309020205020404" pitchFamily="49" charset="0"/>
              </a:rPr>
              <a:t>partial</a:t>
            </a:r>
            <a:r>
              <a:rPr lang="en-US" altLang="en-US" sz="1500" kern="0" dirty="0">
                <a:solidFill>
                  <a:srgbClr val="333399"/>
                </a:solidFill>
                <a:latin typeface="Courier New" panose="02070309020205020404" pitchFamily="49" charset="0"/>
                <a:cs typeface="Courier New" panose="02070309020205020404" pitchFamily="49" charset="0"/>
              </a:rPr>
              <a:t>))</a:t>
            </a:r>
          </a:p>
          <a:p>
            <a:pPr marL="342900" lvl="0" indent="-342900">
              <a:spcBef>
                <a:spcPct val="20000"/>
              </a:spcBef>
            </a:pPr>
            <a:r>
              <a:rPr lang="en-US" altLang="en-US" sz="1500" kern="0" dirty="0">
                <a:solidFill>
                  <a:srgbClr val="333399"/>
                </a:solidFill>
                <a:latin typeface="Courier New" panose="02070309020205020404" pitchFamily="49" charset="0"/>
                <a:cs typeface="Courier New" panose="02070309020205020404" pitchFamily="49" charset="0"/>
              </a:rPr>
              <a:t>   </a:t>
            </a:r>
            <a:r>
              <a:rPr lang="en-US" altLang="en-US" sz="1500" kern="0" dirty="0" smtClean="0">
                <a:solidFill>
                  <a:srgbClr val="333399"/>
                </a:solidFill>
                <a:latin typeface="Courier New" panose="02070309020205020404" pitchFamily="49" charset="0"/>
                <a:cs typeface="Courier New" panose="02070309020205020404" pitchFamily="49" charset="0"/>
              </a:rPr>
              <a:t>)</a:t>
            </a:r>
            <a:endParaRPr lang="en-US" altLang="en-US" sz="1500" kern="0" dirty="0">
              <a:solidFill>
                <a:srgbClr val="333399"/>
              </a:solidFill>
              <a:latin typeface="Courier New" panose="02070309020205020404" pitchFamily="49" charset="0"/>
              <a:cs typeface="Courier New" panose="02070309020205020404" pitchFamily="49" charset="0"/>
            </a:endParaRPr>
          </a:p>
          <a:p>
            <a:pPr marL="342900" lvl="0" indent="-342900">
              <a:spcBef>
                <a:spcPct val="20000"/>
              </a:spcBef>
            </a:pPr>
            <a:r>
              <a:rPr lang="en-US" altLang="en-US" sz="1500" kern="0" dirty="0" smtClean="0">
                <a:solidFill>
                  <a:srgbClr val="333399"/>
                </a:solidFill>
                <a:latin typeface="Courier New" panose="02070309020205020404" pitchFamily="49" charset="0"/>
                <a:cs typeface="Courier New" panose="02070309020205020404" pitchFamily="49" charset="0"/>
              </a:rPr>
              <a:t>)</a:t>
            </a:r>
            <a:endParaRPr lang="en-US" altLang="en-US" sz="1500" kern="0" dirty="0">
              <a:solidFill>
                <a:srgbClr val="333399"/>
              </a:solidFill>
              <a:latin typeface="Courier New" panose="02070309020205020404" pitchFamily="49" charset="0"/>
              <a:cs typeface="Courier New" panose="02070309020205020404" pitchFamily="49" charset="0"/>
            </a:endParaRPr>
          </a:p>
          <a:p>
            <a:pPr marL="342900" lvl="0" indent="-342900">
              <a:spcBef>
                <a:spcPct val="20000"/>
              </a:spcBef>
            </a:pPr>
            <a:endParaRPr lang="en-US" altLang="en-US" sz="400" kern="0" dirty="0" smtClean="0">
              <a:solidFill>
                <a:srgbClr val="333399"/>
              </a:solidFill>
              <a:latin typeface="Courier New" panose="02070309020205020404" pitchFamily="49" charset="0"/>
              <a:cs typeface="Courier New" panose="02070309020205020404" pitchFamily="49" charset="0"/>
            </a:endParaRPr>
          </a:p>
          <a:p>
            <a:pPr marL="342900" lvl="0" indent="-342900">
              <a:spcBef>
                <a:spcPct val="20000"/>
              </a:spcBef>
            </a:pPr>
            <a:r>
              <a:rPr lang="en-US" altLang="en-US" sz="1500" kern="0" dirty="0" smtClean="0">
                <a:solidFill>
                  <a:srgbClr val="333399"/>
                </a:solidFill>
                <a:latin typeface="Courier New" panose="02070309020205020404" pitchFamily="49" charset="0"/>
                <a:cs typeface="Courier New" panose="02070309020205020404" pitchFamily="49" charset="0"/>
              </a:rPr>
              <a:t>(define (factorial </a:t>
            </a:r>
            <a:r>
              <a:rPr lang="en-US" altLang="en-US" sz="1500" kern="0" dirty="0">
                <a:solidFill>
                  <a:srgbClr val="333399"/>
                </a:solidFill>
                <a:latin typeface="Courier New" panose="02070309020205020404" pitchFamily="49" charset="0"/>
                <a:cs typeface="Courier New" panose="02070309020205020404" pitchFamily="49" charset="0"/>
              </a:rPr>
              <a:t>n)</a:t>
            </a:r>
          </a:p>
          <a:p>
            <a:pPr marL="342900" lvl="0" indent="-342900">
              <a:spcBef>
                <a:spcPct val="20000"/>
              </a:spcBef>
            </a:pPr>
            <a:r>
              <a:rPr lang="en-US" altLang="en-US" sz="1500" kern="0" dirty="0" smtClean="0">
                <a:solidFill>
                  <a:srgbClr val="333399"/>
                </a:solidFill>
                <a:latin typeface="Courier New" panose="02070309020205020404" pitchFamily="49" charset="0"/>
                <a:cs typeface="Courier New" panose="02070309020205020404" pitchFamily="49" charset="0"/>
              </a:rPr>
              <a:t>   (</a:t>
            </a:r>
            <a:r>
              <a:rPr lang="en-US" altLang="en-US" sz="1500" kern="0" dirty="0" err="1">
                <a:solidFill>
                  <a:srgbClr val="333399"/>
                </a:solidFill>
                <a:latin typeface="Courier New" panose="02070309020205020404" pitchFamily="49" charset="0"/>
                <a:cs typeface="Courier New" panose="02070309020205020404" pitchFamily="49" charset="0"/>
              </a:rPr>
              <a:t>facthelper</a:t>
            </a:r>
            <a:r>
              <a:rPr lang="en-US" altLang="en-US" sz="1500" kern="0" dirty="0">
                <a:solidFill>
                  <a:srgbClr val="333399"/>
                </a:solidFill>
                <a:latin typeface="Courier New" panose="02070309020205020404" pitchFamily="49" charset="0"/>
                <a:cs typeface="Courier New" panose="02070309020205020404" pitchFamily="49" charset="0"/>
              </a:rPr>
              <a:t> n 1)</a:t>
            </a:r>
          </a:p>
          <a:p>
            <a:pPr marL="342900" lvl="0" indent="-342900">
              <a:spcBef>
                <a:spcPct val="20000"/>
              </a:spcBef>
            </a:pPr>
            <a:r>
              <a:rPr lang="en-US" altLang="en-US" sz="1500" kern="0" dirty="0" smtClean="0">
                <a:solidFill>
                  <a:srgbClr val="333399"/>
                </a:solidFill>
                <a:latin typeface="Courier New" panose="02070309020205020404" pitchFamily="49" charset="0"/>
                <a:cs typeface="Courier New" panose="02070309020205020404" pitchFamily="49" charset="0"/>
              </a:rPr>
              <a:t>)</a:t>
            </a:r>
            <a:endParaRPr lang="en-US" altLang="en-US" sz="1500" kern="0" dirty="0">
              <a:solidFill>
                <a:srgbClr val="333399"/>
              </a:solidFill>
              <a:latin typeface="Courier New" panose="02070309020205020404" pitchFamily="49" charset="0"/>
              <a:cs typeface="Courier New" panose="02070309020205020404" pitchFamily="49" charset="0"/>
            </a:endParaRPr>
          </a:p>
        </p:txBody>
      </p:sp>
      <p:cxnSp>
        <p:nvCxnSpPr>
          <p:cNvPr id="4" name="Elbow Connector 3"/>
          <p:cNvCxnSpPr>
            <a:stCxn id="2" idx="3"/>
          </p:cNvCxnSpPr>
          <p:nvPr/>
        </p:nvCxnSpPr>
        <p:spPr bwMode="auto">
          <a:xfrm>
            <a:off x="4524568" y="2727320"/>
            <a:ext cx="783021" cy="1006480"/>
          </a:xfrm>
          <a:prstGeom prst="bentConnector2">
            <a:avLst/>
          </a:prstGeom>
          <a:solidFill>
            <a:schemeClr val="accent1"/>
          </a:solidFill>
          <a:ln w="9525" cap="flat" cmpd="sng" algn="ctr">
            <a:solidFill>
              <a:srgbClr val="333399"/>
            </a:solidFill>
            <a:prstDash val="solid"/>
            <a:round/>
            <a:headEnd type="none" w="med" len="med"/>
            <a:tailEnd type="stealth" w="lg" len="lg"/>
          </a:ln>
          <a:effectLst/>
        </p:spPr>
      </p:cxnSp>
      <p:sp>
        <p:nvSpPr>
          <p:cNvPr id="10" name="TextBox 9"/>
          <p:cNvSpPr txBox="1"/>
          <p:nvPr/>
        </p:nvSpPr>
        <p:spPr>
          <a:xfrm>
            <a:off x="5715000" y="4532479"/>
            <a:ext cx="3068469" cy="1384995"/>
          </a:xfrm>
          <a:prstGeom prst="rect">
            <a:avLst/>
          </a:prstGeom>
          <a:noFill/>
          <a:ln>
            <a:solidFill>
              <a:srgbClr val="333399"/>
            </a:solidFill>
          </a:ln>
        </p:spPr>
        <p:txBody>
          <a:bodyPr wrap="none" rtlCol="0">
            <a:spAutoFit/>
          </a:bodyPr>
          <a:lstStyle/>
          <a:p>
            <a:r>
              <a:rPr lang="en-US" sz="1200" kern="0" dirty="0" smtClean="0">
                <a:solidFill>
                  <a:srgbClr val="333399"/>
                </a:solidFill>
                <a:latin typeface="Lucida Sans Unicode"/>
                <a:cs typeface="Lucida Sans Unicode"/>
              </a:rPr>
              <a:t>(factorial 3)</a:t>
            </a:r>
          </a:p>
          <a:p>
            <a:r>
              <a:rPr lang="en-US" sz="1200" kern="0" dirty="0" smtClean="0">
                <a:solidFill>
                  <a:srgbClr val="333399"/>
                </a:solidFill>
                <a:latin typeface="Lucida Sans Unicode"/>
                <a:cs typeface="Lucida Sans Unicode"/>
              </a:rPr>
              <a:t>(</a:t>
            </a:r>
            <a:r>
              <a:rPr lang="en-US" sz="1200" kern="0" dirty="0" err="1" smtClean="0">
                <a:solidFill>
                  <a:srgbClr val="333399"/>
                </a:solidFill>
                <a:latin typeface="Lucida Sans Unicode"/>
                <a:cs typeface="Lucida Sans Unicode"/>
              </a:rPr>
              <a:t>facthelper</a:t>
            </a:r>
            <a:r>
              <a:rPr lang="en-US" sz="1200" kern="0" dirty="0" smtClean="0">
                <a:solidFill>
                  <a:srgbClr val="333399"/>
                </a:solidFill>
                <a:latin typeface="Lucida Sans Unicode"/>
                <a:cs typeface="Lucida Sans Unicode"/>
              </a:rPr>
              <a:t> 3 1)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a:t>
            </a:r>
            <a:r>
              <a:rPr lang="en-US" sz="1200" kern="0" dirty="0" err="1" smtClean="0">
                <a:solidFill>
                  <a:srgbClr val="333399"/>
                </a:solidFill>
                <a:latin typeface="Lucida Sans Unicode"/>
                <a:cs typeface="Lucida Sans Unicode"/>
              </a:rPr>
              <a:t>facthelper</a:t>
            </a:r>
            <a:r>
              <a:rPr lang="en-US" sz="1200" kern="0" dirty="0" smtClean="0">
                <a:solidFill>
                  <a:srgbClr val="333399"/>
                </a:solidFill>
                <a:latin typeface="Lucida Sans Unicode"/>
                <a:cs typeface="Lucida Sans Unicode"/>
              </a:rPr>
              <a:t> 2 (* 3 1))</a:t>
            </a:r>
          </a:p>
          <a:p>
            <a:r>
              <a:rPr lang="en-US" sz="1200" kern="0" dirty="0" smtClean="0">
                <a:solidFill>
                  <a:srgbClr val="333399"/>
                </a:solidFill>
                <a:latin typeface="Lucida Sans Unicode"/>
                <a:cs typeface="Lucida Sans Unicode"/>
              </a:rPr>
              <a:t>(</a:t>
            </a:r>
            <a:r>
              <a:rPr lang="en-US" sz="1200" kern="0" dirty="0" err="1" smtClean="0">
                <a:solidFill>
                  <a:srgbClr val="333399"/>
                </a:solidFill>
                <a:latin typeface="Lucida Sans Unicode"/>
                <a:cs typeface="Lucida Sans Unicode"/>
              </a:rPr>
              <a:t>facthelper</a:t>
            </a:r>
            <a:r>
              <a:rPr lang="en-US" sz="1200" kern="0" dirty="0" smtClean="0">
                <a:solidFill>
                  <a:srgbClr val="333399"/>
                </a:solidFill>
                <a:latin typeface="Lucida Sans Unicode"/>
                <a:cs typeface="Lucida Sans Unicode"/>
              </a:rPr>
              <a:t> 2 3)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a:t>
            </a:r>
            <a:r>
              <a:rPr lang="en-US" sz="1200" kern="0" dirty="0" err="1" smtClean="0">
                <a:solidFill>
                  <a:srgbClr val="333399"/>
                </a:solidFill>
                <a:latin typeface="Lucida Sans Unicode"/>
                <a:cs typeface="Lucida Sans Unicode"/>
              </a:rPr>
              <a:t>facthelper</a:t>
            </a:r>
            <a:r>
              <a:rPr lang="en-US" sz="1200" kern="0" dirty="0" smtClean="0">
                <a:solidFill>
                  <a:srgbClr val="333399"/>
                </a:solidFill>
                <a:latin typeface="Lucida Sans Unicode"/>
                <a:cs typeface="Lucida Sans Unicode"/>
              </a:rPr>
              <a:t> 1 (* 2 3))</a:t>
            </a:r>
          </a:p>
          <a:p>
            <a:r>
              <a:rPr lang="en-US" sz="1200" kern="0" dirty="0" smtClean="0">
                <a:solidFill>
                  <a:srgbClr val="333399"/>
                </a:solidFill>
                <a:latin typeface="Lucida Sans Unicode"/>
                <a:cs typeface="Lucida Sans Unicode"/>
              </a:rPr>
              <a:t>(</a:t>
            </a:r>
            <a:r>
              <a:rPr lang="en-US" sz="1200" kern="0" dirty="0" err="1" smtClean="0">
                <a:solidFill>
                  <a:srgbClr val="333399"/>
                </a:solidFill>
                <a:latin typeface="Lucida Sans Unicode"/>
                <a:cs typeface="Lucida Sans Unicode"/>
              </a:rPr>
              <a:t>facthelper</a:t>
            </a:r>
            <a:r>
              <a:rPr lang="en-US" sz="1200" kern="0" dirty="0" smtClean="0">
                <a:solidFill>
                  <a:srgbClr val="333399"/>
                </a:solidFill>
                <a:latin typeface="Lucida Sans Unicode"/>
                <a:cs typeface="Lucida Sans Unicode"/>
              </a:rPr>
              <a:t> 1 6)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6</a:t>
            </a:r>
          </a:p>
          <a:p>
            <a:r>
              <a:rPr lang="en-US" sz="1200" kern="0" dirty="0" smtClean="0">
                <a:solidFill>
                  <a:srgbClr val="333399"/>
                </a:solidFill>
                <a:latin typeface="Lucida Sans Unicode"/>
                <a:cs typeface="Lucida Sans Unicode"/>
              </a:rPr>
              <a:t>(</a:t>
            </a:r>
            <a:r>
              <a:rPr lang="en-US" sz="1200" kern="0" dirty="0" err="1" smtClean="0">
                <a:solidFill>
                  <a:srgbClr val="333399"/>
                </a:solidFill>
                <a:latin typeface="Lucida Sans Unicode"/>
                <a:cs typeface="Lucida Sans Unicode"/>
              </a:rPr>
              <a:t>facthelper</a:t>
            </a:r>
            <a:r>
              <a:rPr lang="en-US" sz="1200" kern="0" dirty="0" smtClean="0">
                <a:solidFill>
                  <a:srgbClr val="333399"/>
                </a:solidFill>
                <a:latin typeface="Lucida Sans Unicode"/>
                <a:cs typeface="Lucida Sans Unicode"/>
              </a:rPr>
              <a:t> 2 3) </a:t>
            </a:r>
            <a:r>
              <a:rPr lang="en-US" sz="1200" b="1" kern="0" dirty="0">
                <a:solidFill>
                  <a:srgbClr val="333399"/>
                </a:solidFill>
                <a:latin typeface="Lucida Sans Unicode"/>
                <a:cs typeface="Lucida Sans Unicode"/>
              </a:rPr>
              <a:t>→</a:t>
            </a:r>
            <a:r>
              <a:rPr lang="en-US" sz="1200" kern="0" dirty="0">
                <a:solidFill>
                  <a:srgbClr val="333399"/>
                </a:solidFill>
                <a:latin typeface="Lucida Sans Unicode"/>
                <a:cs typeface="Lucida Sans Unicode"/>
              </a:rPr>
              <a:t> </a:t>
            </a:r>
            <a:r>
              <a:rPr lang="en-US" sz="1200" kern="0" dirty="0" smtClean="0">
                <a:solidFill>
                  <a:srgbClr val="333399"/>
                </a:solidFill>
                <a:latin typeface="Lucida Sans Unicode"/>
                <a:cs typeface="Lucida Sans Unicode"/>
              </a:rPr>
              <a:t>6</a:t>
            </a:r>
          </a:p>
          <a:p>
            <a:r>
              <a:rPr lang="en-US" sz="1200" kern="0" dirty="0" smtClean="0">
                <a:solidFill>
                  <a:srgbClr val="333399"/>
                </a:solidFill>
                <a:latin typeface="Lucida Sans Unicode"/>
                <a:cs typeface="Lucida Sans Unicode"/>
              </a:rPr>
              <a:t>(</a:t>
            </a:r>
            <a:r>
              <a:rPr lang="en-US" sz="1200" kern="0" dirty="0" err="1" smtClean="0">
                <a:solidFill>
                  <a:srgbClr val="333399"/>
                </a:solidFill>
                <a:latin typeface="Lucida Sans Unicode"/>
                <a:cs typeface="Lucida Sans Unicode"/>
              </a:rPr>
              <a:t>facthelper</a:t>
            </a:r>
            <a:r>
              <a:rPr lang="en-US" sz="1200" kern="0" dirty="0" smtClean="0">
                <a:solidFill>
                  <a:srgbClr val="333399"/>
                </a:solidFill>
                <a:latin typeface="Lucida Sans Unicode"/>
                <a:cs typeface="Lucida Sans Unicode"/>
              </a:rPr>
              <a:t> 3 1) </a:t>
            </a:r>
            <a:r>
              <a:rPr lang="en-US" sz="1200" b="1" kern="0" dirty="0">
                <a:solidFill>
                  <a:srgbClr val="333399"/>
                </a:solidFill>
                <a:latin typeface="Lucida Sans Unicode"/>
                <a:cs typeface="Lucida Sans Unicode"/>
              </a:rPr>
              <a:t>→</a:t>
            </a:r>
            <a:r>
              <a:rPr lang="en-US" sz="1200" kern="0" dirty="0">
                <a:solidFill>
                  <a:srgbClr val="333399"/>
                </a:solidFill>
                <a:latin typeface="Lucida Sans Unicode"/>
                <a:cs typeface="Lucida Sans Unicode"/>
              </a:rPr>
              <a:t> </a:t>
            </a:r>
            <a:r>
              <a:rPr lang="en-US" sz="1200" kern="0" dirty="0" smtClean="0">
                <a:solidFill>
                  <a:srgbClr val="333399"/>
                </a:solidFill>
                <a:latin typeface="Lucida Sans Unicode"/>
                <a:cs typeface="Lucida Sans Unicode"/>
              </a:rPr>
              <a:t>6</a:t>
            </a:r>
          </a:p>
          <a:p>
            <a:r>
              <a:rPr lang="en-US" sz="1200" kern="0" dirty="0" smtClean="0">
                <a:solidFill>
                  <a:srgbClr val="333399"/>
                </a:solidFill>
                <a:latin typeface="Lucida Sans Unicode"/>
                <a:cs typeface="Lucida Sans Unicode"/>
              </a:rPr>
              <a:t>(factorial 3) </a:t>
            </a:r>
            <a:r>
              <a:rPr lang="en-US" sz="1200" b="1" kern="0" dirty="0">
                <a:solidFill>
                  <a:srgbClr val="333399"/>
                </a:solidFill>
                <a:latin typeface="Lucida Sans Unicode"/>
                <a:cs typeface="Lucida Sans Unicode"/>
              </a:rPr>
              <a:t>→</a:t>
            </a:r>
            <a:r>
              <a:rPr lang="en-US" sz="1200" kern="0" dirty="0">
                <a:solidFill>
                  <a:srgbClr val="333399"/>
                </a:solidFill>
                <a:latin typeface="Lucida Sans Unicode"/>
                <a:cs typeface="Lucida Sans Unicode"/>
              </a:rPr>
              <a:t> 6</a:t>
            </a:r>
          </a:p>
        </p:txBody>
      </p:sp>
      <p:sp>
        <p:nvSpPr>
          <p:cNvPr id="11" name="TextBox 10"/>
          <p:cNvSpPr txBox="1"/>
          <p:nvPr/>
        </p:nvSpPr>
        <p:spPr>
          <a:xfrm>
            <a:off x="6298952" y="1967805"/>
            <a:ext cx="2501006" cy="1384995"/>
          </a:xfrm>
          <a:prstGeom prst="rect">
            <a:avLst/>
          </a:prstGeom>
          <a:noFill/>
          <a:ln>
            <a:solidFill>
              <a:srgbClr val="333399"/>
            </a:solidFill>
          </a:ln>
        </p:spPr>
        <p:txBody>
          <a:bodyPr wrap="none" rtlCol="0">
            <a:spAutoFit/>
          </a:bodyPr>
          <a:lstStyle/>
          <a:p>
            <a:r>
              <a:rPr lang="en-US" sz="1200" kern="0" dirty="0" smtClean="0">
                <a:solidFill>
                  <a:srgbClr val="333399"/>
                </a:solidFill>
                <a:latin typeface="Lucida Sans Unicode"/>
                <a:cs typeface="Lucida Sans Unicode"/>
              </a:rPr>
              <a:t>(factorial 3)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 3 (factorial 2))</a:t>
            </a:r>
          </a:p>
          <a:p>
            <a:r>
              <a:rPr lang="en-US" sz="1200" kern="0" dirty="0" smtClean="0">
                <a:solidFill>
                  <a:srgbClr val="333399"/>
                </a:solidFill>
                <a:latin typeface="Lucida Sans Unicode"/>
                <a:cs typeface="Lucida Sans Unicode"/>
              </a:rPr>
              <a:t>(factorial 2)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 2 (factorial 1))</a:t>
            </a:r>
          </a:p>
          <a:p>
            <a:r>
              <a:rPr lang="en-US" sz="1200" kern="0" dirty="0" smtClean="0">
                <a:solidFill>
                  <a:srgbClr val="333399"/>
                </a:solidFill>
                <a:latin typeface="Lucida Sans Unicode"/>
                <a:cs typeface="Lucida Sans Unicode"/>
              </a:rPr>
              <a:t>(factorial 1)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 1 (factorial 0))</a:t>
            </a:r>
          </a:p>
          <a:p>
            <a:r>
              <a:rPr lang="en-US" sz="1200" kern="0" dirty="0" smtClean="0">
                <a:solidFill>
                  <a:srgbClr val="333399"/>
                </a:solidFill>
                <a:latin typeface="Lucida Sans Unicode"/>
                <a:cs typeface="Lucida Sans Unicode"/>
              </a:rPr>
              <a:t>(factorial 0)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1</a:t>
            </a:r>
          </a:p>
          <a:p>
            <a:r>
              <a:rPr lang="en-US" sz="1200" kern="0" dirty="0" smtClean="0">
                <a:solidFill>
                  <a:srgbClr val="333399"/>
                </a:solidFill>
                <a:latin typeface="Lucida Sans Unicode"/>
                <a:cs typeface="Lucida Sans Unicode"/>
              </a:rPr>
              <a:t>(factorial 1)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 1 1)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1</a:t>
            </a:r>
          </a:p>
          <a:p>
            <a:r>
              <a:rPr lang="en-US" sz="1200" kern="0" dirty="0" smtClean="0">
                <a:solidFill>
                  <a:srgbClr val="333399"/>
                </a:solidFill>
                <a:latin typeface="Lucida Sans Unicode"/>
                <a:cs typeface="Lucida Sans Unicode"/>
              </a:rPr>
              <a:t>(factorial 2)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 2 1)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2</a:t>
            </a:r>
          </a:p>
          <a:p>
            <a:r>
              <a:rPr lang="en-US" sz="1200" kern="0" dirty="0" smtClean="0">
                <a:solidFill>
                  <a:srgbClr val="333399"/>
                </a:solidFill>
                <a:latin typeface="Lucida Sans Unicode"/>
                <a:cs typeface="Lucida Sans Unicode"/>
              </a:rPr>
              <a:t>(factorial 3)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 3 2) </a:t>
            </a:r>
            <a:r>
              <a:rPr lang="en-US" sz="1200" b="1" kern="0" dirty="0">
                <a:solidFill>
                  <a:srgbClr val="333399"/>
                </a:solidFill>
                <a:latin typeface="Lucida Sans Unicode"/>
                <a:cs typeface="Lucida Sans Unicode"/>
              </a:rPr>
              <a:t>→</a:t>
            </a:r>
            <a:r>
              <a:rPr lang="en-US" sz="1200" kern="0" dirty="0" smtClean="0">
                <a:solidFill>
                  <a:srgbClr val="333399"/>
                </a:solidFill>
                <a:latin typeface="Lucida Sans Unicode"/>
                <a:cs typeface="Lucida Sans Unicode"/>
              </a:rPr>
              <a:t> 6</a:t>
            </a:r>
            <a:endParaRPr lang="en-US" sz="1200" kern="0" dirty="0">
              <a:solidFill>
                <a:srgbClr val="333399"/>
              </a:solidFill>
              <a:latin typeface="Lucida Sans Unicode"/>
              <a:cs typeface="Lucida Sans Unicod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p:txBody>
          <a:bodyPr/>
          <a:lstStyle/>
          <a:p>
            <a:pPr>
              <a:defRPr/>
            </a:pPr>
            <a:r>
              <a:rPr lang="en-US" dirty="0" smtClean="0"/>
              <a:t>Copyright © 2012 Addison-Wesley. All rights reserved.</a:t>
            </a:r>
          </a:p>
        </p:txBody>
      </p:sp>
      <p:sp>
        <p:nvSpPr>
          <p:cNvPr id="665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5A6CD5AD-5A61-4B4A-A923-DB21A4917FF1}" type="slidenum">
              <a:rPr lang="en-US" altLang="en-US" sz="1000" smtClean="0">
                <a:solidFill>
                  <a:schemeClr val="tx1"/>
                </a:solidFill>
                <a:latin typeface="Arial" panose="020B0604020202020204" pitchFamily="34" charset="0"/>
              </a:rPr>
              <a:pPr>
                <a:spcBef>
                  <a:spcPct val="0"/>
                </a:spcBef>
                <a:buFontTx/>
                <a:buNone/>
              </a:pPr>
              <a:t>8</a:t>
            </a:fld>
            <a:endParaRPr lang="en-US" altLang="en-US" sz="1000" smtClean="0">
              <a:solidFill>
                <a:schemeClr val="tx1"/>
              </a:solidFill>
              <a:latin typeface="Arial" panose="020B0604020202020204" pitchFamily="34" charset="0"/>
            </a:endParaRPr>
          </a:p>
        </p:txBody>
      </p:sp>
      <p:sp>
        <p:nvSpPr>
          <p:cNvPr id="66564" name="Rectangle 2"/>
          <p:cNvSpPr>
            <a:spLocks noGrp="1" noChangeArrowheads="1"/>
          </p:cNvSpPr>
          <p:nvPr>
            <p:ph type="title"/>
          </p:nvPr>
        </p:nvSpPr>
        <p:spPr/>
        <p:txBody>
          <a:bodyPr/>
          <a:lstStyle/>
          <a:p>
            <a:pPr eaLnBrk="1" hangingPunct="1"/>
            <a:r>
              <a:rPr lang="en-US" altLang="en-US" dirty="0" smtClean="0"/>
              <a:t>An Apply-to-All Function</a:t>
            </a:r>
          </a:p>
        </p:txBody>
      </p:sp>
      <p:sp>
        <p:nvSpPr>
          <p:cNvPr id="66565" name="Rectangle 3"/>
          <p:cNvSpPr>
            <a:spLocks noGrp="1" noChangeArrowheads="1"/>
          </p:cNvSpPr>
          <p:nvPr>
            <p:ph type="body" idx="1"/>
          </p:nvPr>
        </p:nvSpPr>
        <p:spPr>
          <a:xfrm>
            <a:off x="630620" y="1337440"/>
            <a:ext cx="8284780" cy="4910960"/>
          </a:xfrm>
        </p:spPr>
        <p:txBody>
          <a:bodyPr/>
          <a:lstStyle/>
          <a:p>
            <a:pPr eaLnBrk="1" hangingPunct="1"/>
            <a:r>
              <a:rPr lang="en-US" altLang="en-US" sz="2400" dirty="0" smtClean="0"/>
              <a:t>A functional form is a function that</a:t>
            </a:r>
          </a:p>
          <a:p>
            <a:pPr lvl="1" eaLnBrk="1" hangingPunct="1"/>
            <a:r>
              <a:rPr lang="en-US" altLang="en-US" sz="2000" dirty="0" smtClean="0"/>
              <a:t>Takes one or more functions as parameters, and/or</a:t>
            </a:r>
          </a:p>
          <a:p>
            <a:pPr lvl="1" eaLnBrk="1" hangingPunct="1"/>
            <a:r>
              <a:rPr lang="en-US" altLang="en-US" sz="2000" dirty="0" smtClean="0"/>
              <a:t>Yields a function as a result</a:t>
            </a:r>
          </a:p>
          <a:p>
            <a:pPr marL="0" indent="0" eaLnBrk="1" hangingPunct="1">
              <a:buNone/>
            </a:pPr>
            <a:endParaRPr lang="en-US" altLang="en-US" sz="400" dirty="0" smtClean="0"/>
          </a:p>
          <a:p>
            <a:pPr eaLnBrk="1" hangingPunct="1"/>
            <a:r>
              <a:rPr lang="en-US" altLang="en-US" sz="2400" dirty="0" smtClean="0"/>
              <a:t>Apply-to-all functional form</a:t>
            </a:r>
          </a:p>
          <a:p>
            <a:pPr lvl="1" eaLnBrk="1" hangingPunct="1"/>
            <a:r>
              <a:rPr lang="en-US" altLang="en-US" sz="2000" dirty="0" smtClean="0"/>
              <a:t>Apply a </a:t>
            </a:r>
            <a:r>
              <a:rPr lang="en-US" altLang="en-US" sz="2000" dirty="0"/>
              <a:t>function to all elements of </a:t>
            </a:r>
            <a:r>
              <a:rPr lang="en-US" altLang="en-US" sz="2000" dirty="0" smtClean="0"/>
              <a:t>a list, building a new list</a:t>
            </a:r>
            <a:endParaRPr lang="en-US" altLang="en-US" sz="2000" dirty="0"/>
          </a:p>
          <a:p>
            <a:pPr lvl="1" eaLnBrk="1" hangingPunct="1"/>
            <a:r>
              <a:rPr lang="en-US" altLang="en-US" sz="2000" dirty="0" smtClean="0"/>
              <a:t>One approach in Scheme is the following </a:t>
            </a:r>
            <a:r>
              <a:rPr lang="en-US" altLang="en-US" sz="2000" dirty="0" err="1" smtClean="0">
                <a:latin typeface="Courier New" panose="02070309020205020404" pitchFamily="49" charset="0"/>
              </a:rPr>
              <a:t>mapcar</a:t>
            </a:r>
            <a:r>
              <a:rPr lang="en-US" altLang="en-US" sz="2000" dirty="0" smtClean="0"/>
              <a:t> function</a:t>
            </a:r>
          </a:p>
          <a:p>
            <a:pPr marL="457200" lvl="1" indent="0" eaLnBrk="1" hangingPunct="1">
              <a:buNone/>
            </a:pPr>
            <a:endParaRPr lang="en-US" altLang="en-US" sz="400" dirty="0" smtClean="0"/>
          </a:p>
          <a:p>
            <a:pPr lvl="1" eaLnBrk="1" hangingPunct="1">
              <a:buFontTx/>
              <a:buNone/>
            </a:pPr>
            <a:r>
              <a:rPr lang="en-US" altLang="en-US" sz="1700" b="1" dirty="0" smtClean="0">
                <a:latin typeface="Courier New" panose="02070309020205020404" pitchFamily="49" charset="0"/>
                <a:cs typeface="Courier New" panose="02070309020205020404" pitchFamily="49" charset="0"/>
              </a:rPr>
              <a:t>	</a:t>
            </a:r>
            <a:r>
              <a:rPr lang="en-US" altLang="en-US" sz="1700" dirty="0" smtClean="0">
                <a:latin typeface="Courier New" panose="02070309020205020404" pitchFamily="49" charset="0"/>
                <a:cs typeface="Courier New" panose="02070309020205020404" pitchFamily="49" charset="0"/>
              </a:rPr>
              <a:t>(define (</a:t>
            </a:r>
            <a:r>
              <a:rPr lang="en-US" altLang="en-US" sz="1700" dirty="0" err="1" smtClean="0">
                <a:latin typeface="Courier New" panose="02070309020205020404" pitchFamily="49" charset="0"/>
                <a:cs typeface="Courier New" panose="02070309020205020404" pitchFamily="49" charset="0"/>
              </a:rPr>
              <a:t>mapcar</a:t>
            </a:r>
            <a:r>
              <a:rPr lang="en-US" altLang="en-US" sz="1700" dirty="0" smtClean="0">
                <a:latin typeface="Courier New" panose="02070309020205020404" pitchFamily="49" charset="0"/>
                <a:cs typeface="Courier New" panose="02070309020205020404" pitchFamily="49" charset="0"/>
              </a:rPr>
              <a:t> </a:t>
            </a:r>
            <a:r>
              <a:rPr lang="en-US" altLang="en-US" sz="1700" dirty="0" smtClean="0">
                <a:latin typeface="Courier New" panose="02070309020205020404" pitchFamily="49" charset="0"/>
                <a:cs typeface="Courier New" panose="02070309020205020404" pitchFamily="49" charset="0"/>
              </a:rPr>
              <a:t>fun </a:t>
            </a:r>
            <a:r>
              <a:rPr lang="en-US" altLang="en-US" sz="1700" dirty="0" err="1" smtClean="0">
                <a:latin typeface="Courier New" panose="02070309020205020404" pitchFamily="49" charset="0"/>
                <a:cs typeface="Courier New" panose="02070309020205020404" pitchFamily="49" charset="0"/>
              </a:rPr>
              <a:t>lis</a:t>
            </a:r>
            <a:r>
              <a:rPr lang="en-US" altLang="en-US" sz="1700" dirty="0" smtClean="0">
                <a:latin typeface="Courier New" panose="02070309020205020404" pitchFamily="49" charset="0"/>
                <a:cs typeface="Courier New" panose="02070309020205020404" pitchFamily="49" charset="0"/>
              </a:rPr>
              <a:t>)</a:t>
            </a:r>
          </a:p>
          <a:p>
            <a:pPr lvl="1" eaLnBrk="1" hangingPunct="1">
              <a:buFontTx/>
              <a:buNone/>
            </a:pPr>
            <a:r>
              <a:rPr lang="en-US" altLang="en-US" sz="1700" dirty="0">
                <a:latin typeface="Courier New" panose="02070309020205020404" pitchFamily="49" charset="0"/>
                <a:cs typeface="Courier New" panose="02070309020205020404" pitchFamily="49" charset="0"/>
              </a:rPr>
              <a:t>	</a:t>
            </a:r>
            <a:r>
              <a:rPr lang="en-US" altLang="en-US" sz="1700" dirty="0" smtClean="0">
                <a:latin typeface="Courier New" panose="02070309020205020404" pitchFamily="49" charset="0"/>
                <a:cs typeface="Courier New" panose="02070309020205020404" pitchFamily="49" charset="0"/>
              </a:rPr>
              <a:t>  </a:t>
            </a:r>
            <a:r>
              <a:rPr lang="en-US" altLang="en-US" sz="1700" dirty="0" smtClean="0">
                <a:latin typeface="Courier New" panose="02070309020205020404" pitchFamily="49" charset="0"/>
                <a:cs typeface="Courier New" panose="02070309020205020404" pitchFamily="49" charset="0"/>
              </a:rPr>
              <a:t>(</a:t>
            </a:r>
            <a:r>
              <a:rPr lang="en-US" altLang="en-US" sz="1700" dirty="0" err="1" smtClean="0">
                <a:latin typeface="Courier New" panose="02070309020205020404" pitchFamily="49" charset="0"/>
                <a:cs typeface="Courier New" panose="02070309020205020404" pitchFamily="49" charset="0"/>
              </a:rPr>
              <a:t>cond</a:t>
            </a:r>
            <a:endParaRPr lang="en-US" altLang="en-US" sz="1700" dirty="0" smtClean="0">
              <a:latin typeface="Courier New" panose="02070309020205020404" pitchFamily="49" charset="0"/>
              <a:cs typeface="Courier New" panose="02070309020205020404" pitchFamily="49" charset="0"/>
            </a:endParaRPr>
          </a:p>
          <a:p>
            <a:pPr lvl="1" eaLnBrk="1" hangingPunct="1">
              <a:buFontTx/>
              <a:buNone/>
            </a:pPr>
            <a:r>
              <a:rPr lang="en-US" altLang="en-US" sz="1700" dirty="0">
                <a:latin typeface="Courier New" panose="02070309020205020404" pitchFamily="49" charset="0"/>
                <a:cs typeface="Courier New" panose="02070309020205020404" pitchFamily="49" charset="0"/>
              </a:rPr>
              <a:t>	</a:t>
            </a:r>
            <a:r>
              <a:rPr lang="en-US" altLang="en-US" sz="1700" dirty="0" smtClean="0">
                <a:latin typeface="Courier New" panose="02070309020205020404" pitchFamily="49" charset="0"/>
                <a:cs typeface="Courier New" panose="02070309020205020404" pitchFamily="49" charset="0"/>
              </a:rPr>
              <a:t>    </a:t>
            </a:r>
            <a:r>
              <a:rPr lang="en-US" altLang="en-US" sz="1700" dirty="0" smtClean="0">
                <a:latin typeface="Courier New" panose="02070309020205020404" pitchFamily="49" charset="0"/>
                <a:cs typeface="Courier New" panose="02070309020205020404" pitchFamily="49" charset="0"/>
              </a:rPr>
              <a:t>((null? </a:t>
            </a:r>
            <a:r>
              <a:rPr lang="en-US" altLang="en-US" sz="1700" dirty="0" err="1" smtClean="0">
                <a:latin typeface="Courier New" panose="02070309020205020404" pitchFamily="49" charset="0"/>
                <a:cs typeface="Courier New" panose="02070309020205020404" pitchFamily="49" charset="0"/>
              </a:rPr>
              <a:t>lis</a:t>
            </a:r>
            <a:r>
              <a:rPr lang="en-US" altLang="en-US" sz="1700" dirty="0" smtClean="0">
                <a:latin typeface="Courier New" panose="02070309020205020404" pitchFamily="49" charset="0"/>
                <a:cs typeface="Courier New" panose="02070309020205020404" pitchFamily="49" charset="0"/>
              </a:rPr>
              <a:t>) ())</a:t>
            </a:r>
          </a:p>
          <a:p>
            <a:pPr lvl="1" eaLnBrk="1" hangingPunct="1">
              <a:buFontTx/>
              <a:buNone/>
            </a:pPr>
            <a:r>
              <a:rPr lang="en-US" altLang="en-US" sz="1700" dirty="0" smtClean="0">
                <a:latin typeface="Courier New" panose="02070309020205020404" pitchFamily="49" charset="0"/>
                <a:cs typeface="Courier New" panose="02070309020205020404" pitchFamily="49" charset="0"/>
              </a:rPr>
              <a:t>	    </a:t>
            </a:r>
            <a:r>
              <a:rPr lang="en-US" altLang="en-US" sz="1700" dirty="0" smtClean="0">
                <a:latin typeface="Courier New" panose="02070309020205020404" pitchFamily="49" charset="0"/>
                <a:cs typeface="Courier New" panose="02070309020205020404" pitchFamily="49" charset="0"/>
              </a:rPr>
              <a:t>(else (cons (fun (car </a:t>
            </a:r>
            <a:r>
              <a:rPr lang="en-US" altLang="en-US" sz="1700" dirty="0" err="1" smtClean="0">
                <a:latin typeface="Courier New" panose="02070309020205020404" pitchFamily="49" charset="0"/>
                <a:cs typeface="Courier New" panose="02070309020205020404" pitchFamily="49" charset="0"/>
              </a:rPr>
              <a:t>lis</a:t>
            </a:r>
            <a:r>
              <a:rPr lang="en-US" altLang="en-US" sz="1700" dirty="0" smtClean="0">
                <a:latin typeface="Courier New" panose="02070309020205020404" pitchFamily="49" charset="0"/>
                <a:cs typeface="Courier New" panose="02070309020205020404" pitchFamily="49" charset="0"/>
              </a:rPr>
              <a:t>)) (</a:t>
            </a:r>
            <a:r>
              <a:rPr lang="en-US" altLang="en-US" sz="1700" dirty="0" err="1" smtClean="0">
                <a:latin typeface="Courier New" panose="02070309020205020404" pitchFamily="49" charset="0"/>
                <a:cs typeface="Courier New" panose="02070309020205020404" pitchFamily="49" charset="0"/>
              </a:rPr>
              <a:t>mapcar</a:t>
            </a:r>
            <a:r>
              <a:rPr lang="en-US" altLang="en-US" sz="1700" dirty="0" smtClean="0">
                <a:latin typeface="Courier New" panose="02070309020205020404" pitchFamily="49" charset="0"/>
                <a:cs typeface="Courier New" panose="02070309020205020404" pitchFamily="49" charset="0"/>
              </a:rPr>
              <a:t> fun </a:t>
            </a:r>
            <a:r>
              <a:rPr lang="en-US" altLang="en-US" sz="1700" dirty="0" smtClean="0">
                <a:latin typeface="Courier New" panose="02070309020205020404" pitchFamily="49" charset="0"/>
                <a:cs typeface="Courier New" panose="02070309020205020404" pitchFamily="49" charset="0"/>
              </a:rPr>
              <a:t>(</a:t>
            </a:r>
            <a:r>
              <a:rPr lang="en-US" altLang="en-US" sz="1700" dirty="0" err="1" smtClean="0">
                <a:latin typeface="Courier New" panose="02070309020205020404" pitchFamily="49" charset="0"/>
                <a:cs typeface="Courier New" panose="02070309020205020404" pitchFamily="49" charset="0"/>
              </a:rPr>
              <a:t>cdr</a:t>
            </a:r>
            <a:r>
              <a:rPr lang="en-US" altLang="en-US" sz="1700" dirty="0" smtClean="0">
                <a:latin typeface="Courier New" panose="02070309020205020404" pitchFamily="49" charset="0"/>
                <a:cs typeface="Courier New" panose="02070309020205020404" pitchFamily="49" charset="0"/>
              </a:rPr>
              <a:t> </a:t>
            </a:r>
            <a:r>
              <a:rPr lang="en-US" altLang="en-US" sz="1700" dirty="0" err="1" smtClean="0">
                <a:latin typeface="Courier New" panose="02070309020205020404" pitchFamily="49" charset="0"/>
                <a:cs typeface="Courier New" panose="02070309020205020404" pitchFamily="49" charset="0"/>
              </a:rPr>
              <a:t>lis</a:t>
            </a:r>
            <a:r>
              <a:rPr lang="en-US" altLang="en-US" sz="1700" dirty="0" smtClean="0">
                <a:latin typeface="Courier New" panose="02070309020205020404" pitchFamily="49" charset="0"/>
                <a:cs typeface="Courier New" panose="02070309020205020404" pitchFamily="49" charset="0"/>
              </a:rPr>
              <a:t>))))</a:t>
            </a:r>
          </a:p>
          <a:p>
            <a:pPr lvl="1" eaLnBrk="1" hangingPunct="1">
              <a:buFontTx/>
              <a:buNone/>
            </a:pPr>
            <a:r>
              <a:rPr lang="en-US" altLang="en-US" sz="1700" dirty="0" smtClean="0">
                <a:latin typeface="Courier New" panose="02070309020205020404" pitchFamily="49" charset="0"/>
                <a:cs typeface="Courier New" panose="02070309020205020404" pitchFamily="49" charset="0"/>
              </a:rPr>
              <a:t>		 )</a:t>
            </a:r>
          </a:p>
          <a:p>
            <a:pPr lvl="1" eaLnBrk="1" hangingPunct="1">
              <a:buFontTx/>
              <a:buNone/>
            </a:pPr>
            <a:r>
              <a:rPr lang="en-US" altLang="en-US" sz="1700" dirty="0" smtClean="0">
                <a:latin typeface="Courier New" panose="02070309020205020404" pitchFamily="49" charset="0"/>
                <a:cs typeface="Courier New" panose="02070309020205020404" pitchFamily="49" charset="0"/>
              </a:rPr>
              <a:t>	)</a:t>
            </a:r>
          </a:p>
          <a:p>
            <a:pPr marL="457200" lvl="1" indent="0" eaLnBrk="1" hangingPunct="1">
              <a:buNone/>
            </a:pPr>
            <a:endParaRPr lang="en-US" altLang="en-US" sz="400" dirty="0" smtClean="0"/>
          </a:p>
          <a:p>
            <a:pPr lvl="1" eaLnBrk="1" hangingPunct="1"/>
            <a:r>
              <a:rPr lang="en-US" altLang="en-US" sz="2000" dirty="0" smtClean="0"/>
              <a:t>To use: </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mapcar</a:t>
            </a:r>
            <a:r>
              <a:rPr lang="en-US" altLang="en-US" sz="1800" dirty="0" smtClean="0">
                <a:latin typeface="Courier New" panose="02070309020205020404" pitchFamily="49" charset="0"/>
              </a:rPr>
              <a:t> </a:t>
            </a:r>
            <a:r>
              <a:rPr lang="en-US" altLang="en-US" sz="1800" dirty="0" smtClean="0">
                <a:latin typeface="Courier New" panose="02070309020205020404" pitchFamily="49" charset="0"/>
              </a:rPr>
              <a:t>(lambda (</a:t>
            </a:r>
            <a:r>
              <a:rPr lang="en-US" altLang="en-US" sz="1800" dirty="0" err="1" smtClean="0">
                <a:latin typeface="Courier New" panose="02070309020205020404" pitchFamily="49" charset="0"/>
              </a:rPr>
              <a:t>num</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num</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num</a:t>
            </a:r>
            <a:r>
              <a:rPr lang="en-US" altLang="en-US" sz="1800" dirty="0" smtClean="0">
                <a:latin typeface="Courier New" panose="02070309020205020404" pitchFamily="49" charset="0"/>
              </a:rPr>
              <a:t>)) '(3 4 2 6))</a:t>
            </a:r>
            <a:endParaRPr lang="en-US" alt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p:txBody>
          <a:bodyPr/>
          <a:lstStyle/>
          <a:p>
            <a:pPr>
              <a:defRPr/>
            </a:pPr>
            <a:r>
              <a:rPr lang="en-US" dirty="0" smtClean="0"/>
              <a:t>Copyright © 2012 Addison-Wesley. All rights reserved.</a:t>
            </a:r>
          </a:p>
        </p:txBody>
      </p:sp>
      <p:sp>
        <p:nvSpPr>
          <p:cNvPr id="686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B53B308C-D805-4BE9-8D7F-203F8470B90C}" type="slidenum">
              <a:rPr lang="en-US" altLang="en-US" sz="1000" smtClean="0">
                <a:solidFill>
                  <a:schemeClr val="tx1"/>
                </a:solidFill>
                <a:latin typeface="Arial" panose="020B0604020202020204" pitchFamily="34" charset="0"/>
              </a:rPr>
              <a:pPr>
                <a:spcBef>
                  <a:spcPct val="0"/>
                </a:spcBef>
                <a:buFontTx/>
                <a:buNone/>
              </a:pPr>
              <a:t>9</a:t>
            </a:fld>
            <a:endParaRPr lang="en-US" altLang="en-US" sz="1000" smtClean="0">
              <a:solidFill>
                <a:schemeClr val="tx1"/>
              </a:solidFill>
              <a:latin typeface="Arial" panose="020B0604020202020204" pitchFamily="34" charset="0"/>
            </a:endParaRPr>
          </a:p>
        </p:txBody>
      </p:sp>
      <p:sp>
        <p:nvSpPr>
          <p:cNvPr id="68612" name="Rectangle 2"/>
          <p:cNvSpPr>
            <a:spLocks noGrp="1" noChangeArrowheads="1"/>
          </p:cNvSpPr>
          <p:nvPr>
            <p:ph type="title"/>
          </p:nvPr>
        </p:nvSpPr>
        <p:spPr/>
        <p:txBody>
          <a:bodyPr/>
          <a:lstStyle/>
          <a:p>
            <a:pPr eaLnBrk="1" hangingPunct="1"/>
            <a:r>
              <a:rPr lang="en-US" altLang="en-US" smtClean="0"/>
              <a:t>Functions That Build Code</a:t>
            </a:r>
          </a:p>
        </p:txBody>
      </p:sp>
      <p:sp>
        <p:nvSpPr>
          <p:cNvPr id="68613" name="Rectangle 3"/>
          <p:cNvSpPr>
            <a:spLocks noGrp="1" noChangeArrowheads="1"/>
          </p:cNvSpPr>
          <p:nvPr>
            <p:ph type="body" idx="1"/>
          </p:nvPr>
        </p:nvSpPr>
        <p:spPr>
          <a:xfrm>
            <a:off x="630620" y="1376860"/>
            <a:ext cx="8153400" cy="4495800"/>
          </a:xfrm>
        </p:spPr>
        <p:txBody>
          <a:bodyPr/>
          <a:lstStyle/>
          <a:p>
            <a:pPr eaLnBrk="1" hangingPunct="1">
              <a:lnSpc>
                <a:spcPct val="90000"/>
              </a:lnSpc>
            </a:pPr>
            <a:r>
              <a:rPr lang="en-US" altLang="en-US" sz="2400" dirty="0" smtClean="0"/>
              <a:t>A Scheme function can actually</a:t>
            </a:r>
          </a:p>
          <a:p>
            <a:pPr lvl="1" eaLnBrk="1" hangingPunct="1">
              <a:lnSpc>
                <a:spcPct val="90000"/>
              </a:lnSpc>
            </a:pPr>
            <a:r>
              <a:rPr lang="en-US" altLang="en-US" sz="2000" dirty="0"/>
              <a:t>B</a:t>
            </a:r>
            <a:r>
              <a:rPr lang="en-US" altLang="en-US" sz="2000" dirty="0" smtClean="0"/>
              <a:t>uild Scheme code</a:t>
            </a:r>
          </a:p>
          <a:p>
            <a:pPr lvl="1" eaLnBrk="1" hangingPunct="1">
              <a:lnSpc>
                <a:spcPct val="90000"/>
              </a:lnSpc>
            </a:pPr>
            <a:r>
              <a:rPr lang="en-US" altLang="en-US" sz="2000" dirty="0"/>
              <a:t>R</a:t>
            </a:r>
            <a:r>
              <a:rPr lang="en-US" altLang="en-US" sz="2000" dirty="0" smtClean="0"/>
              <a:t>equest the interpretation of the built Scheme code</a:t>
            </a:r>
          </a:p>
          <a:p>
            <a:pPr eaLnBrk="1" hangingPunct="1">
              <a:lnSpc>
                <a:spcPct val="90000"/>
              </a:lnSpc>
            </a:pPr>
            <a:r>
              <a:rPr lang="en-US" altLang="en-US" sz="2400" dirty="0" smtClean="0"/>
              <a:t>This is possible (and easy) because</a:t>
            </a:r>
          </a:p>
          <a:p>
            <a:pPr lvl="1" eaLnBrk="1" hangingPunct="1">
              <a:lnSpc>
                <a:spcPct val="90000"/>
              </a:lnSpc>
            </a:pPr>
            <a:r>
              <a:rPr lang="en-US" altLang="en-US" sz="2000" dirty="0" smtClean="0"/>
              <a:t>Functions can be represented as lists, and can be returned</a:t>
            </a:r>
          </a:p>
          <a:p>
            <a:pPr lvl="1" eaLnBrk="1" hangingPunct="1">
              <a:lnSpc>
                <a:spcPct val="90000"/>
              </a:lnSpc>
            </a:pPr>
            <a:r>
              <a:rPr lang="en-US" altLang="en-US" sz="2000" dirty="0" smtClean="0"/>
              <a:t>The interpreter is a user-available function, called </a:t>
            </a:r>
            <a:r>
              <a:rPr lang="en-US" altLang="en-US" sz="2000" dirty="0" smtClean="0">
                <a:latin typeface="Courier New" panose="02070309020205020404" pitchFamily="49" charset="0"/>
              </a:rPr>
              <a:t>EVAL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15101</TotalTime>
  <Words>3802</Words>
  <Application>Microsoft Office PowerPoint</Application>
  <PresentationFormat>On-screen Show (4:3)</PresentationFormat>
  <Paragraphs>345</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vt:lpstr>
      <vt:lpstr>Courier New</vt:lpstr>
      <vt:lpstr>Lucida Sans Unicode</vt:lpstr>
      <vt:lpstr>Times</vt:lpstr>
      <vt:lpstr>1_sebesta</vt:lpstr>
      <vt:lpstr>Chapter 15 Part 3</vt:lpstr>
      <vt:lpstr>Chapter 15 Topics</vt:lpstr>
      <vt:lpstr>Example Scheme Function: equalsimp</vt:lpstr>
      <vt:lpstr>Example Scheme Function: equal</vt:lpstr>
      <vt:lpstr>Example Scheme Function: append</vt:lpstr>
      <vt:lpstr>Tail Recursion in Scheme</vt:lpstr>
      <vt:lpstr>Tail Recursion in Scheme (continued)</vt:lpstr>
      <vt:lpstr>An Apply-to-All Function</vt:lpstr>
      <vt:lpstr>Functions That Build Code</vt:lpstr>
      <vt:lpstr>Functions That Build Code</vt:lpstr>
      <vt:lpstr>COMMON LISP</vt:lpstr>
      <vt:lpstr>Functional Language Applications</vt:lpstr>
      <vt:lpstr>Comparing Functional and Imperative Languages</vt:lpstr>
      <vt:lpstr>Some Final Notes</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Willem S. van Heerden</cp:lastModifiedBy>
  <cp:revision>405</cp:revision>
  <dcterms:created xsi:type="dcterms:W3CDTF">2003-08-01T12:29:19Z</dcterms:created>
  <dcterms:modified xsi:type="dcterms:W3CDTF">2024-03-18T12:11:09Z</dcterms:modified>
</cp:coreProperties>
</file>