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21"/>
  </p:notesMasterIdLst>
  <p:sldIdLst>
    <p:sldId id="295" r:id="rId2"/>
    <p:sldId id="257" r:id="rId3"/>
    <p:sldId id="296" r:id="rId4"/>
    <p:sldId id="297" r:id="rId5"/>
    <p:sldId id="298" r:id="rId6"/>
    <p:sldId id="299" r:id="rId7"/>
    <p:sldId id="300" r:id="rId8"/>
    <p:sldId id="301" r:id="rId9"/>
    <p:sldId id="302" r:id="rId10"/>
    <p:sldId id="311" r:id="rId11"/>
    <p:sldId id="265" r:id="rId12"/>
    <p:sldId id="303" r:id="rId13"/>
    <p:sldId id="312" r:id="rId14"/>
    <p:sldId id="305" r:id="rId15"/>
    <p:sldId id="306" r:id="rId16"/>
    <p:sldId id="307" r:id="rId17"/>
    <p:sldId id="308" r:id="rId18"/>
    <p:sldId id="309" r:id="rId19"/>
    <p:sldId id="310"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2860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7432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2004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6576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86424" autoAdjust="0"/>
  </p:normalViewPr>
  <p:slideViewPr>
    <p:cSldViewPr>
      <p:cViewPr varScale="1">
        <p:scale>
          <a:sx n="73" d="100"/>
          <a:sy n="73" d="100"/>
        </p:scale>
        <p:origin x="110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9DAD68F-4EBF-4AA1-9DB5-493B55C567E7}" type="slidenum">
              <a:rPr lang="en-US" altLang="en-US"/>
              <a:pPr>
                <a:defRPr/>
              </a:pPr>
              <a:t>‹#›</a:t>
            </a:fld>
            <a:endParaRPr lang="en-US" altLang="en-US"/>
          </a:p>
        </p:txBody>
      </p:sp>
    </p:spTree>
    <p:extLst>
      <p:ext uri="{BB962C8B-B14F-4D97-AF65-F5344CB8AC3E}">
        <p14:creationId xmlns:p14="http://schemas.microsoft.com/office/powerpoint/2010/main" val="33413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6F4CDA6-B3FE-4828-A403-60DC1BC98EE3}" type="slidenum">
              <a:rPr lang="en-US" altLang="en-US" sz="1200" smtClean="0"/>
              <a:pPr/>
              <a:t>1</a:t>
            </a:fld>
            <a:endParaRPr lang="en-US" altLang="en-US" sz="1200"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dirty="0" smtClean="0"/>
          </a:p>
        </p:txBody>
      </p:sp>
    </p:spTree>
    <p:extLst>
      <p:ext uri="{BB962C8B-B14F-4D97-AF65-F5344CB8AC3E}">
        <p14:creationId xmlns:p14="http://schemas.microsoft.com/office/powerpoint/2010/main" val="3576105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EF6C5A3-3F21-47CE-937F-C9932CC48B22}" type="slidenum">
              <a:rPr lang="en-US" altLang="en-US" sz="1300" smtClean="0"/>
              <a:pPr/>
              <a:t>10</a:t>
            </a:fld>
            <a:endParaRPr lang="en-US" altLang="en-US" sz="1300" smtClean="0"/>
          </a:p>
        </p:txBody>
      </p:sp>
      <p:sp>
        <p:nvSpPr>
          <p:cNvPr id="21507" name="Rectangle 2"/>
          <p:cNvSpPr>
            <a:spLocks noGrp="1" noRot="1" noChangeAspect="1" noChangeArrowheads="1" noTextEdit="1"/>
          </p:cNvSpPr>
          <p:nvPr>
            <p:ph type="sldImg"/>
          </p:nvPr>
        </p:nvSpPr>
        <p:spPr>
          <a:xfrm>
            <a:off x="992188" y="768350"/>
            <a:ext cx="5114925" cy="3836988"/>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1704907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8BCC8F40-9C77-4C52-B08D-8D1ED0069C25}" type="slidenum">
              <a:rPr lang="en-US" altLang="en-US" sz="1200" smtClean="0"/>
              <a:pPr/>
              <a:t>11</a:t>
            </a:fld>
            <a:endParaRPr lang="en-US" altLang="en-US" sz="120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7212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8C9586DD-DAAE-40DA-9DD8-732E517D4474}" type="slidenum">
              <a:rPr lang="en-US" altLang="en-US" sz="1300" smtClean="0"/>
              <a:pPr/>
              <a:t>12</a:t>
            </a:fld>
            <a:endParaRPr lang="en-US" altLang="en-US" sz="1300" smtClean="0"/>
          </a:p>
        </p:txBody>
      </p:sp>
      <p:sp>
        <p:nvSpPr>
          <p:cNvPr id="25603" name="Rectangle 2"/>
          <p:cNvSpPr>
            <a:spLocks noGrp="1" noRot="1" noChangeAspect="1" noChangeArrowheads="1" noTextEdit="1"/>
          </p:cNvSpPr>
          <p:nvPr>
            <p:ph type="sldImg"/>
          </p:nvPr>
        </p:nvSpPr>
        <p:spPr>
          <a:xfrm>
            <a:off x="992188" y="768350"/>
            <a:ext cx="5114925" cy="3836988"/>
          </a:xfrm>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GB" altLang="en-US" dirty="0" smtClean="0"/>
              <a:t>The last two examples are interpreted as:</a:t>
            </a:r>
          </a:p>
          <a:p>
            <a:pPr marL="171450" indent="-171450" eaLnBrk="1" hangingPunct="1">
              <a:buFontTx/>
              <a:buChar char="-"/>
              <a:defRPr/>
            </a:pPr>
            <a:r>
              <a:rPr lang="en-GB" altLang="en-US" dirty="0" smtClean="0"/>
              <a:t>For all objects X, if X is a woman, it is implied that X is also a human.</a:t>
            </a:r>
          </a:p>
          <a:p>
            <a:pPr marL="171450" indent="-171450" eaLnBrk="1" hangingPunct="1">
              <a:buFontTx/>
              <a:buChar char="-"/>
              <a:defRPr/>
            </a:pPr>
            <a:r>
              <a:rPr lang="en-GB" altLang="en-US" dirty="0" smtClean="0"/>
              <a:t>There exists at least one object X, so that </a:t>
            </a:r>
            <a:r>
              <a:rPr lang="en-GB" altLang="en-US" dirty="0" err="1" smtClean="0"/>
              <a:t>mary</a:t>
            </a:r>
            <a:r>
              <a:rPr lang="en-GB" altLang="en-US" dirty="0" smtClean="0"/>
              <a:t> is the mother of X and X is also male.</a:t>
            </a:r>
          </a:p>
        </p:txBody>
      </p:sp>
    </p:spTree>
    <p:extLst>
      <p:ext uri="{BB962C8B-B14F-4D97-AF65-F5344CB8AC3E}">
        <p14:creationId xmlns:p14="http://schemas.microsoft.com/office/powerpoint/2010/main" val="3702791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88BB039-5095-4910-BA44-E9A89AA79643}" type="slidenum">
              <a:rPr lang="en-US" altLang="en-US" sz="1300" smtClean="0"/>
              <a:pPr/>
              <a:t>13</a:t>
            </a:fld>
            <a:endParaRPr lang="en-US" altLang="en-US" sz="1300" smtClean="0"/>
          </a:p>
        </p:txBody>
      </p:sp>
      <p:sp>
        <p:nvSpPr>
          <p:cNvPr id="29699" name="Rectangle 2"/>
          <p:cNvSpPr>
            <a:spLocks noGrp="1" noRot="1" noChangeAspect="1" noChangeArrowheads="1" noTextEdit="1"/>
          </p:cNvSpPr>
          <p:nvPr>
            <p:ph type="sldImg"/>
          </p:nvPr>
        </p:nvSpPr>
        <p:spPr>
          <a:xfrm>
            <a:off x="992188" y="768350"/>
            <a:ext cx="5114925" cy="3836988"/>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GB" altLang="en-US" dirty="0" smtClean="0"/>
              <a:t>The last example is interpreted as:</a:t>
            </a:r>
          </a:p>
          <a:p>
            <a:pPr marL="171450" indent="-171450" eaLnBrk="1" hangingPunct="1">
              <a:buFontTx/>
              <a:buChar char="-"/>
              <a:defRPr/>
            </a:pPr>
            <a:r>
              <a:rPr lang="en-GB" altLang="en-US" dirty="0" smtClean="0"/>
              <a:t>If bob likes fish and trout is a fish, then bob likes trout.</a:t>
            </a:r>
          </a:p>
        </p:txBody>
      </p:sp>
    </p:spTree>
    <p:extLst>
      <p:ext uri="{BB962C8B-B14F-4D97-AF65-F5344CB8AC3E}">
        <p14:creationId xmlns:p14="http://schemas.microsoft.com/office/powerpoint/2010/main" val="2877974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88BB039-5095-4910-BA44-E9A89AA79643}" type="slidenum">
              <a:rPr lang="en-US" altLang="en-US" sz="1300" smtClean="0"/>
              <a:pPr/>
              <a:t>14</a:t>
            </a:fld>
            <a:endParaRPr lang="en-US" altLang="en-US" sz="1300" smtClean="0"/>
          </a:p>
        </p:txBody>
      </p:sp>
      <p:sp>
        <p:nvSpPr>
          <p:cNvPr id="29699" name="Rectangle 2"/>
          <p:cNvSpPr>
            <a:spLocks noGrp="1" noRot="1" noChangeAspect="1" noChangeArrowheads="1" noTextEdit="1"/>
          </p:cNvSpPr>
          <p:nvPr>
            <p:ph type="sldImg"/>
          </p:nvPr>
        </p:nvSpPr>
        <p:spPr>
          <a:xfrm>
            <a:off x="992188" y="768350"/>
            <a:ext cx="5114925" cy="3836988"/>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2822419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E63F21AA-5C85-4374-947F-D9DC91192E5C}" type="slidenum">
              <a:rPr lang="en-US" altLang="en-US" sz="1300" smtClean="0"/>
              <a:pPr/>
              <a:t>15</a:t>
            </a:fld>
            <a:endParaRPr lang="en-US" altLang="en-US" sz="1300" smtClean="0"/>
          </a:p>
        </p:txBody>
      </p:sp>
      <p:sp>
        <p:nvSpPr>
          <p:cNvPr id="31747" name="Rectangle 2"/>
          <p:cNvSpPr>
            <a:spLocks noGrp="1" noRot="1" noChangeAspect="1" noChangeArrowheads="1" noTextEdit="1"/>
          </p:cNvSpPr>
          <p:nvPr>
            <p:ph type="sldImg"/>
          </p:nvPr>
        </p:nvSpPr>
        <p:spPr>
          <a:xfrm>
            <a:off x="992188" y="768350"/>
            <a:ext cx="5114925" cy="3836988"/>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771903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EA54CB19-03B3-40A4-A219-18C344F35EAC}" type="slidenum">
              <a:rPr lang="en-US" altLang="en-US" sz="1300" smtClean="0"/>
              <a:pPr/>
              <a:t>16</a:t>
            </a:fld>
            <a:endParaRPr lang="en-US" altLang="en-US" sz="1300" smtClean="0"/>
          </a:p>
        </p:txBody>
      </p:sp>
      <p:sp>
        <p:nvSpPr>
          <p:cNvPr id="33795" name="Rectangle 2"/>
          <p:cNvSpPr>
            <a:spLocks noGrp="1" noRot="1" noChangeAspect="1" noChangeArrowheads="1" noTextEdit="1"/>
          </p:cNvSpPr>
          <p:nvPr>
            <p:ph type="sldImg"/>
          </p:nvPr>
        </p:nvSpPr>
        <p:spPr>
          <a:xfrm>
            <a:off x="992188" y="768350"/>
            <a:ext cx="5114925" cy="3836988"/>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2675964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63B8ADE-FE30-438C-A9F1-FDAC62135FDB}" type="slidenum">
              <a:rPr lang="en-US" altLang="en-US" sz="1300" smtClean="0"/>
              <a:pPr/>
              <a:t>17</a:t>
            </a:fld>
            <a:endParaRPr lang="en-US" altLang="en-US" sz="1300" smtClean="0"/>
          </a:p>
        </p:txBody>
      </p:sp>
      <p:sp>
        <p:nvSpPr>
          <p:cNvPr id="35843" name="Rectangle 2"/>
          <p:cNvSpPr>
            <a:spLocks noGrp="1" noRot="1" noChangeAspect="1" noChangeArrowheads="1" noTextEdit="1"/>
          </p:cNvSpPr>
          <p:nvPr>
            <p:ph type="sldImg"/>
          </p:nvPr>
        </p:nvSpPr>
        <p:spPr>
          <a:xfrm>
            <a:off x="992188" y="768350"/>
            <a:ext cx="5114925" cy="3836988"/>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t>So facts and queries are expressed using headless Horn clauses. Rules are expressed as headed Horn clauses.</a:t>
            </a:r>
          </a:p>
        </p:txBody>
      </p:sp>
    </p:spTree>
    <p:extLst>
      <p:ext uri="{BB962C8B-B14F-4D97-AF65-F5344CB8AC3E}">
        <p14:creationId xmlns:p14="http://schemas.microsoft.com/office/powerpoint/2010/main" val="3812778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928C7E9-5E84-41E7-AEA2-8293CDDC42AC}" type="slidenum">
              <a:rPr lang="en-US" altLang="en-US" sz="1300" smtClean="0"/>
              <a:pPr/>
              <a:t>18</a:t>
            </a:fld>
            <a:endParaRPr lang="en-US" altLang="en-US" sz="1300" smtClean="0"/>
          </a:p>
        </p:txBody>
      </p:sp>
      <p:sp>
        <p:nvSpPr>
          <p:cNvPr id="37891" name="Rectangle 2"/>
          <p:cNvSpPr>
            <a:spLocks noGrp="1" noRot="1" noChangeAspect="1" noChangeArrowheads="1" noTextEdit="1"/>
          </p:cNvSpPr>
          <p:nvPr>
            <p:ph type="sldImg"/>
          </p:nvPr>
        </p:nvSpPr>
        <p:spPr>
          <a:xfrm>
            <a:off x="992188" y="768350"/>
            <a:ext cx="5114925" cy="3836988"/>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Saying that statement meaning is context-independent means that the meaning of the statement can be determined from the statement itself, without referring to previous statements. In an imperative programming language this is not the case, because we need to understand the entire program’s execution up to the statement in order to understand the statement</a:t>
            </a:r>
            <a:r>
              <a:rPr lang="en-GB" altLang="en-US" baseline="0" dirty="0" smtClean="0"/>
              <a:t> (e.g. if the statement uses a variable, we need to know what the variable’s value is). </a:t>
            </a:r>
            <a:r>
              <a:rPr lang="en-GB" altLang="en-US" dirty="0" smtClean="0"/>
              <a:t>Context-independence</a:t>
            </a:r>
            <a:r>
              <a:rPr lang="en-GB" altLang="en-US" baseline="0" dirty="0" smtClean="0"/>
              <a:t> also </a:t>
            </a:r>
            <a:r>
              <a:rPr lang="en-GB" altLang="en-US" dirty="0" smtClean="0"/>
              <a:t>implies that the order of statements is unimportant. This isn’t strictly speaking true in </a:t>
            </a:r>
            <a:r>
              <a:rPr lang="en-GB" altLang="en-US" dirty="0" err="1" smtClean="0"/>
              <a:t>Prolog</a:t>
            </a:r>
            <a:r>
              <a:rPr lang="en-GB" altLang="en-US" dirty="0" smtClean="0"/>
              <a:t>, as we’ll see.</a:t>
            </a:r>
          </a:p>
        </p:txBody>
      </p:sp>
    </p:spTree>
    <p:extLst>
      <p:ext uri="{BB962C8B-B14F-4D97-AF65-F5344CB8AC3E}">
        <p14:creationId xmlns:p14="http://schemas.microsoft.com/office/powerpoint/2010/main" val="4107667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4F2C283-78E5-4178-A095-9C1AE36C7031}" type="slidenum">
              <a:rPr lang="en-US" altLang="en-US" sz="1300" smtClean="0"/>
              <a:pPr/>
              <a:t>19</a:t>
            </a:fld>
            <a:endParaRPr lang="en-US" altLang="en-US" sz="1300" smtClean="0"/>
          </a:p>
        </p:txBody>
      </p:sp>
      <p:sp>
        <p:nvSpPr>
          <p:cNvPr id="39939" name="Rectangle 2"/>
          <p:cNvSpPr>
            <a:spLocks noGrp="1" noRot="1" noChangeAspect="1" noChangeArrowheads="1" noTextEdit="1"/>
          </p:cNvSpPr>
          <p:nvPr>
            <p:ph type="sldImg"/>
          </p:nvPr>
        </p:nvSpPr>
        <p:spPr>
          <a:xfrm>
            <a:off x="992188" y="768350"/>
            <a:ext cx="5114925" cy="3836988"/>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Consider the example program: </a:t>
            </a:r>
            <a:r>
              <a:rPr lang="en-GB" altLang="en-US" dirty="0" err="1" smtClean="0"/>
              <a:t>new_list</a:t>
            </a:r>
            <a:r>
              <a:rPr lang="en-GB" altLang="en-US" dirty="0" smtClean="0"/>
              <a:t> is a sorted version of </a:t>
            </a:r>
            <a:r>
              <a:rPr lang="en-GB" altLang="en-US" dirty="0" err="1" smtClean="0"/>
              <a:t>old_list</a:t>
            </a:r>
            <a:r>
              <a:rPr lang="en-GB" altLang="en-US" dirty="0" smtClean="0"/>
              <a:t> if </a:t>
            </a:r>
            <a:r>
              <a:rPr lang="en-GB" altLang="en-US" dirty="0" err="1" smtClean="0"/>
              <a:t>new_list</a:t>
            </a:r>
            <a:r>
              <a:rPr lang="en-GB" altLang="en-US" dirty="0" smtClean="0"/>
              <a:t> is a permutation of </a:t>
            </a:r>
            <a:r>
              <a:rPr lang="en-GB" altLang="en-US" dirty="0" err="1" smtClean="0"/>
              <a:t>old_list</a:t>
            </a:r>
            <a:r>
              <a:rPr lang="en-GB" altLang="en-US" dirty="0" smtClean="0"/>
              <a:t>, and the elements in </a:t>
            </a:r>
            <a:r>
              <a:rPr lang="en-GB" altLang="en-US" dirty="0" err="1" smtClean="0"/>
              <a:t>new_list</a:t>
            </a:r>
            <a:r>
              <a:rPr lang="en-GB" altLang="en-US" dirty="0" smtClean="0"/>
              <a:t> are also sorted. A list is sorted if the elements are ordered in ascending order. Note that this describes the characteristics of a sorted list, not how the list should be sorted. How would this program be executed? </a:t>
            </a:r>
            <a:r>
              <a:rPr lang="en-GB" altLang="en-US" dirty="0" err="1" smtClean="0"/>
              <a:t>Prolog</a:t>
            </a:r>
            <a:r>
              <a:rPr lang="en-GB" altLang="en-US" dirty="0" smtClean="0"/>
              <a:t> will repeatedly generate permutations of </a:t>
            </a:r>
            <a:r>
              <a:rPr lang="en-GB" altLang="en-US" dirty="0" err="1" smtClean="0"/>
              <a:t>old_list</a:t>
            </a:r>
            <a:r>
              <a:rPr lang="en-GB" altLang="en-US" dirty="0" smtClean="0"/>
              <a:t>, and test each one to see whether it is sorted. This process continues until one of the permutations is sorted. Clearly this is an inefficient process, which is one of the drawbacks to Logic programming, which we’ll look at towards the end of the chapter.</a:t>
            </a:r>
          </a:p>
        </p:txBody>
      </p:sp>
    </p:spTree>
    <p:extLst>
      <p:ext uri="{BB962C8B-B14F-4D97-AF65-F5344CB8AC3E}">
        <p14:creationId xmlns:p14="http://schemas.microsoft.com/office/powerpoint/2010/main" val="369407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9DF7C2B-65CA-44DB-9DB0-02AC4534D3A9}" type="slidenum">
              <a:rPr lang="en-US" altLang="en-US" sz="1200" smtClean="0"/>
              <a:pPr/>
              <a:t>2</a:t>
            </a:fld>
            <a:endParaRPr lang="en-US" altLang="en-US" sz="1200" smtClean="0"/>
          </a:p>
        </p:txBody>
      </p:sp>
      <p:sp>
        <p:nvSpPr>
          <p:cNvPr id="7171" name="Rectangle 2"/>
          <p:cNvSpPr>
            <a:spLocks noGrp="1" noRot="1" noChangeAspect="1" noChangeArrowheads="1" noTextEdit="1"/>
          </p:cNvSpPr>
          <p:nvPr>
            <p:ph type="sldImg"/>
          </p:nvPr>
        </p:nvSpPr>
        <p:spPr>
          <a:solidFill>
            <a:srgbClr val="FFFFFF"/>
          </a:solidFill>
          <a:ln/>
        </p:spPr>
      </p:sp>
      <p:sp>
        <p:nvSpPr>
          <p:cNvPr id="7172" name="Rectangle 3"/>
          <p:cNvSpPr>
            <a:spLocks noGrp="1" noChangeArrowheads="1"/>
          </p:cNvSpPr>
          <p:nvPr>
            <p:ph type="body" idx="1"/>
          </p:nvPr>
        </p:nvSpPr>
        <p:spPr>
          <a:solidFill>
            <a:srgbClr val="FFFFFF"/>
          </a:solidFill>
          <a:ln>
            <a:solidFill>
              <a:srgbClr val="000000"/>
            </a:solidFill>
          </a:ln>
        </p:spPr>
        <p:txBody>
          <a:bodyPr lIns="89986" tIns="44993" rIns="89986" bIns="44993"/>
          <a:lstStyle/>
          <a:p>
            <a:pPr eaLnBrk="1" hangingPunct="1"/>
            <a:endParaRPr lang="en-US" altLang="en-US" smtClean="0"/>
          </a:p>
        </p:txBody>
      </p:sp>
    </p:spTree>
    <p:extLst>
      <p:ext uri="{BB962C8B-B14F-4D97-AF65-F5344CB8AC3E}">
        <p14:creationId xmlns:p14="http://schemas.microsoft.com/office/powerpoint/2010/main" val="1975249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7CCD3F40-5F72-4BE0-A7AB-58D24B7CB5C4}" type="slidenum">
              <a:rPr lang="en-US" altLang="en-US" sz="1300" smtClean="0"/>
              <a:pPr/>
              <a:t>3</a:t>
            </a:fld>
            <a:endParaRPr lang="en-US" altLang="en-US" sz="1300" smtClean="0"/>
          </a:p>
        </p:txBody>
      </p:sp>
      <p:sp>
        <p:nvSpPr>
          <p:cNvPr id="9219" name="Rectangle 2"/>
          <p:cNvSpPr>
            <a:spLocks noGrp="1" noRot="1" noChangeAspect="1" noChangeArrowheads="1" noTextEdit="1"/>
          </p:cNvSpPr>
          <p:nvPr>
            <p:ph type="sldImg"/>
          </p:nvPr>
        </p:nvSpPr>
        <p:spPr>
          <a:xfrm>
            <a:off x="992188" y="768350"/>
            <a:ext cx="5114925" cy="3836988"/>
          </a:xfrm>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677083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42D24A4-F386-416E-B820-AEB47177042D}" type="slidenum">
              <a:rPr lang="en-US" altLang="en-US" sz="1300" smtClean="0"/>
              <a:pPr/>
              <a:t>4</a:t>
            </a:fld>
            <a:endParaRPr lang="en-US" altLang="en-US" sz="1300" smtClean="0"/>
          </a:p>
        </p:txBody>
      </p:sp>
      <p:sp>
        <p:nvSpPr>
          <p:cNvPr id="11267" name="Rectangle 2"/>
          <p:cNvSpPr>
            <a:spLocks noGrp="1" noRot="1" noChangeAspect="1" noChangeArrowheads="1" noTextEdit="1"/>
          </p:cNvSpPr>
          <p:nvPr>
            <p:ph type="sldImg"/>
          </p:nvPr>
        </p:nvSpPr>
        <p:spPr>
          <a:xfrm>
            <a:off x="992188" y="768350"/>
            <a:ext cx="5114925" cy="3836988"/>
          </a:xfrm>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A proposition is basically a statement of fact about objects. Objects are simply things we want to reason about. So a proposition might be that Mary is married to John. Mary and John are objects, and the relationship between them is that they are married. Note that we, as humans, associate a meaning to Mary, John, and married. However, as far as symbolic logic (discussed in the next slide) is concerned, these are just abstract things that will be reasoned with.</a:t>
            </a:r>
          </a:p>
        </p:txBody>
      </p:sp>
    </p:spTree>
    <p:extLst>
      <p:ext uri="{BB962C8B-B14F-4D97-AF65-F5344CB8AC3E}">
        <p14:creationId xmlns:p14="http://schemas.microsoft.com/office/powerpoint/2010/main" val="1770547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AF805F1-A749-4317-A615-334332C94E10}" type="slidenum">
              <a:rPr lang="en-US" altLang="en-US" sz="1300" smtClean="0"/>
              <a:pPr/>
              <a:t>5</a:t>
            </a:fld>
            <a:endParaRPr lang="en-US" altLang="en-US" sz="1300" smtClean="0"/>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GB" altLang="en-US" dirty="0" smtClean="0"/>
              <a:t>Examples of the three basic needs of symbolic logic:</a:t>
            </a:r>
          </a:p>
          <a:p>
            <a:pPr eaLnBrk="1" hangingPunct="1">
              <a:defRPr/>
            </a:pPr>
            <a:endParaRPr lang="en-GB" altLang="en-US" dirty="0" smtClean="0"/>
          </a:p>
          <a:p>
            <a:pPr marL="171450" indent="-171450" eaLnBrk="1" hangingPunct="1">
              <a:buFontTx/>
              <a:buChar char="-"/>
              <a:defRPr/>
            </a:pPr>
            <a:r>
              <a:rPr lang="en-GB" altLang="en-US" dirty="0" smtClean="0"/>
              <a:t>We might have the proposition that Peter is the father of Joe, or that Peter is male.</a:t>
            </a:r>
          </a:p>
          <a:p>
            <a:pPr marL="171450" indent="-171450" eaLnBrk="1" hangingPunct="1">
              <a:buFontTx/>
              <a:buChar char="-"/>
              <a:defRPr/>
            </a:pPr>
            <a:r>
              <a:rPr lang="en-GB" altLang="en-US" dirty="0" smtClean="0"/>
              <a:t>We can place an “and” relationship between the two propositions, meaning that Peter is both Joe’s father, and also male.</a:t>
            </a:r>
          </a:p>
          <a:p>
            <a:pPr marL="171450" indent="-171450" eaLnBrk="1" hangingPunct="1">
              <a:buFontTx/>
              <a:buChar char="-"/>
              <a:defRPr/>
            </a:pPr>
            <a:r>
              <a:rPr lang="en-GB" altLang="en-US" dirty="0" smtClean="0"/>
              <a:t>We can specify that “if X is the father of something else, then X is also male”, which allows us to infer one proposition from another. Descriptions like this are represented as rules.</a:t>
            </a:r>
          </a:p>
          <a:p>
            <a:pPr eaLnBrk="1" hangingPunct="1">
              <a:defRPr/>
            </a:pPr>
            <a:endParaRPr lang="en-GB" altLang="en-US" dirty="0" smtClean="0"/>
          </a:p>
          <a:p>
            <a:pPr eaLnBrk="1" hangingPunct="1">
              <a:defRPr/>
            </a:pPr>
            <a:r>
              <a:rPr lang="en-GB" altLang="en-US" dirty="0" err="1" smtClean="0"/>
              <a:t>Prolog</a:t>
            </a:r>
            <a:r>
              <a:rPr lang="en-GB" altLang="en-US" dirty="0" smtClean="0"/>
              <a:t> has an inferencing engine that reasons about logic programs using first-order predicate calculus.</a:t>
            </a:r>
          </a:p>
        </p:txBody>
      </p:sp>
    </p:spTree>
    <p:extLst>
      <p:ext uri="{BB962C8B-B14F-4D97-AF65-F5344CB8AC3E}">
        <p14:creationId xmlns:p14="http://schemas.microsoft.com/office/powerpoint/2010/main" val="732547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C2CFB992-2813-462A-8EA9-86ECEAD5C7F8}" type="slidenum">
              <a:rPr lang="en-US" altLang="en-US" sz="1300" smtClean="0"/>
              <a:pPr/>
              <a:t>6</a:t>
            </a:fld>
            <a:endParaRPr lang="en-US" altLang="en-US" sz="1300" smtClean="0"/>
          </a:p>
        </p:txBody>
      </p:sp>
      <p:sp>
        <p:nvSpPr>
          <p:cNvPr id="15363" name="Rectangle 2"/>
          <p:cNvSpPr>
            <a:spLocks noGrp="1" noRot="1" noChangeAspect="1" noChangeArrowheads="1" noTextEdit="1"/>
          </p:cNvSpPr>
          <p:nvPr>
            <p:ph type="sldImg"/>
          </p:nvPr>
        </p:nvSpPr>
        <p:spPr>
          <a:xfrm>
            <a:off x="992188" y="768350"/>
            <a:ext cx="5114925" cy="3836988"/>
          </a:xfrm>
          <a:ln/>
        </p:spPr>
      </p:sp>
      <p:sp>
        <p:nvSpPr>
          <p:cNvPr id="1536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GB" altLang="en-US" dirty="0" smtClean="0"/>
              <a:t>Continuing from the examples in the notes on the previous slide:</a:t>
            </a:r>
          </a:p>
          <a:p>
            <a:pPr marL="171450" indent="-171450" eaLnBrk="1" hangingPunct="1">
              <a:buFontTx/>
              <a:buChar char="-"/>
              <a:defRPr/>
            </a:pPr>
            <a:r>
              <a:rPr lang="en-GB" altLang="en-US" dirty="0" smtClean="0"/>
              <a:t>Something like Peter is a constant. It represents a particular object. Again, we (as humans) associate a meaning with this constant, but </a:t>
            </a:r>
            <a:r>
              <a:rPr lang="en-GB" altLang="en-US" dirty="0" err="1" smtClean="0"/>
              <a:t>Prolog</a:t>
            </a:r>
            <a:r>
              <a:rPr lang="en-GB" altLang="en-US" dirty="0" smtClean="0"/>
              <a:t> treats them only as abstract “things” it can reason about. Usually we will use the convention of a lowercase letter starting a constant name (i.e. peter instead of Peter), because this is what </a:t>
            </a:r>
            <a:r>
              <a:rPr lang="en-GB" altLang="en-US" dirty="0" err="1" smtClean="0"/>
              <a:t>Prolog</a:t>
            </a:r>
            <a:r>
              <a:rPr lang="en-GB" altLang="en-US" dirty="0" smtClean="0"/>
              <a:t> does.</a:t>
            </a:r>
          </a:p>
          <a:p>
            <a:pPr marL="171450" indent="-171450" eaLnBrk="1" hangingPunct="1">
              <a:buFontTx/>
              <a:buChar char="-"/>
              <a:defRPr/>
            </a:pPr>
            <a:r>
              <a:rPr lang="en-GB" altLang="en-US" dirty="0" smtClean="0"/>
              <a:t>X is a variable. It means “any particular object”. It doesn’t store a value like a variable in an imperative language. Variables are used within rules, as the example in the notes of the previous slide showed. We use the convention of an uppercase letter starting a variable name, because this is what </a:t>
            </a:r>
            <a:r>
              <a:rPr lang="en-GB" altLang="en-US" dirty="0" err="1" smtClean="0"/>
              <a:t>Prolog</a:t>
            </a:r>
            <a:r>
              <a:rPr lang="en-GB" altLang="en-US" dirty="0" smtClean="0"/>
              <a:t> does.</a:t>
            </a:r>
          </a:p>
          <a:p>
            <a:pPr eaLnBrk="1" hangingPunct="1">
              <a:defRPr/>
            </a:pPr>
            <a:endParaRPr lang="en-GB" altLang="en-US" dirty="0" smtClean="0"/>
          </a:p>
          <a:p>
            <a:pPr eaLnBrk="1" hangingPunct="1">
              <a:defRPr/>
            </a:pPr>
            <a:endParaRPr lang="en-GB" altLang="en-US" dirty="0" smtClean="0"/>
          </a:p>
        </p:txBody>
      </p:sp>
    </p:spTree>
    <p:extLst>
      <p:ext uri="{BB962C8B-B14F-4D97-AF65-F5344CB8AC3E}">
        <p14:creationId xmlns:p14="http://schemas.microsoft.com/office/powerpoint/2010/main" val="1460456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7E4873D1-195E-4D5E-876A-4A133DDFE254}" type="slidenum">
              <a:rPr lang="en-US" altLang="en-US" sz="1300" smtClean="0"/>
              <a:pPr/>
              <a:t>7</a:t>
            </a:fld>
            <a:endParaRPr lang="en-US" altLang="en-US" sz="1300" smtClean="0"/>
          </a:p>
        </p:txBody>
      </p:sp>
      <p:sp>
        <p:nvSpPr>
          <p:cNvPr id="17411" name="Rectangle 2"/>
          <p:cNvSpPr>
            <a:spLocks noGrp="1" noRot="1" noChangeAspect="1" noChangeArrowheads="1" noTextEdit="1"/>
          </p:cNvSpPr>
          <p:nvPr>
            <p:ph type="sldImg"/>
          </p:nvPr>
        </p:nvSpPr>
        <p:spPr>
          <a:xfrm>
            <a:off x="992188" y="768350"/>
            <a:ext cx="5114925" cy="3836988"/>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1395843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E705AD40-08CF-4ABD-A8A8-6F78806E4FD4}" type="slidenum">
              <a:rPr lang="en-US" altLang="en-US" sz="1300" smtClean="0"/>
              <a:pPr/>
              <a:t>8</a:t>
            </a:fld>
            <a:endParaRPr lang="en-US" altLang="en-US" sz="1300" smtClean="0"/>
          </a:p>
        </p:txBody>
      </p:sp>
      <p:sp>
        <p:nvSpPr>
          <p:cNvPr id="19459" name="Rectangle 2"/>
          <p:cNvSpPr>
            <a:spLocks noGrp="1" noRot="1" noChangeAspect="1" noChangeArrowheads="1" noTextEdit="1"/>
          </p:cNvSpPr>
          <p:nvPr>
            <p:ph type="sldImg"/>
          </p:nvPr>
        </p:nvSpPr>
        <p:spPr>
          <a:xfrm>
            <a:off x="992188" y="768350"/>
            <a:ext cx="5114925" cy="3836988"/>
          </a:xfrm>
          <a:ln/>
        </p:spPr>
      </p:sp>
      <p:sp>
        <p:nvSpPr>
          <p:cNvPr id="19460"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GB" altLang="en-US" dirty="0" smtClean="0"/>
              <a:t>In the examples:</a:t>
            </a:r>
          </a:p>
          <a:p>
            <a:pPr marL="171450" indent="-171450" eaLnBrk="1" hangingPunct="1">
              <a:buFontTx/>
              <a:buChar char="-"/>
              <a:defRPr/>
            </a:pPr>
            <a:r>
              <a:rPr lang="en-GB" altLang="en-US" dirty="0" smtClean="0"/>
              <a:t>“</a:t>
            </a:r>
            <a:r>
              <a:rPr lang="en-GB" altLang="en-US" dirty="0" err="1" smtClean="0"/>
              <a:t>jon</a:t>
            </a:r>
            <a:r>
              <a:rPr lang="en-GB" altLang="en-US" dirty="0" smtClean="0"/>
              <a:t>”, “</a:t>
            </a:r>
            <a:r>
              <a:rPr lang="en-GB" altLang="en-US" dirty="0" err="1" smtClean="0"/>
              <a:t>seth</a:t>
            </a:r>
            <a:r>
              <a:rPr lang="en-GB" altLang="en-US" dirty="0" smtClean="0"/>
              <a:t>”, “</a:t>
            </a:r>
            <a:r>
              <a:rPr lang="en-GB" altLang="en-US" dirty="0" err="1" smtClean="0"/>
              <a:t>osx</a:t>
            </a:r>
            <a:r>
              <a:rPr lang="en-GB" altLang="en-US" dirty="0" smtClean="0"/>
              <a:t>”, “nick”, “windows”, “</a:t>
            </a:r>
            <a:r>
              <a:rPr lang="en-GB" altLang="en-US" dirty="0" err="1" smtClean="0"/>
              <a:t>jim</a:t>
            </a:r>
            <a:r>
              <a:rPr lang="en-GB" altLang="en-US" dirty="0" smtClean="0"/>
              <a:t>”, and “</a:t>
            </a:r>
            <a:r>
              <a:rPr lang="en-GB" altLang="en-US" dirty="0" err="1" smtClean="0"/>
              <a:t>linux</a:t>
            </a:r>
            <a:r>
              <a:rPr lang="en-GB" altLang="en-US" dirty="0" smtClean="0"/>
              <a:t>” are constants that represent objects.</a:t>
            </a:r>
          </a:p>
          <a:p>
            <a:pPr marL="171450" indent="-171450" eaLnBrk="1" hangingPunct="1">
              <a:buFontTx/>
              <a:buChar char="-"/>
              <a:defRPr/>
            </a:pPr>
            <a:r>
              <a:rPr lang="en-GB" altLang="en-US" dirty="0" smtClean="0"/>
              <a:t>“student” and “like” are </a:t>
            </a:r>
            <a:r>
              <a:rPr lang="en-GB" altLang="en-US" dirty="0" err="1" smtClean="0"/>
              <a:t>functors</a:t>
            </a:r>
            <a:r>
              <a:rPr lang="en-GB" altLang="en-US" dirty="0" smtClean="0"/>
              <a:t> that represent relationships between objects.</a:t>
            </a:r>
          </a:p>
          <a:p>
            <a:pPr marL="171450" indent="-171450" eaLnBrk="1" hangingPunct="1">
              <a:buFontTx/>
              <a:buChar char="-"/>
              <a:defRPr/>
            </a:pPr>
            <a:r>
              <a:rPr lang="en-GB" altLang="en-US" dirty="0" smtClean="0"/>
              <a:t>student(</a:t>
            </a:r>
            <a:r>
              <a:rPr lang="en-GB" altLang="en-US" dirty="0" err="1" smtClean="0"/>
              <a:t>jon</a:t>
            </a:r>
            <a:r>
              <a:rPr lang="en-GB" altLang="en-US" dirty="0" smtClean="0"/>
              <a:t>) is a proposition that specifies some property of “</a:t>
            </a:r>
            <a:r>
              <a:rPr lang="en-GB" altLang="en-US" dirty="0" err="1" smtClean="0"/>
              <a:t>jon</a:t>
            </a:r>
            <a:r>
              <a:rPr lang="en-GB" altLang="en-US" dirty="0" smtClean="0"/>
              <a:t>”. We attach the meaning “</a:t>
            </a:r>
            <a:r>
              <a:rPr lang="en-GB" altLang="en-US" dirty="0" err="1" smtClean="0"/>
              <a:t>jon</a:t>
            </a:r>
            <a:r>
              <a:rPr lang="en-GB" altLang="en-US" dirty="0" smtClean="0"/>
              <a:t> attends a university” to the proposition, but it has no intrinsic meaning to symbolic logic. We could just as easily have attached another meaning to the proposition.</a:t>
            </a:r>
          </a:p>
          <a:p>
            <a:pPr marL="171450" indent="-171450" eaLnBrk="1" hangingPunct="1">
              <a:buFontTx/>
              <a:buChar char="-"/>
              <a:defRPr/>
            </a:pPr>
            <a:r>
              <a:rPr lang="en-GB" altLang="en-US" dirty="0" smtClean="0"/>
              <a:t>like(</a:t>
            </a:r>
            <a:r>
              <a:rPr lang="en-GB" altLang="en-US" dirty="0" err="1" smtClean="0"/>
              <a:t>seth</a:t>
            </a:r>
            <a:r>
              <a:rPr lang="en-GB" altLang="en-US" dirty="0" smtClean="0"/>
              <a:t>, </a:t>
            </a:r>
            <a:r>
              <a:rPr lang="en-GB" altLang="en-US" dirty="0" err="1" smtClean="0"/>
              <a:t>osx</a:t>
            </a:r>
            <a:r>
              <a:rPr lang="en-GB" altLang="en-US" dirty="0" smtClean="0"/>
              <a:t>) is a proposition that specifies a relationship between “</a:t>
            </a:r>
            <a:r>
              <a:rPr lang="en-GB" altLang="en-US" dirty="0" err="1" smtClean="0"/>
              <a:t>seth</a:t>
            </a:r>
            <a:r>
              <a:rPr lang="en-GB" altLang="en-US" dirty="0" smtClean="0"/>
              <a:t>” and “</a:t>
            </a:r>
            <a:r>
              <a:rPr lang="en-GB" altLang="en-US" dirty="0" err="1" smtClean="0"/>
              <a:t>osx</a:t>
            </a:r>
            <a:r>
              <a:rPr lang="en-GB" altLang="en-US" dirty="0" smtClean="0"/>
              <a:t>”. We attach the meaning “</a:t>
            </a:r>
            <a:r>
              <a:rPr lang="en-GB" altLang="en-US" dirty="0" err="1" smtClean="0"/>
              <a:t>seth</a:t>
            </a:r>
            <a:r>
              <a:rPr lang="en-GB" altLang="en-US" dirty="0" smtClean="0"/>
              <a:t> likes </a:t>
            </a:r>
            <a:r>
              <a:rPr lang="en-GB" altLang="en-US" dirty="0" err="1" smtClean="0"/>
              <a:t>osx</a:t>
            </a:r>
            <a:r>
              <a:rPr lang="en-GB" altLang="en-US" dirty="0" smtClean="0"/>
              <a:t>” to the proposition, but again it has no intrinsic meaning to symbolic logic. We could again attach another meaning to the proposition.</a:t>
            </a:r>
          </a:p>
          <a:p>
            <a:pPr eaLnBrk="1" hangingPunct="1">
              <a:defRPr/>
            </a:pPr>
            <a:endParaRPr lang="en-GB" altLang="en-US" dirty="0" smtClean="0"/>
          </a:p>
          <a:p>
            <a:pPr eaLnBrk="1" hangingPunct="1">
              <a:defRPr/>
            </a:pPr>
            <a:r>
              <a:rPr lang="en-GB" altLang="en-US" dirty="0" smtClean="0"/>
              <a:t>Also note that we use the convention of starting </a:t>
            </a:r>
            <a:r>
              <a:rPr lang="en-GB" altLang="en-US" dirty="0" err="1" smtClean="0"/>
              <a:t>functors</a:t>
            </a:r>
            <a:r>
              <a:rPr lang="en-GB" altLang="en-US" dirty="0" smtClean="0"/>
              <a:t> and objects with lowercase letters, because this is what is done by </a:t>
            </a:r>
            <a:r>
              <a:rPr lang="en-GB" altLang="en-US" dirty="0" err="1" smtClean="0"/>
              <a:t>Prolog</a:t>
            </a:r>
            <a:r>
              <a:rPr lang="en-GB" altLang="en-US" dirty="0" smtClean="0"/>
              <a:t>.</a:t>
            </a:r>
          </a:p>
        </p:txBody>
      </p:sp>
    </p:spTree>
    <p:extLst>
      <p:ext uri="{BB962C8B-B14F-4D97-AF65-F5344CB8AC3E}">
        <p14:creationId xmlns:p14="http://schemas.microsoft.com/office/powerpoint/2010/main" val="2182186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EF6C5A3-3F21-47CE-937F-C9932CC48B22}" type="slidenum">
              <a:rPr lang="en-US" altLang="en-US" sz="1300" smtClean="0"/>
              <a:pPr/>
              <a:t>9</a:t>
            </a:fld>
            <a:endParaRPr lang="en-US" altLang="en-US" sz="1300" smtClean="0"/>
          </a:p>
        </p:txBody>
      </p:sp>
      <p:sp>
        <p:nvSpPr>
          <p:cNvPr id="21507" name="Rectangle 2"/>
          <p:cNvSpPr>
            <a:spLocks noGrp="1" noRot="1" noChangeAspect="1" noChangeArrowheads="1" noTextEdit="1"/>
          </p:cNvSpPr>
          <p:nvPr>
            <p:ph type="sldImg"/>
          </p:nvPr>
        </p:nvSpPr>
        <p:spPr>
          <a:xfrm>
            <a:off x="992188" y="768350"/>
            <a:ext cx="5114925" cy="3836988"/>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3831201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a:t>Click to edit Master title style</a:t>
            </a:r>
          </a:p>
        </p:txBody>
      </p:sp>
      <p:sp>
        <p:nvSpPr>
          <p:cNvPr id="52227"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a:t>Click to edit Master subtitle style</a:t>
            </a:r>
          </a:p>
        </p:txBody>
      </p:sp>
      <p:pic>
        <p:nvPicPr>
          <p:cNvPr id="6" name="Picture 8" descr="Front Cover: Concepts of Programming Languages, Global Edition, by Robert W Sebesta&#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43400" y="0"/>
            <a:ext cx="4800600" cy="6076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113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A5AA8952-C0A9-4758-9214-08B2077C778B}" type="slidenum">
              <a:rPr lang="en-US" altLang="en-US"/>
              <a:pPr>
                <a:defRPr/>
              </a:pPr>
              <a:t>‹#›</a:t>
            </a:fld>
            <a:endParaRPr lang="en-US" altLang="en-US"/>
          </a:p>
        </p:txBody>
      </p:sp>
    </p:spTree>
    <p:extLst>
      <p:ext uri="{BB962C8B-B14F-4D97-AF65-F5344CB8AC3E}">
        <p14:creationId xmlns:p14="http://schemas.microsoft.com/office/powerpoint/2010/main" val="808616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F23872FE-0B63-415D-A4A0-BFC2B1056801}" type="slidenum">
              <a:rPr lang="en-US" altLang="en-US"/>
              <a:pPr>
                <a:defRPr/>
              </a:pPr>
              <a:t>‹#›</a:t>
            </a:fld>
            <a:endParaRPr lang="en-US" altLang="en-US"/>
          </a:p>
        </p:txBody>
      </p:sp>
    </p:spTree>
    <p:extLst>
      <p:ext uri="{BB962C8B-B14F-4D97-AF65-F5344CB8AC3E}">
        <p14:creationId xmlns:p14="http://schemas.microsoft.com/office/powerpoint/2010/main" val="153159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20C04DEE-A083-43E3-BF43-363BAC378B7F}" type="slidenum">
              <a:rPr lang="en-US" altLang="en-US"/>
              <a:pPr>
                <a:defRPr/>
              </a:pPr>
              <a:t>‹#›</a:t>
            </a:fld>
            <a:endParaRPr lang="en-US" altLang="en-US"/>
          </a:p>
        </p:txBody>
      </p:sp>
    </p:spTree>
    <p:extLst>
      <p:ext uri="{BB962C8B-B14F-4D97-AF65-F5344CB8AC3E}">
        <p14:creationId xmlns:p14="http://schemas.microsoft.com/office/powerpoint/2010/main" val="1115730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01245E0B-D39C-4B9B-B497-A0AA4AC02F63}" type="slidenum">
              <a:rPr lang="en-US" altLang="en-US"/>
              <a:pPr>
                <a:defRPr/>
              </a:pPr>
              <a:t>‹#›</a:t>
            </a:fld>
            <a:endParaRPr lang="en-US" altLang="en-US"/>
          </a:p>
        </p:txBody>
      </p:sp>
    </p:spTree>
    <p:extLst>
      <p:ext uri="{BB962C8B-B14F-4D97-AF65-F5344CB8AC3E}">
        <p14:creationId xmlns:p14="http://schemas.microsoft.com/office/powerpoint/2010/main" val="184363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32ABE6BB-5866-472C-AFAC-368E3375D347}" type="slidenum">
              <a:rPr lang="en-US" altLang="en-US"/>
              <a:pPr>
                <a:defRPr/>
              </a:pPr>
              <a:t>‹#›</a:t>
            </a:fld>
            <a:endParaRPr lang="en-US" altLang="en-US"/>
          </a:p>
        </p:txBody>
      </p:sp>
    </p:spTree>
    <p:extLst>
      <p:ext uri="{BB962C8B-B14F-4D97-AF65-F5344CB8AC3E}">
        <p14:creationId xmlns:p14="http://schemas.microsoft.com/office/powerpoint/2010/main" val="428596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8" name="Rectangle 5"/>
          <p:cNvSpPr>
            <a:spLocks noGrp="1" noChangeArrowheads="1"/>
          </p:cNvSpPr>
          <p:nvPr>
            <p:ph type="sldNum" sz="quarter" idx="11"/>
          </p:nvPr>
        </p:nvSpPr>
        <p:spPr>
          <a:ln/>
        </p:spPr>
        <p:txBody>
          <a:bodyPr/>
          <a:lstStyle>
            <a:lvl1pPr>
              <a:defRPr/>
            </a:lvl1pPr>
          </a:lstStyle>
          <a:p>
            <a:pPr>
              <a:defRPr/>
            </a:pPr>
            <a:r>
              <a:rPr lang="en-US" altLang="en-US"/>
              <a:t>1-</a:t>
            </a:r>
            <a:fld id="{C05BE4C5-F315-4912-87E9-62B9E7F28AF7}" type="slidenum">
              <a:rPr lang="en-US" altLang="en-US"/>
              <a:pPr>
                <a:defRPr/>
              </a:pPr>
              <a:t>‹#›</a:t>
            </a:fld>
            <a:endParaRPr lang="en-US" altLang="en-US"/>
          </a:p>
        </p:txBody>
      </p:sp>
    </p:spTree>
    <p:extLst>
      <p:ext uri="{BB962C8B-B14F-4D97-AF65-F5344CB8AC3E}">
        <p14:creationId xmlns:p14="http://schemas.microsoft.com/office/powerpoint/2010/main" val="51008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ltLang="en-US"/>
              <a:t>1-</a:t>
            </a:r>
            <a:fld id="{FE945154-0118-407D-A1F3-E2695EE1F149}" type="slidenum">
              <a:rPr lang="en-US" altLang="en-US"/>
              <a:pPr>
                <a:defRPr/>
              </a:pPr>
              <a:t>‹#›</a:t>
            </a:fld>
            <a:endParaRPr lang="en-US" altLang="en-US"/>
          </a:p>
        </p:txBody>
      </p:sp>
    </p:spTree>
    <p:extLst>
      <p:ext uri="{BB962C8B-B14F-4D97-AF65-F5344CB8AC3E}">
        <p14:creationId xmlns:p14="http://schemas.microsoft.com/office/powerpoint/2010/main" val="29216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ltLang="en-US"/>
              <a:t>1-</a:t>
            </a:r>
            <a:fld id="{284BE490-3808-4560-A8A4-98EE2E24C6A7}" type="slidenum">
              <a:rPr lang="en-US" altLang="en-US"/>
              <a:pPr>
                <a:defRPr/>
              </a:pPr>
              <a:t>‹#›</a:t>
            </a:fld>
            <a:endParaRPr lang="en-US" altLang="en-US"/>
          </a:p>
        </p:txBody>
      </p:sp>
    </p:spTree>
    <p:extLst>
      <p:ext uri="{BB962C8B-B14F-4D97-AF65-F5344CB8AC3E}">
        <p14:creationId xmlns:p14="http://schemas.microsoft.com/office/powerpoint/2010/main" val="3035004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56877B48-5206-47DD-B374-2F0C12C91B74}" type="slidenum">
              <a:rPr lang="en-US" altLang="en-US"/>
              <a:pPr>
                <a:defRPr/>
              </a:pPr>
              <a:t>‹#›</a:t>
            </a:fld>
            <a:endParaRPr lang="en-US" altLang="en-US"/>
          </a:p>
        </p:txBody>
      </p:sp>
    </p:spTree>
    <p:extLst>
      <p:ext uri="{BB962C8B-B14F-4D97-AF65-F5344CB8AC3E}">
        <p14:creationId xmlns:p14="http://schemas.microsoft.com/office/powerpoint/2010/main" val="228792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242213D6-3DA7-401C-9FA8-138D561D85CE}" type="slidenum">
              <a:rPr lang="en-US" altLang="en-US"/>
              <a:pPr>
                <a:defRPr/>
              </a:pPr>
              <a:t>‹#›</a:t>
            </a:fld>
            <a:endParaRPr lang="en-US" altLang="en-US"/>
          </a:p>
        </p:txBody>
      </p:sp>
    </p:spTree>
    <p:extLst>
      <p:ext uri="{BB962C8B-B14F-4D97-AF65-F5344CB8AC3E}">
        <p14:creationId xmlns:p14="http://schemas.microsoft.com/office/powerpoint/2010/main" val="361821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04" name="Rectangle 4"/>
          <p:cNvSpPr>
            <a:spLocks noGrp="1" noChangeArrowheads="1"/>
          </p:cNvSpPr>
          <p:nvPr>
            <p:ph type="ftr" sz="quarter" idx="3"/>
          </p:nvPr>
        </p:nvSpPr>
        <p:spPr bwMode="auto">
          <a:xfrm>
            <a:off x="685800" y="6248400"/>
            <a:ext cx="4876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2012 Addison-Wesley. All rights reserved.</a:t>
            </a:r>
          </a:p>
        </p:txBody>
      </p:sp>
      <p:sp>
        <p:nvSpPr>
          <p:cNvPr id="51205"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defRPr>
            </a:lvl1pPr>
          </a:lstStyle>
          <a:p>
            <a:pPr>
              <a:defRPr/>
            </a:pPr>
            <a:r>
              <a:rPr lang="en-US" altLang="en-US"/>
              <a:t>1-</a:t>
            </a:r>
            <a:fld id="{9A0258FD-0E2F-4263-A73F-BF2679301C1D}" type="slidenum">
              <a:rPr lang="en-US" altLang="en-US"/>
              <a:pPr>
                <a:defRPr/>
              </a:pPr>
              <a:t>‹#›</a:t>
            </a:fld>
            <a:endParaRPr lang="en-US" altLang="en-US"/>
          </a:p>
        </p:txBody>
      </p:sp>
      <p:sp>
        <p:nvSpPr>
          <p:cNvPr id="1030" name="Line 6"/>
          <p:cNvSpPr>
            <a:spLocks noChangeShapeType="1"/>
          </p:cNvSpPr>
          <p:nvPr/>
        </p:nvSpPr>
        <p:spPr bwMode="auto">
          <a:xfrm>
            <a:off x="609600" y="152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031" name="Line 7"/>
          <p:cNvSpPr>
            <a:spLocks noChangeShapeType="1"/>
          </p:cNvSpPr>
          <p:nvPr/>
        </p:nvSpPr>
        <p:spPr bwMode="auto">
          <a:xfrm>
            <a:off x="609600" y="1219200"/>
            <a:ext cx="8153400"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ZA"/>
          </a:p>
        </p:txBody>
      </p:sp>
    </p:spTree>
  </p:cSld>
  <p:clrMap bg1="lt1" tx1="dk1" bg2="lt2" tx2="dk2" accent1="accent1" accent2="accent2" accent3="accent3" accent4="accent4" accent5="accent5" accent6="accent6" hlink="hlink" folHlink="folHlink"/>
  <p:sldLayoutIdLst>
    <p:sldLayoutId id="2147483843"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228600" y="1371600"/>
            <a:ext cx="3657600" cy="1143000"/>
          </a:xfrm>
        </p:spPr>
        <p:txBody>
          <a:bodyPr/>
          <a:lstStyle/>
          <a:p>
            <a:pPr eaLnBrk="1" hangingPunct="1"/>
            <a:r>
              <a:rPr lang="en-US" altLang="en-US" dirty="0" smtClean="0"/>
              <a:t>Chapter 16</a:t>
            </a:r>
            <a:br>
              <a:rPr lang="en-US" altLang="en-US" dirty="0" smtClean="0"/>
            </a:br>
            <a:r>
              <a:rPr lang="en-US" altLang="en-US" sz="2800" dirty="0" smtClean="0"/>
              <a:t>Part 1</a:t>
            </a:r>
          </a:p>
        </p:txBody>
      </p:sp>
      <p:sp>
        <p:nvSpPr>
          <p:cNvPr id="4099" name="Rectangle 5"/>
          <p:cNvSpPr>
            <a:spLocks noGrp="1" noChangeArrowheads="1"/>
          </p:cNvSpPr>
          <p:nvPr>
            <p:ph type="subTitle" idx="1"/>
          </p:nvPr>
        </p:nvSpPr>
        <p:spPr/>
        <p:txBody>
          <a:bodyPr/>
          <a:lstStyle/>
          <a:p>
            <a:pPr eaLnBrk="1" hangingPunct="1"/>
            <a:r>
              <a:rPr lang="en-US" altLang="en-US" smtClean="0"/>
              <a:t>Logic Programming Languages</a:t>
            </a:r>
          </a:p>
          <a:p>
            <a:pPr eaLnBrk="1" hangingPunct="1"/>
            <a:endParaRPr lang="en-US" alt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204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1769DD61-BFD8-417B-B085-768B3AD5CD5F}" type="slidenum">
              <a:rPr lang="en-US" altLang="en-US" sz="1000" smtClean="0">
                <a:solidFill>
                  <a:schemeClr val="tx1"/>
                </a:solidFill>
                <a:latin typeface="Arial" panose="020B0604020202020204" pitchFamily="34" charset="0"/>
              </a:rPr>
              <a:pPr>
                <a:spcBef>
                  <a:spcPct val="0"/>
                </a:spcBef>
                <a:buFontTx/>
                <a:buNone/>
              </a:pPr>
              <a:t>10</a:t>
            </a:fld>
            <a:endParaRPr lang="en-US" altLang="en-US" sz="1000" smtClean="0">
              <a:solidFill>
                <a:schemeClr val="tx1"/>
              </a:solidFill>
              <a:latin typeface="Arial" panose="020B0604020202020204" pitchFamily="34" charset="0"/>
            </a:endParaRPr>
          </a:p>
        </p:txBody>
      </p:sp>
      <p:sp>
        <p:nvSpPr>
          <p:cNvPr id="20484" name="Rectangle 2"/>
          <p:cNvSpPr>
            <a:spLocks noGrp="1" noChangeArrowheads="1"/>
          </p:cNvSpPr>
          <p:nvPr>
            <p:ph type="title"/>
          </p:nvPr>
        </p:nvSpPr>
        <p:spPr>
          <a:xfrm>
            <a:off x="609600" y="31530"/>
            <a:ext cx="8153400" cy="1143000"/>
          </a:xfrm>
        </p:spPr>
        <p:txBody>
          <a:bodyPr/>
          <a:lstStyle/>
          <a:p>
            <a:pPr eaLnBrk="1" hangingPunct="1"/>
            <a:r>
              <a:rPr lang="en-US" altLang="en-US" sz="3200" dirty="0" smtClean="0"/>
              <a:t>Predicate Calculus:</a:t>
            </a:r>
            <a:br>
              <a:rPr lang="en-US" altLang="en-US" sz="3200" dirty="0" smtClean="0"/>
            </a:br>
            <a:r>
              <a:rPr lang="en-US" altLang="en-US" sz="3200" dirty="0" smtClean="0"/>
              <a:t>Compound Propositions</a:t>
            </a:r>
          </a:p>
        </p:txBody>
      </p:sp>
      <p:sp>
        <p:nvSpPr>
          <p:cNvPr id="20485" name="Rectangle 3"/>
          <p:cNvSpPr>
            <a:spLocks noGrp="1" noChangeArrowheads="1"/>
          </p:cNvSpPr>
          <p:nvPr>
            <p:ph type="body" idx="1"/>
          </p:nvPr>
        </p:nvSpPr>
        <p:spPr/>
        <p:txBody>
          <a:bodyPr/>
          <a:lstStyle/>
          <a:p>
            <a:pPr eaLnBrk="1" hangingPunct="1"/>
            <a:r>
              <a:rPr lang="en-US" altLang="en-US" dirty="0" smtClean="0"/>
              <a:t>We’ve looked at atomic propositions</a:t>
            </a:r>
          </a:p>
          <a:p>
            <a:pPr eaLnBrk="1" hangingPunct="1"/>
            <a:r>
              <a:rPr lang="en-US" altLang="en-US" u="sng" dirty="0" smtClean="0"/>
              <a:t>Compound propositions</a:t>
            </a:r>
          </a:p>
          <a:p>
            <a:pPr lvl="1" eaLnBrk="1" hangingPunct="1"/>
            <a:r>
              <a:rPr lang="en-US" altLang="en-US" dirty="0" smtClean="0"/>
              <a:t>More complex than atomic propositions</a:t>
            </a:r>
          </a:p>
          <a:p>
            <a:pPr lvl="1" eaLnBrk="1" hangingPunct="1"/>
            <a:r>
              <a:rPr lang="en-US" altLang="en-US" dirty="0" smtClean="0"/>
              <a:t>Have two or more atomic propositions</a:t>
            </a:r>
          </a:p>
          <a:p>
            <a:pPr lvl="1" eaLnBrk="1" hangingPunct="1"/>
            <a:r>
              <a:rPr lang="en-US" altLang="en-US" dirty="0" smtClean="0"/>
              <a:t>Atomic propositions are connected by operators</a:t>
            </a:r>
          </a:p>
        </p:txBody>
      </p:sp>
    </p:spTree>
    <p:extLst>
      <p:ext uri="{BB962C8B-B14F-4D97-AF65-F5344CB8AC3E}">
        <p14:creationId xmlns:p14="http://schemas.microsoft.com/office/powerpoint/2010/main" val="1360306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225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B03744B-9395-4AEA-84CF-8B18D10D0097}" type="slidenum">
              <a:rPr lang="en-US" altLang="en-US" sz="1000" smtClean="0">
                <a:solidFill>
                  <a:schemeClr val="tx1"/>
                </a:solidFill>
                <a:latin typeface="Arial" panose="020B0604020202020204" pitchFamily="34" charset="0"/>
              </a:rPr>
              <a:pPr>
                <a:spcBef>
                  <a:spcPct val="0"/>
                </a:spcBef>
                <a:buFontTx/>
                <a:buNone/>
              </a:pPr>
              <a:t>11</a:t>
            </a:fld>
            <a:endParaRPr lang="en-US" altLang="en-US" sz="1000" smtClean="0">
              <a:solidFill>
                <a:schemeClr val="tx1"/>
              </a:solidFill>
              <a:latin typeface="Arial" panose="020B0604020202020204" pitchFamily="34" charset="0"/>
            </a:endParaRPr>
          </a:p>
        </p:txBody>
      </p:sp>
      <p:sp>
        <p:nvSpPr>
          <p:cNvPr id="22532" name="Rectangle 2"/>
          <p:cNvSpPr>
            <a:spLocks noGrp="1" noChangeArrowheads="1"/>
          </p:cNvSpPr>
          <p:nvPr>
            <p:ph type="title"/>
          </p:nvPr>
        </p:nvSpPr>
        <p:spPr>
          <a:xfrm>
            <a:off x="609600" y="381000"/>
            <a:ext cx="8153400" cy="1143000"/>
          </a:xfrm>
        </p:spPr>
        <p:txBody>
          <a:bodyPr/>
          <a:lstStyle/>
          <a:p>
            <a:pPr eaLnBrk="1" hangingPunct="1"/>
            <a:r>
              <a:rPr lang="en-US" altLang="en-US" sz="3200" dirty="0" smtClean="0"/>
              <a:t>Predicate Calculus: Logical Operators</a:t>
            </a:r>
          </a:p>
        </p:txBody>
      </p:sp>
      <p:graphicFrame>
        <p:nvGraphicFramePr>
          <p:cNvPr id="15400" name="Group 40"/>
          <p:cNvGraphicFramePr>
            <a:graphicFrameLocks noGrp="1"/>
          </p:cNvGraphicFramePr>
          <p:nvPr/>
        </p:nvGraphicFramePr>
        <p:xfrm>
          <a:off x="609600" y="1487488"/>
          <a:ext cx="8229600" cy="4429125"/>
        </p:xfrm>
        <a:graphic>
          <a:graphicData uri="http://schemas.openxmlformats.org/drawingml/2006/table">
            <a:tbl>
              <a:tblPr/>
              <a:tblGrid>
                <a:gridCol w="2311400"/>
                <a:gridCol w="1506538"/>
                <a:gridCol w="1697037"/>
                <a:gridCol w="2714625"/>
              </a:tblGrid>
              <a:tr h="6778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accent2"/>
                          </a:solidFill>
                          <a:effectLst/>
                          <a:latin typeface="Lucida Sans Unicode" pitchFamily="34" charset="0"/>
                          <a:ea typeface="Lucida Sans Unicode" pitchFamily="34" charset="0"/>
                          <a:cs typeface="Lucida Sans Unicode" pitchFamily="34" charset="0"/>
                        </a:rPr>
                        <a:t>Name</a:t>
                      </a:r>
                    </a:p>
                  </a:txBody>
                  <a:tcPr marT="45722" marB="4572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accent2"/>
                          </a:solidFill>
                          <a:effectLst/>
                          <a:latin typeface="Lucida Sans Unicode" pitchFamily="34" charset="0"/>
                          <a:ea typeface="Lucida Sans Unicode" pitchFamily="34" charset="0"/>
                          <a:cs typeface="Lucida Sans Unicode" pitchFamily="34" charset="0"/>
                        </a:rPr>
                        <a:t>Symbol</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accent2"/>
                          </a:solidFill>
                          <a:effectLst/>
                          <a:latin typeface="Lucida Sans Unicode" pitchFamily="34" charset="0"/>
                          <a:ea typeface="Lucida Sans Unicode" pitchFamily="34" charset="0"/>
                          <a:cs typeface="Lucida Sans Unicode" pitchFamily="34" charset="0"/>
                        </a:rPr>
                        <a:t>Example</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accent2"/>
                          </a:solidFill>
                          <a:effectLst/>
                          <a:latin typeface="Lucida Sans Unicode" pitchFamily="34" charset="0"/>
                          <a:ea typeface="Lucida Sans Unicode" pitchFamily="34" charset="0"/>
                          <a:cs typeface="Lucida Sans Unicode" pitchFamily="34" charset="0"/>
                        </a:rPr>
                        <a:t>Meaning</a:t>
                      </a:r>
                    </a:p>
                  </a:txBody>
                  <a:tcPr marT="45722" marB="4572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63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rPr>
                        <a:t>negation</a:t>
                      </a:r>
                    </a:p>
                  </a:txBody>
                  <a:tcPr marT="45722" marB="4572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Symbol" pitchFamily="18" charset="2"/>
                        </a:rPr>
                        <a:t></a:t>
                      </a:r>
                      <a:endPar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endParaRP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Symbol" pitchFamily="18" charset="2"/>
                        </a:rPr>
                        <a:t></a:t>
                      </a: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Math1" pitchFamily="2" charset="2"/>
                        </a:rPr>
                        <a:t> a</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accent2"/>
                          </a:solidFill>
                          <a:effectLst/>
                          <a:latin typeface="Lucida Sans Unicode" pitchFamily="34" charset="0"/>
                          <a:ea typeface="Lucida Sans Unicode" pitchFamily="34" charset="0"/>
                          <a:cs typeface="Lucida Sans Unicode" pitchFamily="34" charset="0"/>
                        </a:rPr>
                        <a:t>not a</a:t>
                      </a:r>
                    </a:p>
                  </a:txBody>
                  <a:tcPr marT="45722" marB="4572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78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rPr>
                        <a:t>conjunction</a:t>
                      </a:r>
                    </a:p>
                  </a:txBody>
                  <a:tcPr marT="45722" marB="4572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Symbol" pitchFamily="18" charset="2"/>
                        </a:rPr>
                        <a:t></a:t>
                      </a:r>
                      <a:endPar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endParaRP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Math1" pitchFamily="2" charset="2"/>
                        </a:rPr>
                        <a:t>a </a:t>
                      </a: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Symbol" pitchFamily="18" charset="2"/>
                        </a:rPr>
                        <a:t></a:t>
                      </a: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Math1" pitchFamily="2" charset="2"/>
                        </a:rPr>
                        <a:t> b</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rPr>
                        <a:t>a and b</a:t>
                      </a:r>
                    </a:p>
                  </a:txBody>
                  <a:tcPr marT="45722" marB="4572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78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rPr>
                        <a:t>disjunction</a:t>
                      </a:r>
                    </a:p>
                  </a:txBody>
                  <a:tcPr marT="45722" marB="4572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Symbol" pitchFamily="18" charset="2"/>
                        </a:rPr>
                        <a:t></a:t>
                      </a:r>
                      <a:endPar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endParaRP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Math1" pitchFamily="2" charset="2"/>
                        </a:rPr>
                        <a:t>a </a:t>
                      </a: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Symbol" pitchFamily="18" charset="2"/>
                        </a:rPr>
                        <a:t></a:t>
                      </a: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Math1" pitchFamily="2" charset="2"/>
                        </a:rPr>
                        <a:t> b</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rPr>
                        <a:t>a or b</a:t>
                      </a:r>
                    </a:p>
                  </a:txBody>
                  <a:tcPr marT="45722" marB="4572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229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rPr>
                        <a:t>equivalence</a:t>
                      </a:r>
                    </a:p>
                  </a:txBody>
                  <a:tcPr marT="45722" marB="4572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Symbol" pitchFamily="18" charset="2"/>
                        </a:rPr>
                        <a:t></a:t>
                      </a:r>
                      <a:endPar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endParaRP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Math1" pitchFamily="2" charset="2"/>
                        </a:rPr>
                        <a:t>a </a:t>
                      </a: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Symbol" pitchFamily="18" charset="2"/>
                        </a:rPr>
                        <a:t></a:t>
                      </a: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Math1" pitchFamily="2" charset="2"/>
                        </a:rPr>
                        <a:t> b</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rPr>
                        <a:t>a is equivalent to b</a:t>
                      </a:r>
                    </a:p>
                  </a:txBody>
                  <a:tcPr marT="45722" marB="4572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96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rPr>
                        <a:t>implication</a:t>
                      </a:r>
                    </a:p>
                  </a:txBody>
                  <a:tcPr marT="45722" marB="4572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Symbol" pitchFamily="18" charset="2"/>
                        </a:rPr>
                        <a:t></a:t>
                      </a:r>
                      <a:endPar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Math1" pitchFamily="2" charset="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Symbol" pitchFamily="18" charset="2"/>
                        </a:rPr>
                        <a:t></a:t>
                      </a:r>
                      <a:endPar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endParaRP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Math1" pitchFamily="2" charset="2"/>
                        </a:rPr>
                        <a:t>a </a:t>
                      </a: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Symbol" pitchFamily="18" charset="2"/>
                        </a:rPr>
                        <a:t></a:t>
                      </a: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Math1" pitchFamily="2" charset="2"/>
                        </a:rPr>
                        <a:t> b</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Math1" pitchFamily="2" charset="2"/>
                        </a:rPr>
                        <a:t>a </a:t>
                      </a: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Symbol" pitchFamily="18" charset="2"/>
                        </a:rPr>
                        <a:t></a:t>
                      </a: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sym typeface="Math1" pitchFamily="2" charset="2"/>
                        </a:rPr>
                        <a:t> b</a:t>
                      </a:r>
                    </a:p>
                  </a:txBody>
                  <a:tcPr marT="45722" marB="4572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rPr>
                        <a:t>a implies b</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rPr>
                        <a:t>b implies a</a:t>
                      </a:r>
                    </a:p>
                  </a:txBody>
                  <a:tcPr marT="45722" marB="4572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839D4D4E-F6C8-4879-B769-A84EAD8D007A}" type="slidenum">
              <a:rPr lang="en-US" altLang="en-US" sz="1000" smtClean="0">
                <a:solidFill>
                  <a:schemeClr val="tx1"/>
                </a:solidFill>
                <a:latin typeface="Arial" panose="020B0604020202020204" pitchFamily="34" charset="0"/>
              </a:rPr>
              <a:pPr>
                <a:spcBef>
                  <a:spcPct val="0"/>
                </a:spcBef>
                <a:buFontTx/>
                <a:buNone/>
              </a:pPr>
              <a:t>12</a:t>
            </a:fld>
            <a:endParaRPr lang="en-US" altLang="en-US" sz="1000" smtClean="0">
              <a:solidFill>
                <a:schemeClr val="tx1"/>
              </a:solidFill>
              <a:latin typeface="Arial" panose="020B0604020202020204" pitchFamily="34" charset="0"/>
            </a:endParaRPr>
          </a:p>
        </p:txBody>
      </p:sp>
      <p:sp>
        <p:nvSpPr>
          <p:cNvPr id="24580" name="Rectangle 2"/>
          <p:cNvSpPr>
            <a:spLocks noGrp="1" noChangeArrowheads="1"/>
          </p:cNvSpPr>
          <p:nvPr>
            <p:ph type="title"/>
          </p:nvPr>
        </p:nvSpPr>
        <p:spPr/>
        <p:txBody>
          <a:bodyPr/>
          <a:lstStyle/>
          <a:p>
            <a:pPr eaLnBrk="1" hangingPunct="1"/>
            <a:r>
              <a:rPr lang="en-US" altLang="en-US" sz="3200" dirty="0" smtClean="0"/>
              <a:t>Predicate Calculus: Quantifiers</a:t>
            </a:r>
          </a:p>
        </p:txBody>
      </p:sp>
      <p:sp>
        <p:nvSpPr>
          <p:cNvPr id="24581" name="Rectangle 24"/>
          <p:cNvSpPr>
            <a:spLocks noGrp="1" noChangeArrowheads="1"/>
          </p:cNvSpPr>
          <p:nvPr>
            <p:ph type="body" idx="4294967295"/>
          </p:nvPr>
        </p:nvSpPr>
        <p:spPr/>
        <p:txBody>
          <a:bodyPr/>
          <a:lstStyle/>
          <a:p>
            <a:r>
              <a:rPr lang="en-ZA" altLang="en-US" smtClean="0"/>
              <a:t>Variables can appear in a proposition</a:t>
            </a:r>
          </a:p>
          <a:p>
            <a:pPr lvl="1"/>
            <a:r>
              <a:rPr lang="en-ZA" altLang="en-US" smtClean="0"/>
              <a:t>Can only be introduced using </a:t>
            </a:r>
            <a:r>
              <a:rPr lang="en-ZA" altLang="en-US" u="sng" smtClean="0"/>
              <a:t>quantifiers</a:t>
            </a:r>
          </a:p>
          <a:p>
            <a:pPr lvl="1"/>
            <a:endParaRPr lang="en-ZA" altLang="en-US" smtClean="0"/>
          </a:p>
          <a:p>
            <a:pPr lvl="1"/>
            <a:endParaRPr lang="en-ZA" altLang="en-US" smtClean="0"/>
          </a:p>
          <a:p>
            <a:pPr lvl="1"/>
            <a:endParaRPr lang="en-ZA" altLang="en-US" smtClean="0"/>
          </a:p>
          <a:p>
            <a:pPr lvl="1"/>
            <a:endParaRPr lang="en-ZA" altLang="en-US" smtClean="0"/>
          </a:p>
          <a:p>
            <a:pPr lvl="1"/>
            <a:endParaRPr lang="en-ZA" altLang="en-US" smtClean="0"/>
          </a:p>
          <a:p>
            <a:pPr lvl="1"/>
            <a:endParaRPr lang="en-ZA" altLang="en-US" smtClean="0"/>
          </a:p>
          <a:p>
            <a:pPr lvl="1"/>
            <a:r>
              <a:rPr lang="en-US" altLang="en-US" smtClean="0">
                <a:ea typeface="Arial Unicode MS" panose="020B0604020202020204" pitchFamily="34" charset="-128"/>
                <a:cs typeface="Arial Unicode MS" panose="020B0604020202020204" pitchFamily="34" charset="-128"/>
                <a:sym typeface="Symbol" panose="05050102010706020507" pitchFamily="18" charset="2"/>
              </a:rPr>
              <a:t></a:t>
            </a:r>
            <a:r>
              <a:rPr lang="en-US" altLang="en-US" smtClean="0">
                <a:ea typeface="Arial Unicode MS" panose="020B0604020202020204" pitchFamily="34" charset="-128"/>
                <a:cs typeface="Arial Unicode MS" panose="020B0604020202020204" pitchFamily="34" charset="-128"/>
              </a:rPr>
              <a:t>X.(woman(X) </a:t>
            </a:r>
            <a:r>
              <a:rPr lang="en-US" altLang="en-US" smtClean="0">
                <a:sym typeface="Symbol" panose="05050102010706020507" pitchFamily="18" charset="2"/>
              </a:rPr>
              <a:t> human(X))</a:t>
            </a:r>
          </a:p>
          <a:p>
            <a:pPr lvl="1">
              <a:buFontTx/>
              <a:buNone/>
            </a:pPr>
            <a:r>
              <a:rPr lang="en-ZA" altLang="en-US" smtClean="0">
                <a:sym typeface="Symbol" panose="05050102010706020507" pitchFamily="18" charset="2"/>
              </a:rPr>
              <a:t>	</a:t>
            </a:r>
            <a:r>
              <a:rPr lang="en-US" altLang="en-US" smtClean="0">
                <a:ea typeface="Arial Unicode MS" panose="020B0604020202020204" pitchFamily="34" charset="-128"/>
                <a:cs typeface="Arial Unicode MS" panose="020B0604020202020204" pitchFamily="34" charset="-128"/>
                <a:sym typeface="Symbol" panose="05050102010706020507" pitchFamily="18" charset="2"/>
              </a:rPr>
              <a:t></a:t>
            </a:r>
            <a:r>
              <a:rPr lang="en-US" altLang="en-US" smtClean="0">
                <a:ea typeface="Arial Unicode MS" panose="020B0604020202020204" pitchFamily="34" charset="-128"/>
                <a:cs typeface="Arial Unicode MS" panose="020B0604020202020204" pitchFamily="34" charset="-128"/>
              </a:rPr>
              <a:t>X.(mother(mary, X) </a:t>
            </a:r>
            <a:r>
              <a:rPr lang="en-US" altLang="en-US" smtClean="0">
                <a:sym typeface="Symbol" panose="05050102010706020507" pitchFamily="18" charset="2"/>
              </a:rPr>
              <a:t> male(X)</a:t>
            </a:r>
            <a:r>
              <a:rPr lang="en-US" altLang="en-US" smtClean="0">
                <a:ea typeface="Arial Unicode MS" panose="020B0604020202020204" pitchFamily="34" charset="-128"/>
                <a:cs typeface="Arial Unicode MS" panose="020B0604020202020204" pitchFamily="34" charset="-128"/>
              </a:rPr>
              <a:t>)</a:t>
            </a:r>
            <a:endParaRPr lang="en-GB" altLang="en-US" smtClean="0">
              <a:ea typeface="Arial Unicode MS" panose="020B0604020202020204" pitchFamily="34" charset="-128"/>
              <a:cs typeface="Arial Unicode MS" panose="020B0604020202020204" pitchFamily="34" charset="-128"/>
            </a:endParaRPr>
          </a:p>
        </p:txBody>
      </p:sp>
      <p:graphicFrame>
        <p:nvGraphicFramePr>
          <p:cNvPr id="16406" name="Group 22"/>
          <p:cNvGraphicFramePr>
            <a:graphicFrameLocks noGrp="1"/>
          </p:cNvGraphicFramePr>
          <p:nvPr/>
        </p:nvGraphicFramePr>
        <p:xfrm>
          <a:off x="1143000" y="2743200"/>
          <a:ext cx="7639050" cy="2176464"/>
        </p:xfrm>
        <a:graphic>
          <a:graphicData uri="http://schemas.openxmlformats.org/drawingml/2006/table">
            <a:tbl>
              <a:tblPr/>
              <a:tblGrid>
                <a:gridCol w="1903413"/>
                <a:gridCol w="1731962"/>
                <a:gridCol w="4003675"/>
              </a:tblGrid>
              <a:tr h="6775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accent2"/>
                          </a:solidFill>
                          <a:effectLst/>
                          <a:latin typeface="Lucida Sans Unicode" pitchFamily="34" charset="0"/>
                          <a:ea typeface="Lucida Sans Unicode" pitchFamily="34" charset="0"/>
                          <a:cs typeface="Lucida Sans Unicode" pitchFamily="34" charset="0"/>
                        </a:rPr>
                        <a:t>Name</a:t>
                      </a:r>
                    </a:p>
                  </a:txBody>
                  <a:tcPr marT="45701" marB="4570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accent2"/>
                          </a:solidFill>
                          <a:effectLst/>
                          <a:latin typeface="Lucida Sans Unicode" pitchFamily="34" charset="0"/>
                          <a:ea typeface="Lucida Sans Unicode" pitchFamily="34" charset="0"/>
                          <a:cs typeface="Lucida Sans Unicode" pitchFamily="34" charset="0"/>
                        </a:rPr>
                        <a:t>Example</a:t>
                      </a:r>
                    </a:p>
                  </a:txBody>
                  <a:tcPr marT="45701" marB="4570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accent2"/>
                          </a:solidFill>
                          <a:effectLst/>
                          <a:latin typeface="Lucida Sans Unicode" pitchFamily="34" charset="0"/>
                          <a:ea typeface="Lucida Sans Unicode" pitchFamily="34" charset="0"/>
                          <a:cs typeface="Lucida Sans Unicode" pitchFamily="34" charset="0"/>
                        </a:rPr>
                        <a:t>Meaning</a:t>
                      </a:r>
                    </a:p>
                  </a:txBody>
                  <a:tcPr marT="45701" marB="4570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59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rPr>
                        <a:t>universal</a:t>
                      </a:r>
                    </a:p>
                  </a:txBody>
                  <a:tcPr marT="45701" marB="4570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Arial Unicode MS" pitchFamily="34" charset="-128"/>
                          <a:cs typeface="Arial Unicode MS" pitchFamily="34" charset="-128"/>
                          <a:sym typeface="Symbol" pitchFamily="18" charset="2"/>
                        </a:rPr>
                        <a:t></a:t>
                      </a:r>
                      <a:r>
                        <a:rPr kumimoji="0" lang="en-US" sz="2400" b="0" i="0" u="none" strike="noStrike" cap="none" normalizeH="0" baseline="0" smtClean="0">
                          <a:ln>
                            <a:noFill/>
                          </a:ln>
                          <a:solidFill>
                            <a:schemeClr val="accent2"/>
                          </a:solidFill>
                          <a:effectLst/>
                          <a:latin typeface="Lucida Sans Unicode" pitchFamily="34" charset="0"/>
                          <a:ea typeface="Arial Unicode MS" pitchFamily="34" charset="-128"/>
                          <a:cs typeface="Arial Unicode MS" pitchFamily="34" charset="-128"/>
                        </a:rPr>
                        <a:t>X.P</a:t>
                      </a:r>
                      <a:endPar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endParaRPr>
                    </a:p>
                  </a:txBody>
                  <a:tcPr marT="45701" marB="4570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accent2"/>
                          </a:solidFill>
                          <a:effectLst/>
                          <a:latin typeface="Lucida Sans Unicode" pitchFamily="34" charset="0"/>
                          <a:ea typeface="Lucida Sans Unicode" pitchFamily="34" charset="0"/>
                          <a:cs typeface="Lucida Sans Unicode" pitchFamily="34" charset="0"/>
                        </a:rPr>
                        <a:t>For all X, P is true</a:t>
                      </a:r>
                    </a:p>
                  </a:txBody>
                  <a:tcPr marT="45701" marB="4570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229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Lucida Sans Unicode" pitchFamily="34" charset="0"/>
                          <a:cs typeface="Lucida Sans Unicode" pitchFamily="34" charset="0"/>
                        </a:rPr>
                        <a:t>existential</a:t>
                      </a:r>
                    </a:p>
                  </a:txBody>
                  <a:tcPr marT="45701" marB="4570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accent2"/>
                          </a:solidFill>
                          <a:effectLst/>
                          <a:latin typeface="Lucida Sans Unicode" pitchFamily="34" charset="0"/>
                          <a:ea typeface="Arial Unicode MS" pitchFamily="34" charset="-128"/>
                          <a:cs typeface="Arial Unicode MS" pitchFamily="34" charset="-128"/>
                          <a:sym typeface="Symbol" pitchFamily="18" charset="2"/>
                        </a:rPr>
                        <a:t></a:t>
                      </a:r>
                      <a:r>
                        <a:rPr kumimoji="0" lang="en-US" sz="2400" b="0" i="0" u="none" strike="noStrike" cap="none" normalizeH="0" baseline="0" smtClean="0">
                          <a:ln>
                            <a:noFill/>
                          </a:ln>
                          <a:solidFill>
                            <a:schemeClr val="accent2"/>
                          </a:solidFill>
                          <a:effectLst/>
                          <a:latin typeface="Lucida Sans Unicode" pitchFamily="34" charset="0"/>
                          <a:ea typeface="Arial Unicode MS" pitchFamily="34" charset="-128"/>
                          <a:cs typeface="Arial Unicode MS" pitchFamily="34" charset="-128"/>
                        </a:rPr>
                        <a:t>X.P</a:t>
                      </a:r>
                    </a:p>
                  </a:txBody>
                  <a:tcPr marT="45701" marB="4570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accent2"/>
                          </a:solidFill>
                          <a:effectLst/>
                          <a:latin typeface="Lucida Sans Unicode" pitchFamily="34" charset="0"/>
                          <a:ea typeface="Lucida Sans Unicode" pitchFamily="34" charset="0"/>
                          <a:cs typeface="Lucida Sans Unicode" pitchFamily="34" charset="0"/>
                        </a:rPr>
                        <a:t>There exists a value of X such that P is true</a:t>
                      </a:r>
                    </a:p>
                  </a:txBody>
                  <a:tcPr marT="45701" marB="4570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286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2BAF6A5-ABCE-45ED-A37B-17507E74DA63}" type="slidenum">
              <a:rPr lang="en-US" altLang="en-US" sz="1000" smtClean="0">
                <a:solidFill>
                  <a:schemeClr val="tx1"/>
                </a:solidFill>
                <a:latin typeface="Arial" panose="020B0604020202020204" pitchFamily="34" charset="0"/>
              </a:rPr>
              <a:pPr>
                <a:spcBef>
                  <a:spcPct val="0"/>
                </a:spcBef>
                <a:buFontTx/>
                <a:buNone/>
              </a:pPr>
              <a:t>13</a:t>
            </a:fld>
            <a:endParaRPr lang="en-US" altLang="en-US" sz="1000" smtClean="0">
              <a:solidFill>
                <a:schemeClr val="tx1"/>
              </a:solidFill>
              <a:latin typeface="Arial" panose="020B0604020202020204" pitchFamily="34" charset="0"/>
            </a:endParaRPr>
          </a:p>
        </p:txBody>
      </p:sp>
      <p:sp>
        <p:nvSpPr>
          <p:cNvPr id="28676" name="Rectangle 3"/>
          <p:cNvSpPr>
            <a:spLocks noGrp="1" noChangeArrowheads="1"/>
          </p:cNvSpPr>
          <p:nvPr>
            <p:ph type="body" idx="1"/>
          </p:nvPr>
        </p:nvSpPr>
        <p:spPr>
          <a:xfrm>
            <a:off x="609600" y="1612900"/>
            <a:ext cx="8305800" cy="4648200"/>
          </a:xfrm>
        </p:spPr>
        <p:txBody>
          <a:bodyPr/>
          <a:lstStyle/>
          <a:p>
            <a:pPr eaLnBrk="1" hangingPunct="1"/>
            <a:r>
              <a:rPr lang="en-US" altLang="en-US" dirty="0"/>
              <a:t>Many ways to write compound propositions</a:t>
            </a:r>
            <a:endParaRPr lang="en-US" altLang="en-US" dirty="0" smtClean="0"/>
          </a:p>
          <a:p>
            <a:pPr eaLnBrk="1" hangingPunct="1"/>
            <a:r>
              <a:rPr lang="en-US" altLang="en-US" dirty="0"/>
              <a:t>So use a standard form for propositions</a:t>
            </a:r>
            <a:endParaRPr lang="en-US" altLang="en-US" dirty="0" smtClean="0"/>
          </a:p>
          <a:p>
            <a:pPr lvl="1" eaLnBrk="1" hangingPunct="1"/>
            <a:r>
              <a:rPr lang="en-US" altLang="en-US" u="sng" dirty="0"/>
              <a:t>Clausal form</a:t>
            </a:r>
            <a:endParaRPr lang="en-US" altLang="en-US" dirty="0" smtClean="0"/>
          </a:p>
          <a:p>
            <a:pPr lvl="2" eaLnBrk="1" hangingPunct="1"/>
            <a:r>
              <a:rPr lang="en-US" altLang="en-US" dirty="0">
                <a:ea typeface="Arial Unicode MS" panose="020B0604020202020204" pitchFamily="34" charset="-128"/>
                <a:cs typeface="Arial Unicode MS" panose="020B0604020202020204" pitchFamily="34" charset="-128"/>
                <a:sym typeface="Symbol" panose="05050102010706020507" pitchFamily="18" charset="2"/>
              </a:rPr>
              <a:t> is not required</a:t>
            </a:r>
            <a:endParaRPr lang="en-US" altLang="en-US" dirty="0" smtClean="0">
              <a:sym typeface="Symbol" panose="05050102010706020507" pitchFamily="18" charset="2"/>
            </a:endParaRPr>
          </a:p>
          <a:p>
            <a:pPr lvl="2" eaLnBrk="1" hangingPunct="1"/>
            <a:r>
              <a:rPr lang="en-US" altLang="en-US" dirty="0">
                <a:ea typeface="Arial Unicode MS" panose="020B0604020202020204" pitchFamily="34" charset="-128"/>
                <a:cs typeface="Arial Unicode MS" panose="020B0604020202020204" pitchFamily="34" charset="-128"/>
                <a:sym typeface="Symbol" panose="05050102010706020507" pitchFamily="18" charset="2"/>
              </a:rPr>
              <a:t> is implicit when variables are </a:t>
            </a:r>
            <a:r>
              <a:rPr lang="en-US" altLang="en-US" dirty="0" smtClean="0">
                <a:ea typeface="Arial Unicode MS" panose="020B0604020202020204" pitchFamily="34" charset="-128"/>
                <a:cs typeface="Arial Unicode MS" panose="020B0604020202020204" pitchFamily="34" charset="-128"/>
                <a:sym typeface="Symbol" panose="05050102010706020507" pitchFamily="18" charset="2"/>
              </a:rPr>
              <a:t>used</a:t>
            </a:r>
          </a:p>
          <a:p>
            <a:pPr lvl="2" eaLnBrk="1" hangingPunct="1"/>
            <a:r>
              <a:rPr lang="en-US" altLang="en-US" dirty="0"/>
              <a:t>Only </a:t>
            </a:r>
            <a:r>
              <a:rPr lang="en-US" altLang="en-US" dirty="0">
                <a:sym typeface="Symbol" panose="05050102010706020507" pitchFamily="18" charset="2"/>
              </a:rPr>
              <a:t>, , and  are </a:t>
            </a:r>
            <a:r>
              <a:rPr lang="en-US" altLang="en-US" dirty="0" smtClean="0">
                <a:sym typeface="Symbol" panose="05050102010706020507" pitchFamily="18" charset="2"/>
              </a:rPr>
              <a:t>required</a:t>
            </a:r>
          </a:p>
          <a:p>
            <a:pPr lvl="2" eaLnBrk="1" hangingPunct="1"/>
            <a:r>
              <a:rPr lang="en-US" altLang="en-US" dirty="0"/>
              <a:t>B</a:t>
            </a:r>
            <a:r>
              <a:rPr lang="en-US" altLang="en-US" baseline="-25000" dirty="0"/>
              <a:t>1 </a:t>
            </a:r>
            <a:r>
              <a:rPr lang="en-US" altLang="en-US" dirty="0">
                <a:sym typeface="Symbol" panose="05050102010706020507" pitchFamily="18" charset="2"/>
              </a:rPr>
              <a:t></a:t>
            </a:r>
            <a:r>
              <a:rPr lang="en-US" altLang="en-US" dirty="0">
                <a:sym typeface="Math1" pitchFamily="2" charset="2"/>
              </a:rPr>
              <a:t> B</a:t>
            </a:r>
            <a:r>
              <a:rPr lang="en-US" altLang="en-US" baseline="-25000" dirty="0">
                <a:sym typeface="Math1" pitchFamily="2" charset="2"/>
              </a:rPr>
              <a:t>2 </a:t>
            </a:r>
            <a:r>
              <a:rPr lang="en-US" altLang="en-US" dirty="0">
                <a:sym typeface="Symbol" panose="05050102010706020507" pitchFamily="18" charset="2"/>
              </a:rPr>
              <a:t></a:t>
            </a:r>
            <a:r>
              <a:rPr lang="en-US" altLang="en-US" dirty="0">
                <a:sym typeface="Math1" pitchFamily="2" charset="2"/>
              </a:rPr>
              <a:t> … </a:t>
            </a:r>
            <a:r>
              <a:rPr lang="en-US" altLang="en-US" dirty="0">
                <a:sym typeface="Symbol" panose="05050102010706020507" pitchFamily="18" charset="2"/>
              </a:rPr>
              <a:t></a:t>
            </a:r>
            <a:r>
              <a:rPr lang="en-US" altLang="en-US" dirty="0"/>
              <a:t> </a:t>
            </a:r>
            <a:r>
              <a:rPr lang="en-US" altLang="en-US" dirty="0" err="1"/>
              <a:t>B</a:t>
            </a:r>
            <a:r>
              <a:rPr lang="en-US" altLang="en-US" baseline="-25000" dirty="0" err="1"/>
              <a:t>n</a:t>
            </a:r>
            <a:r>
              <a:rPr lang="en-US" altLang="en-US" dirty="0"/>
              <a:t> </a:t>
            </a:r>
            <a:r>
              <a:rPr lang="en-US" altLang="en-US" dirty="0">
                <a:sym typeface="Symbol" panose="05050102010706020507" pitchFamily="18" charset="2"/>
              </a:rPr>
              <a:t></a:t>
            </a:r>
            <a:r>
              <a:rPr lang="en-US" altLang="en-US" dirty="0">
                <a:sym typeface="Math1" pitchFamily="2" charset="2"/>
              </a:rPr>
              <a:t> A</a:t>
            </a:r>
            <a:r>
              <a:rPr lang="en-US" altLang="en-US" baseline="-25000" dirty="0">
                <a:sym typeface="Math1" pitchFamily="2" charset="2"/>
              </a:rPr>
              <a:t>1 </a:t>
            </a:r>
            <a:r>
              <a:rPr lang="en-US" altLang="en-US" dirty="0">
                <a:sym typeface="Symbol" panose="05050102010706020507" pitchFamily="18" charset="2"/>
              </a:rPr>
              <a:t></a:t>
            </a:r>
            <a:r>
              <a:rPr lang="en-US" altLang="en-US" dirty="0">
                <a:sym typeface="Math1" pitchFamily="2" charset="2"/>
              </a:rPr>
              <a:t> A</a:t>
            </a:r>
            <a:r>
              <a:rPr lang="en-US" altLang="en-US" baseline="-25000" dirty="0">
                <a:sym typeface="Math1" pitchFamily="2" charset="2"/>
              </a:rPr>
              <a:t>2 </a:t>
            </a:r>
            <a:r>
              <a:rPr lang="en-US" altLang="en-US" dirty="0">
                <a:sym typeface="Symbol" panose="05050102010706020507" pitchFamily="18" charset="2"/>
              </a:rPr>
              <a:t></a:t>
            </a:r>
            <a:r>
              <a:rPr lang="en-US" altLang="en-US" dirty="0">
                <a:sym typeface="Math1" pitchFamily="2" charset="2"/>
              </a:rPr>
              <a:t> … </a:t>
            </a:r>
            <a:r>
              <a:rPr lang="en-US" altLang="en-US" dirty="0">
                <a:sym typeface="Symbol" panose="05050102010706020507" pitchFamily="18" charset="2"/>
              </a:rPr>
              <a:t></a:t>
            </a:r>
            <a:r>
              <a:rPr lang="en-US" altLang="en-US" dirty="0">
                <a:sym typeface="Math1" pitchFamily="2" charset="2"/>
              </a:rPr>
              <a:t> </a:t>
            </a:r>
            <a:r>
              <a:rPr lang="en-US" altLang="en-US" dirty="0" smtClean="0">
                <a:sym typeface="Math1" pitchFamily="2" charset="2"/>
              </a:rPr>
              <a:t>A</a:t>
            </a:r>
            <a:r>
              <a:rPr lang="en-US" altLang="en-US" baseline="-25000" dirty="0" smtClean="0">
                <a:sym typeface="Math1" pitchFamily="2" charset="2"/>
              </a:rPr>
              <a:t>m</a:t>
            </a:r>
          </a:p>
          <a:p>
            <a:pPr lvl="3" eaLnBrk="1" hangingPunct="1"/>
            <a:r>
              <a:rPr lang="en-US" altLang="en-US" dirty="0">
                <a:sym typeface="Math1" pitchFamily="2" charset="2"/>
              </a:rPr>
              <a:t>Means if all the As are true, at least one B is </a:t>
            </a:r>
            <a:r>
              <a:rPr lang="en-US" altLang="en-US" dirty="0" smtClean="0">
                <a:sym typeface="Math1" pitchFamily="2" charset="2"/>
              </a:rPr>
              <a:t>true</a:t>
            </a:r>
          </a:p>
          <a:p>
            <a:pPr lvl="3" eaLnBrk="1" hangingPunct="1"/>
            <a:r>
              <a:rPr lang="en-US" altLang="en-US" u="sng" dirty="0"/>
              <a:t>Antecedent</a:t>
            </a:r>
            <a:r>
              <a:rPr lang="en-US" altLang="en-US" dirty="0"/>
              <a:t>: right </a:t>
            </a:r>
            <a:r>
              <a:rPr lang="en-US" altLang="en-US" dirty="0" smtClean="0"/>
              <a:t>side</a:t>
            </a:r>
          </a:p>
          <a:p>
            <a:pPr lvl="3" eaLnBrk="1" hangingPunct="1"/>
            <a:r>
              <a:rPr lang="en-US" altLang="en-US" u="sng" dirty="0"/>
              <a:t>Consequent</a:t>
            </a:r>
            <a:r>
              <a:rPr lang="en-US" altLang="en-US" dirty="0"/>
              <a:t>: left side</a:t>
            </a:r>
            <a:endParaRPr lang="en-US" altLang="en-US" dirty="0" smtClean="0"/>
          </a:p>
          <a:p>
            <a:pPr lvl="2" eaLnBrk="1" hangingPunct="1"/>
            <a:r>
              <a:rPr lang="en-US" altLang="en-US" dirty="0" smtClean="0"/>
              <a:t>likes(bob</a:t>
            </a:r>
            <a:r>
              <a:rPr lang="en-US" altLang="en-US" dirty="0"/>
              <a:t>, trout) </a:t>
            </a:r>
            <a:r>
              <a:rPr lang="en-US" altLang="en-US" dirty="0">
                <a:sym typeface="Symbol" panose="05050102010706020507" pitchFamily="18" charset="2"/>
              </a:rPr>
              <a:t> likes(bob, fish)  fish(trout</a:t>
            </a:r>
            <a:r>
              <a:rPr lang="en-US" altLang="en-US" dirty="0" smtClean="0">
                <a:sym typeface="Symbol" panose="05050102010706020507" pitchFamily="18" charset="2"/>
              </a:rPr>
              <a:t>)</a:t>
            </a:r>
            <a:endParaRPr lang="en-US" altLang="en-US" dirty="0" smtClean="0">
              <a:sym typeface="Symbol" panose="05050102010706020507" pitchFamily="18" charset="2"/>
            </a:endParaRPr>
          </a:p>
        </p:txBody>
      </p:sp>
      <p:sp>
        <p:nvSpPr>
          <p:cNvPr id="28677" name="Title 1"/>
          <p:cNvSpPr>
            <a:spLocks noGrp="1"/>
          </p:cNvSpPr>
          <p:nvPr>
            <p:ph type="title"/>
          </p:nvPr>
        </p:nvSpPr>
        <p:spPr/>
        <p:txBody>
          <a:bodyPr/>
          <a:lstStyle/>
          <a:p>
            <a:r>
              <a:rPr lang="en-US" altLang="en-US" sz="3200" dirty="0" smtClean="0"/>
              <a:t>Predicate </a:t>
            </a:r>
            <a:r>
              <a:rPr lang="en-US" altLang="en-US" sz="3200" dirty="0" smtClean="0"/>
              <a:t>Calculus: Clausal Form</a:t>
            </a:r>
            <a:endParaRPr lang="en-ZA" altLang="en-US" sz="3200" dirty="0" smtClean="0"/>
          </a:p>
        </p:txBody>
      </p:sp>
    </p:spTree>
    <p:extLst>
      <p:ext uri="{BB962C8B-B14F-4D97-AF65-F5344CB8AC3E}">
        <p14:creationId xmlns:p14="http://schemas.microsoft.com/office/powerpoint/2010/main" val="3052892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286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2BAF6A5-ABCE-45ED-A37B-17507E74DA63}" type="slidenum">
              <a:rPr lang="en-US" altLang="en-US" sz="1000" smtClean="0">
                <a:solidFill>
                  <a:schemeClr val="tx1"/>
                </a:solidFill>
                <a:latin typeface="Arial" panose="020B0604020202020204" pitchFamily="34" charset="0"/>
              </a:rPr>
              <a:pPr>
                <a:spcBef>
                  <a:spcPct val="0"/>
                </a:spcBef>
                <a:buFontTx/>
                <a:buNone/>
              </a:pPr>
              <a:t>14</a:t>
            </a:fld>
            <a:endParaRPr lang="en-US" altLang="en-US" sz="1000" smtClean="0">
              <a:solidFill>
                <a:schemeClr val="tx1"/>
              </a:solidFill>
              <a:latin typeface="Arial" panose="020B0604020202020204" pitchFamily="34" charset="0"/>
            </a:endParaRPr>
          </a:p>
        </p:txBody>
      </p:sp>
      <p:sp>
        <p:nvSpPr>
          <p:cNvPr id="28676" name="Rectangle 3"/>
          <p:cNvSpPr>
            <a:spLocks noGrp="1" noChangeArrowheads="1"/>
          </p:cNvSpPr>
          <p:nvPr>
            <p:ph type="body" idx="1"/>
          </p:nvPr>
        </p:nvSpPr>
        <p:spPr>
          <a:xfrm>
            <a:off x="609600" y="1612900"/>
            <a:ext cx="8305800" cy="4648200"/>
          </a:xfrm>
        </p:spPr>
        <p:txBody>
          <a:bodyPr/>
          <a:lstStyle/>
          <a:p>
            <a:pPr eaLnBrk="1" hangingPunct="1"/>
            <a:r>
              <a:rPr lang="en-US" altLang="en-US" dirty="0" smtClean="0"/>
              <a:t>Want to infer facts from known propositions</a:t>
            </a:r>
          </a:p>
          <a:p>
            <a:pPr eaLnBrk="1" hangingPunct="1"/>
            <a:r>
              <a:rPr lang="en-US" altLang="en-US" u="sng" dirty="0" smtClean="0"/>
              <a:t>Resolution</a:t>
            </a:r>
            <a:r>
              <a:rPr lang="en-US" altLang="en-US" dirty="0" smtClean="0"/>
              <a:t> is an inference principle</a:t>
            </a:r>
          </a:p>
          <a:p>
            <a:pPr lvl="1" eaLnBrk="1" hangingPunct="1"/>
            <a:r>
              <a:rPr lang="en-US" altLang="en-US" dirty="0" smtClean="0"/>
              <a:t>Allows inferred propositions to be computed from given propositions</a:t>
            </a:r>
          </a:p>
          <a:p>
            <a:pPr lvl="1" eaLnBrk="1" hangingPunct="1"/>
            <a:r>
              <a:rPr lang="en-US" altLang="en-US" dirty="0" smtClean="0"/>
              <a:t>For example, given</a:t>
            </a:r>
          </a:p>
          <a:p>
            <a:pPr lvl="2" eaLnBrk="1" hangingPunct="1"/>
            <a:r>
              <a:rPr lang="en-US" altLang="en-US" dirty="0" smtClean="0"/>
              <a:t>older(</a:t>
            </a:r>
            <a:r>
              <a:rPr lang="en-US" altLang="en-US" dirty="0" err="1" smtClean="0"/>
              <a:t>joanna</a:t>
            </a:r>
            <a:r>
              <a:rPr lang="en-US" altLang="en-US" dirty="0" smtClean="0"/>
              <a:t>, </a:t>
            </a:r>
            <a:r>
              <a:rPr lang="en-US" altLang="en-US" dirty="0" err="1" smtClean="0"/>
              <a:t>jake</a:t>
            </a:r>
            <a:r>
              <a:rPr lang="en-US" altLang="en-US" dirty="0" smtClean="0"/>
              <a:t>) </a:t>
            </a:r>
            <a:r>
              <a:rPr lang="en-US" altLang="en-US" dirty="0" smtClean="0">
                <a:sym typeface="Symbol" panose="05050102010706020507" pitchFamily="18" charset="2"/>
              </a:rPr>
              <a:t> mother(</a:t>
            </a:r>
            <a:r>
              <a:rPr lang="en-US" altLang="en-US" dirty="0" err="1" smtClean="0">
                <a:sym typeface="Symbol" panose="05050102010706020507" pitchFamily="18" charset="2"/>
              </a:rPr>
              <a:t>joanna</a:t>
            </a:r>
            <a:r>
              <a:rPr lang="en-US" altLang="en-US" dirty="0" smtClean="0">
                <a:sym typeface="Symbol" panose="05050102010706020507" pitchFamily="18" charset="2"/>
              </a:rPr>
              <a:t>, </a:t>
            </a:r>
            <a:r>
              <a:rPr lang="en-US" altLang="en-US" dirty="0" err="1" smtClean="0">
                <a:sym typeface="Symbol" panose="05050102010706020507" pitchFamily="18" charset="2"/>
              </a:rPr>
              <a:t>jake</a:t>
            </a:r>
            <a:r>
              <a:rPr lang="en-US" altLang="en-US" dirty="0" smtClean="0">
                <a:sym typeface="Symbol" panose="05050102010706020507" pitchFamily="18" charset="2"/>
              </a:rPr>
              <a:t>)</a:t>
            </a:r>
          </a:p>
          <a:p>
            <a:pPr lvl="2" eaLnBrk="1" hangingPunct="1"/>
            <a:r>
              <a:rPr lang="en-US" altLang="en-US" dirty="0" smtClean="0"/>
              <a:t>wiser(</a:t>
            </a:r>
            <a:r>
              <a:rPr lang="en-US" altLang="en-US" dirty="0" err="1" smtClean="0"/>
              <a:t>joanna</a:t>
            </a:r>
            <a:r>
              <a:rPr lang="en-US" altLang="en-US" dirty="0" smtClean="0"/>
              <a:t>, </a:t>
            </a:r>
            <a:r>
              <a:rPr lang="en-US" altLang="en-US" dirty="0" err="1" smtClean="0"/>
              <a:t>jake</a:t>
            </a:r>
            <a:r>
              <a:rPr lang="en-US" altLang="en-US" dirty="0" smtClean="0"/>
              <a:t>) </a:t>
            </a:r>
            <a:r>
              <a:rPr lang="en-US" altLang="en-US" dirty="0" smtClean="0">
                <a:sym typeface="Symbol" panose="05050102010706020507" pitchFamily="18" charset="2"/>
              </a:rPr>
              <a:t> older(</a:t>
            </a:r>
            <a:r>
              <a:rPr lang="en-US" altLang="en-US" dirty="0" err="1" smtClean="0">
                <a:sym typeface="Symbol" panose="05050102010706020507" pitchFamily="18" charset="2"/>
              </a:rPr>
              <a:t>joanna</a:t>
            </a:r>
            <a:r>
              <a:rPr lang="en-US" altLang="en-US" dirty="0" smtClean="0">
                <a:sym typeface="Symbol" panose="05050102010706020507" pitchFamily="18" charset="2"/>
              </a:rPr>
              <a:t>, </a:t>
            </a:r>
            <a:r>
              <a:rPr lang="en-US" altLang="en-US" dirty="0" err="1" smtClean="0">
                <a:sym typeface="Symbol" panose="05050102010706020507" pitchFamily="18" charset="2"/>
              </a:rPr>
              <a:t>jake</a:t>
            </a:r>
            <a:r>
              <a:rPr lang="en-US" altLang="en-US" dirty="0" smtClean="0">
                <a:sym typeface="Symbol" panose="05050102010706020507" pitchFamily="18" charset="2"/>
              </a:rPr>
              <a:t>)</a:t>
            </a:r>
          </a:p>
          <a:p>
            <a:pPr lvl="1" eaLnBrk="1" hangingPunct="1"/>
            <a:r>
              <a:rPr lang="en-US" altLang="en-US" dirty="0" smtClean="0">
                <a:sym typeface="Symbol" panose="05050102010706020507" pitchFamily="18" charset="2"/>
              </a:rPr>
              <a:t>Resolution can infer that</a:t>
            </a:r>
          </a:p>
          <a:p>
            <a:pPr lvl="2" eaLnBrk="1" hangingPunct="1"/>
            <a:r>
              <a:rPr lang="en-US" altLang="en-US" dirty="0" smtClean="0">
                <a:sym typeface="Symbol" panose="05050102010706020507" pitchFamily="18" charset="2"/>
              </a:rPr>
              <a:t>wiser(</a:t>
            </a:r>
            <a:r>
              <a:rPr lang="en-US" altLang="en-US" dirty="0" err="1" smtClean="0">
                <a:sym typeface="Symbol" panose="05050102010706020507" pitchFamily="18" charset="2"/>
              </a:rPr>
              <a:t>joanna</a:t>
            </a:r>
            <a:r>
              <a:rPr lang="en-US" altLang="en-US" dirty="0" smtClean="0">
                <a:sym typeface="Symbol" panose="05050102010706020507" pitchFamily="18" charset="2"/>
              </a:rPr>
              <a:t>, </a:t>
            </a:r>
            <a:r>
              <a:rPr lang="en-US" altLang="en-US" dirty="0" err="1" smtClean="0">
                <a:sym typeface="Symbol" panose="05050102010706020507" pitchFamily="18" charset="2"/>
              </a:rPr>
              <a:t>jake</a:t>
            </a:r>
            <a:r>
              <a:rPr lang="en-US" altLang="en-US" dirty="0" smtClean="0">
                <a:sym typeface="Symbol" panose="05050102010706020507" pitchFamily="18" charset="2"/>
              </a:rPr>
              <a:t>)  mother(</a:t>
            </a:r>
            <a:r>
              <a:rPr lang="en-US" altLang="en-US" dirty="0" err="1" smtClean="0">
                <a:sym typeface="Symbol" panose="05050102010706020507" pitchFamily="18" charset="2"/>
              </a:rPr>
              <a:t>joanna</a:t>
            </a:r>
            <a:r>
              <a:rPr lang="en-US" altLang="en-US" dirty="0" smtClean="0">
                <a:sym typeface="Symbol" panose="05050102010706020507" pitchFamily="18" charset="2"/>
              </a:rPr>
              <a:t>, </a:t>
            </a:r>
            <a:r>
              <a:rPr lang="en-US" altLang="en-US" dirty="0" err="1" smtClean="0">
                <a:sym typeface="Symbol" panose="05050102010706020507" pitchFamily="18" charset="2"/>
              </a:rPr>
              <a:t>jake</a:t>
            </a:r>
            <a:r>
              <a:rPr lang="en-US" altLang="en-US" dirty="0" smtClean="0">
                <a:sym typeface="Symbol" panose="05050102010706020507" pitchFamily="18" charset="2"/>
              </a:rPr>
              <a:t>)</a:t>
            </a:r>
          </a:p>
          <a:p>
            <a:pPr lvl="1" eaLnBrk="1" hangingPunct="1"/>
            <a:r>
              <a:rPr lang="en-US" altLang="en-US" dirty="0" smtClean="0">
                <a:sym typeface="Symbol" panose="05050102010706020507" pitchFamily="18" charset="2"/>
              </a:rPr>
              <a:t>This is a matching process</a:t>
            </a:r>
            <a:endParaRPr lang="en-US" altLang="en-US" dirty="0" smtClean="0"/>
          </a:p>
        </p:txBody>
      </p:sp>
      <p:sp>
        <p:nvSpPr>
          <p:cNvPr id="28677" name="Title 1"/>
          <p:cNvSpPr>
            <a:spLocks noGrp="1"/>
          </p:cNvSpPr>
          <p:nvPr>
            <p:ph type="title"/>
          </p:nvPr>
        </p:nvSpPr>
        <p:spPr/>
        <p:txBody>
          <a:bodyPr/>
          <a:lstStyle/>
          <a:p>
            <a:r>
              <a:rPr lang="en-US" altLang="en-US" sz="3200" dirty="0" smtClean="0"/>
              <a:t>Predicate Calculus &amp; Proving Theorems</a:t>
            </a:r>
            <a:endParaRPr lang="en-ZA" altLang="en-US" sz="32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307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EF612C5D-D5EF-4589-ADA9-2B097A71B934}" type="slidenum">
              <a:rPr lang="en-US" altLang="en-US" sz="1000" smtClean="0">
                <a:solidFill>
                  <a:schemeClr val="tx1"/>
                </a:solidFill>
                <a:latin typeface="Arial" panose="020B0604020202020204" pitchFamily="34" charset="0"/>
              </a:rPr>
              <a:pPr>
                <a:spcBef>
                  <a:spcPct val="0"/>
                </a:spcBef>
                <a:buFontTx/>
                <a:buNone/>
              </a:pPr>
              <a:t>15</a:t>
            </a:fld>
            <a:endParaRPr lang="en-US" altLang="en-US" sz="1000" smtClean="0">
              <a:solidFill>
                <a:schemeClr val="tx1"/>
              </a:solidFill>
              <a:latin typeface="Arial" panose="020B0604020202020204" pitchFamily="34" charset="0"/>
            </a:endParaRPr>
          </a:p>
        </p:txBody>
      </p:sp>
      <p:sp>
        <p:nvSpPr>
          <p:cNvPr id="30724" name="Rectangle 2"/>
          <p:cNvSpPr>
            <a:spLocks noGrp="1" noChangeArrowheads="1"/>
          </p:cNvSpPr>
          <p:nvPr>
            <p:ph type="title"/>
          </p:nvPr>
        </p:nvSpPr>
        <p:spPr/>
        <p:txBody>
          <a:bodyPr/>
          <a:lstStyle/>
          <a:p>
            <a:pPr eaLnBrk="1" hangingPunct="1"/>
            <a:r>
              <a:rPr lang="en-US" altLang="en-US" sz="3200" dirty="0" smtClean="0"/>
              <a:t>Predicate Calculus &amp; Proving Theorems</a:t>
            </a:r>
          </a:p>
        </p:txBody>
      </p:sp>
      <p:sp>
        <p:nvSpPr>
          <p:cNvPr id="30725" name="Rectangle 3"/>
          <p:cNvSpPr>
            <a:spLocks noGrp="1" noChangeArrowheads="1"/>
          </p:cNvSpPr>
          <p:nvPr>
            <p:ph type="body" idx="1"/>
          </p:nvPr>
        </p:nvSpPr>
        <p:spPr>
          <a:xfrm>
            <a:off x="609600" y="1600200"/>
            <a:ext cx="8382000" cy="4572000"/>
          </a:xfrm>
        </p:spPr>
        <p:txBody>
          <a:bodyPr/>
          <a:lstStyle/>
          <a:p>
            <a:pPr eaLnBrk="1" hangingPunct="1"/>
            <a:r>
              <a:rPr lang="en-US" altLang="en-US" dirty="0" smtClean="0"/>
              <a:t>Variables can appear in propositions</a:t>
            </a:r>
          </a:p>
          <a:p>
            <a:pPr eaLnBrk="1" hangingPunct="1"/>
            <a:r>
              <a:rPr lang="en-US" altLang="en-US" u="sng" dirty="0" smtClean="0"/>
              <a:t>Unification</a:t>
            </a:r>
            <a:r>
              <a:rPr lang="en-US" altLang="en-US" dirty="0" smtClean="0"/>
              <a:t> process</a:t>
            </a:r>
          </a:p>
          <a:p>
            <a:pPr lvl="1" eaLnBrk="1" hangingPunct="1"/>
            <a:r>
              <a:rPr lang="en-US" altLang="en-US" dirty="0" smtClean="0"/>
              <a:t>Finds values for variables in propositions that </a:t>
            </a:r>
            <a:r>
              <a:rPr lang="en-US" altLang="en-US" dirty="0" smtClean="0"/>
              <a:t>allow </a:t>
            </a:r>
            <a:r>
              <a:rPr lang="en-US" altLang="en-US" dirty="0" smtClean="0"/>
              <a:t>the matching process to succeed</a:t>
            </a:r>
          </a:p>
          <a:p>
            <a:pPr eaLnBrk="1" hangingPunct="1"/>
            <a:r>
              <a:rPr lang="en-US" altLang="en-US" u="sng" dirty="0" smtClean="0"/>
              <a:t>Instantiation</a:t>
            </a:r>
            <a:endParaRPr lang="en-US" altLang="en-US" dirty="0" smtClean="0"/>
          </a:p>
          <a:p>
            <a:pPr lvl="1" eaLnBrk="1" hangingPunct="1"/>
            <a:r>
              <a:rPr lang="en-US" altLang="en-US" dirty="0" smtClean="0"/>
              <a:t>Assigning temporary values to variables to allow unification to succeed</a:t>
            </a:r>
          </a:p>
          <a:p>
            <a:pPr eaLnBrk="1" hangingPunct="1"/>
            <a:r>
              <a:rPr lang="en-US" altLang="en-US" dirty="0" smtClean="0"/>
              <a:t>After instantiating a variable with a value</a:t>
            </a:r>
          </a:p>
          <a:p>
            <a:pPr lvl="1" eaLnBrk="1" hangingPunct="1"/>
            <a:r>
              <a:rPr lang="en-US" altLang="en-US" dirty="0" smtClean="0"/>
              <a:t>Matching may fail</a:t>
            </a:r>
          </a:p>
          <a:p>
            <a:pPr lvl="1" eaLnBrk="1" hangingPunct="1"/>
            <a:r>
              <a:rPr lang="en-US" altLang="en-US" u="sng" dirty="0" smtClean="0"/>
              <a:t>Backtrack</a:t>
            </a:r>
            <a:r>
              <a:rPr lang="en-US" altLang="en-US" dirty="0" smtClean="0"/>
              <a:t>: instantiate variable with different value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327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01AEFB8-35FE-4913-9AB5-517E86A7F528}" type="slidenum">
              <a:rPr lang="en-US" altLang="en-US" sz="1000" smtClean="0">
                <a:solidFill>
                  <a:schemeClr val="tx1"/>
                </a:solidFill>
                <a:latin typeface="Arial" panose="020B0604020202020204" pitchFamily="34" charset="0"/>
              </a:rPr>
              <a:pPr>
                <a:spcBef>
                  <a:spcPct val="0"/>
                </a:spcBef>
                <a:buFontTx/>
                <a:buNone/>
              </a:pPr>
              <a:t>16</a:t>
            </a:fld>
            <a:endParaRPr lang="en-US" altLang="en-US" sz="1000" smtClean="0">
              <a:solidFill>
                <a:schemeClr val="tx1"/>
              </a:solidFill>
              <a:latin typeface="Arial" panose="020B0604020202020204" pitchFamily="34" charset="0"/>
            </a:endParaRPr>
          </a:p>
        </p:txBody>
      </p:sp>
      <p:sp>
        <p:nvSpPr>
          <p:cNvPr id="32772" name="Rectangle 2"/>
          <p:cNvSpPr>
            <a:spLocks noGrp="1" noChangeArrowheads="1"/>
          </p:cNvSpPr>
          <p:nvPr>
            <p:ph type="title"/>
          </p:nvPr>
        </p:nvSpPr>
        <p:spPr/>
        <p:txBody>
          <a:bodyPr/>
          <a:lstStyle/>
          <a:p>
            <a:pPr eaLnBrk="1" hangingPunct="1"/>
            <a:r>
              <a:rPr lang="en-US" altLang="en-US" smtClean="0"/>
              <a:t>Proof by Contradiction</a:t>
            </a:r>
          </a:p>
        </p:txBody>
      </p:sp>
      <p:sp>
        <p:nvSpPr>
          <p:cNvPr id="32773" name="Rectangle 3"/>
          <p:cNvSpPr>
            <a:spLocks noGrp="1" noChangeArrowheads="1"/>
          </p:cNvSpPr>
          <p:nvPr>
            <p:ph type="body" idx="1"/>
          </p:nvPr>
        </p:nvSpPr>
        <p:spPr>
          <a:xfrm>
            <a:off x="609600" y="1600200"/>
            <a:ext cx="8305800" cy="4572000"/>
          </a:xfrm>
        </p:spPr>
        <p:txBody>
          <a:bodyPr/>
          <a:lstStyle/>
          <a:p>
            <a:pPr eaLnBrk="1" hangingPunct="1"/>
            <a:r>
              <a:rPr lang="en-US" altLang="en-US" dirty="0" smtClean="0"/>
              <a:t>Resolution can be used to prove theorems</a:t>
            </a:r>
          </a:p>
          <a:p>
            <a:pPr eaLnBrk="1" hangingPunct="1"/>
            <a:r>
              <a:rPr lang="en-US" altLang="en-US" u="sng" dirty="0" smtClean="0"/>
              <a:t>Hypotheses</a:t>
            </a:r>
            <a:endParaRPr lang="en-US" altLang="en-US" dirty="0" smtClean="0"/>
          </a:p>
          <a:p>
            <a:pPr lvl="1" eaLnBrk="1" hangingPunct="1"/>
            <a:r>
              <a:rPr lang="en-US" altLang="en-US" dirty="0" smtClean="0"/>
              <a:t>A set of </a:t>
            </a:r>
            <a:r>
              <a:rPr lang="en-US" altLang="en-US" dirty="0" smtClean="0"/>
              <a:t>assumed</a:t>
            </a:r>
            <a:r>
              <a:rPr lang="en-US" altLang="en-US" dirty="0" smtClean="0"/>
              <a:t> propositions</a:t>
            </a:r>
          </a:p>
          <a:p>
            <a:pPr eaLnBrk="1" hangingPunct="1"/>
            <a:r>
              <a:rPr lang="en-US" altLang="en-US" u="sng" dirty="0" smtClean="0"/>
              <a:t>Theorem</a:t>
            </a:r>
          </a:p>
          <a:p>
            <a:pPr lvl="1" eaLnBrk="1" hangingPunct="1"/>
            <a:r>
              <a:rPr lang="en-US" altLang="en-US" dirty="0" smtClean="0"/>
              <a:t>A new proposition we want to infer</a:t>
            </a:r>
            <a:endParaRPr lang="en-US" altLang="en-US" dirty="0" smtClean="0"/>
          </a:p>
          <a:p>
            <a:pPr eaLnBrk="1" hangingPunct="1"/>
            <a:r>
              <a:rPr lang="en-US" altLang="en-US" u="sng" dirty="0" smtClean="0"/>
              <a:t>Goal</a:t>
            </a:r>
          </a:p>
          <a:p>
            <a:pPr lvl="1" eaLnBrk="1" hangingPunct="1"/>
            <a:r>
              <a:rPr lang="en-US" altLang="en-US" dirty="0" smtClean="0"/>
              <a:t>Negation of theorem stated as a proposition</a:t>
            </a:r>
          </a:p>
          <a:p>
            <a:pPr eaLnBrk="1" hangingPunct="1"/>
            <a:r>
              <a:rPr lang="en-US" altLang="en-US" u="sng" dirty="0" smtClean="0"/>
              <a:t>Proof by contradiction</a:t>
            </a:r>
          </a:p>
          <a:p>
            <a:pPr lvl="1" eaLnBrk="1" hangingPunct="1"/>
            <a:r>
              <a:rPr lang="en-US" altLang="en-US" dirty="0" smtClean="0"/>
              <a:t>Theorem proved by finding an inconsistency </a:t>
            </a:r>
            <a:r>
              <a:rPr lang="en-US" altLang="en-US" dirty="0" smtClean="0"/>
              <a:t>with</a:t>
            </a:r>
            <a:r>
              <a:rPr lang="en-US" altLang="en-US" dirty="0" smtClean="0"/>
              <a:t> </a:t>
            </a:r>
            <a:r>
              <a:rPr lang="en-US" altLang="en-US" dirty="0" smtClean="0"/>
              <a:t>the goal (i.e. a contradiction of the goal)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348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3A7203F2-08DB-46AF-A3A1-E3360E4B0428}" type="slidenum">
              <a:rPr lang="en-US" altLang="en-US" sz="1000" smtClean="0">
                <a:solidFill>
                  <a:schemeClr val="tx1"/>
                </a:solidFill>
                <a:latin typeface="Arial" panose="020B0604020202020204" pitchFamily="34" charset="0"/>
              </a:rPr>
              <a:pPr>
                <a:spcBef>
                  <a:spcPct val="0"/>
                </a:spcBef>
                <a:buFontTx/>
                <a:buNone/>
              </a:pPr>
              <a:t>17</a:t>
            </a:fld>
            <a:endParaRPr lang="en-US" altLang="en-US" sz="1000" smtClean="0">
              <a:solidFill>
                <a:schemeClr val="tx1"/>
              </a:solidFill>
              <a:latin typeface="Arial" panose="020B0604020202020204" pitchFamily="34" charset="0"/>
            </a:endParaRPr>
          </a:p>
        </p:txBody>
      </p:sp>
      <p:sp>
        <p:nvSpPr>
          <p:cNvPr id="34820" name="Rectangle 2"/>
          <p:cNvSpPr>
            <a:spLocks noGrp="1" noChangeArrowheads="1"/>
          </p:cNvSpPr>
          <p:nvPr>
            <p:ph type="title"/>
          </p:nvPr>
        </p:nvSpPr>
        <p:spPr/>
        <p:txBody>
          <a:bodyPr/>
          <a:lstStyle/>
          <a:p>
            <a:pPr eaLnBrk="1" hangingPunct="1"/>
            <a:r>
              <a:rPr lang="en-US" altLang="en-US" dirty="0" smtClean="0"/>
              <a:t>Horn Clauses</a:t>
            </a:r>
          </a:p>
        </p:txBody>
      </p:sp>
      <p:sp>
        <p:nvSpPr>
          <p:cNvPr id="34821" name="Rectangle 3"/>
          <p:cNvSpPr>
            <a:spLocks noGrp="1" noChangeArrowheads="1"/>
          </p:cNvSpPr>
          <p:nvPr>
            <p:ph type="body" idx="1"/>
          </p:nvPr>
        </p:nvSpPr>
        <p:spPr/>
        <p:txBody>
          <a:bodyPr/>
          <a:lstStyle/>
          <a:p>
            <a:pPr eaLnBrk="1" hangingPunct="1"/>
            <a:r>
              <a:rPr lang="en-US" altLang="en-US" dirty="0" smtClean="0"/>
              <a:t>When propositions are used for resolution, only restricted form can be used</a:t>
            </a:r>
          </a:p>
          <a:p>
            <a:pPr eaLnBrk="1" hangingPunct="1"/>
            <a:r>
              <a:rPr lang="en-US" altLang="en-US" u="sng" dirty="0" smtClean="0"/>
              <a:t>Horn clause</a:t>
            </a:r>
            <a:r>
              <a:rPr lang="en-US" altLang="en-US" dirty="0" smtClean="0"/>
              <a:t> can have only two forms</a:t>
            </a:r>
          </a:p>
          <a:p>
            <a:pPr lvl="1" eaLnBrk="1" hangingPunct="1"/>
            <a:r>
              <a:rPr lang="en-US" altLang="en-US" u="sng" dirty="0" smtClean="0"/>
              <a:t>Headed</a:t>
            </a:r>
            <a:r>
              <a:rPr lang="en-US" altLang="en-US" dirty="0" smtClean="0"/>
              <a:t>: Single atomic proposition on left side</a:t>
            </a:r>
          </a:p>
          <a:p>
            <a:pPr lvl="2" eaLnBrk="1" hangingPunct="1"/>
            <a:r>
              <a:rPr lang="en-US" altLang="en-US" dirty="0"/>
              <a:t>S</a:t>
            </a:r>
            <a:r>
              <a:rPr lang="en-US" altLang="en-US" dirty="0" smtClean="0"/>
              <a:t>tate relationships (rules)</a:t>
            </a:r>
          </a:p>
          <a:p>
            <a:pPr lvl="2" eaLnBrk="1" hangingPunct="1"/>
            <a:r>
              <a:rPr lang="en-US" altLang="en-US" dirty="0" smtClean="0"/>
              <a:t>likes(bob</a:t>
            </a:r>
            <a:r>
              <a:rPr lang="en-US" altLang="en-US" dirty="0" smtClean="0"/>
              <a:t>, trout) </a:t>
            </a:r>
            <a:r>
              <a:rPr lang="en-US" altLang="en-US" dirty="0" smtClean="0">
                <a:sym typeface="Symbol" panose="05050102010706020507" pitchFamily="18" charset="2"/>
              </a:rPr>
              <a:t> likes(bob, fish)  fish(trout)</a:t>
            </a:r>
            <a:endParaRPr lang="en-US" altLang="en-US" dirty="0" smtClean="0"/>
          </a:p>
          <a:p>
            <a:pPr lvl="1" eaLnBrk="1" hangingPunct="1"/>
            <a:r>
              <a:rPr lang="en-US" altLang="en-US" u="sng" dirty="0" smtClean="0"/>
              <a:t>Headless</a:t>
            </a:r>
            <a:r>
              <a:rPr lang="en-US" altLang="en-US" dirty="0" smtClean="0"/>
              <a:t>: Empty left </a:t>
            </a:r>
            <a:r>
              <a:rPr lang="en-US" altLang="en-US" dirty="0" smtClean="0"/>
              <a:t>side</a:t>
            </a:r>
            <a:endParaRPr lang="en-US" altLang="en-US" dirty="0" smtClean="0"/>
          </a:p>
          <a:p>
            <a:pPr lvl="2" eaLnBrk="1" hangingPunct="1"/>
            <a:r>
              <a:rPr lang="en-US" altLang="en-US" dirty="0"/>
              <a:t>S</a:t>
            </a:r>
            <a:r>
              <a:rPr lang="en-US" altLang="en-US" dirty="0" smtClean="0"/>
              <a:t>tate facts or queries</a:t>
            </a:r>
          </a:p>
          <a:p>
            <a:pPr lvl="2" eaLnBrk="1" hangingPunct="1"/>
            <a:r>
              <a:rPr lang="en-US" altLang="en-US" dirty="0" smtClean="0"/>
              <a:t>father(bob</a:t>
            </a:r>
            <a:r>
              <a:rPr lang="en-US" altLang="en-US" dirty="0" smtClean="0"/>
              <a:t>, </a:t>
            </a:r>
            <a:r>
              <a:rPr lang="en-US" altLang="en-US" dirty="0" err="1" smtClean="0"/>
              <a:t>jake</a:t>
            </a:r>
            <a:r>
              <a:rPr lang="en-US" altLang="en-US" dirty="0" smtClean="0"/>
              <a:t>)</a:t>
            </a:r>
          </a:p>
          <a:p>
            <a:pPr eaLnBrk="1" hangingPunct="1"/>
            <a:r>
              <a:rPr lang="en-US" altLang="en-US" dirty="0" smtClean="0"/>
              <a:t>Most (but not all) propositions can be stated as Horn clauses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368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C4436B2E-ACA2-4C03-989F-4C25ED010C84}" type="slidenum">
              <a:rPr lang="en-US" altLang="en-US" sz="1000" smtClean="0">
                <a:solidFill>
                  <a:schemeClr val="tx1"/>
                </a:solidFill>
                <a:latin typeface="Arial" panose="020B0604020202020204" pitchFamily="34" charset="0"/>
              </a:rPr>
              <a:pPr>
                <a:spcBef>
                  <a:spcPct val="0"/>
                </a:spcBef>
                <a:buFontTx/>
                <a:buNone/>
              </a:pPr>
              <a:t>18</a:t>
            </a:fld>
            <a:endParaRPr lang="en-US" altLang="en-US" sz="1000" smtClean="0">
              <a:solidFill>
                <a:schemeClr val="tx1"/>
              </a:solidFill>
              <a:latin typeface="Arial" panose="020B0604020202020204" pitchFamily="34" charset="0"/>
            </a:endParaRPr>
          </a:p>
        </p:txBody>
      </p:sp>
      <p:sp>
        <p:nvSpPr>
          <p:cNvPr id="36868" name="Rectangle 2"/>
          <p:cNvSpPr>
            <a:spLocks noGrp="1" noChangeArrowheads="1"/>
          </p:cNvSpPr>
          <p:nvPr>
            <p:ph type="title"/>
          </p:nvPr>
        </p:nvSpPr>
        <p:spPr/>
        <p:txBody>
          <a:bodyPr/>
          <a:lstStyle/>
          <a:p>
            <a:pPr eaLnBrk="1" hangingPunct="1"/>
            <a:r>
              <a:rPr lang="en-US" altLang="en-US" smtClean="0"/>
              <a:t>Overview of Logic Programming</a:t>
            </a:r>
          </a:p>
        </p:txBody>
      </p:sp>
      <p:sp>
        <p:nvSpPr>
          <p:cNvPr id="36869" name="Rectangle 3"/>
          <p:cNvSpPr>
            <a:spLocks noGrp="1" noChangeArrowheads="1"/>
          </p:cNvSpPr>
          <p:nvPr>
            <p:ph type="body" idx="1"/>
          </p:nvPr>
        </p:nvSpPr>
        <p:spPr>
          <a:xfrm>
            <a:off x="609600" y="1600200"/>
            <a:ext cx="8153400" cy="4876800"/>
          </a:xfrm>
        </p:spPr>
        <p:txBody>
          <a:bodyPr/>
          <a:lstStyle/>
          <a:p>
            <a:pPr eaLnBrk="1" hangingPunct="1"/>
            <a:r>
              <a:rPr lang="en-US" altLang="en-US" smtClean="0"/>
              <a:t>Declarative semantics</a:t>
            </a:r>
          </a:p>
          <a:p>
            <a:pPr lvl="1" eaLnBrk="1" hangingPunct="1"/>
            <a:r>
              <a:rPr lang="en-US" altLang="en-US" smtClean="0"/>
              <a:t>There is a simple way to determine the meaning of each statement</a:t>
            </a:r>
          </a:p>
          <a:p>
            <a:pPr lvl="1" eaLnBrk="1" hangingPunct="1"/>
            <a:r>
              <a:rPr lang="en-US" altLang="en-US" smtClean="0"/>
              <a:t>Statement meaning is context-independent</a:t>
            </a:r>
          </a:p>
          <a:p>
            <a:pPr lvl="1" eaLnBrk="1" hangingPunct="1"/>
            <a:r>
              <a:rPr lang="en-US" altLang="en-US" smtClean="0"/>
              <a:t>Thus, logic programming language semantics is simpler than imperative language semantics</a:t>
            </a:r>
          </a:p>
          <a:p>
            <a:pPr eaLnBrk="1" hangingPunct="1"/>
            <a:r>
              <a:rPr lang="en-US" altLang="en-US" smtClean="0"/>
              <a:t>Programming is nonprocedural</a:t>
            </a:r>
          </a:p>
          <a:p>
            <a:pPr lvl="1" eaLnBrk="1" hangingPunct="1"/>
            <a:r>
              <a:rPr lang="en-US" altLang="en-US" smtClean="0"/>
              <a:t>Programs do not state how a result is to be computed, but rather the form of the result</a:t>
            </a:r>
          </a:p>
          <a:p>
            <a:pPr lvl="1" eaLnBrk="1" hangingPunct="1"/>
            <a:r>
              <a:rPr lang="en-US" altLang="en-US" smtClean="0"/>
              <a:t>Use predicate calculus (descriptive mechanism) and resolution (inferencing process)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389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2BF0D7F7-4BD8-4842-8774-49C68BABB46E}" type="slidenum">
              <a:rPr lang="en-US" altLang="en-US" sz="1000" smtClean="0">
                <a:solidFill>
                  <a:schemeClr val="tx1"/>
                </a:solidFill>
                <a:latin typeface="Arial" panose="020B0604020202020204" pitchFamily="34" charset="0"/>
              </a:rPr>
              <a:pPr>
                <a:spcBef>
                  <a:spcPct val="0"/>
                </a:spcBef>
                <a:buFontTx/>
                <a:buNone/>
              </a:pPr>
              <a:t>19</a:t>
            </a:fld>
            <a:endParaRPr lang="en-US" altLang="en-US" sz="1000" smtClean="0">
              <a:solidFill>
                <a:schemeClr val="tx1"/>
              </a:solidFill>
              <a:latin typeface="Arial" panose="020B0604020202020204" pitchFamily="34" charset="0"/>
            </a:endParaRPr>
          </a:p>
        </p:txBody>
      </p:sp>
      <p:sp>
        <p:nvSpPr>
          <p:cNvPr id="38916" name="Rectangle 2"/>
          <p:cNvSpPr>
            <a:spLocks noGrp="1" noChangeArrowheads="1"/>
          </p:cNvSpPr>
          <p:nvPr>
            <p:ph type="title"/>
          </p:nvPr>
        </p:nvSpPr>
        <p:spPr/>
        <p:txBody>
          <a:bodyPr/>
          <a:lstStyle/>
          <a:p>
            <a:pPr eaLnBrk="1" hangingPunct="1"/>
            <a:r>
              <a:rPr lang="en-US" altLang="en-US" smtClean="0"/>
              <a:t>Example: Sorting a List</a:t>
            </a:r>
          </a:p>
        </p:txBody>
      </p:sp>
      <p:sp>
        <p:nvSpPr>
          <p:cNvPr id="38917" name="Rectangle 3"/>
          <p:cNvSpPr>
            <a:spLocks noGrp="1" noChangeArrowheads="1"/>
          </p:cNvSpPr>
          <p:nvPr>
            <p:ph type="body" idx="1"/>
          </p:nvPr>
        </p:nvSpPr>
        <p:spPr>
          <a:xfrm>
            <a:off x="609600" y="1600200"/>
            <a:ext cx="8305800" cy="4572000"/>
          </a:xfrm>
        </p:spPr>
        <p:txBody>
          <a:bodyPr/>
          <a:lstStyle/>
          <a:p>
            <a:pPr eaLnBrk="1" hangingPunct="1"/>
            <a:r>
              <a:rPr lang="en-US" altLang="en-US" dirty="0" smtClean="0"/>
              <a:t>In an imperative language (procedural)</a:t>
            </a:r>
          </a:p>
          <a:p>
            <a:pPr lvl="1" eaLnBrk="1" hangingPunct="1"/>
            <a:r>
              <a:rPr lang="en-US" altLang="en-US" dirty="0" smtClean="0"/>
              <a:t>Describe an algorithm for sorting the list</a:t>
            </a:r>
          </a:p>
          <a:p>
            <a:pPr lvl="1" eaLnBrk="1" hangingPunct="1"/>
            <a:r>
              <a:rPr lang="en-US" altLang="en-US" dirty="0" smtClean="0"/>
              <a:t>Computer executes the steps of the algorithm</a:t>
            </a:r>
          </a:p>
          <a:p>
            <a:pPr eaLnBrk="1" hangingPunct="1"/>
            <a:r>
              <a:rPr lang="en-US" altLang="en-US" dirty="0" smtClean="0"/>
              <a:t>In a logic language (non-procedural)</a:t>
            </a:r>
          </a:p>
          <a:p>
            <a:pPr lvl="1" eaLnBrk="1" hangingPunct="1"/>
            <a:r>
              <a:rPr lang="en-US" altLang="en-US" dirty="0" smtClean="0"/>
              <a:t>Describe the characteristics of a sorted list, not the process of rearranging a list:</a:t>
            </a:r>
          </a:p>
          <a:p>
            <a:pPr eaLnBrk="1" hangingPunct="1">
              <a:buFontTx/>
              <a:buNone/>
            </a:pPr>
            <a:r>
              <a:rPr lang="en-US" altLang="en-US" sz="2000" dirty="0" smtClean="0"/>
              <a:t>	</a:t>
            </a:r>
          </a:p>
          <a:p>
            <a:pPr eaLnBrk="1" hangingPunct="1">
              <a:buFontTx/>
              <a:buNone/>
            </a:pPr>
            <a:r>
              <a:rPr lang="en-US" altLang="en-US" sz="2000" dirty="0" smtClean="0"/>
              <a:t>		sort(</a:t>
            </a:r>
            <a:r>
              <a:rPr lang="en-US" altLang="en-US" sz="2000" dirty="0" err="1" smtClean="0"/>
              <a:t>old_list</a:t>
            </a:r>
            <a:r>
              <a:rPr lang="en-US" altLang="en-US" sz="2000" dirty="0" smtClean="0"/>
              <a:t>, </a:t>
            </a:r>
            <a:r>
              <a:rPr lang="en-US" altLang="en-US" sz="2000" dirty="0" err="1" smtClean="0"/>
              <a:t>new_list</a:t>
            </a:r>
            <a:r>
              <a:rPr lang="en-US" altLang="en-US" sz="2000" dirty="0" smtClean="0"/>
              <a:t>) </a:t>
            </a:r>
            <a:r>
              <a:rPr lang="en-US" altLang="en-US" sz="2000" dirty="0" smtClean="0">
                <a:sym typeface="Symbol" panose="05050102010706020507" pitchFamily="18" charset="2"/>
              </a:rPr>
              <a:t></a:t>
            </a:r>
            <a:r>
              <a:rPr lang="en-US" altLang="en-US" sz="2000" dirty="0" smtClean="0">
                <a:sym typeface="Math1" pitchFamily="2" charset="2"/>
              </a:rPr>
              <a:t> </a:t>
            </a:r>
            <a:r>
              <a:rPr lang="en-US" altLang="en-US" sz="2000" dirty="0" smtClean="0">
                <a:sym typeface="Math1" pitchFamily="2" charset="2"/>
              </a:rPr>
              <a:t>permute(</a:t>
            </a:r>
            <a:r>
              <a:rPr lang="en-US" altLang="en-US" sz="2000" dirty="0" err="1" smtClean="0">
                <a:sym typeface="Math1" pitchFamily="2" charset="2"/>
              </a:rPr>
              <a:t>old_list</a:t>
            </a:r>
            <a:r>
              <a:rPr lang="en-US" altLang="en-US" sz="2000" dirty="0" smtClean="0">
                <a:sym typeface="Math1" pitchFamily="2" charset="2"/>
              </a:rPr>
              <a:t>, </a:t>
            </a:r>
            <a:r>
              <a:rPr lang="en-US" altLang="en-US" sz="2000" dirty="0" err="1" smtClean="0">
                <a:sym typeface="Math1" pitchFamily="2" charset="2"/>
              </a:rPr>
              <a:t>new_list</a:t>
            </a:r>
            <a:r>
              <a:rPr lang="en-US" altLang="en-US" sz="2000" dirty="0" smtClean="0">
                <a:sym typeface="Math1" pitchFamily="2" charset="2"/>
              </a:rPr>
              <a:t>)                  	                                          </a:t>
            </a:r>
            <a:r>
              <a:rPr lang="en-US" altLang="en-US" sz="2000" dirty="0" smtClean="0">
                <a:sym typeface="Math1" pitchFamily="2" charset="2"/>
              </a:rPr>
              <a:t>       </a:t>
            </a:r>
            <a:r>
              <a:rPr lang="en-US" altLang="en-US" sz="2000" dirty="0" smtClean="0">
                <a:sym typeface="Symbol" panose="05050102010706020507" pitchFamily="18" charset="2"/>
              </a:rPr>
              <a:t></a:t>
            </a:r>
            <a:r>
              <a:rPr lang="en-US" altLang="en-US" sz="2000" dirty="0" smtClean="0">
                <a:sym typeface="Math1" pitchFamily="2" charset="2"/>
              </a:rPr>
              <a:t> sorted (</a:t>
            </a:r>
            <a:r>
              <a:rPr lang="en-US" altLang="en-US" sz="2000" dirty="0" err="1" smtClean="0">
                <a:sym typeface="Math1" pitchFamily="2" charset="2"/>
              </a:rPr>
              <a:t>new_list</a:t>
            </a:r>
            <a:r>
              <a:rPr lang="en-US" altLang="en-US" sz="2000" dirty="0" smtClean="0">
                <a:sym typeface="Math1" pitchFamily="2" charset="2"/>
              </a:rPr>
              <a:t>)</a:t>
            </a:r>
          </a:p>
          <a:p>
            <a:pPr eaLnBrk="1" hangingPunct="1">
              <a:buFontTx/>
              <a:buNone/>
            </a:pPr>
            <a:endParaRPr lang="en-US" altLang="en-US" sz="800" dirty="0" smtClean="0">
              <a:sym typeface="Math1" pitchFamily="2" charset="2"/>
            </a:endParaRPr>
          </a:p>
          <a:p>
            <a:pPr eaLnBrk="1" hangingPunct="1">
              <a:buFontTx/>
              <a:buNone/>
            </a:pPr>
            <a:r>
              <a:rPr lang="en-US" altLang="en-US" sz="2400" dirty="0" smtClean="0">
                <a:ea typeface="Arial Unicode MS" panose="020B0604020202020204" pitchFamily="34" charset="-128"/>
                <a:cs typeface="Arial Unicode MS" panose="020B0604020202020204" pitchFamily="34" charset="-128"/>
                <a:sym typeface="Math1" pitchFamily="2" charset="2"/>
              </a:rPr>
              <a:t>		</a:t>
            </a:r>
            <a:r>
              <a:rPr lang="en-US" altLang="en-US" sz="2000" dirty="0" smtClean="0">
                <a:ea typeface="Arial Unicode MS" panose="020B0604020202020204" pitchFamily="34" charset="-128"/>
                <a:cs typeface="Arial Unicode MS" panose="020B0604020202020204" pitchFamily="34" charset="-128"/>
                <a:sym typeface="Math1" pitchFamily="2" charset="2"/>
              </a:rPr>
              <a:t>sorted (list) </a:t>
            </a:r>
            <a:r>
              <a:rPr lang="en-US" altLang="en-US" sz="2000" dirty="0" smtClean="0">
                <a:sym typeface="Symbol" panose="05050102010706020507" pitchFamily="18" charset="2"/>
              </a:rPr>
              <a:t></a:t>
            </a:r>
            <a:r>
              <a:rPr lang="en-US" altLang="en-US" sz="2000" dirty="0" smtClean="0">
                <a:ea typeface="Arial Unicode MS" panose="020B0604020202020204" pitchFamily="34" charset="-128"/>
                <a:cs typeface="Arial Unicode MS" panose="020B0604020202020204" pitchFamily="34" charset="-128"/>
                <a:sym typeface="Math1" pitchFamily="2" charset="2"/>
              </a:rPr>
              <a:t> </a:t>
            </a:r>
            <a:r>
              <a:rPr lang="en-US" altLang="en-US" sz="2000" dirty="0" smtClean="0">
                <a:ea typeface="Arial Unicode MS" panose="020B0604020202020204" pitchFamily="34" charset="-128"/>
                <a:cs typeface="Arial Unicode MS" panose="020B0604020202020204" pitchFamily="34" charset="-128"/>
                <a:sym typeface="Symbol" panose="05050102010706020507" pitchFamily="18" charset="2"/>
              </a:rPr>
              <a:t></a:t>
            </a:r>
            <a:r>
              <a:rPr lang="en-US" altLang="en-US" sz="2000" baseline="-25000" dirty="0" smtClean="0">
                <a:ea typeface="Arial Unicode MS" panose="020B0604020202020204" pitchFamily="34" charset="-128"/>
                <a:cs typeface="Arial Unicode MS" panose="020B0604020202020204" pitchFamily="34" charset="-128"/>
                <a:sym typeface="Math1" pitchFamily="2" charset="2"/>
              </a:rPr>
              <a:t>j</a:t>
            </a:r>
            <a:r>
              <a:rPr lang="en-US" altLang="en-US" sz="2000" dirty="0" smtClean="0">
                <a:ea typeface="Arial Unicode MS" panose="020B0604020202020204" pitchFamily="34" charset="-128"/>
                <a:cs typeface="Arial Unicode MS" panose="020B0604020202020204" pitchFamily="34" charset="-128"/>
                <a:sym typeface="Math1" pitchFamily="2" charset="2"/>
              </a:rPr>
              <a:t> such that 1</a:t>
            </a:r>
            <a:r>
              <a:rPr lang="en-US" altLang="en-US" sz="2000" dirty="0" smtClean="0">
                <a:ea typeface="Arial Unicode MS" panose="020B0604020202020204" pitchFamily="34" charset="-128"/>
                <a:cs typeface="Arial Unicode MS" panose="020B0604020202020204" pitchFamily="34" charset="-128"/>
                <a:sym typeface="Symbol" panose="05050102010706020507" pitchFamily="18" charset="2"/>
              </a:rPr>
              <a:t></a:t>
            </a:r>
            <a:r>
              <a:rPr lang="en-US" altLang="en-US" sz="2000" dirty="0" smtClean="0">
                <a:ea typeface="Arial Unicode MS" panose="020B0604020202020204" pitchFamily="34" charset="-128"/>
                <a:cs typeface="Arial Unicode MS" panose="020B0604020202020204" pitchFamily="34" charset="-128"/>
                <a:sym typeface="Math1" pitchFamily="2" charset="2"/>
              </a:rPr>
              <a:t> </a:t>
            </a:r>
            <a:r>
              <a:rPr lang="en-US" altLang="en-US" sz="2000" dirty="0" smtClean="0">
                <a:ea typeface="Arial Unicode MS" panose="020B0604020202020204" pitchFamily="34" charset="-128"/>
                <a:cs typeface="Arial Unicode MS" panose="020B0604020202020204" pitchFamily="34" charset="-128"/>
                <a:sym typeface="Math1" pitchFamily="2" charset="2"/>
              </a:rPr>
              <a:t>j&lt;n</a:t>
            </a:r>
            <a:r>
              <a:rPr lang="en-US" altLang="en-US" sz="2000" dirty="0" smtClean="0">
                <a:ea typeface="Arial Unicode MS" panose="020B0604020202020204" pitchFamily="34" charset="-128"/>
                <a:cs typeface="Arial Unicode MS" panose="020B0604020202020204" pitchFamily="34" charset="-128"/>
                <a:sym typeface="Math1" pitchFamily="2" charset="2"/>
              </a:rPr>
              <a:t>, list(j) </a:t>
            </a:r>
            <a:r>
              <a:rPr lang="en-US" altLang="en-US" sz="2000" dirty="0" smtClean="0">
                <a:ea typeface="Arial Unicode MS" panose="020B0604020202020204" pitchFamily="34" charset="-128"/>
                <a:cs typeface="Arial Unicode MS" panose="020B0604020202020204" pitchFamily="34" charset="-128"/>
                <a:sym typeface="Symbol" panose="05050102010706020507" pitchFamily="18" charset="2"/>
              </a:rPr>
              <a:t></a:t>
            </a:r>
            <a:r>
              <a:rPr lang="en-US" altLang="en-US" sz="2000" dirty="0" smtClean="0">
                <a:ea typeface="Arial Unicode MS" panose="020B0604020202020204" pitchFamily="34" charset="-128"/>
                <a:cs typeface="Arial Unicode MS" panose="020B0604020202020204" pitchFamily="34" charset="-128"/>
                <a:sym typeface="Math1" pitchFamily="2" charset="2"/>
              </a:rPr>
              <a:t> </a:t>
            </a:r>
            <a:r>
              <a:rPr lang="en-US" altLang="en-US" sz="2000" dirty="0" smtClean="0">
                <a:ea typeface="Arial Unicode MS" panose="020B0604020202020204" pitchFamily="34" charset="-128"/>
                <a:cs typeface="Arial Unicode MS" panose="020B0604020202020204" pitchFamily="34" charset="-128"/>
                <a:sym typeface="Math1" pitchFamily="2" charset="2"/>
              </a:rPr>
              <a:t>list(j+1</a:t>
            </a:r>
            <a:r>
              <a:rPr lang="en-US" altLang="en-US" sz="2000" dirty="0" smtClean="0">
                <a:ea typeface="Arial Unicode MS" panose="020B0604020202020204" pitchFamily="34" charset="-128"/>
                <a:cs typeface="Arial Unicode MS" panose="020B0604020202020204" pitchFamily="34" charset="-128"/>
                <a:sym typeface="Math1" pitchFamily="2" charset="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3909EE93-D58A-4246-8953-D511DDF1FD16}" type="slidenum">
              <a:rPr lang="en-US" altLang="en-US" sz="1000" smtClean="0">
                <a:solidFill>
                  <a:schemeClr val="tx1"/>
                </a:solidFill>
                <a:latin typeface="Arial" panose="020B0604020202020204" pitchFamily="34" charset="0"/>
              </a:rPr>
              <a:pPr>
                <a:spcBef>
                  <a:spcPct val="0"/>
                </a:spcBef>
                <a:buFontTx/>
                <a:buNone/>
              </a:pPr>
              <a:t>2</a:t>
            </a:fld>
            <a:endParaRPr lang="en-US" altLang="en-US" sz="1000" smtClean="0">
              <a:solidFill>
                <a:schemeClr val="tx1"/>
              </a:solidFill>
              <a:latin typeface="Arial" panose="020B0604020202020204" pitchFamily="34" charset="0"/>
            </a:endParaRPr>
          </a:p>
        </p:txBody>
      </p:sp>
      <p:sp>
        <p:nvSpPr>
          <p:cNvPr id="6148" name="Rectangle 4"/>
          <p:cNvSpPr>
            <a:spLocks noGrp="1" noChangeArrowheads="1"/>
          </p:cNvSpPr>
          <p:nvPr>
            <p:ph type="title"/>
          </p:nvPr>
        </p:nvSpPr>
        <p:spPr/>
        <p:txBody>
          <a:bodyPr/>
          <a:lstStyle/>
          <a:p>
            <a:pPr eaLnBrk="1" hangingPunct="1"/>
            <a:r>
              <a:rPr lang="en-US" altLang="en-US" smtClean="0"/>
              <a:t>Chapter 16 Topics</a:t>
            </a:r>
          </a:p>
        </p:txBody>
      </p:sp>
      <p:sp>
        <p:nvSpPr>
          <p:cNvPr id="6149" name="Rectangle 5"/>
          <p:cNvSpPr>
            <a:spLocks noGrp="1" noChangeArrowheads="1"/>
          </p:cNvSpPr>
          <p:nvPr>
            <p:ph type="body" idx="1"/>
          </p:nvPr>
        </p:nvSpPr>
        <p:spPr/>
        <p:txBody>
          <a:bodyPr/>
          <a:lstStyle/>
          <a:p>
            <a:pPr eaLnBrk="1" hangingPunct="1"/>
            <a:r>
              <a:rPr lang="en-US" altLang="en-US" dirty="0" smtClean="0"/>
              <a:t>Introduction</a:t>
            </a:r>
          </a:p>
          <a:p>
            <a:pPr eaLnBrk="1" hangingPunct="1"/>
            <a:r>
              <a:rPr lang="en-US" altLang="en-US" dirty="0" smtClean="0"/>
              <a:t>A Brief Introduction to Predicate Calculus</a:t>
            </a:r>
          </a:p>
          <a:p>
            <a:pPr eaLnBrk="1" hangingPunct="1"/>
            <a:r>
              <a:rPr lang="en-US" altLang="en-US" dirty="0" smtClean="0"/>
              <a:t>Predicate Calculus and Proving Theorems</a:t>
            </a:r>
          </a:p>
          <a:p>
            <a:pPr eaLnBrk="1" hangingPunct="1"/>
            <a:r>
              <a:rPr lang="en-US" altLang="en-US" dirty="0" smtClean="0"/>
              <a:t>An Overview of Logic Programming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81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02B53691-5E75-4061-8BFB-24EE89DB9522}" type="slidenum">
              <a:rPr lang="en-US" altLang="en-US" sz="1000" smtClean="0">
                <a:solidFill>
                  <a:schemeClr val="tx1"/>
                </a:solidFill>
                <a:latin typeface="Arial" panose="020B0604020202020204" pitchFamily="34" charset="0"/>
              </a:rPr>
              <a:pPr>
                <a:spcBef>
                  <a:spcPct val="0"/>
                </a:spcBef>
                <a:buFontTx/>
                <a:buNone/>
              </a:pPr>
              <a:t>3</a:t>
            </a:fld>
            <a:endParaRPr lang="en-US" altLang="en-US" sz="1000" smtClean="0">
              <a:solidFill>
                <a:schemeClr val="tx1"/>
              </a:solidFill>
              <a:latin typeface="Arial" panose="020B0604020202020204" pitchFamily="34" charset="0"/>
            </a:endParaRPr>
          </a:p>
        </p:txBody>
      </p:sp>
      <p:sp>
        <p:nvSpPr>
          <p:cNvPr id="8196" name="Rectangle 2"/>
          <p:cNvSpPr>
            <a:spLocks noGrp="1" noChangeArrowheads="1"/>
          </p:cNvSpPr>
          <p:nvPr>
            <p:ph type="title"/>
          </p:nvPr>
        </p:nvSpPr>
        <p:spPr/>
        <p:txBody>
          <a:bodyPr/>
          <a:lstStyle/>
          <a:p>
            <a:pPr eaLnBrk="1" hangingPunct="1"/>
            <a:r>
              <a:rPr lang="en-US" altLang="en-US" smtClean="0"/>
              <a:t>Introduction</a:t>
            </a:r>
          </a:p>
        </p:txBody>
      </p:sp>
      <p:sp>
        <p:nvSpPr>
          <p:cNvPr id="8197" name="Rectangle 3"/>
          <p:cNvSpPr>
            <a:spLocks noGrp="1" noChangeArrowheads="1"/>
          </p:cNvSpPr>
          <p:nvPr>
            <p:ph type="body" idx="1"/>
          </p:nvPr>
        </p:nvSpPr>
        <p:spPr/>
        <p:txBody>
          <a:bodyPr/>
          <a:lstStyle/>
          <a:p>
            <a:pPr eaLnBrk="1" hangingPunct="1"/>
            <a:r>
              <a:rPr lang="en-US" altLang="en-US" u="sng" dirty="0" smtClean="0"/>
              <a:t>Logic programming languages</a:t>
            </a:r>
            <a:endParaRPr lang="en-US" altLang="en-US" dirty="0" smtClean="0"/>
          </a:p>
          <a:p>
            <a:pPr lvl="1" eaLnBrk="1" hangingPunct="1"/>
            <a:r>
              <a:rPr lang="en-US" altLang="en-US" dirty="0" smtClean="0"/>
              <a:t>Also called </a:t>
            </a:r>
            <a:r>
              <a:rPr lang="en-US" altLang="en-US" u="sng" dirty="0" smtClean="0"/>
              <a:t>declarative programming languages</a:t>
            </a:r>
          </a:p>
          <a:p>
            <a:pPr lvl="1" eaLnBrk="1" hangingPunct="1"/>
            <a:r>
              <a:rPr lang="en-US" altLang="en-US" dirty="0" smtClean="0"/>
              <a:t>Express programs in a form of symbolic logic</a:t>
            </a:r>
          </a:p>
          <a:p>
            <a:pPr lvl="1" eaLnBrk="1" hangingPunct="1"/>
            <a:r>
              <a:rPr lang="en-US" altLang="en-US" dirty="0" smtClean="0"/>
              <a:t>Logical inferencing process produces results</a:t>
            </a:r>
          </a:p>
          <a:p>
            <a:pPr eaLnBrk="1" hangingPunct="1"/>
            <a:r>
              <a:rPr lang="en-US" altLang="en-US" u="sng" dirty="0" smtClean="0"/>
              <a:t>Declarative</a:t>
            </a:r>
            <a:r>
              <a:rPr lang="en-US" altLang="en-US" dirty="0" smtClean="0"/>
              <a:t> rather that </a:t>
            </a:r>
            <a:r>
              <a:rPr lang="en-US" altLang="en-US" u="sng" dirty="0" smtClean="0"/>
              <a:t>procedural</a:t>
            </a:r>
            <a:endParaRPr lang="en-US" altLang="en-US" dirty="0" smtClean="0"/>
          </a:p>
          <a:p>
            <a:pPr lvl="1" eaLnBrk="1" hangingPunct="1"/>
            <a:r>
              <a:rPr lang="en-US" altLang="en-US" dirty="0" smtClean="0"/>
              <a:t>Only specify the form of </a:t>
            </a:r>
            <a:r>
              <a:rPr lang="en-US" altLang="en-US" u="sng" dirty="0" smtClean="0"/>
              <a:t>results</a:t>
            </a:r>
            <a:endParaRPr lang="en-US" altLang="en-US" dirty="0" smtClean="0"/>
          </a:p>
          <a:p>
            <a:pPr lvl="1" eaLnBrk="1" hangingPunct="1"/>
            <a:r>
              <a:rPr lang="en-US" altLang="en-US" dirty="0" smtClean="0"/>
              <a:t>Not the detailed </a:t>
            </a:r>
            <a:r>
              <a:rPr lang="en-US" altLang="en-US" u="sng" dirty="0" smtClean="0"/>
              <a:t>procedures</a:t>
            </a:r>
            <a:r>
              <a:rPr lang="en-US" altLang="en-US" dirty="0" smtClean="0"/>
              <a:t> for producing them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102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673FB96D-C00B-4724-9DF3-45E159F6E764}" type="slidenum">
              <a:rPr lang="en-US" altLang="en-US" sz="1000" smtClean="0">
                <a:solidFill>
                  <a:schemeClr val="tx1"/>
                </a:solidFill>
                <a:latin typeface="Arial" panose="020B0604020202020204" pitchFamily="34" charset="0"/>
              </a:rPr>
              <a:pPr>
                <a:spcBef>
                  <a:spcPct val="0"/>
                </a:spcBef>
                <a:buFontTx/>
                <a:buNone/>
              </a:pPr>
              <a:t>4</a:t>
            </a:fld>
            <a:endParaRPr lang="en-US" altLang="en-US" sz="1000" smtClean="0">
              <a:solidFill>
                <a:schemeClr val="tx1"/>
              </a:solidFill>
              <a:latin typeface="Arial" panose="020B0604020202020204" pitchFamily="34" charset="0"/>
            </a:endParaRPr>
          </a:p>
        </p:txBody>
      </p:sp>
      <p:sp>
        <p:nvSpPr>
          <p:cNvPr id="10244" name="Rectangle 2"/>
          <p:cNvSpPr>
            <a:spLocks noGrp="1" noChangeArrowheads="1"/>
          </p:cNvSpPr>
          <p:nvPr>
            <p:ph type="title"/>
          </p:nvPr>
        </p:nvSpPr>
        <p:spPr>
          <a:xfrm>
            <a:off x="609600" y="31530"/>
            <a:ext cx="8534400" cy="1206500"/>
          </a:xfrm>
        </p:spPr>
        <p:txBody>
          <a:bodyPr/>
          <a:lstStyle/>
          <a:p>
            <a:pPr eaLnBrk="1" hangingPunct="1"/>
            <a:r>
              <a:rPr lang="en-US" altLang="en-US" sz="3200" dirty="0" smtClean="0"/>
              <a:t>Predicate Calculus:</a:t>
            </a:r>
            <a:br>
              <a:rPr lang="en-US" altLang="en-US" sz="3200" dirty="0" smtClean="0"/>
            </a:br>
            <a:r>
              <a:rPr lang="en-US" altLang="en-US" sz="3200" dirty="0" smtClean="0"/>
              <a:t>Propositions</a:t>
            </a:r>
          </a:p>
        </p:txBody>
      </p:sp>
      <p:sp>
        <p:nvSpPr>
          <p:cNvPr id="10245" name="Rectangle 3"/>
          <p:cNvSpPr>
            <a:spLocks noGrp="1" noChangeArrowheads="1"/>
          </p:cNvSpPr>
          <p:nvPr>
            <p:ph type="body" idx="1"/>
          </p:nvPr>
        </p:nvSpPr>
        <p:spPr/>
        <p:txBody>
          <a:bodyPr/>
          <a:lstStyle/>
          <a:p>
            <a:pPr eaLnBrk="1" hangingPunct="1"/>
            <a:r>
              <a:rPr lang="en-US" altLang="en-US" dirty="0" smtClean="0"/>
              <a:t>Definition of a </a:t>
            </a:r>
            <a:r>
              <a:rPr lang="en-US" altLang="en-US" u="sng" dirty="0" smtClean="0"/>
              <a:t>proposition</a:t>
            </a:r>
          </a:p>
          <a:p>
            <a:pPr lvl="1" eaLnBrk="1" hangingPunct="1"/>
            <a:r>
              <a:rPr lang="en-US" altLang="en-US" dirty="0" smtClean="0"/>
              <a:t>A logical statement that may or may not be true</a:t>
            </a:r>
          </a:p>
          <a:p>
            <a:pPr eaLnBrk="1" hangingPunct="1"/>
            <a:r>
              <a:rPr lang="en-US" altLang="en-US" dirty="0" smtClean="0"/>
              <a:t>Consists of</a:t>
            </a:r>
          </a:p>
          <a:p>
            <a:pPr lvl="1" eaLnBrk="1" hangingPunct="1"/>
            <a:r>
              <a:rPr lang="en-US" altLang="en-US" dirty="0" smtClean="0"/>
              <a:t>One or more objects</a:t>
            </a:r>
          </a:p>
          <a:p>
            <a:pPr lvl="1" eaLnBrk="1" hangingPunct="1"/>
            <a:r>
              <a:rPr lang="en-US" altLang="en-US" dirty="0" smtClean="0"/>
              <a:t>Relationships among objects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122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C8B3426-8749-49CA-A26B-F2AFED8630E5}" type="slidenum">
              <a:rPr lang="en-US" altLang="en-US" sz="1000" smtClean="0">
                <a:solidFill>
                  <a:schemeClr val="tx1"/>
                </a:solidFill>
                <a:latin typeface="Arial" panose="020B0604020202020204" pitchFamily="34" charset="0"/>
              </a:rPr>
              <a:pPr>
                <a:spcBef>
                  <a:spcPct val="0"/>
                </a:spcBef>
                <a:buFontTx/>
                <a:buNone/>
              </a:pPr>
              <a:t>5</a:t>
            </a:fld>
            <a:endParaRPr lang="en-US" altLang="en-US" sz="1000" smtClean="0">
              <a:solidFill>
                <a:schemeClr val="tx1"/>
              </a:solidFill>
              <a:latin typeface="Arial" panose="020B0604020202020204" pitchFamily="34" charset="0"/>
            </a:endParaRPr>
          </a:p>
        </p:txBody>
      </p:sp>
      <p:sp>
        <p:nvSpPr>
          <p:cNvPr id="12292" name="Rectangle 2"/>
          <p:cNvSpPr>
            <a:spLocks noGrp="1" noChangeArrowheads="1"/>
          </p:cNvSpPr>
          <p:nvPr>
            <p:ph type="title"/>
          </p:nvPr>
        </p:nvSpPr>
        <p:spPr>
          <a:xfrm>
            <a:off x="609600" y="31530"/>
            <a:ext cx="8534400" cy="1206500"/>
          </a:xfrm>
        </p:spPr>
        <p:txBody>
          <a:bodyPr/>
          <a:lstStyle/>
          <a:p>
            <a:pPr eaLnBrk="1" hangingPunct="1"/>
            <a:r>
              <a:rPr lang="en-US" altLang="en-US" sz="3200" dirty="0" smtClean="0"/>
              <a:t>Predicate Calculus:</a:t>
            </a:r>
            <a:br>
              <a:rPr lang="en-US" altLang="en-US" sz="3200" dirty="0" smtClean="0"/>
            </a:br>
            <a:r>
              <a:rPr lang="en-US" altLang="en-US" sz="3200" dirty="0" smtClean="0"/>
              <a:t>Symbolic Logic</a:t>
            </a:r>
          </a:p>
        </p:txBody>
      </p:sp>
      <p:sp>
        <p:nvSpPr>
          <p:cNvPr id="12293" name="Rectangle 3"/>
          <p:cNvSpPr>
            <a:spLocks noGrp="1" noChangeArrowheads="1"/>
          </p:cNvSpPr>
          <p:nvPr>
            <p:ph type="body" idx="1"/>
          </p:nvPr>
        </p:nvSpPr>
        <p:spPr>
          <a:xfrm>
            <a:off x="609600" y="1600200"/>
            <a:ext cx="8077200" cy="4724400"/>
          </a:xfrm>
        </p:spPr>
        <p:txBody>
          <a:bodyPr/>
          <a:lstStyle/>
          <a:p>
            <a:pPr eaLnBrk="1" hangingPunct="1"/>
            <a:r>
              <a:rPr lang="en-US" altLang="en-US" u="sng" dirty="0" smtClean="0"/>
              <a:t>Symbolic logic</a:t>
            </a:r>
          </a:p>
          <a:p>
            <a:pPr lvl="1" eaLnBrk="1" hangingPunct="1"/>
            <a:r>
              <a:rPr lang="en-US" altLang="en-US" dirty="0" smtClean="0"/>
              <a:t>Logic which can be used for the three basic needs of formal logic</a:t>
            </a:r>
          </a:p>
          <a:p>
            <a:pPr lvl="2" eaLnBrk="1" hangingPunct="1"/>
            <a:r>
              <a:rPr lang="en-US" altLang="en-US" dirty="0" smtClean="0"/>
              <a:t>Express propositions</a:t>
            </a:r>
          </a:p>
          <a:p>
            <a:pPr lvl="2" eaLnBrk="1" hangingPunct="1"/>
            <a:r>
              <a:rPr lang="en-US" altLang="en-US" dirty="0" smtClean="0"/>
              <a:t>Express relationships between propositions</a:t>
            </a:r>
          </a:p>
          <a:p>
            <a:pPr lvl="2" eaLnBrk="1" hangingPunct="1"/>
            <a:r>
              <a:rPr lang="en-US" altLang="en-US" dirty="0" smtClean="0"/>
              <a:t>Describe how new propositions can be inferred from other propositions</a:t>
            </a:r>
          </a:p>
          <a:p>
            <a:pPr eaLnBrk="1" hangingPunct="1"/>
            <a:r>
              <a:rPr lang="en-US" altLang="en-US" u="sng" dirty="0" smtClean="0"/>
              <a:t>First-order predicate calculus</a:t>
            </a:r>
          </a:p>
          <a:p>
            <a:pPr lvl="1" eaLnBrk="1" hangingPunct="1"/>
            <a:r>
              <a:rPr lang="en-US" altLang="en-US" dirty="0" smtClean="0"/>
              <a:t>The particular form of symbolic logic that is used for logic programming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143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25C24139-7010-4472-8069-FB04C46B26A3}" type="slidenum">
              <a:rPr lang="en-US" altLang="en-US" sz="1000" smtClean="0">
                <a:solidFill>
                  <a:schemeClr val="tx1"/>
                </a:solidFill>
                <a:latin typeface="Arial" panose="020B0604020202020204" pitchFamily="34" charset="0"/>
              </a:rPr>
              <a:pPr>
                <a:spcBef>
                  <a:spcPct val="0"/>
                </a:spcBef>
                <a:buFontTx/>
                <a:buNone/>
              </a:pPr>
              <a:t>6</a:t>
            </a:fld>
            <a:endParaRPr lang="en-US" altLang="en-US" sz="1000" smtClean="0">
              <a:solidFill>
                <a:schemeClr val="tx1"/>
              </a:solidFill>
              <a:latin typeface="Arial" panose="020B0604020202020204" pitchFamily="34" charset="0"/>
            </a:endParaRPr>
          </a:p>
        </p:txBody>
      </p:sp>
      <p:sp>
        <p:nvSpPr>
          <p:cNvPr id="14340" name="Rectangle 2"/>
          <p:cNvSpPr>
            <a:spLocks noGrp="1" noChangeArrowheads="1"/>
          </p:cNvSpPr>
          <p:nvPr>
            <p:ph type="title"/>
          </p:nvPr>
        </p:nvSpPr>
        <p:spPr>
          <a:xfrm>
            <a:off x="609600" y="31530"/>
            <a:ext cx="8153400" cy="1143000"/>
          </a:xfrm>
        </p:spPr>
        <p:txBody>
          <a:bodyPr/>
          <a:lstStyle/>
          <a:p>
            <a:pPr eaLnBrk="1" hangingPunct="1"/>
            <a:r>
              <a:rPr lang="en-US" altLang="en-US" sz="3200" dirty="0" smtClean="0"/>
              <a:t>Predicate Calculus:</a:t>
            </a:r>
            <a:br>
              <a:rPr lang="en-US" altLang="en-US" sz="3200" dirty="0" smtClean="0"/>
            </a:br>
            <a:r>
              <a:rPr lang="en-US" altLang="en-US" sz="3200" dirty="0" smtClean="0"/>
              <a:t>Object Representation</a:t>
            </a:r>
          </a:p>
        </p:txBody>
      </p:sp>
      <p:sp>
        <p:nvSpPr>
          <p:cNvPr id="14341" name="Rectangle 3"/>
          <p:cNvSpPr>
            <a:spLocks noGrp="1" noChangeArrowheads="1"/>
          </p:cNvSpPr>
          <p:nvPr>
            <p:ph type="body" idx="1"/>
          </p:nvPr>
        </p:nvSpPr>
        <p:spPr/>
        <p:txBody>
          <a:bodyPr/>
          <a:lstStyle/>
          <a:p>
            <a:pPr eaLnBrk="1" hangingPunct="1"/>
            <a:r>
              <a:rPr lang="en-US" altLang="en-US" dirty="0" smtClean="0"/>
              <a:t>Simple terms</a:t>
            </a:r>
          </a:p>
          <a:p>
            <a:pPr lvl="1" eaLnBrk="1" hangingPunct="1"/>
            <a:r>
              <a:rPr lang="en-US" altLang="en-US" dirty="0" smtClean="0"/>
              <a:t>Represent objects in propositions</a:t>
            </a:r>
          </a:p>
          <a:p>
            <a:pPr lvl="1" eaLnBrk="1" hangingPunct="1"/>
            <a:r>
              <a:rPr lang="en-US" altLang="en-US" u="sng" dirty="0" smtClean="0"/>
              <a:t>Constant</a:t>
            </a:r>
          </a:p>
          <a:p>
            <a:pPr lvl="2" eaLnBrk="1" hangingPunct="1"/>
            <a:r>
              <a:rPr lang="en-US" altLang="en-US" dirty="0" smtClean="0"/>
              <a:t>A symbol that represents a particular object</a:t>
            </a:r>
          </a:p>
          <a:p>
            <a:pPr lvl="1" eaLnBrk="1" hangingPunct="1"/>
            <a:r>
              <a:rPr lang="en-US" altLang="en-US" u="sng" dirty="0" smtClean="0"/>
              <a:t>Variable</a:t>
            </a:r>
          </a:p>
          <a:p>
            <a:pPr lvl="2" eaLnBrk="1" hangingPunct="1"/>
            <a:r>
              <a:rPr lang="en-US" altLang="en-US" dirty="0" smtClean="0"/>
              <a:t>A symbol that can represent different objects at different times</a:t>
            </a:r>
          </a:p>
          <a:p>
            <a:pPr lvl="2" eaLnBrk="1" hangingPunct="1"/>
            <a:r>
              <a:rPr lang="en-US" altLang="en-US" dirty="0" smtClean="0"/>
              <a:t>Different from variables in imperative languages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163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20303168-001C-43DE-B514-F25CA4E5D8B7}" type="slidenum">
              <a:rPr lang="en-US" altLang="en-US" sz="1000" smtClean="0">
                <a:solidFill>
                  <a:schemeClr val="tx1"/>
                </a:solidFill>
                <a:latin typeface="Arial" panose="020B0604020202020204" pitchFamily="34" charset="0"/>
              </a:rPr>
              <a:pPr>
                <a:spcBef>
                  <a:spcPct val="0"/>
                </a:spcBef>
                <a:buFontTx/>
                <a:buNone/>
              </a:pPr>
              <a:t>7</a:t>
            </a:fld>
            <a:endParaRPr lang="en-US" altLang="en-US" sz="1000" smtClean="0">
              <a:solidFill>
                <a:schemeClr val="tx1"/>
              </a:solidFill>
              <a:latin typeface="Arial" panose="020B0604020202020204" pitchFamily="34" charset="0"/>
            </a:endParaRPr>
          </a:p>
        </p:txBody>
      </p:sp>
      <p:sp>
        <p:nvSpPr>
          <p:cNvPr id="16388" name="Rectangle 2"/>
          <p:cNvSpPr>
            <a:spLocks noGrp="1" noChangeArrowheads="1"/>
          </p:cNvSpPr>
          <p:nvPr>
            <p:ph type="title"/>
          </p:nvPr>
        </p:nvSpPr>
        <p:spPr>
          <a:xfrm>
            <a:off x="609600" y="31530"/>
            <a:ext cx="8153400" cy="1143000"/>
          </a:xfrm>
        </p:spPr>
        <p:txBody>
          <a:bodyPr/>
          <a:lstStyle/>
          <a:p>
            <a:pPr eaLnBrk="1" hangingPunct="1"/>
            <a:r>
              <a:rPr lang="en-US" altLang="en-US" sz="3200" dirty="0" smtClean="0"/>
              <a:t>Predicate Calculus:</a:t>
            </a:r>
            <a:br>
              <a:rPr lang="en-US" altLang="en-US" sz="3200" dirty="0" smtClean="0"/>
            </a:br>
            <a:r>
              <a:rPr lang="en-US" altLang="en-US" sz="3200" dirty="0" smtClean="0"/>
              <a:t>Compound Terms</a:t>
            </a:r>
          </a:p>
        </p:txBody>
      </p:sp>
      <p:sp>
        <p:nvSpPr>
          <p:cNvPr id="16389" name="Rectangle 3"/>
          <p:cNvSpPr>
            <a:spLocks noGrp="1" noChangeArrowheads="1"/>
          </p:cNvSpPr>
          <p:nvPr>
            <p:ph type="body" idx="1"/>
          </p:nvPr>
        </p:nvSpPr>
        <p:spPr/>
        <p:txBody>
          <a:bodyPr/>
          <a:lstStyle/>
          <a:p>
            <a:pPr eaLnBrk="1" hangingPunct="1"/>
            <a:r>
              <a:rPr lang="en-US" altLang="en-US" dirty="0" smtClean="0"/>
              <a:t>Two types of propositions</a:t>
            </a:r>
          </a:p>
          <a:p>
            <a:pPr lvl="1" eaLnBrk="1" hangingPunct="1"/>
            <a:r>
              <a:rPr lang="en-US" altLang="en-US" dirty="0" smtClean="0"/>
              <a:t>Atomic propositions</a:t>
            </a:r>
          </a:p>
          <a:p>
            <a:pPr lvl="1" eaLnBrk="1" hangingPunct="1"/>
            <a:r>
              <a:rPr lang="en-US" altLang="en-US" dirty="0" smtClean="0"/>
              <a:t>Compound propositions</a:t>
            </a:r>
          </a:p>
          <a:p>
            <a:pPr eaLnBrk="1" hangingPunct="1"/>
            <a:r>
              <a:rPr lang="en-US" altLang="en-US" u="sng" dirty="0" smtClean="0"/>
              <a:t>Atomic propositions</a:t>
            </a:r>
            <a:endParaRPr lang="en-US" altLang="en-US" dirty="0" smtClean="0"/>
          </a:p>
          <a:p>
            <a:pPr lvl="1" eaLnBrk="1" hangingPunct="1"/>
            <a:r>
              <a:rPr lang="en-US" altLang="en-US" dirty="0" smtClean="0"/>
              <a:t>The simplest kind of proposition</a:t>
            </a:r>
          </a:p>
          <a:p>
            <a:pPr lvl="1" eaLnBrk="1" hangingPunct="1"/>
            <a:r>
              <a:rPr lang="en-US" altLang="en-US" dirty="0" smtClean="0"/>
              <a:t>Represented by compound terms</a:t>
            </a:r>
          </a:p>
          <a:p>
            <a:pPr eaLnBrk="1" hangingPunct="1"/>
            <a:r>
              <a:rPr lang="en-US" altLang="en-US" u="sng" dirty="0" smtClean="0"/>
              <a:t>Compound term</a:t>
            </a:r>
          </a:p>
          <a:p>
            <a:pPr lvl="1" eaLnBrk="1" hangingPunct="1"/>
            <a:r>
              <a:rPr lang="en-US" altLang="en-US" dirty="0" smtClean="0"/>
              <a:t>Represent mathematical relations</a:t>
            </a:r>
          </a:p>
          <a:p>
            <a:pPr lvl="2" eaLnBrk="1" hangingPunct="1"/>
            <a:r>
              <a:rPr lang="en-US" altLang="en-US" dirty="0" smtClean="0"/>
              <a:t>Written like a mathematical function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184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A6579671-96A8-4CC5-997B-0BC51A05C8B1}" type="slidenum">
              <a:rPr lang="en-US" altLang="en-US" sz="1000" smtClean="0">
                <a:solidFill>
                  <a:schemeClr val="tx1"/>
                </a:solidFill>
                <a:latin typeface="Arial" panose="020B0604020202020204" pitchFamily="34" charset="0"/>
              </a:rPr>
              <a:pPr>
                <a:spcBef>
                  <a:spcPct val="0"/>
                </a:spcBef>
                <a:buFontTx/>
                <a:buNone/>
              </a:pPr>
              <a:t>8</a:t>
            </a:fld>
            <a:endParaRPr lang="en-US" altLang="en-US" sz="1000" smtClean="0">
              <a:solidFill>
                <a:schemeClr val="tx1"/>
              </a:solidFill>
              <a:latin typeface="Arial" panose="020B0604020202020204" pitchFamily="34" charset="0"/>
            </a:endParaRPr>
          </a:p>
        </p:txBody>
      </p:sp>
      <p:sp>
        <p:nvSpPr>
          <p:cNvPr id="18436" name="Rectangle 2"/>
          <p:cNvSpPr>
            <a:spLocks noGrp="1" noChangeArrowheads="1"/>
          </p:cNvSpPr>
          <p:nvPr>
            <p:ph type="title"/>
          </p:nvPr>
        </p:nvSpPr>
        <p:spPr>
          <a:xfrm>
            <a:off x="609600" y="31530"/>
            <a:ext cx="8153400" cy="1143000"/>
          </a:xfrm>
        </p:spPr>
        <p:txBody>
          <a:bodyPr/>
          <a:lstStyle/>
          <a:p>
            <a:pPr eaLnBrk="1" hangingPunct="1"/>
            <a:r>
              <a:rPr lang="en-US" altLang="en-US" sz="3200" dirty="0" smtClean="0"/>
              <a:t>Predicate Calculus:</a:t>
            </a:r>
            <a:br>
              <a:rPr lang="en-US" altLang="en-US" sz="3200" dirty="0" smtClean="0"/>
            </a:br>
            <a:r>
              <a:rPr lang="en-US" altLang="en-US" sz="3200" dirty="0" smtClean="0"/>
              <a:t>Parts of a Compound Term</a:t>
            </a:r>
          </a:p>
        </p:txBody>
      </p:sp>
      <p:sp>
        <p:nvSpPr>
          <p:cNvPr id="18437" name="Rectangle 3"/>
          <p:cNvSpPr>
            <a:spLocks noGrp="1" noChangeArrowheads="1"/>
          </p:cNvSpPr>
          <p:nvPr>
            <p:ph type="body" idx="1"/>
          </p:nvPr>
        </p:nvSpPr>
        <p:spPr>
          <a:xfrm>
            <a:off x="609600" y="1606770"/>
            <a:ext cx="8382000" cy="4724400"/>
          </a:xfrm>
        </p:spPr>
        <p:txBody>
          <a:bodyPr/>
          <a:lstStyle/>
          <a:p>
            <a:pPr eaLnBrk="1" hangingPunct="1">
              <a:defRPr/>
            </a:pPr>
            <a:r>
              <a:rPr lang="en-US" altLang="en-US" dirty="0" smtClean="0"/>
              <a:t>A </a:t>
            </a:r>
            <a:r>
              <a:rPr lang="en-US" altLang="en-US" u="sng" dirty="0"/>
              <a:t>c</a:t>
            </a:r>
            <a:r>
              <a:rPr lang="en-US" altLang="en-US" u="sng" dirty="0" smtClean="0"/>
              <a:t>ompound </a:t>
            </a:r>
            <a:r>
              <a:rPr lang="en-US" altLang="en-US" u="sng" dirty="0" smtClean="0"/>
              <a:t>term</a:t>
            </a:r>
            <a:r>
              <a:rPr lang="en-US" altLang="en-US" dirty="0" smtClean="0"/>
              <a:t> is composed of two parts</a:t>
            </a:r>
          </a:p>
          <a:p>
            <a:pPr lvl="1" eaLnBrk="1" hangingPunct="1">
              <a:defRPr/>
            </a:pPr>
            <a:r>
              <a:rPr lang="en-US" altLang="en-US" dirty="0" err="1" smtClean="0"/>
              <a:t>Functor</a:t>
            </a:r>
            <a:endParaRPr lang="en-US" altLang="en-US" dirty="0" smtClean="0"/>
          </a:p>
          <a:p>
            <a:pPr lvl="2" eaLnBrk="1" hangingPunct="1">
              <a:defRPr/>
            </a:pPr>
            <a:r>
              <a:rPr lang="en-US" altLang="en-US" dirty="0" smtClean="0"/>
              <a:t>Function symbol that names the relation</a:t>
            </a:r>
          </a:p>
          <a:p>
            <a:pPr lvl="1" eaLnBrk="1" hangingPunct="1">
              <a:defRPr/>
            </a:pPr>
            <a:r>
              <a:rPr lang="en-US" altLang="en-US" dirty="0" smtClean="0"/>
              <a:t>Ordered list of parameters</a:t>
            </a:r>
          </a:p>
          <a:p>
            <a:pPr lvl="2" eaLnBrk="1" hangingPunct="1">
              <a:defRPr/>
            </a:pPr>
            <a:r>
              <a:rPr lang="en-US" altLang="en-US" dirty="0" smtClean="0"/>
              <a:t>Tuple (e.g. 1-tuple, 2-tuple, etc.)</a:t>
            </a:r>
          </a:p>
          <a:p>
            <a:pPr eaLnBrk="1" hangingPunct="1">
              <a:defRPr/>
            </a:pPr>
            <a:r>
              <a:rPr lang="en-US" altLang="en-US" dirty="0" smtClean="0"/>
              <a:t>Compound terms that express relations</a:t>
            </a:r>
          </a:p>
          <a:p>
            <a:pPr eaLnBrk="1" hangingPunct="1">
              <a:buFontTx/>
              <a:buNone/>
              <a:defRPr/>
            </a:pPr>
            <a:r>
              <a:rPr lang="en-US" altLang="en-US" dirty="0" smtClean="0"/>
              <a:t>		</a:t>
            </a:r>
            <a:r>
              <a:rPr lang="en-US" altLang="en-US" sz="2400" dirty="0" smtClean="0">
                <a:latin typeface="+mj-lt"/>
                <a:cs typeface="Courier New" panose="02070309020205020404" pitchFamily="49" charset="0"/>
              </a:rPr>
              <a:t>student(</a:t>
            </a:r>
            <a:r>
              <a:rPr lang="en-US" altLang="en-US" sz="2400" dirty="0" err="1" smtClean="0">
                <a:latin typeface="+mj-lt"/>
                <a:cs typeface="Courier New" panose="02070309020205020404" pitchFamily="49" charset="0"/>
              </a:rPr>
              <a:t>jon</a:t>
            </a:r>
            <a:r>
              <a:rPr lang="en-US" altLang="en-US" sz="2400" dirty="0" smtClean="0">
                <a:latin typeface="+mj-lt"/>
                <a:cs typeface="Courier New" panose="02070309020205020404" pitchFamily="49" charset="0"/>
              </a:rPr>
              <a:t>)</a:t>
            </a:r>
          </a:p>
          <a:p>
            <a:pPr eaLnBrk="1" hangingPunct="1">
              <a:buFontTx/>
              <a:buNone/>
              <a:defRPr/>
            </a:pPr>
            <a:r>
              <a:rPr lang="en-US" altLang="en-US" sz="2400" dirty="0" smtClean="0">
                <a:latin typeface="+mj-lt"/>
                <a:cs typeface="Courier New" panose="02070309020205020404" pitchFamily="49" charset="0"/>
              </a:rPr>
              <a:t>		like(</a:t>
            </a:r>
            <a:r>
              <a:rPr lang="en-US" altLang="en-US" sz="2400" dirty="0" err="1" smtClean="0">
                <a:latin typeface="+mj-lt"/>
                <a:cs typeface="Courier New" panose="02070309020205020404" pitchFamily="49" charset="0"/>
              </a:rPr>
              <a:t>seth</a:t>
            </a:r>
            <a:r>
              <a:rPr lang="en-US" altLang="en-US" sz="2400" dirty="0" smtClean="0">
                <a:latin typeface="+mj-lt"/>
                <a:cs typeface="Courier New" panose="02070309020205020404" pitchFamily="49" charset="0"/>
              </a:rPr>
              <a:t>, </a:t>
            </a:r>
            <a:r>
              <a:rPr lang="en-US" altLang="en-US" sz="2400" dirty="0" err="1" smtClean="0">
                <a:latin typeface="+mj-lt"/>
                <a:cs typeface="Courier New" panose="02070309020205020404" pitchFamily="49" charset="0"/>
              </a:rPr>
              <a:t>osx</a:t>
            </a:r>
            <a:r>
              <a:rPr lang="en-US" altLang="en-US" sz="2400" dirty="0" smtClean="0">
                <a:latin typeface="+mj-lt"/>
                <a:cs typeface="Courier New" panose="02070309020205020404" pitchFamily="49" charset="0"/>
              </a:rPr>
              <a:t>)</a:t>
            </a:r>
          </a:p>
          <a:p>
            <a:pPr eaLnBrk="1" hangingPunct="1">
              <a:buFontTx/>
              <a:buNone/>
              <a:defRPr/>
            </a:pPr>
            <a:r>
              <a:rPr lang="en-US" altLang="en-US" sz="2400" dirty="0" smtClean="0">
                <a:latin typeface="+mj-lt"/>
                <a:cs typeface="Courier New" panose="02070309020205020404" pitchFamily="49" charset="0"/>
              </a:rPr>
              <a:t>		like(nick, windows)</a:t>
            </a:r>
          </a:p>
          <a:p>
            <a:pPr eaLnBrk="1" hangingPunct="1">
              <a:buFontTx/>
              <a:buNone/>
              <a:defRPr/>
            </a:pPr>
            <a:r>
              <a:rPr lang="en-US" altLang="en-US" sz="2400" dirty="0" smtClean="0">
                <a:latin typeface="+mj-lt"/>
                <a:cs typeface="Courier New" panose="02070309020205020404" pitchFamily="49" charset="0"/>
              </a:rPr>
              <a:t>		like(</a:t>
            </a:r>
            <a:r>
              <a:rPr lang="en-US" altLang="en-US" sz="2400" dirty="0" err="1" smtClean="0">
                <a:latin typeface="+mj-lt"/>
                <a:cs typeface="Courier New" panose="02070309020205020404" pitchFamily="49" charset="0"/>
              </a:rPr>
              <a:t>jim</a:t>
            </a:r>
            <a:r>
              <a:rPr lang="en-US" altLang="en-US" sz="2400" dirty="0" smtClean="0">
                <a:latin typeface="+mj-lt"/>
                <a:cs typeface="Courier New" panose="02070309020205020404" pitchFamily="49" charset="0"/>
              </a:rPr>
              <a:t>, </a:t>
            </a:r>
            <a:r>
              <a:rPr lang="en-US" altLang="en-US" sz="2400" dirty="0" err="1" smtClean="0">
                <a:latin typeface="+mj-lt"/>
                <a:cs typeface="Courier New" panose="02070309020205020404" pitchFamily="49" charset="0"/>
              </a:rPr>
              <a:t>linux</a:t>
            </a:r>
            <a:r>
              <a:rPr lang="en-US" altLang="en-US" sz="2400" dirty="0" smtClean="0">
                <a:latin typeface="+mj-lt"/>
                <a:cs typeface="Courier New" panose="02070309020205020404" pitchFamily="49"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p:txBody>
          <a:bodyPr/>
          <a:lstStyle/>
          <a:p>
            <a:pPr>
              <a:defRPr/>
            </a:pPr>
            <a:r>
              <a:rPr lang="en-US" dirty="0" smtClean="0"/>
              <a:t>Copyright © </a:t>
            </a:r>
            <a:r>
              <a:rPr lang="en-US" dirty="0" smtClean="0"/>
              <a:t>2023 </a:t>
            </a:r>
            <a:r>
              <a:rPr lang="en-US" dirty="0" smtClean="0"/>
              <a:t>Addison-Wesley. All rights reserved.</a:t>
            </a:r>
          </a:p>
        </p:txBody>
      </p:sp>
      <p:sp>
        <p:nvSpPr>
          <p:cNvPr id="204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1769DD61-BFD8-417B-B085-768B3AD5CD5F}" type="slidenum">
              <a:rPr lang="en-US" altLang="en-US" sz="1000" smtClean="0">
                <a:solidFill>
                  <a:schemeClr val="tx1"/>
                </a:solidFill>
                <a:latin typeface="Arial" panose="020B0604020202020204" pitchFamily="34" charset="0"/>
              </a:rPr>
              <a:pPr>
                <a:spcBef>
                  <a:spcPct val="0"/>
                </a:spcBef>
                <a:buFontTx/>
                <a:buNone/>
              </a:pPr>
              <a:t>9</a:t>
            </a:fld>
            <a:endParaRPr lang="en-US" altLang="en-US" sz="1000" smtClean="0">
              <a:solidFill>
                <a:schemeClr val="tx1"/>
              </a:solidFill>
              <a:latin typeface="Arial" panose="020B0604020202020204" pitchFamily="34" charset="0"/>
            </a:endParaRPr>
          </a:p>
        </p:txBody>
      </p:sp>
      <p:sp>
        <p:nvSpPr>
          <p:cNvPr id="20484" name="Rectangle 2"/>
          <p:cNvSpPr>
            <a:spLocks noGrp="1" noChangeArrowheads="1"/>
          </p:cNvSpPr>
          <p:nvPr>
            <p:ph type="title"/>
          </p:nvPr>
        </p:nvSpPr>
        <p:spPr>
          <a:xfrm>
            <a:off x="609600" y="31530"/>
            <a:ext cx="8153400" cy="1143000"/>
          </a:xfrm>
        </p:spPr>
        <p:txBody>
          <a:bodyPr/>
          <a:lstStyle/>
          <a:p>
            <a:pPr eaLnBrk="1" hangingPunct="1"/>
            <a:r>
              <a:rPr lang="en-US" altLang="en-US" sz="3200" dirty="0" smtClean="0"/>
              <a:t>Predicate Calculus:</a:t>
            </a:r>
            <a:br>
              <a:rPr lang="en-US" altLang="en-US" sz="3200" dirty="0" smtClean="0"/>
            </a:br>
            <a:r>
              <a:rPr lang="en-US" altLang="en-US" sz="3200" dirty="0" smtClean="0"/>
              <a:t>Forms of a Proposition</a:t>
            </a:r>
          </a:p>
        </p:txBody>
      </p:sp>
      <p:sp>
        <p:nvSpPr>
          <p:cNvPr id="20485" name="Rectangle 3"/>
          <p:cNvSpPr>
            <a:spLocks noGrp="1" noChangeArrowheads="1"/>
          </p:cNvSpPr>
          <p:nvPr>
            <p:ph type="body" idx="1"/>
          </p:nvPr>
        </p:nvSpPr>
        <p:spPr/>
        <p:txBody>
          <a:bodyPr/>
          <a:lstStyle/>
          <a:p>
            <a:pPr eaLnBrk="1" hangingPunct="1"/>
            <a:r>
              <a:rPr lang="en-US" altLang="en-US" dirty="0" smtClean="0"/>
              <a:t>Propositions can be stated in two forms</a:t>
            </a:r>
          </a:p>
          <a:p>
            <a:pPr lvl="1" eaLnBrk="1" hangingPunct="1"/>
            <a:r>
              <a:rPr lang="en-US" altLang="en-US" u="sng" dirty="0" smtClean="0"/>
              <a:t>Fact</a:t>
            </a:r>
            <a:r>
              <a:rPr lang="en-US" altLang="en-US" dirty="0" smtClean="0"/>
              <a:t>: Proposition is assumed to be true</a:t>
            </a:r>
          </a:p>
          <a:p>
            <a:pPr lvl="1" eaLnBrk="1" hangingPunct="1"/>
            <a:r>
              <a:rPr lang="en-US" altLang="en-US" u="sng" dirty="0" smtClean="0"/>
              <a:t>Query</a:t>
            </a:r>
            <a:r>
              <a:rPr lang="en-US" altLang="en-US" dirty="0" smtClean="0"/>
              <a:t>: Truth of proposition is to be determined</a:t>
            </a:r>
          </a:p>
          <a:p>
            <a:pPr eaLnBrk="1" hangingPunct="1"/>
            <a:r>
              <a:rPr lang="en-US" altLang="en-US" dirty="0" smtClean="0"/>
              <a:t>For example, given </a:t>
            </a:r>
            <a:r>
              <a:rPr lang="en-US" altLang="en-US" dirty="0" smtClean="0">
                <a:cs typeface="Courier New" panose="02070309020205020404" pitchFamily="49" charset="0"/>
              </a:rPr>
              <a:t>student(</a:t>
            </a:r>
            <a:r>
              <a:rPr lang="en-US" altLang="en-US" dirty="0" err="1" smtClean="0">
                <a:cs typeface="Courier New" panose="02070309020205020404" pitchFamily="49" charset="0"/>
              </a:rPr>
              <a:t>jon</a:t>
            </a:r>
            <a:r>
              <a:rPr lang="en-US" altLang="en-US" dirty="0" smtClean="0">
                <a:cs typeface="Courier New" panose="02070309020205020404" pitchFamily="49" charset="0"/>
              </a:rPr>
              <a:t>)</a:t>
            </a:r>
          </a:p>
          <a:p>
            <a:pPr lvl="1" eaLnBrk="1" hangingPunct="1"/>
            <a:r>
              <a:rPr lang="en-US" altLang="en-US" dirty="0" smtClean="0">
                <a:cs typeface="Courier New" panose="02070309020205020404" pitchFamily="49" charset="0"/>
              </a:rPr>
              <a:t>As fact: “Jon is a student”</a:t>
            </a:r>
          </a:p>
          <a:p>
            <a:pPr lvl="1" eaLnBrk="1" hangingPunct="1"/>
            <a:r>
              <a:rPr lang="en-US" altLang="en-US" dirty="0" smtClean="0">
                <a:cs typeface="Courier New" panose="02070309020205020404" pitchFamily="49" charset="0"/>
              </a:rPr>
              <a:t>As query: “Can you prove that Jon is a student?”</a:t>
            </a:r>
            <a:endParaRPr lang="en-US"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theme/theme1.xml><?xml version="1.0" encoding="utf-8"?>
<a:theme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sebesta2</Template>
  <TotalTime>23324</TotalTime>
  <Words>1924</Words>
  <Application>Microsoft Office PowerPoint</Application>
  <PresentationFormat>On-screen Show (4:3)</PresentationFormat>
  <Paragraphs>269</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 Unicode MS</vt:lpstr>
      <vt:lpstr>Arial</vt:lpstr>
      <vt:lpstr>Courier New</vt:lpstr>
      <vt:lpstr>Lucida Sans Unicode</vt:lpstr>
      <vt:lpstr>Math1</vt:lpstr>
      <vt:lpstr>Symbol</vt:lpstr>
      <vt:lpstr>Times</vt:lpstr>
      <vt:lpstr>1_sebesta</vt:lpstr>
      <vt:lpstr>Chapter 16 Part 1</vt:lpstr>
      <vt:lpstr>Chapter 16 Topics</vt:lpstr>
      <vt:lpstr>Introduction</vt:lpstr>
      <vt:lpstr>Predicate Calculus: Propositions</vt:lpstr>
      <vt:lpstr>Predicate Calculus: Symbolic Logic</vt:lpstr>
      <vt:lpstr>Predicate Calculus: Object Representation</vt:lpstr>
      <vt:lpstr>Predicate Calculus: Compound Terms</vt:lpstr>
      <vt:lpstr>Predicate Calculus: Parts of a Compound Term</vt:lpstr>
      <vt:lpstr>Predicate Calculus: Forms of a Proposition</vt:lpstr>
      <vt:lpstr>Predicate Calculus: Compound Propositions</vt:lpstr>
      <vt:lpstr>Predicate Calculus: Logical Operators</vt:lpstr>
      <vt:lpstr>Predicate Calculus: Quantifiers</vt:lpstr>
      <vt:lpstr>Predicate Calculus: Clausal Form</vt:lpstr>
      <vt:lpstr>Predicate Calculus &amp; Proving Theorems</vt:lpstr>
      <vt:lpstr>Predicate Calculus &amp; Proving Theorems</vt:lpstr>
      <vt:lpstr>Proof by Contradiction</vt:lpstr>
      <vt:lpstr>Horn Clauses</vt:lpstr>
      <vt:lpstr>Overview of Logic Programming</vt:lpstr>
      <vt:lpstr>Example: Sorting a List</vt:lpstr>
    </vt:vector>
  </TitlesOfParts>
  <Company>Pearson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Willem S. van Heerden</cp:lastModifiedBy>
  <cp:revision>225</cp:revision>
  <dcterms:created xsi:type="dcterms:W3CDTF">2003-08-01T12:29:19Z</dcterms:created>
  <dcterms:modified xsi:type="dcterms:W3CDTF">2024-04-08T23:04:32Z</dcterms:modified>
</cp:coreProperties>
</file>