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8"/>
  </p:notesMasterIdLst>
  <p:sldIdLst>
    <p:sldId id="295" r:id="rId2"/>
    <p:sldId id="257" r:id="rId3"/>
    <p:sldId id="311" r:id="rId4"/>
    <p:sldId id="312" r:id="rId5"/>
    <p:sldId id="313" r:id="rId6"/>
    <p:sldId id="337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35" r:id="rId16"/>
    <p:sldId id="33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86424" autoAdjust="0"/>
  </p:normalViewPr>
  <p:slideViewPr>
    <p:cSldViewPr>
      <p:cViewPr varScale="1">
        <p:scale>
          <a:sx n="73" d="100"/>
          <a:sy n="73" d="100"/>
        </p:scale>
        <p:origin x="110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44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DAD68F-4EBF-4AA1-9DB5-493B55C567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3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6F4CDA6-B3FE-4828-A403-60DC1BC98EE3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6105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D0AB108-36ED-466C-AF4B-08DC0A486FBF}" type="slidenum">
              <a:rPr lang="en-US" altLang="en-US" sz="1300" smtClean="0"/>
              <a:pPr/>
              <a:t>10</a:t>
            </a:fld>
            <a:endParaRPr lang="en-US" altLang="en-US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 smtClean="0"/>
              <a:t>In the case of man(</a:t>
            </a:r>
            <a:r>
              <a:rPr lang="en-GB" altLang="en-US" dirty="0" err="1" smtClean="0"/>
              <a:t>fred</a:t>
            </a:r>
            <a:r>
              <a:rPr lang="en-GB" altLang="en-US" dirty="0" smtClean="0"/>
              <a:t>), you are asking </a:t>
            </a:r>
            <a:r>
              <a:rPr lang="en-GB" altLang="en-US" dirty="0" err="1" smtClean="0"/>
              <a:t>Prolog</a:t>
            </a:r>
            <a:r>
              <a:rPr lang="en-GB" altLang="en-US" dirty="0" smtClean="0"/>
              <a:t> “Can you prove that </a:t>
            </a:r>
            <a:r>
              <a:rPr lang="en-GB" altLang="en-US" dirty="0" err="1" smtClean="0"/>
              <a:t>fred</a:t>
            </a:r>
            <a:r>
              <a:rPr lang="en-GB" altLang="en-US" dirty="0" smtClean="0"/>
              <a:t> is a man?” </a:t>
            </a:r>
            <a:r>
              <a:rPr lang="en-GB" altLang="en-US" dirty="0" err="1" smtClean="0"/>
              <a:t>Prolog</a:t>
            </a:r>
            <a:r>
              <a:rPr lang="en-GB" altLang="en-US" dirty="0" smtClean="0"/>
              <a:t> will respond with either </a:t>
            </a:r>
            <a:r>
              <a:rPr lang="en-GB" altLang="en-US" dirty="0" smtClean="0"/>
              <a:t>“true” (meaning </a:t>
            </a:r>
            <a:r>
              <a:rPr lang="en-GB" altLang="en-US" dirty="0" smtClean="0"/>
              <a:t>that it can prove this query holds), or </a:t>
            </a:r>
            <a:r>
              <a:rPr lang="en-GB" altLang="en-US" dirty="0" smtClean="0"/>
              <a:t>“false” (meaning </a:t>
            </a:r>
            <a:r>
              <a:rPr lang="en-GB" altLang="en-US" dirty="0" smtClean="0"/>
              <a:t>that </a:t>
            </a:r>
            <a:r>
              <a:rPr lang="en-GB" altLang="en-US" dirty="0" err="1" smtClean="0"/>
              <a:t>Prolog</a:t>
            </a:r>
            <a:r>
              <a:rPr lang="en-GB" altLang="en-US" dirty="0" smtClean="0"/>
              <a:t> can’t prove the query holds). Note that a </a:t>
            </a:r>
            <a:r>
              <a:rPr lang="en-GB" altLang="en-US" dirty="0" smtClean="0"/>
              <a:t>“false” </a:t>
            </a:r>
            <a:r>
              <a:rPr lang="en-GB" altLang="en-US" dirty="0" smtClean="0"/>
              <a:t>doesn’t necessarily mean that the query does not hold, just that </a:t>
            </a:r>
            <a:r>
              <a:rPr lang="en-GB" altLang="en-US" dirty="0" err="1" smtClean="0"/>
              <a:t>Prolog</a:t>
            </a:r>
            <a:r>
              <a:rPr lang="en-GB" altLang="en-US" dirty="0" smtClean="0"/>
              <a:t> can’t prove it given the facts and rules it has. </a:t>
            </a:r>
            <a:r>
              <a:rPr lang="en-GB" altLang="en-US" dirty="0" err="1" smtClean="0"/>
              <a:t>Prolog</a:t>
            </a:r>
            <a:r>
              <a:rPr lang="en-GB" altLang="en-US" dirty="0" smtClean="0"/>
              <a:t> may not be able to prove a query holds if you haven’t given it the facts or rules necessary to prove the query.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In the case of father(</a:t>
            </a:r>
            <a:r>
              <a:rPr lang="en-GB" altLang="en-US" dirty="0" err="1" smtClean="0"/>
              <a:t>X,mike</a:t>
            </a:r>
            <a:r>
              <a:rPr lang="en-GB" altLang="en-US" dirty="0" smtClean="0"/>
              <a:t>), you are asking </a:t>
            </a:r>
            <a:r>
              <a:rPr lang="en-GB" altLang="en-US" dirty="0" err="1" smtClean="0"/>
              <a:t>Prolog</a:t>
            </a:r>
            <a:r>
              <a:rPr lang="en-GB" altLang="en-US" dirty="0" smtClean="0"/>
              <a:t> “Can you find an X so that X is the father of mike?” If </a:t>
            </a:r>
            <a:r>
              <a:rPr lang="en-GB" altLang="en-US" dirty="0" err="1" smtClean="0"/>
              <a:t>Prolog</a:t>
            </a:r>
            <a:r>
              <a:rPr lang="en-GB" altLang="en-US" dirty="0" smtClean="0"/>
              <a:t> can’t find an X to make the query hold, it will immediately respond with </a:t>
            </a:r>
            <a:r>
              <a:rPr lang="en-GB" altLang="en-US" dirty="0" smtClean="0"/>
              <a:t>“false”. </a:t>
            </a:r>
            <a:r>
              <a:rPr lang="en-GB" altLang="en-US" dirty="0" smtClean="0"/>
              <a:t>If </a:t>
            </a:r>
            <a:r>
              <a:rPr lang="en-GB" altLang="en-US" dirty="0" err="1" smtClean="0"/>
              <a:t>Prolog</a:t>
            </a:r>
            <a:r>
              <a:rPr lang="en-GB" altLang="en-US" dirty="0" smtClean="0"/>
              <a:t> can find an X to make the query hold, it will respond with </a:t>
            </a:r>
            <a:r>
              <a:rPr lang="en-GB" altLang="en-US" dirty="0" smtClean="0"/>
              <a:t>“true” </a:t>
            </a:r>
            <a:r>
              <a:rPr lang="en-GB" altLang="en-US" dirty="0" smtClean="0"/>
              <a:t>and a value of X that makes the query hold. You can re-query </a:t>
            </a:r>
            <a:r>
              <a:rPr lang="en-GB" altLang="en-US" dirty="0" err="1" smtClean="0"/>
              <a:t>Prolog</a:t>
            </a:r>
            <a:r>
              <a:rPr lang="en-GB" altLang="en-US" dirty="0" smtClean="0"/>
              <a:t>, which means “Can you find another X so that X is the father of mike?” You can continue querying for a new X until </a:t>
            </a:r>
            <a:r>
              <a:rPr lang="en-GB" altLang="en-US" dirty="0" err="1" smtClean="0"/>
              <a:t>Prolog</a:t>
            </a:r>
            <a:r>
              <a:rPr lang="en-GB" altLang="en-US" dirty="0" smtClean="0"/>
              <a:t> can’t find any more values for X that make the query hold. Once this happens, </a:t>
            </a:r>
            <a:r>
              <a:rPr lang="en-GB" altLang="en-US" dirty="0" err="1" smtClean="0"/>
              <a:t>Prolog</a:t>
            </a:r>
            <a:r>
              <a:rPr lang="en-GB" altLang="en-US" dirty="0" smtClean="0"/>
              <a:t> responds with a </a:t>
            </a:r>
            <a:r>
              <a:rPr lang="en-GB" altLang="en-US" dirty="0" smtClean="0"/>
              <a:t>“false”.</a:t>
            </a:r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You can have multiple sub-queries, where each sub-query is separated by a comma (because all sub-queries must be proved to hold, a comma again represents a logical “and”).</a:t>
            </a:r>
          </a:p>
        </p:txBody>
      </p:sp>
    </p:spTree>
    <p:extLst>
      <p:ext uri="{BB962C8B-B14F-4D97-AF65-F5344CB8AC3E}">
        <p14:creationId xmlns:p14="http://schemas.microsoft.com/office/powerpoint/2010/main" val="1322233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96FEA7D-1D66-4530-A085-0C08B60C5D83}" type="slidenum">
              <a:rPr lang="en-US" altLang="en-US" sz="1300" smtClean="0"/>
              <a:pPr/>
              <a:t>11</a:t>
            </a:fld>
            <a:endParaRPr lang="en-US" altLang="en-US" sz="13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991629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1D0CC15-AE4F-403A-A8D7-E68BD69CA2F7}" type="slidenum">
              <a:rPr lang="en-US" altLang="en-US" sz="1300" smtClean="0"/>
              <a:pPr/>
              <a:t>12</a:t>
            </a:fld>
            <a:endParaRPr lang="en-US" altLang="en-US" sz="13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 smtClean="0"/>
              <a:t>If </a:t>
            </a:r>
            <a:r>
              <a:rPr lang="en-GB" altLang="en-US" u="sng" dirty="0" smtClean="0"/>
              <a:t>forward chaining</a:t>
            </a:r>
            <a:r>
              <a:rPr lang="en-GB" altLang="en-US" dirty="0" smtClean="0"/>
              <a:t> is used, we start with the facts. There is only one fact, so we start with: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father(bob).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Now we try to find a rule that will make man(bob) true. We find the rule: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man(X) :- father(X).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And can substitute bob for X, because this produces: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man(bob) :- father(bob).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and we already know that father(bob) holds. We see that we’ve established that man(bob) also holds, because of the rule, and we conclude that the query does hold.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========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If </a:t>
            </a:r>
            <a:r>
              <a:rPr lang="en-GB" altLang="en-US" u="sng" dirty="0" smtClean="0"/>
              <a:t>backward chaining</a:t>
            </a:r>
            <a:r>
              <a:rPr lang="en-GB" altLang="en-US" dirty="0" smtClean="0"/>
              <a:t> is used, we start with the goal: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man(bob).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Now we want to find a path to a fact. We look at the rules first, and find: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man(X) :- father(X).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and can substitute bob for X because we have assumed that man(bob) holds. So we get: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man(bob) :- father(bob).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From this rule, we see that father(bob) must hold if man(bob) holds. Now we’ve found a path from the query to a fact, so the query must hold.</a:t>
            </a:r>
          </a:p>
        </p:txBody>
      </p:sp>
    </p:spTree>
    <p:extLst>
      <p:ext uri="{BB962C8B-B14F-4D97-AF65-F5344CB8AC3E}">
        <p14:creationId xmlns:p14="http://schemas.microsoft.com/office/powerpoint/2010/main" val="4254700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933BA3E-1684-4650-AF3F-A0CB856A9081}" type="slidenum">
              <a:rPr lang="en-US" altLang="en-US" sz="1300" smtClean="0"/>
              <a:pPr/>
              <a:t>13</a:t>
            </a:fld>
            <a:endParaRPr lang="en-US" altLang="en-US" sz="13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45986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2658D2D-68D5-4E77-B456-84DA8C585210}" type="slidenum">
              <a:rPr lang="en-US" altLang="en-US" sz="1300" smtClean="0"/>
              <a:pPr/>
              <a:t>14</a:t>
            </a:fld>
            <a:endParaRPr lang="en-US" altLang="en-US" sz="13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 err="1" smtClean="0"/>
              <a:t>Prolog</a:t>
            </a:r>
            <a:r>
              <a:rPr lang="en-GB" altLang="en-US" dirty="0" smtClean="0"/>
              <a:t> always works from left to right when trying to prove sub-goals, and top to bottom when matching facts.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Given the last example, </a:t>
            </a:r>
            <a:r>
              <a:rPr lang="en-GB" altLang="en-US" dirty="0" err="1" smtClean="0"/>
              <a:t>Prolog</a:t>
            </a:r>
            <a:r>
              <a:rPr lang="en-GB" altLang="en-US" dirty="0" smtClean="0"/>
              <a:t> will end up searching for a long time if there are a lot of male(…) facts. The worst case scenario is if there is no fact (or rule) supporting that </a:t>
            </a:r>
            <a:r>
              <a:rPr lang="en-GB" altLang="en-US" dirty="0" err="1" smtClean="0"/>
              <a:t>shelley</a:t>
            </a:r>
            <a:r>
              <a:rPr lang="en-GB" altLang="en-US" dirty="0" smtClean="0"/>
              <a:t> has a male parent. In that case, all males will have to be checked before </a:t>
            </a:r>
            <a:r>
              <a:rPr lang="en-GB" altLang="en-US" dirty="0" err="1" smtClean="0"/>
              <a:t>Prolog</a:t>
            </a:r>
            <a:r>
              <a:rPr lang="en-GB" altLang="en-US" dirty="0" smtClean="0"/>
              <a:t> can respond with a </a:t>
            </a:r>
            <a:r>
              <a:rPr lang="en-GB" altLang="en-US" dirty="0" smtClean="0"/>
              <a:t>“false”.</a:t>
            </a:r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Can we solve this problem? If we restate the goal as follows: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parent(</a:t>
            </a:r>
            <a:r>
              <a:rPr lang="en-GB" altLang="en-US" dirty="0" err="1" smtClean="0"/>
              <a:t>X,shelley</a:t>
            </a:r>
            <a:r>
              <a:rPr lang="en-GB" altLang="en-US" dirty="0" smtClean="0"/>
              <a:t>), male(X).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err="1" smtClean="0"/>
              <a:t>Prolog</a:t>
            </a:r>
            <a:r>
              <a:rPr lang="en-GB" altLang="en-US" dirty="0" smtClean="0"/>
              <a:t> will first try to find an X that is a parent of </a:t>
            </a:r>
            <a:r>
              <a:rPr lang="en-GB" altLang="en-US" dirty="0" err="1" smtClean="0"/>
              <a:t>shelley</a:t>
            </a:r>
            <a:r>
              <a:rPr lang="en-GB" altLang="en-US" dirty="0" smtClean="0"/>
              <a:t>, and then test whether that parent is male. If we assume that any person will have a maximum of two parents, this means </a:t>
            </a:r>
            <a:r>
              <a:rPr lang="en-GB" altLang="en-US" dirty="0" err="1" smtClean="0"/>
              <a:t>Prolog</a:t>
            </a:r>
            <a:r>
              <a:rPr lang="en-GB" altLang="en-US" dirty="0" smtClean="0"/>
              <a:t> will have to go through a maximum of only two instantiations for X before either finding an object that satisfies the </a:t>
            </a:r>
            <a:r>
              <a:rPr lang="en-GB" altLang="en-US" dirty="0" err="1" smtClean="0"/>
              <a:t>subgoals</a:t>
            </a:r>
            <a:r>
              <a:rPr lang="en-GB" altLang="en-US" dirty="0" smtClean="0"/>
              <a:t>, or concluding that it can’t prove the goal.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Note that this breaks </a:t>
            </a:r>
            <a:r>
              <a:rPr lang="en-GB" altLang="en-US" dirty="0" err="1" smtClean="0"/>
              <a:t>Prolog’s</a:t>
            </a:r>
            <a:r>
              <a:rPr lang="en-GB" altLang="en-US" dirty="0" smtClean="0"/>
              <a:t> context independence, because it should not matter which order the </a:t>
            </a:r>
            <a:r>
              <a:rPr lang="en-GB" altLang="en-US" dirty="0" err="1" smtClean="0"/>
              <a:t>subgoals</a:t>
            </a:r>
            <a:r>
              <a:rPr lang="en-GB" altLang="en-US" dirty="0" smtClean="0"/>
              <a:t> appear in.</a:t>
            </a:r>
          </a:p>
        </p:txBody>
      </p:sp>
    </p:spTree>
    <p:extLst>
      <p:ext uri="{BB962C8B-B14F-4D97-AF65-F5344CB8AC3E}">
        <p14:creationId xmlns:p14="http://schemas.microsoft.com/office/powerpoint/2010/main" val="1493003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E76A287-18B7-4ADD-B922-1DF740F705E6}" type="slidenum">
              <a:rPr lang="en-US" altLang="en-US" sz="1300" smtClean="0"/>
              <a:pPr/>
              <a:t>15</a:t>
            </a:fld>
            <a:endParaRPr lang="en-US" altLang="en-US" sz="13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966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F2AAB07-A324-42C4-8F3B-686C4101F5E1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This example illustrates the steps Prolog goes through to prove a query. Prolog always works from left to right, and top to bottom when trying to prove a query holds.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The query is attempting to find an X that both </a:t>
            </a:r>
            <a:r>
              <a:rPr lang="en-US" altLang="en-US" dirty="0" err="1" smtClean="0"/>
              <a:t>jake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darcie</a:t>
            </a:r>
            <a:r>
              <a:rPr lang="en-US" altLang="en-US" dirty="0" smtClean="0"/>
              <a:t> like. The basic approach is as follows: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en-US" dirty="0" smtClean="0"/>
              <a:t>Prolog starts with the leftmost sub-goal. It needs to find an instantiation for X that makes likes(</a:t>
            </a:r>
            <a:r>
              <a:rPr lang="en-US" altLang="en-US" dirty="0" err="1" smtClean="0"/>
              <a:t>jake</a:t>
            </a:r>
            <a:r>
              <a:rPr lang="en-US" altLang="en-US" dirty="0" smtClean="0"/>
              <a:t>, X) true.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en-US" dirty="0" smtClean="0"/>
              <a:t>Prolog starts searching for a fact from the top. The first fact it finds is likes(</a:t>
            </a:r>
            <a:r>
              <a:rPr lang="en-US" altLang="en-US" dirty="0" err="1" smtClean="0"/>
              <a:t>jake</a:t>
            </a:r>
            <a:r>
              <a:rPr lang="en-US" altLang="en-US" dirty="0" smtClean="0"/>
              <a:t>, chocolate), so X is instantiated to chocolate.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en-US" dirty="0" smtClean="0"/>
              <a:t>The first sub-goal has been satisfied, so Prolog moves on to the second sub-goal, likes(</a:t>
            </a:r>
            <a:r>
              <a:rPr lang="en-US" altLang="en-US" dirty="0" err="1" smtClean="0"/>
              <a:t>darcie</a:t>
            </a:r>
            <a:r>
              <a:rPr lang="en-US" altLang="en-US" dirty="0" smtClean="0"/>
              <a:t>, X). Because X has been instantiated to chocolate, the second sub-goal to prove is likes(</a:t>
            </a:r>
            <a:r>
              <a:rPr lang="en-US" altLang="en-US" dirty="0" err="1" smtClean="0"/>
              <a:t>darcie</a:t>
            </a:r>
            <a:r>
              <a:rPr lang="en-US" altLang="en-US" dirty="0" smtClean="0"/>
              <a:t>, chocolate).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en-US" dirty="0" smtClean="0"/>
              <a:t>Prolog searches for a matching fact, but can’t find anything.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en-US" dirty="0" smtClean="0"/>
              <a:t>Prolog must now backtrack to the previous sub-goal, and try to find another X that makes likes(</a:t>
            </a:r>
            <a:r>
              <a:rPr lang="en-US" altLang="en-US" dirty="0" err="1" smtClean="0"/>
              <a:t>jake</a:t>
            </a:r>
            <a:r>
              <a:rPr lang="en-US" altLang="en-US" dirty="0" smtClean="0"/>
              <a:t>, X) true. The search continues from where the first sub-goal was satisfied.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en-US" dirty="0" smtClean="0"/>
              <a:t>The next matching fact is likes(</a:t>
            </a:r>
            <a:r>
              <a:rPr lang="en-US" altLang="en-US" dirty="0" err="1" smtClean="0"/>
              <a:t>jake</a:t>
            </a:r>
            <a:r>
              <a:rPr lang="en-US" altLang="en-US" dirty="0" smtClean="0"/>
              <a:t>, apricots), so X is instantiated to apricots.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en-US" dirty="0" smtClean="0"/>
              <a:t>Prolog now moves to the second sub-goal, likes(</a:t>
            </a:r>
            <a:r>
              <a:rPr lang="en-US" altLang="en-US" dirty="0" err="1" smtClean="0"/>
              <a:t>darcie</a:t>
            </a:r>
            <a:r>
              <a:rPr lang="en-US" altLang="en-US" dirty="0" smtClean="0"/>
              <a:t>, X), which becomes likes(</a:t>
            </a:r>
            <a:r>
              <a:rPr lang="en-US" altLang="en-US" dirty="0" err="1" smtClean="0"/>
              <a:t>darcie</a:t>
            </a:r>
            <a:r>
              <a:rPr lang="en-US" altLang="en-US" dirty="0" smtClean="0"/>
              <a:t>, apricots) because X has been instantiated to apricots.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en-US" dirty="0" smtClean="0"/>
              <a:t>Prolog finds likes(</a:t>
            </a:r>
            <a:r>
              <a:rPr lang="en-US" altLang="en-US" dirty="0" err="1" smtClean="0"/>
              <a:t>darcie</a:t>
            </a:r>
            <a:r>
              <a:rPr lang="en-US" altLang="en-US" dirty="0" smtClean="0"/>
              <a:t>, apricots), which satisfies the second sub-goal.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en-US" dirty="0" smtClean="0"/>
              <a:t>We have no further sub-goals to satisfy, so Prolog responds with </a:t>
            </a:r>
            <a:r>
              <a:rPr lang="en-US" altLang="en-US" dirty="0" smtClean="0"/>
              <a:t>“X </a:t>
            </a:r>
            <a:r>
              <a:rPr lang="en-US" altLang="en-US" dirty="0" smtClean="0"/>
              <a:t>= apricots”.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If we were to re-query Prolog after this process, no further instantiations for X can be found to satisfy the first sub-goal, so Prolog responds with </a:t>
            </a:r>
            <a:r>
              <a:rPr lang="en-US" altLang="en-US" dirty="0" smtClean="0"/>
              <a:t>“false”.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15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9DF7C2B-65CA-44DB-9DB0-02AC4534D3A9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86" tIns="44993" rIns="89986" bIns="44993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524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E2D3AAC-6FB1-4103-B14A-B60AE1ACA388}" type="slidenum">
              <a:rPr lang="en-US" altLang="en-US" sz="1300" smtClean="0"/>
              <a:pPr/>
              <a:t>3</a:t>
            </a:fld>
            <a:endParaRPr lang="en-US" altLang="en-US" sz="13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41906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58F602B-6E4E-4D43-A83B-FA19BC18D6D9}" type="slidenum">
              <a:rPr lang="en-US" altLang="en-US" sz="1300" smtClean="0"/>
              <a:pPr/>
              <a:t>4</a:t>
            </a:fld>
            <a:endParaRPr lang="en-US" altLang="en-US" sz="13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mtClean="0"/>
              <a:t>A symbolic value is an object we are reasoning about.</a:t>
            </a:r>
          </a:p>
        </p:txBody>
      </p:sp>
    </p:spTree>
    <p:extLst>
      <p:ext uri="{BB962C8B-B14F-4D97-AF65-F5344CB8AC3E}">
        <p14:creationId xmlns:p14="http://schemas.microsoft.com/office/powerpoint/2010/main" val="125047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6BA1F7F-57F9-4626-AD73-DAFBFE7D49ED}" type="slidenum">
              <a:rPr lang="en-US" altLang="en-US" sz="1300" smtClean="0"/>
              <a:pPr/>
              <a:t>5</a:t>
            </a:fld>
            <a:endParaRPr lang="en-US" altLang="en-US" sz="13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6668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52CC610-62B1-4D19-8C8C-003461CA6230}" type="slidenum">
              <a:rPr lang="en-US" altLang="en-US" sz="1300" smtClean="0"/>
              <a:pPr/>
              <a:t>6</a:t>
            </a:fld>
            <a:endParaRPr lang="en-US" altLang="en-US" sz="13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0185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52CC610-62B1-4D19-8C8C-003461CA6230}" type="slidenum">
              <a:rPr lang="en-US" altLang="en-US" sz="1300" smtClean="0"/>
              <a:pPr/>
              <a:t>7</a:t>
            </a:fld>
            <a:endParaRPr lang="en-US" altLang="en-US" sz="13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 smtClean="0"/>
              <a:t>We’ve looked at atomic propositions before. Fact statements are represented and interpreted in the same way.</a:t>
            </a:r>
          </a:p>
        </p:txBody>
      </p:sp>
    </p:spTree>
    <p:extLst>
      <p:ext uri="{BB962C8B-B14F-4D97-AF65-F5344CB8AC3E}">
        <p14:creationId xmlns:p14="http://schemas.microsoft.com/office/powerpoint/2010/main" val="32965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787B7FB-AA82-4E0E-8312-70B402BEC315}" type="slidenum">
              <a:rPr lang="en-US" altLang="en-US" sz="1300" smtClean="0"/>
              <a:pPr/>
              <a:t>8</a:t>
            </a:fld>
            <a:endParaRPr lang="en-US" altLang="en-US" sz="13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215673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DCC3AD1-B58E-4A24-A76C-A87BCBD0EAC4}" type="slidenum">
              <a:rPr lang="en-US" altLang="en-US" sz="1300" smtClean="0"/>
              <a:pPr/>
              <a:t>9</a:t>
            </a:fld>
            <a:endParaRPr lang="en-US" altLang="en-US" sz="13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altLang="en-US" dirty="0" smtClean="0"/>
              <a:t>Logical “and”</a:t>
            </a:r>
            <a:r>
              <a:rPr lang="en-GB" altLang="en-US" baseline="0" dirty="0" smtClean="0"/>
              <a:t> operators</a:t>
            </a:r>
            <a:r>
              <a:rPr lang="en-GB" altLang="en-US" dirty="0" smtClean="0"/>
              <a:t> are represented using commas. A logical implication is specified using the :- notation. Implications work from right to left, so the right hand side of :- represents the antecedent, and the left hand side represents the consequent.</a:t>
            </a:r>
          </a:p>
          <a:p>
            <a:pPr eaLnBrk="1" hangingPunct="1">
              <a:defRPr/>
            </a:pPr>
            <a:endParaRPr lang="en-GB" altLang="en-US" dirty="0" smtClean="0"/>
          </a:p>
          <a:p>
            <a:pPr eaLnBrk="1" hangingPunct="1">
              <a:defRPr/>
            </a:pPr>
            <a:r>
              <a:rPr lang="en-GB" altLang="en-US" dirty="0" smtClean="0"/>
              <a:t>The first rule should be read as follows: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GB" altLang="en-US" dirty="0" smtClean="0"/>
              <a:t>If </a:t>
            </a:r>
            <a:r>
              <a:rPr lang="en-GB" altLang="en-US" dirty="0" err="1" smtClean="0"/>
              <a:t>mary</a:t>
            </a:r>
            <a:r>
              <a:rPr lang="en-GB" altLang="en-US" dirty="0" smtClean="0"/>
              <a:t> is the mother of </a:t>
            </a:r>
            <a:r>
              <a:rPr lang="en-GB" altLang="en-US" dirty="0" err="1" smtClean="0"/>
              <a:t>shelley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mary</a:t>
            </a:r>
            <a:r>
              <a:rPr lang="en-GB" altLang="en-US" dirty="0" smtClean="0"/>
              <a:t> is the ancestor of </a:t>
            </a:r>
            <a:r>
              <a:rPr lang="en-GB" altLang="en-US" dirty="0" err="1" smtClean="0"/>
              <a:t>shelley</a:t>
            </a:r>
            <a:r>
              <a:rPr lang="en-GB" altLang="en-US" dirty="0" smtClean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GB" altLang="en-US" dirty="0" smtClean="0"/>
              <a:t>Note that specific rules are less useful than general rules, because general rules can reason about facts, while specific rules are just statements about facts.</a:t>
            </a:r>
          </a:p>
          <a:p>
            <a:pPr eaLnBrk="1" hangingPunct="1">
              <a:defRPr/>
            </a:pPr>
            <a:endParaRPr lang="en-GB" altLang="en-US" dirty="0" smtClean="0"/>
          </a:p>
          <a:p>
            <a:pPr eaLnBrk="1" hangingPunct="1">
              <a:defRPr/>
            </a:pPr>
            <a:r>
              <a:rPr lang="en-GB" altLang="en-US" dirty="0" smtClean="0"/>
              <a:t>The second set of rules: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GB" altLang="en-US" dirty="0" smtClean="0"/>
              <a:t>If X is the mother of Y, then X is also the parent of Y.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GB" altLang="en-US" dirty="0" smtClean="0"/>
              <a:t>If X is the father of Y, then X is also the parent of Y.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GB" altLang="en-US" dirty="0" smtClean="0"/>
              <a:t>If X is the parent of Y, and Y is the parent of Z, then X is also the grandparent of Z.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GB" altLang="en-US" dirty="0" smtClean="0"/>
              <a:t>If M is the mother of X, and M is the mother of Y, and F is the father of X, and F is the father of Y, then X is also the sibling of Y.</a:t>
            </a:r>
          </a:p>
          <a:p>
            <a:pPr eaLnBrk="1" hangingPunct="1">
              <a:defRPr/>
            </a:pPr>
            <a:endParaRPr lang="en-GB" altLang="en-US" dirty="0" smtClean="0"/>
          </a:p>
          <a:p>
            <a:pPr eaLnBrk="1" hangingPunct="1">
              <a:defRPr/>
            </a:pPr>
            <a:r>
              <a:rPr lang="en-GB" altLang="en-US" dirty="0" smtClean="0"/>
              <a:t>A logical or is not explicitly represented, but is implied by separate rules with the same antecedent, but different consequents.</a:t>
            </a:r>
          </a:p>
        </p:txBody>
      </p:sp>
    </p:spTree>
    <p:extLst>
      <p:ext uri="{BB962C8B-B14F-4D97-AF65-F5344CB8AC3E}">
        <p14:creationId xmlns:p14="http://schemas.microsoft.com/office/powerpoint/2010/main" val="239978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8" descr="Front Cover: Concepts of Programming Languages, Global Edition, by Robert W Sebesta&#10;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6076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11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5AA8952-C0A9-4758-9214-08B2077C77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61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23872FE-0B63-415D-A4A0-BFC2B10568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0C04DEE-A083-43E3-BF43-363BAC3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73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1245E0B-D39C-4B9B-B497-A0AA4AC02F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63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32ABE6BB-5866-472C-AFAC-368E3375D3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96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05BE4C5-F315-4912-87E9-62B9E7F28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08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E945154-0118-407D-A1F3-E2695EE1F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6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84BE490-3808-4560-A8A4-98EE2E24C6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00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56877B48-5206-47DD-B374-2F0C12C91B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92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42213D6-3DA7-401C-9FA8-138D561D85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21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9A0258FD-0E2F-4263-A73F-BF2679301C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1371600"/>
            <a:ext cx="3657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16</a:t>
            </a:r>
            <a:br>
              <a:rPr lang="en-US" altLang="en-US" dirty="0" smtClean="0"/>
            </a:br>
            <a:r>
              <a:rPr lang="en-US" altLang="en-US" sz="2800" dirty="0" smtClean="0"/>
              <a:t>Part 2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 Programming Languages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2023 </a:t>
            </a:r>
            <a:r>
              <a:rPr lang="en-US" dirty="0" smtClean="0"/>
              <a:t>Addison-Wesley. All rights reserved.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ACB2547-4906-438D-8A54-E9EF5D1080AA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Prolog: Goal </a:t>
            </a:r>
            <a:r>
              <a:rPr lang="en-US" altLang="en-US" dirty="0" smtClean="0"/>
              <a:t>Statements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38300"/>
            <a:ext cx="8382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u="sng" dirty="0" smtClean="0"/>
              <a:t>Goals</a:t>
            </a:r>
            <a:r>
              <a:rPr lang="en-US" altLang="en-US" dirty="0" smtClean="0"/>
              <a:t> or </a:t>
            </a:r>
            <a:r>
              <a:rPr lang="en-US" altLang="en-US" u="sng" dirty="0" smtClean="0"/>
              <a:t>queries</a:t>
            </a:r>
            <a:r>
              <a:rPr lang="en-US" altLang="en-US" dirty="0" smtClean="0"/>
              <a:t> are used in theorem proving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theorem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 p</a:t>
            </a:r>
            <a:r>
              <a:rPr lang="en-US" altLang="en-US" dirty="0" smtClean="0"/>
              <a:t>roposition </a:t>
            </a:r>
            <a:r>
              <a:rPr lang="en-US" altLang="en-US" dirty="0" smtClean="0"/>
              <a:t>Prolog must try to prove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 simple goal uses the syntax of a fact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Example (the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?-</a:t>
            </a:r>
            <a:r>
              <a:rPr lang="en-US" altLang="en-US" dirty="0" smtClean="0"/>
              <a:t> is a prompt Prolog often uses)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		 ?-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man(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fred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Conjunctive propositions and propositions with variables are also legal goals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		 ?-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father(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X,mike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 smtClean="0">
                <a:latin typeface="Courier New" panose="02070309020205020404" pitchFamily="49" charset="0"/>
              </a:rPr>
              <a:t>	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?-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father(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X,mike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), male(X).</a:t>
            </a:r>
          </a:p>
          <a:p>
            <a:pPr lvl="1" eaLnBrk="1" hangingPunct="1"/>
            <a:r>
              <a:rPr lang="en-US" altLang="en-US" dirty="0" smtClean="0"/>
              <a:t>Conjunctive propositions made up of </a:t>
            </a:r>
            <a:r>
              <a:rPr lang="en-US" altLang="en-US" u="sng" dirty="0" err="1" smtClean="0"/>
              <a:t>subgoals</a:t>
            </a:r>
            <a:endParaRPr lang="en-US" altLang="en-US" u="s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2023 </a:t>
            </a:r>
            <a:r>
              <a:rPr lang="en-US" dirty="0" smtClean="0"/>
              <a:t>Addison-Wesley. All rights reserved.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0850472-7EBC-4E62-B37B-56EBAF670B2C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Prolog: </a:t>
            </a:r>
            <a:r>
              <a:rPr lang="en-US" altLang="en-US" dirty="0" smtClean="0"/>
              <a:t>Inferencing Process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612900"/>
            <a:ext cx="8293100" cy="49403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To prove a goal or </a:t>
            </a:r>
            <a:r>
              <a:rPr lang="en-US" altLang="en-US" dirty="0" err="1" smtClean="0"/>
              <a:t>subgoal</a:t>
            </a:r>
            <a:r>
              <a:rPr lang="en-US" altLang="en-US" dirty="0" smtClean="0"/>
              <a:t> is true</a:t>
            </a:r>
          </a:p>
          <a:p>
            <a:pPr lvl="1" eaLnBrk="1" hangingPunct="1"/>
            <a:r>
              <a:rPr lang="en-US" altLang="en-US" dirty="0" smtClean="0"/>
              <a:t>Must find a chain of facts and rules</a:t>
            </a:r>
          </a:p>
          <a:p>
            <a:pPr lvl="1" eaLnBrk="1" hangingPunct="1"/>
            <a:r>
              <a:rPr lang="en-US" altLang="en-US" dirty="0" smtClean="0"/>
              <a:t>For goal </a:t>
            </a:r>
            <a:r>
              <a:rPr lang="en-US" altLang="en-US" dirty="0" smtClean="0">
                <a:latin typeface="Courier New" panose="02070309020205020404" pitchFamily="49" charset="0"/>
              </a:rPr>
              <a:t>Q</a:t>
            </a:r>
            <a:r>
              <a:rPr lang="en-US" altLang="en-US" dirty="0" smtClean="0"/>
              <a:t>, find fact </a:t>
            </a:r>
            <a:r>
              <a:rPr lang="en-US" altLang="en-US" dirty="0" smtClean="0">
                <a:latin typeface="Courier New" panose="02070309020205020404" pitchFamily="49" charset="0"/>
              </a:rPr>
              <a:t>A</a:t>
            </a:r>
            <a:r>
              <a:rPr lang="en-US" altLang="en-US" dirty="0" smtClean="0"/>
              <a:t>, such that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	 B :- A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	 C :- B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…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	 Q :- P</a:t>
            </a:r>
            <a:endParaRPr lang="en-US" altLang="en-US" b="1" dirty="0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600" dirty="0" smtClean="0"/>
          </a:p>
          <a:p>
            <a:pPr lvl="1" eaLnBrk="1" hangingPunct="1"/>
            <a:r>
              <a:rPr lang="en-US" altLang="en-US" dirty="0" smtClean="0"/>
              <a:t>This p</a:t>
            </a:r>
            <a:r>
              <a:rPr lang="en-US" altLang="en-US" dirty="0" smtClean="0"/>
              <a:t>rocess is called matching</a:t>
            </a:r>
          </a:p>
          <a:p>
            <a:pPr lvl="1" eaLnBrk="1" hangingPunct="1"/>
            <a:r>
              <a:rPr lang="en-US" altLang="en-US" dirty="0" smtClean="0"/>
              <a:t>Proving a </a:t>
            </a:r>
            <a:r>
              <a:rPr lang="en-US" altLang="en-US" dirty="0" err="1" smtClean="0"/>
              <a:t>subgoal</a:t>
            </a:r>
            <a:r>
              <a:rPr lang="en-US" altLang="en-US" dirty="0"/>
              <a:t> </a:t>
            </a:r>
            <a:r>
              <a:rPr lang="en-US" altLang="en-US" dirty="0" smtClean="0"/>
              <a:t>is called</a:t>
            </a:r>
            <a:r>
              <a:rPr lang="en-US" altLang="en-US" dirty="0" smtClean="0"/>
              <a:t> satisfying</a:t>
            </a:r>
            <a:r>
              <a:rPr lang="en-US" altLang="en-US" dirty="0"/>
              <a:t> </a:t>
            </a:r>
            <a:r>
              <a:rPr lang="en-US" altLang="en-US" dirty="0" smtClean="0"/>
              <a:t>the </a:t>
            </a:r>
            <a:r>
              <a:rPr lang="en-US" altLang="en-US" dirty="0" err="1" smtClean="0"/>
              <a:t>subgoal</a:t>
            </a:r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2023 </a:t>
            </a:r>
            <a:r>
              <a:rPr lang="en-US" dirty="0" smtClean="0"/>
              <a:t>Addison-Wesley. All rights reserved.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6D9AB99-B38E-48CA-BF2D-D35D97BCE638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53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Prolog Inferencing Process: Approaches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6129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u="sng" dirty="0" smtClean="0"/>
              <a:t>Bottom-up resolution</a:t>
            </a:r>
            <a:r>
              <a:rPr lang="en-US" altLang="en-US" sz="2400" dirty="0" smtClean="0"/>
              <a:t>, or </a:t>
            </a:r>
            <a:r>
              <a:rPr lang="en-US" altLang="en-US" sz="2400" u="sng" dirty="0" smtClean="0"/>
              <a:t>forward chaining</a:t>
            </a:r>
          </a:p>
          <a:p>
            <a:pPr lvl="1" eaLnBrk="1" hangingPunct="1"/>
            <a:r>
              <a:rPr lang="en-US" altLang="en-US" sz="2000" dirty="0" smtClean="0"/>
              <a:t>Begin with facts and rules</a:t>
            </a:r>
          </a:p>
          <a:p>
            <a:pPr lvl="1" eaLnBrk="1" hangingPunct="1"/>
            <a:r>
              <a:rPr lang="en-US" altLang="en-US" sz="2000" dirty="0"/>
              <a:t>A</a:t>
            </a:r>
            <a:r>
              <a:rPr lang="en-US" altLang="en-US" sz="2000" dirty="0" smtClean="0"/>
              <a:t>ttempt to find a sequence of matches that leads to goal</a:t>
            </a:r>
          </a:p>
          <a:p>
            <a:pPr lvl="1" eaLnBrk="1" hangingPunct="1"/>
            <a:r>
              <a:rPr lang="en-US" altLang="en-US" sz="2000" dirty="0" smtClean="0"/>
              <a:t>Works well with a large set of possibly appropriate facts</a:t>
            </a:r>
          </a:p>
          <a:p>
            <a:pPr eaLnBrk="1" hangingPunct="1"/>
            <a:r>
              <a:rPr lang="en-US" altLang="en-US" sz="2400" u="sng" dirty="0" smtClean="0"/>
              <a:t>Top-down resolution</a:t>
            </a:r>
            <a:r>
              <a:rPr lang="en-US" altLang="en-US" sz="2400" dirty="0" smtClean="0"/>
              <a:t>, or </a:t>
            </a:r>
            <a:r>
              <a:rPr lang="en-US" altLang="en-US" sz="2400" u="sng" dirty="0" smtClean="0"/>
              <a:t>backward chaining</a:t>
            </a:r>
          </a:p>
          <a:p>
            <a:pPr lvl="1" eaLnBrk="1" hangingPunct="1"/>
            <a:r>
              <a:rPr lang="en-US" altLang="en-US" sz="2000" dirty="0" smtClean="0"/>
              <a:t>Begin with goal</a:t>
            </a:r>
          </a:p>
          <a:p>
            <a:pPr lvl="1" eaLnBrk="1" hangingPunct="1"/>
            <a:r>
              <a:rPr lang="en-US" altLang="en-US" sz="2000" dirty="0"/>
              <a:t>A</a:t>
            </a:r>
            <a:r>
              <a:rPr lang="en-US" altLang="en-US" sz="2000" dirty="0" smtClean="0"/>
              <a:t>ttempt to find a sequence of matches that leads to facts</a:t>
            </a:r>
          </a:p>
          <a:p>
            <a:pPr lvl="1" eaLnBrk="1" hangingPunct="1"/>
            <a:r>
              <a:rPr lang="en-US" altLang="en-US" sz="2000" dirty="0" smtClean="0"/>
              <a:t>Works well with a small set of possibly appropriate facts</a:t>
            </a:r>
          </a:p>
          <a:p>
            <a:pPr lvl="1" eaLnBrk="1" hangingPunct="1"/>
            <a:r>
              <a:rPr lang="en-US" altLang="en-US" sz="2000" dirty="0" smtClean="0"/>
              <a:t>Prolog uses this approach</a:t>
            </a:r>
          </a:p>
          <a:p>
            <a:pPr eaLnBrk="1" hangingPunct="1"/>
            <a:r>
              <a:rPr lang="en-US" altLang="en-US" sz="2400" dirty="0" smtClean="0"/>
              <a:t>Compare bottom-up and top-down resolution</a:t>
            </a:r>
          </a:p>
          <a:p>
            <a:pPr lvl="1"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father(bob).</a:t>
            </a:r>
          </a:p>
          <a:p>
            <a:pPr lvl="1"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man(X) :- father(X).</a:t>
            </a:r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4848563" y="5613400"/>
            <a:ext cx="2031325" cy="40011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?-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</a:rPr>
              <a:t>man(bob).</a:t>
            </a:r>
            <a:endParaRPr lang="en-GB" altLang="en-US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2023 </a:t>
            </a:r>
            <a:r>
              <a:rPr lang="en-US" dirty="0" smtClean="0"/>
              <a:t>Addison-Wesley. All rights reserved.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C9BF915-8752-4379-94DF-E713E20F0194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53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Prolog Inferencing Process: </a:t>
            </a:r>
            <a:r>
              <a:rPr lang="en-US" altLang="en-US" dirty="0" err="1" smtClean="0"/>
              <a:t>Subgoals</a:t>
            </a:r>
            <a:endParaRPr lang="en-US" altLang="en-US" dirty="0" smtClean="0"/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When goal has multiple </a:t>
            </a:r>
            <a:r>
              <a:rPr lang="en-US" altLang="en-US" dirty="0" err="1" smtClean="0"/>
              <a:t>subgoals</a:t>
            </a:r>
            <a:r>
              <a:rPr lang="en-US" altLang="en-US" dirty="0" smtClean="0"/>
              <a:t>, can use</a:t>
            </a:r>
          </a:p>
          <a:p>
            <a:pPr lvl="1" eaLnBrk="1" hangingPunct="1"/>
            <a:r>
              <a:rPr lang="en-US" altLang="en-US" dirty="0"/>
              <a:t>Breadth-first search</a:t>
            </a:r>
          </a:p>
          <a:p>
            <a:pPr lvl="2" eaLnBrk="1" hangingPunct="1"/>
            <a:r>
              <a:rPr lang="en-US" altLang="en-US" dirty="0"/>
              <a:t>Work on all the </a:t>
            </a:r>
            <a:r>
              <a:rPr lang="en-US" altLang="en-US" dirty="0" err="1"/>
              <a:t>subgoals</a:t>
            </a:r>
            <a:r>
              <a:rPr lang="en-US" altLang="en-US" dirty="0"/>
              <a:t> in </a:t>
            </a:r>
            <a:r>
              <a:rPr lang="en-US" altLang="en-US" dirty="0" smtClean="0"/>
              <a:t>parallel</a:t>
            </a:r>
          </a:p>
          <a:p>
            <a:pPr lvl="1" eaLnBrk="1" hangingPunct="1"/>
            <a:r>
              <a:rPr lang="en-US" altLang="en-US" dirty="0" smtClean="0"/>
              <a:t>Depth-first search</a:t>
            </a:r>
          </a:p>
          <a:p>
            <a:pPr lvl="2" eaLnBrk="1" hangingPunct="1"/>
            <a:r>
              <a:rPr lang="en-US" altLang="en-US" dirty="0" smtClean="0"/>
              <a:t>Find a complete proof for the first </a:t>
            </a:r>
            <a:r>
              <a:rPr lang="en-US" altLang="en-US" dirty="0" err="1" smtClean="0"/>
              <a:t>subgoal</a:t>
            </a:r>
            <a:r>
              <a:rPr lang="en-US" altLang="en-US" dirty="0" smtClean="0"/>
              <a:t> before working on the others</a:t>
            </a:r>
          </a:p>
          <a:p>
            <a:pPr lvl="2" eaLnBrk="1" hangingPunct="1"/>
            <a:r>
              <a:rPr lang="en-US" altLang="en-US" dirty="0" smtClean="0"/>
              <a:t>Can be done with fewer computational resources</a:t>
            </a:r>
          </a:p>
          <a:p>
            <a:pPr lvl="2" eaLnBrk="1" hangingPunct="1"/>
            <a:r>
              <a:rPr lang="en-US" altLang="en-US" dirty="0" smtClean="0"/>
              <a:t>Prolog uses this approach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2023 </a:t>
            </a:r>
            <a:r>
              <a:rPr lang="en-US" dirty="0" smtClean="0"/>
              <a:t>Addison-Wesley. All rights reserved.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37ACFDB-6040-48DA-AAF9-90365CAD8E3A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53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Prolog Inferencing Process: Backtracking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382000" cy="4572000"/>
          </a:xfrm>
        </p:spPr>
        <p:txBody>
          <a:bodyPr/>
          <a:lstStyle/>
          <a:p>
            <a:pPr eaLnBrk="1" hangingPunct="1"/>
            <a:r>
              <a:rPr lang="en-US" altLang="en-US" u="sng" dirty="0" smtClean="0"/>
              <a:t>Backtracking</a:t>
            </a:r>
          </a:p>
          <a:p>
            <a:pPr lvl="1" eaLnBrk="1" hangingPunct="1"/>
            <a:r>
              <a:rPr lang="en-US" altLang="en-US" dirty="0" smtClean="0"/>
              <a:t>Multiple </a:t>
            </a:r>
            <a:r>
              <a:rPr lang="en-US" altLang="en-US" dirty="0" err="1" smtClean="0"/>
              <a:t>subgoals</a:t>
            </a:r>
            <a:r>
              <a:rPr lang="en-US" altLang="en-US" dirty="0" smtClean="0"/>
              <a:t>, and we fail to prove one</a:t>
            </a:r>
          </a:p>
          <a:p>
            <a:pPr lvl="1" eaLnBrk="1" hangingPunct="1"/>
            <a:r>
              <a:rPr lang="en-US" altLang="en-US" dirty="0" smtClean="0"/>
              <a:t>Reconsider previous </a:t>
            </a:r>
            <a:r>
              <a:rPr lang="en-US" altLang="en-US" dirty="0" err="1" smtClean="0"/>
              <a:t>subgoal</a:t>
            </a:r>
            <a:r>
              <a:rPr lang="en-US" altLang="en-US" dirty="0" smtClean="0"/>
              <a:t> for different solution</a:t>
            </a:r>
          </a:p>
          <a:p>
            <a:pPr lvl="1" eaLnBrk="1" hangingPunct="1"/>
            <a:r>
              <a:rPr lang="en-US" altLang="en-US" dirty="0" smtClean="0"/>
              <a:t>Begin search where previous search left off</a:t>
            </a:r>
          </a:p>
          <a:p>
            <a:pPr eaLnBrk="1" hangingPunct="1"/>
            <a:r>
              <a:rPr lang="en-US" altLang="en-US" dirty="0" smtClean="0"/>
              <a:t>Can take lots of time and space</a:t>
            </a:r>
          </a:p>
          <a:p>
            <a:pPr lvl="1" eaLnBrk="1" hangingPunct="1"/>
            <a:r>
              <a:rPr lang="en-US" altLang="en-US" dirty="0" smtClean="0"/>
              <a:t>May find all possible proofs to every </a:t>
            </a:r>
            <a:r>
              <a:rPr lang="en-US" altLang="en-US" dirty="0" err="1" smtClean="0"/>
              <a:t>subgoal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Consider the goal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?-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male(X), parent(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X,shelley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).</a:t>
            </a:r>
            <a:endParaRPr lang="en-US" altLang="en-US" dirty="0" smtClean="0"/>
          </a:p>
        </p:txBody>
      </p:sp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1447800" y="5181600"/>
            <a:ext cx="6781800" cy="59055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ZA" altLang="en-US" sz="1600" dirty="0"/>
              <a:t>Instantiates first </a:t>
            </a:r>
            <a:r>
              <a:rPr lang="en-ZA" altLang="en-US" sz="1600" dirty="0">
                <a:latin typeface="Courier New" panose="02070309020205020404" pitchFamily="49" charset="0"/>
              </a:rPr>
              <a:t>X</a:t>
            </a:r>
            <a:r>
              <a:rPr lang="en-ZA" altLang="en-US" sz="1600" dirty="0"/>
              <a:t> that is male, then tests if </a:t>
            </a:r>
            <a:r>
              <a:rPr lang="en-ZA" altLang="en-US" sz="1600" dirty="0">
                <a:latin typeface="Courier New" panose="02070309020205020404" pitchFamily="49" charset="0"/>
              </a:rPr>
              <a:t>X</a:t>
            </a:r>
            <a:r>
              <a:rPr lang="en-ZA" altLang="en-US" sz="1600" dirty="0"/>
              <a:t> is </a:t>
            </a:r>
            <a:r>
              <a:rPr lang="en-ZA" altLang="en-US" sz="1600" dirty="0" err="1">
                <a:latin typeface="Courier New" panose="02070309020205020404" pitchFamily="49" charset="0"/>
              </a:rPr>
              <a:t>shelley</a:t>
            </a:r>
            <a:r>
              <a:rPr lang="en-ZA" altLang="en-US" sz="1600" dirty="0" err="1"/>
              <a:t>’s</a:t>
            </a:r>
            <a:r>
              <a:rPr lang="en-ZA" altLang="en-US" sz="1600" dirty="0"/>
              <a:t> parent.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ZA" altLang="en-US" sz="1600" dirty="0"/>
              <a:t>If not, backtrack and try another </a:t>
            </a:r>
            <a:r>
              <a:rPr lang="en-ZA" altLang="en-US" sz="1600" dirty="0">
                <a:latin typeface="Courier New" panose="02070309020205020404" pitchFamily="49" charset="0"/>
              </a:rPr>
              <a:t>X</a:t>
            </a:r>
            <a:r>
              <a:rPr lang="en-ZA" altLang="en-US" sz="1600" dirty="0"/>
              <a:t>.</a:t>
            </a:r>
            <a:endParaRPr lang="en-GB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2023 </a:t>
            </a:r>
            <a:r>
              <a:rPr lang="en-US" dirty="0" smtClean="0"/>
              <a:t>Addison-Wesley. All rights reserved.</a:t>
            </a: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0EBB050-92C7-4C82-B017-80C38594468D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53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Prolog Inferencing Process:</a:t>
            </a:r>
            <a:br>
              <a:rPr lang="en-US" altLang="en-US" dirty="0" smtClean="0"/>
            </a:br>
            <a:r>
              <a:rPr lang="en-US" altLang="en-US" dirty="0" smtClean="0"/>
              <a:t>Tracing Model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Prolog has a built-in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</a:t>
            </a:r>
            <a:r>
              <a:rPr lang="en-US" altLang="en-US" dirty="0" smtClean="0"/>
              <a:t> structure</a:t>
            </a:r>
          </a:p>
          <a:p>
            <a:pPr lvl="1" eaLnBrk="1" hangingPunct="1"/>
            <a:r>
              <a:rPr lang="en-US" altLang="en-US" dirty="0" smtClean="0"/>
              <a:t>Displays variable instantiations at each step</a:t>
            </a:r>
          </a:p>
          <a:p>
            <a:pPr eaLnBrk="1" hangingPunct="1"/>
            <a:r>
              <a:rPr lang="en-US" altLang="en-US" u="sng" dirty="0" smtClean="0"/>
              <a:t>Tracing model</a:t>
            </a:r>
            <a:r>
              <a:rPr lang="en-US" altLang="en-US" dirty="0" smtClean="0"/>
              <a:t> of execution has 4 events</a:t>
            </a:r>
          </a:p>
          <a:p>
            <a:pPr lvl="1" eaLnBrk="1" hangingPunct="1"/>
            <a:r>
              <a:rPr lang="en-US" altLang="en-US" u="sng" dirty="0" smtClean="0"/>
              <a:t>Call</a:t>
            </a:r>
            <a:r>
              <a:rPr lang="en-US" altLang="en-US" dirty="0" smtClean="0"/>
              <a:t> (beginning of attempt to satisfy goal)</a:t>
            </a:r>
          </a:p>
          <a:p>
            <a:pPr lvl="1" eaLnBrk="1" hangingPunct="1"/>
            <a:r>
              <a:rPr lang="en-US" altLang="en-US" u="sng" dirty="0" smtClean="0"/>
              <a:t>Exit</a:t>
            </a:r>
            <a:r>
              <a:rPr lang="en-US" altLang="en-US" dirty="0" smtClean="0"/>
              <a:t> (when a goal has been satisfied)</a:t>
            </a:r>
          </a:p>
          <a:p>
            <a:pPr lvl="1" eaLnBrk="1" hangingPunct="1"/>
            <a:r>
              <a:rPr lang="en-US" altLang="en-US" u="sng" dirty="0" smtClean="0"/>
              <a:t>Redo</a:t>
            </a:r>
            <a:r>
              <a:rPr lang="en-US" altLang="en-US" dirty="0" smtClean="0"/>
              <a:t> (when backtracking occurs)</a:t>
            </a:r>
          </a:p>
          <a:p>
            <a:pPr lvl="1" eaLnBrk="1" hangingPunct="1"/>
            <a:r>
              <a:rPr lang="en-US" altLang="en-US" u="sng" dirty="0" smtClean="0"/>
              <a:t>Fail</a:t>
            </a:r>
            <a:r>
              <a:rPr lang="en-US" altLang="en-US" dirty="0" smtClean="0"/>
              <a:t> (when goal fails)</a:t>
            </a:r>
          </a:p>
        </p:txBody>
      </p:sp>
    </p:spTree>
    <p:extLst>
      <p:ext uri="{BB962C8B-B14F-4D97-AF65-F5344CB8AC3E}">
        <p14:creationId xmlns:p14="http://schemas.microsoft.com/office/powerpoint/2010/main" val="281959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33500"/>
            <a:ext cx="3636962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Copyright © </a:t>
            </a:r>
            <a:r>
              <a:rPr lang="en-US" altLang="en-US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2023 </a:t>
            </a:r>
            <a:r>
              <a:rPr lang="en-US" altLang="en-US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Addison-Wesley. All rights reserved.</a:t>
            </a: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E90A433-CE0A-49CA-9129-20518CBCD5C9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5105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likes(jake, chocolate).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likes(jake, apricots).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likes(darcie, licorice).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likes(darcie, apricots).</a:t>
            </a:r>
          </a:p>
          <a:p>
            <a:pPr eaLnBrk="1" hangingPunct="1">
              <a:buFontTx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trace.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likes(jake, X), likes(darcie, X).</a:t>
            </a:r>
          </a:p>
          <a:p>
            <a:pPr eaLnBrk="1" hangingPunct="1">
              <a:buFontTx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AutoNum type="arabicParenBoth"/>
            </a:pPr>
            <a:r>
              <a:rPr lang="en-US" altLang="en-US" sz="1400" smtClean="0">
                <a:latin typeface="Courier New" panose="02070309020205020404" pitchFamily="49" charset="0"/>
              </a:rPr>
              <a:t> 1 Call: likes(jake, _0)?</a:t>
            </a:r>
          </a:p>
          <a:p>
            <a:pPr eaLnBrk="1" hangingPunct="1"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(1) 1 Exit: likes(jake, chocolate)</a:t>
            </a:r>
          </a:p>
          <a:p>
            <a:pPr eaLnBrk="1" hangingPunct="1"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(2) 1 Call: likes(darcie, chocolate)?</a:t>
            </a:r>
          </a:p>
          <a:p>
            <a:pPr eaLnBrk="1" hangingPunct="1"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(2) 1 Fail: likes(darcie, chocolate)</a:t>
            </a:r>
          </a:p>
          <a:p>
            <a:pPr eaLnBrk="1" hangingPunct="1">
              <a:buFontTx/>
              <a:buAutoNum type="arabicParenBoth"/>
            </a:pPr>
            <a:r>
              <a:rPr lang="en-US" altLang="en-US" sz="1400" smtClean="0">
                <a:latin typeface="Courier New" panose="02070309020205020404" pitchFamily="49" charset="0"/>
              </a:rPr>
              <a:t> 1 Redo: likes(jake, _0)?</a:t>
            </a:r>
          </a:p>
          <a:p>
            <a:pPr eaLnBrk="1" hangingPunct="1"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(1) 1 Exit: likes(jake, apricots)</a:t>
            </a:r>
          </a:p>
          <a:p>
            <a:pPr eaLnBrk="1" hangingPunct="1"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(3) 1 Call: likes(darcie, apricots)?</a:t>
            </a:r>
          </a:p>
          <a:p>
            <a:pPr eaLnBrk="1" hangingPunct="1"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(3) 1 Exit: likes(darcie, apricots)</a:t>
            </a:r>
          </a:p>
          <a:p>
            <a:pPr eaLnBrk="1" hangingPunct="1"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X = apricots</a:t>
            </a:r>
          </a:p>
          <a:p>
            <a:pPr eaLnBrk="1" hangingPunct="1">
              <a:buFontTx/>
              <a:buNone/>
            </a:pPr>
            <a:endParaRPr lang="en-US" altLang="en-US" sz="1400" smtClean="0">
              <a:latin typeface="Courier New" panose="02070309020205020404" pitchFamily="49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53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Prolog Inferencing Process:</a:t>
            </a:r>
            <a:br>
              <a:rPr lang="en-US" altLang="en-US" dirty="0" smtClean="0"/>
            </a:br>
            <a:r>
              <a:rPr lang="en-US" altLang="en-US" dirty="0" smtClean="0"/>
              <a:t>Tracing Model Example</a:t>
            </a:r>
          </a:p>
        </p:txBody>
      </p:sp>
    </p:spTree>
    <p:extLst>
      <p:ext uri="{BB962C8B-B14F-4D97-AF65-F5344CB8AC3E}">
        <p14:creationId xmlns:p14="http://schemas.microsoft.com/office/powerpoint/2010/main" val="39906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Copyright © </a:t>
            </a:r>
            <a:r>
              <a:rPr lang="en-US" altLang="en-US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2023 </a:t>
            </a:r>
            <a:r>
              <a:rPr lang="en-US" altLang="en-US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Addison-Wesley. All rights reserved.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909EE93-D58A-4246-8953-D511DDF1FD16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16 Topics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Origins of Prolog</a:t>
            </a:r>
          </a:p>
          <a:p>
            <a:pPr eaLnBrk="1" hangingPunct="1"/>
            <a:r>
              <a:rPr lang="en-US" altLang="en-US" dirty="0" smtClean="0"/>
              <a:t>The Basic Elements of Prolog</a:t>
            </a:r>
          </a:p>
          <a:p>
            <a:pPr lvl="1" eaLnBrk="1" hangingPunct="1"/>
            <a:r>
              <a:rPr lang="en-US" altLang="en-US" dirty="0" smtClean="0"/>
              <a:t>Terms</a:t>
            </a:r>
          </a:p>
          <a:p>
            <a:pPr lvl="1" eaLnBrk="1" hangingPunct="1"/>
            <a:r>
              <a:rPr lang="en-US" altLang="en-US" dirty="0" smtClean="0"/>
              <a:t>Fact Statements</a:t>
            </a:r>
          </a:p>
          <a:p>
            <a:pPr lvl="1" eaLnBrk="1" hangingPunct="1"/>
            <a:r>
              <a:rPr lang="en-US" altLang="en-US" dirty="0" smtClean="0"/>
              <a:t>Rule Statements</a:t>
            </a:r>
          </a:p>
          <a:p>
            <a:pPr lvl="1" eaLnBrk="1" hangingPunct="1"/>
            <a:r>
              <a:rPr lang="en-US" altLang="en-US" dirty="0" smtClean="0"/>
              <a:t>Goal Statements</a:t>
            </a:r>
          </a:p>
          <a:p>
            <a:pPr lvl="1" eaLnBrk="1" hangingPunct="1"/>
            <a:r>
              <a:rPr lang="en-US" altLang="en-US" dirty="0" smtClean="0"/>
              <a:t>Prolog Inferencing 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2023 </a:t>
            </a:r>
            <a:r>
              <a:rPr lang="en-US" dirty="0" smtClean="0"/>
              <a:t>Addison-Wesley. All rights reserved.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0D1BF4A-E463-4295-AB25-5B631EB8A71D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Origins of Prolog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Development started in early 1970s</a:t>
            </a:r>
          </a:p>
          <a:p>
            <a:pPr eaLnBrk="1" hangingPunct="1"/>
            <a:r>
              <a:rPr lang="en-US" altLang="en-US" dirty="0" smtClean="0"/>
              <a:t>University of Aix-Marseille</a:t>
            </a:r>
          </a:p>
          <a:p>
            <a:pPr lvl="1" eaLnBrk="1" hangingPunct="1"/>
            <a:r>
              <a:rPr lang="en-US" altLang="en-US" dirty="0" smtClean="0"/>
              <a:t>Alain </a:t>
            </a:r>
            <a:r>
              <a:rPr lang="en-US" altLang="en-US" dirty="0" err="1" smtClean="0"/>
              <a:t>Colmerauer</a:t>
            </a:r>
            <a:r>
              <a:rPr lang="en-US" altLang="en-US" dirty="0" smtClean="0"/>
              <a:t> and Phillippe </a:t>
            </a:r>
            <a:r>
              <a:rPr lang="en-US" altLang="en-US" dirty="0" err="1" smtClean="0"/>
              <a:t>Roussel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Natural language processing</a:t>
            </a:r>
          </a:p>
          <a:p>
            <a:pPr eaLnBrk="1" hangingPunct="1"/>
            <a:r>
              <a:rPr lang="en-US" altLang="en-US" dirty="0" smtClean="0"/>
              <a:t>University of Edinburgh</a:t>
            </a:r>
          </a:p>
          <a:p>
            <a:pPr lvl="1" eaLnBrk="1" hangingPunct="1"/>
            <a:r>
              <a:rPr lang="en-US" altLang="en-US" dirty="0" smtClean="0"/>
              <a:t>Robert Kowalski</a:t>
            </a:r>
          </a:p>
          <a:p>
            <a:pPr lvl="1" eaLnBrk="1" hangingPunct="1"/>
            <a:r>
              <a:rPr lang="en-US" altLang="en-US" dirty="0" smtClean="0"/>
              <a:t>Automated theorem proving</a:t>
            </a:r>
          </a:p>
          <a:p>
            <a:pPr eaLnBrk="1" hangingPunct="1"/>
            <a:r>
              <a:rPr lang="en-US" altLang="en-US" dirty="0" smtClean="0"/>
              <a:t>Two main dialects exist</a:t>
            </a:r>
          </a:p>
          <a:p>
            <a:pPr lvl="1" eaLnBrk="1" hangingPunct="1"/>
            <a:r>
              <a:rPr lang="en-US" altLang="en-US" dirty="0" smtClean="0"/>
              <a:t>We will use Edinburgh syntax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2023 </a:t>
            </a:r>
            <a:r>
              <a:rPr lang="en-US" dirty="0" smtClean="0"/>
              <a:t>Addison-Wesley. All rights reserved.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9AF7766-5842-4F0B-93E0-AF38F6BC4CCF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Prolog: Terms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 smtClean="0"/>
              <a:t>Term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A constant, variable, or structure</a:t>
            </a:r>
          </a:p>
          <a:p>
            <a:pPr eaLnBrk="1" hangingPunct="1"/>
            <a:r>
              <a:rPr lang="en-US" altLang="en-US" u="sng" dirty="0" smtClean="0"/>
              <a:t>Constant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An atom or an integer (e.g.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u="sng" dirty="0" smtClean="0"/>
              <a:t>Atom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/>
              <a:t>symbolic </a:t>
            </a:r>
            <a:r>
              <a:rPr lang="en-US" altLang="en-US" dirty="0" smtClean="0"/>
              <a:t>value in </a:t>
            </a:r>
            <a:r>
              <a:rPr lang="en-US" altLang="en-US" dirty="0" smtClean="0"/>
              <a:t>Prolog</a:t>
            </a:r>
          </a:p>
          <a:p>
            <a:pPr lvl="1" eaLnBrk="1" hangingPunct="1"/>
            <a:r>
              <a:rPr lang="en-US" altLang="en-US" dirty="0" smtClean="0"/>
              <a:t>Consists of either</a:t>
            </a:r>
          </a:p>
          <a:p>
            <a:pPr lvl="2" eaLnBrk="1" hangingPunct="1"/>
            <a:r>
              <a:rPr lang="en-US" altLang="en-US" dirty="0" smtClean="0"/>
              <a:t>A string of letters, digits and underscores starting with a </a:t>
            </a:r>
            <a:r>
              <a:rPr lang="en-US" altLang="en-US" u="sng" dirty="0" smtClean="0"/>
              <a:t>lowercase letter</a:t>
            </a:r>
            <a:r>
              <a:rPr lang="en-US" altLang="en-US" dirty="0" smtClean="0"/>
              <a:t> (e.g.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joe</a:t>
            </a:r>
            <a:r>
              <a:rPr lang="en-US" altLang="en-US" dirty="0" smtClean="0"/>
              <a:t>)</a:t>
            </a:r>
            <a:endParaRPr lang="en-US" altLang="en-US" u="sng" dirty="0" smtClean="0"/>
          </a:p>
          <a:p>
            <a:pPr lvl="2" eaLnBrk="1" hangingPunct="1"/>
            <a:r>
              <a:rPr lang="en-US" altLang="en-US" dirty="0" smtClean="0"/>
              <a:t>A string of any printable ASCII characters delimited by </a:t>
            </a:r>
            <a:r>
              <a:rPr lang="en-US" altLang="en-US" u="sng" dirty="0" smtClean="0"/>
              <a:t>apostrophes</a:t>
            </a:r>
            <a:r>
              <a:rPr lang="en-US" altLang="en-US" dirty="0" smtClean="0"/>
              <a:t> (e.g.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'Some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tom'</a:t>
            </a:r>
            <a:r>
              <a:rPr lang="en-US" altLang="en-US" dirty="0" smtClean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2023 </a:t>
            </a:r>
            <a:r>
              <a:rPr lang="en-US" dirty="0" smtClean="0"/>
              <a:t>Addison-Wesley. All rights reserved.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A11886E-5278-4FA5-B003-EB310C9A3790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Prolog: Terms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 smtClean="0"/>
              <a:t>Variable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String of letters, digits, and underscores starting with uppercase letter (e.g.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/>
              <a:t> or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u="sng" dirty="0" smtClean="0"/>
              <a:t>Instantiation</a:t>
            </a:r>
            <a:r>
              <a:rPr lang="en-US" altLang="en-US" dirty="0" smtClean="0"/>
              <a:t>: Binding a variable to a value</a:t>
            </a:r>
          </a:p>
          <a:p>
            <a:pPr lvl="2" eaLnBrk="1" hangingPunct="1"/>
            <a:r>
              <a:rPr lang="en-US" altLang="en-US" dirty="0" smtClean="0"/>
              <a:t>Only </a:t>
            </a:r>
            <a:r>
              <a:rPr lang="en-US" altLang="en-US" dirty="0" smtClean="0"/>
              <a:t>happens during </a:t>
            </a:r>
            <a:r>
              <a:rPr lang="en-US" altLang="en-US" dirty="0" smtClean="0"/>
              <a:t>the resolution process</a:t>
            </a:r>
          </a:p>
          <a:p>
            <a:pPr lvl="2" eaLnBrk="1" hangingPunct="1"/>
            <a:r>
              <a:rPr lang="en-US" altLang="en-US" dirty="0" smtClean="0"/>
              <a:t>We’ll return to this later</a:t>
            </a:r>
          </a:p>
          <a:p>
            <a:pPr eaLnBrk="1" hangingPunct="1"/>
            <a:r>
              <a:rPr lang="en-US" altLang="en-US" u="sng" dirty="0" smtClean="0"/>
              <a:t>Structure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Represents an atomic proposition</a:t>
            </a:r>
          </a:p>
          <a:p>
            <a:pPr lvl="1" eaLnBrk="1" hangingPunct="1"/>
            <a:r>
              <a:rPr lang="en-US" altLang="en-US" dirty="0" smtClean="0"/>
              <a:t>Syntax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	</a:t>
            </a:r>
            <a:r>
              <a:rPr lang="en-US" altLang="en-US" dirty="0" err="1" smtClean="0">
                <a:latin typeface="Courier New" panose="02070309020205020404" pitchFamily="49" charset="0"/>
              </a:rPr>
              <a:t>functor</a:t>
            </a:r>
            <a:r>
              <a:rPr lang="en-US" altLang="en-US" dirty="0" smtClean="0">
                <a:latin typeface="Courier New" panose="02070309020205020404" pitchFamily="49" charset="0"/>
              </a:rPr>
              <a:t>(parameter list)</a:t>
            </a:r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2023 </a:t>
            </a:r>
            <a:r>
              <a:rPr lang="en-US" dirty="0" smtClean="0"/>
              <a:t>Addison-Wesley. All rights reserved.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107D2E3-246A-432F-9EA9-8BF9DF4563A4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Prolog: Statements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Three kinds of statements</a:t>
            </a:r>
          </a:p>
          <a:p>
            <a:pPr lvl="1" eaLnBrk="1" hangingPunct="1"/>
            <a:r>
              <a:rPr lang="en-US" altLang="en-US" dirty="0" smtClean="0"/>
              <a:t>Fact statements</a:t>
            </a:r>
          </a:p>
          <a:p>
            <a:pPr lvl="1" eaLnBrk="1" hangingPunct="1"/>
            <a:r>
              <a:rPr lang="en-US" altLang="en-US" dirty="0" smtClean="0"/>
              <a:t>Rule statements</a:t>
            </a:r>
          </a:p>
          <a:p>
            <a:pPr lvl="1" eaLnBrk="1" hangingPunct="1"/>
            <a:r>
              <a:rPr lang="en-US" altLang="en-US" dirty="0" smtClean="0"/>
              <a:t>Goal statements</a:t>
            </a:r>
            <a:endParaRPr lang="en-US" altLang="en-US" sz="2400" b="1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6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2023 </a:t>
            </a:r>
            <a:r>
              <a:rPr lang="en-US" dirty="0" smtClean="0"/>
              <a:t>Addison-Wesley. All rights reserved.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107D2E3-246A-432F-9EA9-8BF9DF4563A4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Prolog: Fact Statements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Fact statements</a:t>
            </a:r>
          </a:p>
          <a:p>
            <a:pPr lvl="1" eaLnBrk="1" hangingPunct="1"/>
            <a:r>
              <a:rPr lang="en-US" altLang="en-US" dirty="0" smtClean="0"/>
              <a:t>Atomic propositions used for the hypotheses</a:t>
            </a:r>
          </a:p>
          <a:p>
            <a:pPr lvl="1" eaLnBrk="1" hangingPunct="1"/>
            <a:r>
              <a:rPr lang="en-US" altLang="en-US" dirty="0" smtClean="0"/>
              <a:t>Structures representing headless Horn clauses</a:t>
            </a:r>
          </a:p>
          <a:p>
            <a:pPr lvl="1" eaLnBrk="1" hangingPunct="1"/>
            <a:r>
              <a:rPr lang="en-US" altLang="en-US" dirty="0" smtClean="0"/>
              <a:t>Examples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	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female(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shelley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 smtClean="0">
                <a:latin typeface="Courier New" panose="02070309020205020404" pitchFamily="49" charset="0"/>
              </a:rPr>
              <a:t>	 female(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anna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).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	 male(bill).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	 father(bill,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jake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).</a:t>
            </a:r>
            <a:endParaRPr lang="en-US" altLang="en-US" sz="2400" b="1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2023 </a:t>
            </a:r>
            <a:r>
              <a:rPr lang="en-US" dirty="0" smtClean="0"/>
              <a:t>Addison-Wesley. All rights reserved.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31725C1-7E98-48D7-8ACC-5F2CCA5AF56E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Prolog: Rule </a:t>
            </a:r>
            <a:r>
              <a:rPr lang="en-US" altLang="en-US" dirty="0" smtClean="0"/>
              <a:t>Statements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Rule statements</a:t>
            </a:r>
          </a:p>
          <a:p>
            <a:pPr lvl="1" eaLnBrk="1" hangingPunct="1"/>
            <a:r>
              <a:rPr lang="en-US" altLang="en-US" dirty="0"/>
              <a:t>U</a:t>
            </a:r>
            <a:r>
              <a:rPr lang="en-US" altLang="en-US" dirty="0" smtClean="0"/>
              <a:t>sed for the </a:t>
            </a:r>
            <a:r>
              <a:rPr lang="en-US" altLang="en-US" dirty="0" smtClean="0"/>
              <a:t>hypotheses</a:t>
            </a:r>
            <a:endParaRPr lang="en-US" altLang="en-US" dirty="0" smtClean="0"/>
          </a:p>
          <a:p>
            <a:pPr lvl="1" eaLnBrk="1" hangingPunct="1"/>
            <a:r>
              <a:rPr lang="en-US" altLang="en-US" dirty="0"/>
              <a:t>Headed Horn clauses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Right side: </a:t>
            </a:r>
            <a:r>
              <a:rPr lang="en-US" altLang="en-US" u="sng" dirty="0"/>
              <a:t>A</a:t>
            </a:r>
            <a:r>
              <a:rPr lang="en-US" altLang="en-US" u="sng" dirty="0" smtClean="0"/>
              <a:t>ntecedent</a:t>
            </a:r>
            <a:r>
              <a:rPr lang="en-US" altLang="en-US" dirty="0" smtClean="0"/>
              <a:t> (</a:t>
            </a:r>
            <a:r>
              <a:rPr lang="en-US" altLang="en-US" b="1" dirty="0" smtClean="0"/>
              <a:t>if</a:t>
            </a:r>
            <a:r>
              <a:rPr lang="en-US" altLang="en-US" dirty="0" smtClean="0"/>
              <a:t> part)</a:t>
            </a:r>
          </a:p>
          <a:p>
            <a:pPr lvl="2" eaLnBrk="1" hangingPunct="1"/>
            <a:r>
              <a:rPr lang="en-US" altLang="en-US" dirty="0" smtClean="0"/>
              <a:t>May be single term or </a:t>
            </a:r>
            <a:r>
              <a:rPr lang="en-US" altLang="en-US" u="sng" dirty="0" smtClean="0"/>
              <a:t>conjunction</a:t>
            </a:r>
          </a:p>
          <a:p>
            <a:pPr lvl="2" eaLnBrk="1" hangingPunct="1"/>
            <a:r>
              <a:rPr lang="en-US" altLang="en-US" dirty="0" smtClean="0"/>
              <a:t>Form of conjunction</a:t>
            </a:r>
          </a:p>
          <a:p>
            <a:pPr lvl="3" eaLnBrk="1" hangingPunct="1"/>
            <a:r>
              <a:rPr lang="en-US" altLang="en-US" dirty="0" smtClean="0"/>
              <a:t>Several terms separated by commas</a:t>
            </a:r>
          </a:p>
          <a:p>
            <a:pPr lvl="3" eaLnBrk="1" hangingPunct="1"/>
            <a:r>
              <a:rPr lang="en-US" altLang="en-US" dirty="0" smtClean="0"/>
              <a:t>Logical AND operators are </a:t>
            </a:r>
            <a:r>
              <a:rPr lang="en-US" altLang="en-US" u="sng" dirty="0" smtClean="0"/>
              <a:t>implied</a:t>
            </a:r>
          </a:p>
          <a:p>
            <a:pPr lvl="1" eaLnBrk="1" hangingPunct="1"/>
            <a:r>
              <a:rPr lang="en-US" altLang="en-US" dirty="0"/>
              <a:t>Left side: </a:t>
            </a:r>
            <a:r>
              <a:rPr lang="en-US" altLang="en-US" u="sng" dirty="0"/>
              <a:t>Consequent</a:t>
            </a:r>
            <a:r>
              <a:rPr lang="en-US" altLang="en-US" dirty="0"/>
              <a:t> (</a:t>
            </a:r>
            <a:r>
              <a:rPr lang="en-US" altLang="en-US" b="1" dirty="0"/>
              <a:t>then</a:t>
            </a:r>
            <a:r>
              <a:rPr lang="en-US" altLang="en-US" dirty="0"/>
              <a:t> part)</a:t>
            </a:r>
          </a:p>
          <a:p>
            <a:pPr lvl="2" eaLnBrk="1" hangingPunct="1"/>
            <a:r>
              <a:rPr lang="en-US" altLang="en-US" dirty="0"/>
              <a:t>Must be single term</a:t>
            </a:r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US" dirty="0" smtClean="0"/>
              <a:t>2023 </a:t>
            </a:r>
            <a:r>
              <a:rPr lang="en-US" dirty="0" smtClean="0"/>
              <a:t>Addison-Wesley. All rights reserved.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49C12BE-3D03-4D5F-ABD2-EABE05E22B1C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Prolog: Rule </a:t>
            </a:r>
            <a:r>
              <a:rPr lang="en-US" altLang="en-US" dirty="0" smtClean="0"/>
              <a:t>Statement Examples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651000"/>
            <a:ext cx="82169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809625" algn="l"/>
              </a:tabLst>
            </a:pPr>
            <a:r>
              <a:rPr lang="en-US" altLang="en-US" sz="2400" dirty="0" smtClean="0"/>
              <a:t>A specific rule (using atoms):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809625" algn="l"/>
              </a:tabLst>
            </a:pPr>
            <a:r>
              <a:rPr lang="en-US" altLang="en-US" sz="2400" dirty="0" smtClean="0">
                <a:latin typeface="Courier New" panose="02070309020205020404" pitchFamily="49" charset="0"/>
              </a:rPr>
              <a:t>		</a:t>
            </a:r>
            <a:r>
              <a:rPr lang="en-US" altLang="en-US" sz="2000" dirty="0" smtClean="0">
                <a:latin typeface="Courier New" panose="02070309020205020404" pitchFamily="49" charset="0"/>
              </a:rPr>
              <a:t>ancestor(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mary,shelley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 :- mother(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mary,shelley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).</a:t>
            </a:r>
            <a:endParaRPr lang="en-US" altLang="en-US" sz="20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809625" algn="l"/>
              </a:tabLst>
            </a:pPr>
            <a:endParaRPr lang="en-US" altLang="en-US" sz="3200" dirty="0" smtClean="0"/>
          </a:p>
          <a:p>
            <a:pPr eaLnBrk="1" hangingPunct="1">
              <a:lnSpc>
                <a:spcPct val="90000"/>
              </a:lnSpc>
              <a:tabLst>
                <a:tab pos="809625" algn="l"/>
              </a:tabLst>
            </a:pPr>
            <a:r>
              <a:rPr lang="en-US" altLang="en-US" sz="2400" dirty="0" smtClean="0"/>
              <a:t>General rules use variables (universal objects):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809625" algn="l"/>
              </a:tabLst>
            </a:pPr>
            <a:r>
              <a:rPr lang="en-US" altLang="en-US" sz="2400" dirty="0" smtClean="0">
                <a:latin typeface="Courier New" panose="02070309020205020404" pitchFamily="49" charset="0"/>
              </a:rPr>
              <a:t>		</a:t>
            </a:r>
            <a:r>
              <a:rPr lang="en-US" altLang="en-US" sz="2000" dirty="0" smtClean="0">
                <a:latin typeface="Courier New" panose="02070309020205020404" pitchFamily="49" charset="0"/>
              </a:rPr>
              <a:t>parent(X,Y) :- mother(X,Y).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809625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		parent(X,Y) :- father(X,Y).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809625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		grandparent(X,Z) :- parent(X,Y), parent(Y,Z).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809625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smtClean="0">
                <a:latin typeface="Courier New" panose="02070309020205020404" pitchFamily="49" charset="0"/>
              </a:rPr>
              <a:t>sibling(X,Y) :- mother(M,X), mother(M,Y),</a:t>
            </a:r>
          </a:p>
          <a:p>
            <a:pPr defTabSz="3048000" eaLnBrk="1" hangingPunct="1">
              <a:lnSpc>
                <a:spcPct val="90000"/>
              </a:lnSpc>
              <a:buFontTx/>
              <a:buNone/>
              <a:tabLst>
                <a:tab pos="809625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			 father(F,X), father(F,Y).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8029</TotalTime>
  <Words>2086</Words>
  <Application>Microsoft Office PowerPoint</Application>
  <PresentationFormat>On-screen Show (4:3)</PresentationFormat>
  <Paragraphs>277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Lucida Sans Unicode</vt:lpstr>
      <vt:lpstr>Times</vt:lpstr>
      <vt:lpstr>1_sebesta</vt:lpstr>
      <vt:lpstr>Chapter 16 Part 2</vt:lpstr>
      <vt:lpstr>Chapter 16 Topics</vt:lpstr>
      <vt:lpstr>The Origins of Prolog</vt:lpstr>
      <vt:lpstr>Prolog: Terms</vt:lpstr>
      <vt:lpstr>Prolog: Terms</vt:lpstr>
      <vt:lpstr>Prolog: Statements</vt:lpstr>
      <vt:lpstr>Prolog: Fact Statements</vt:lpstr>
      <vt:lpstr>Prolog: Rule Statements</vt:lpstr>
      <vt:lpstr>Prolog: Rule Statement Examples</vt:lpstr>
      <vt:lpstr>Prolog: Goal Statements</vt:lpstr>
      <vt:lpstr>Prolog: Inferencing Process</vt:lpstr>
      <vt:lpstr>Prolog Inferencing Process: Approaches</vt:lpstr>
      <vt:lpstr>Prolog Inferencing Process: Subgoals</vt:lpstr>
      <vt:lpstr>Prolog Inferencing Process: Backtracking</vt:lpstr>
      <vt:lpstr>Prolog Inferencing Process: Tracing Model</vt:lpstr>
      <vt:lpstr>Prolog Inferencing Process: Tracing Model Example</vt:lpstr>
    </vt:vector>
  </TitlesOfParts>
  <Company>Pearson Education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Willem S. van Heerden</cp:lastModifiedBy>
  <cp:revision>262</cp:revision>
  <dcterms:created xsi:type="dcterms:W3CDTF">2003-08-01T12:29:19Z</dcterms:created>
  <dcterms:modified xsi:type="dcterms:W3CDTF">2024-04-08T23:04:19Z</dcterms:modified>
</cp:coreProperties>
</file>