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20"/>
  </p:notesMasterIdLst>
  <p:sldIdLst>
    <p:sldId id="295" r:id="rId2"/>
    <p:sldId id="257" r:id="rId3"/>
    <p:sldId id="335" r:id="rId4"/>
    <p:sldId id="336" r:id="rId5"/>
    <p:sldId id="325" r:id="rId6"/>
    <p:sldId id="338" r:id="rId7"/>
    <p:sldId id="337" r:id="rId8"/>
    <p:sldId id="328" r:id="rId9"/>
    <p:sldId id="326" r:id="rId10"/>
    <p:sldId id="327" r:id="rId11"/>
    <p:sldId id="340" r:id="rId12"/>
    <p:sldId id="329" r:id="rId13"/>
    <p:sldId id="330" r:id="rId14"/>
    <p:sldId id="331" r:id="rId15"/>
    <p:sldId id="332" r:id="rId16"/>
    <p:sldId id="339" r:id="rId17"/>
    <p:sldId id="333" r:id="rId18"/>
    <p:sldId id="334"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86424" autoAdjust="0"/>
  </p:normalViewPr>
  <p:slideViewPr>
    <p:cSldViewPr>
      <p:cViewPr varScale="1">
        <p:scale>
          <a:sx n="73" d="100"/>
          <a:sy n="73" d="100"/>
        </p:scale>
        <p:origin x="110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9DAD68F-4EBF-4AA1-9DB5-493B55C567E7}" type="slidenum">
              <a:rPr lang="en-US" altLang="en-US"/>
              <a:pPr>
                <a:defRPr/>
              </a:pPr>
              <a:t>‹#›</a:t>
            </a:fld>
            <a:endParaRPr lang="en-US" altLang="en-US"/>
          </a:p>
        </p:txBody>
      </p:sp>
    </p:spTree>
    <p:extLst>
      <p:ext uri="{BB962C8B-B14F-4D97-AF65-F5344CB8AC3E}">
        <p14:creationId xmlns:p14="http://schemas.microsoft.com/office/powerpoint/2010/main" val="33413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6F4CDA6-B3FE-4828-A403-60DC1BC98EE3}" type="slidenum">
              <a:rPr lang="en-US" altLang="en-US" sz="1200" smtClean="0"/>
              <a:pPr/>
              <a:t>1</a:t>
            </a:fld>
            <a:endParaRPr lang="en-US" altLang="en-US"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smtClean="0"/>
          </a:p>
        </p:txBody>
      </p:sp>
    </p:spTree>
    <p:extLst>
      <p:ext uri="{BB962C8B-B14F-4D97-AF65-F5344CB8AC3E}">
        <p14:creationId xmlns:p14="http://schemas.microsoft.com/office/powerpoint/2010/main" val="357610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54DE10DE-1493-4B93-88EB-D93F9A86E544}" type="slidenum">
              <a:rPr lang="en-US" altLang="en-US" sz="1300" smtClean="0"/>
              <a:pPr/>
              <a:t>10</a:t>
            </a:fld>
            <a:endParaRPr lang="en-US" altLang="en-US" sz="1300" smtClean="0"/>
          </a:p>
        </p:txBody>
      </p:sp>
      <p:sp>
        <p:nvSpPr>
          <p:cNvPr id="78851" name="Rectangle 2"/>
          <p:cNvSpPr>
            <a:spLocks noGrp="1" noRot="1" noChangeAspect="1" noChangeArrowheads="1" noTextEdit="1"/>
          </p:cNvSpPr>
          <p:nvPr>
            <p:ph type="sldImg"/>
          </p:nvPr>
        </p:nvSpPr>
        <p:spPr>
          <a:xfrm>
            <a:off x="992188" y="768350"/>
            <a:ext cx="5114925" cy="3836988"/>
          </a:xfrm>
          <a:ln/>
        </p:spPr>
      </p:sp>
      <p:sp>
        <p:nvSpPr>
          <p:cNvPr id="7885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Read the proposition as follows: The reversed version of an empty list is an empty list. The reversed version of a non-empty list is the head of the list appended to the reverse of the tail of the list.</a:t>
            </a:r>
          </a:p>
          <a:p>
            <a:pPr eaLnBrk="1" hangingPunct="1">
              <a:defRPr/>
            </a:pPr>
            <a:endParaRPr lang="en-GB" altLang="en-US" dirty="0" smtClean="0"/>
          </a:p>
          <a:p>
            <a:pPr eaLnBrk="1" hangingPunct="1">
              <a:defRPr/>
            </a:pPr>
            <a:r>
              <a:rPr lang="en-GB" altLang="en-US" dirty="0" smtClean="0"/>
              <a:t>Given the three queries:</a:t>
            </a:r>
          </a:p>
          <a:p>
            <a:pPr marL="171450" indent="-171450" eaLnBrk="1" hangingPunct="1">
              <a:buFontTx/>
              <a:buChar char="-"/>
              <a:defRPr/>
            </a:pPr>
            <a:r>
              <a:rPr lang="en-GB" altLang="en-US" dirty="0" smtClean="0"/>
              <a:t>The first asks “is [c, b, a] the reverse of [a, b, c]?” </a:t>
            </a:r>
            <a:r>
              <a:rPr lang="en-GB" altLang="en-US" dirty="0" err="1" smtClean="0"/>
              <a:t>Prolog</a:t>
            </a:r>
            <a:r>
              <a:rPr lang="en-GB" altLang="en-US" dirty="0" smtClean="0"/>
              <a:t> responds with “true”</a:t>
            </a:r>
          </a:p>
          <a:p>
            <a:pPr marL="171450" indent="-171450" eaLnBrk="1" hangingPunct="1">
              <a:buFontTx/>
              <a:buChar char="-"/>
              <a:defRPr/>
            </a:pPr>
            <a:r>
              <a:rPr lang="en-GB" altLang="en-US" dirty="0" smtClean="0"/>
              <a:t>The second asks “what is the reverse of [a, b, c]?” </a:t>
            </a:r>
            <a:r>
              <a:rPr lang="en-GB" altLang="en-US" dirty="0" err="1" smtClean="0"/>
              <a:t>Prolog</a:t>
            </a:r>
            <a:r>
              <a:rPr lang="en-GB" altLang="en-US" dirty="0" smtClean="0"/>
              <a:t> responds with “X = [c, b, a]”.</a:t>
            </a:r>
          </a:p>
          <a:p>
            <a:pPr marL="171450" indent="-171450" eaLnBrk="1" hangingPunct="1">
              <a:buFontTx/>
              <a:buChar char="-"/>
              <a:defRPr/>
            </a:pPr>
            <a:r>
              <a:rPr lang="en-GB" altLang="en-US" dirty="0" smtClean="0"/>
              <a:t>The third asks “what is [a, b, c] the reverse of?” </a:t>
            </a:r>
            <a:r>
              <a:rPr lang="en-GB" altLang="en-US" dirty="0" err="1" smtClean="0"/>
              <a:t>Prolog</a:t>
            </a:r>
            <a:r>
              <a:rPr lang="en-GB" altLang="en-US" dirty="0" smtClean="0"/>
              <a:t> responds with “X = [c, b, a]”.</a:t>
            </a:r>
          </a:p>
        </p:txBody>
      </p:sp>
    </p:spTree>
    <p:extLst>
      <p:ext uri="{BB962C8B-B14F-4D97-AF65-F5344CB8AC3E}">
        <p14:creationId xmlns:p14="http://schemas.microsoft.com/office/powerpoint/2010/main" val="484601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320176B-4643-4C02-817B-6B84AF6469E5}" type="slidenum">
              <a:rPr lang="en-US" altLang="en-US" sz="1300" smtClean="0"/>
              <a:pPr/>
              <a:t>11</a:t>
            </a:fld>
            <a:endParaRPr lang="en-US" altLang="en-US" sz="1300" smtClean="0"/>
          </a:p>
        </p:txBody>
      </p:sp>
      <p:sp>
        <p:nvSpPr>
          <p:cNvPr id="80899" name="Rectangle 2"/>
          <p:cNvSpPr>
            <a:spLocks noGrp="1" noRot="1" noChangeAspect="1" noChangeArrowheads="1" noTextEdit="1"/>
          </p:cNvSpPr>
          <p:nvPr>
            <p:ph type="sldImg"/>
          </p:nvPr>
        </p:nvSpPr>
        <p:spPr>
          <a:xfrm>
            <a:off x="992188" y="768350"/>
            <a:ext cx="5114925" cy="3836988"/>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602721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320176B-4643-4C02-817B-6B84AF6469E5}" type="slidenum">
              <a:rPr lang="en-US" altLang="en-US" sz="1300" smtClean="0"/>
              <a:pPr/>
              <a:t>12</a:t>
            </a:fld>
            <a:endParaRPr lang="en-US" altLang="en-US" sz="1300" smtClean="0"/>
          </a:p>
        </p:txBody>
      </p:sp>
      <p:sp>
        <p:nvSpPr>
          <p:cNvPr id="80899" name="Rectangle 2"/>
          <p:cNvSpPr>
            <a:spLocks noGrp="1" noRot="1" noChangeAspect="1" noChangeArrowheads="1" noTextEdit="1"/>
          </p:cNvSpPr>
          <p:nvPr>
            <p:ph type="sldImg"/>
          </p:nvPr>
        </p:nvSpPr>
        <p:spPr>
          <a:xfrm>
            <a:off x="992188" y="768350"/>
            <a:ext cx="5114925" cy="3836988"/>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981284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This code specifies that a valid member must be in the list, and also pass a test.</a:t>
            </a:r>
          </a:p>
          <a:p>
            <a:endParaRPr lang="en-ZA" altLang="en-US" dirty="0" smtClean="0"/>
          </a:p>
          <a:p>
            <a:r>
              <a:rPr lang="en-ZA" altLang="en-US" dirty="0" smtClean="0"/>
              <a:t>In the first case: If the list contains no duplicates, there is no sense in continuing to search</a:t>
            </a:r>
            <a:r>
              <a:rPr lang="en-ZA" altLang="en-US" baseline="0" dirty="0" smtClean="0"/>
              <a:t> the list </a:t>
            </a:r>
            <a:r>
              <a:rPr lang="en-ZA" altLang="en-US" dirty="0" smtClean="0"/>
              <a:t>for the same member if the test fails. A further search will obviously fail. Therefore this implementation is inefficient if the test fails.</a:t>
            </a:r>
          </a:p>
          <a:p>
            <a:endParaRPr lang="en-ZA" altLang="en-US" dirty="0" smtClean="0"/>
          </a:p>
          <a:p>
            <a:r>
              <a:rPr lang="en-ZA" altLang="en-US" dirty="0" smtClean="0"/>
              <a:t>In the second case, </a:t>
            </a:r>
            <a:r>
              <a:rPr lang="en-ZA" altLang="en-US" dirty="0" err="1" smtClean="0"/>
              <a:t>Prolog</a:t>
            </a:r>
            <a:r>
              <a:rPr lang="en-ZA" altLang="en-US" dirty="0" smtClean="0"/>
              <a:t> first determines whether X is a member of the list. The cut is then encountered, which is automatically satisfied. </a:t>
            </a:r>
            <a:r>
              <a:rPr lang="en-ZA" altLang="en-US" dirty="0" err="1" smtClean="0"/>
              <a:t>Prolog</a:t>
            </a:r>
            <a:r>
              <a:rPr lang="en-ZA" altLang="en-US" dirty="0" smtClean="0"/>
              <a:t> then performs the test on X. Should the test fail, </a:t>
            </a:r>
            <a:r>
              <a:rPr lang="en-ZA" altLang="en-US" dirty="0" err="1" smtClean="0"/>
              <a:t>Prolog</a:t>
            </a:r>
            <a:r>
              <a:rPr lang="en-ZA" altLang="en-US" dirty="0" smtClean="0"/>
              <a:t> can’t backtrack past the cut, which means that it immediately responds with “false”. Note that this only works because we assume that there are no duplicates in the list. If there are duplicates, the cut will prevent them from being found and tested after the first member has been found and tested.</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AE920804-2520-4369-BF0F-A210A1113B9C}" type="slidenum">
              <a:rPr lang="en-US" altLang="en-US" sz="1200" smtClean="0"/>
              <a:pPr/>
              <a:t>13</a:t>
            </a:fld>
            <a:endParaRPr lang="en-US" altLang="en-US" sz="1200" smtClean="0"/>
          </a:p>
        </p:txBody>
      </p:sp>
    </p:spTree>
    <p:extLst>
      <p:ext uri="{BB962C8B-B14F-4D97-AF65-F5344CB8AC3E}">
        <p14:creationId xmlns:p14="http://schemas.microsoft.com/office/powerpoint/2010/main" val="3284873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The query instantiates both X and Y to </a:t>
            </a:r>
            <a:r>
              <a:rPr lang="en-ZA" altLang="en-US" dirty="0" err="1" smtClean="0"/>
              <a:t>jake</a:t>
            </a:r>
            <a:r>
              <a:rPr lang="en-ZA" altLang="en-US" dirty="0" smtClean="0"/>
              <a:t>, because these instantiations lead from the goal to a fact, and nothing tells </a:t>
            </a:r>
            <a:r>
              <a:rPr lang="en-ZA" altLang="en-US" dirty="0" err="1" smtClean="0"/>
              <a:t>Prolog</a:t>
            </a:r>
            <a:r>
              <a:rPr lang="en-ZA" altLang="en-US" dirty="0" smtClean="0"/>
              <a:t> that X and Y may</a:t>
            </a:r>
            <a:r>
              <a:rPr lang="en-ZA" altLang="en-US" baseline="0" dirty="0" smtClean="0"/>
              <a:t> not</a:t>
            </a:r>
            <a:r>
              <a:rPr lang="en-ZA" altLang="en-US" dirty="0" smtClean="0"/>
              <a:t> be the same. If we re-query </a:t>
            </a:r>
            <a:r>
              <a:rPr lang="en-ZA" altLang="en-US" dirty="0" err="1" smtClean="0"/>
              <a:t>Prolog</a:t>
            </a:r>
            <a:r>
              <a:rPr lang="en-ZA" altLang="en-US" dirty="0" smtClean="0"/>
              <a:t>, we will also get the valid instantiations “X = </a:t>
            </a:r>
            <a:r>
              <a:rPr lang="en-ZA" altLang="en-US" dirty="0" err="1" smtClean="0"/>
              <a:t>jake</a:t>
            </a:r>
            <a:r>
              <a:rPr lang="en-ZA" altLang="en-US" dirty="0" smtClean="0"/>
              <a:t>, Y = </a:t>
            </a:r>
            <a:r>
              <a:rPr lang="en-ZA" altLang="en-US" dirty="0" err="1" smtClean="0"/>
              <a:t>shelley</a:t>
            </a:r>
            <a:r>
              <a:rPr lang="en-ZA" altLang="en-US" dirty="0" smtClean="0"/>
              <a:t>”, “X = </a:t>
            </a:r>
            <a:r>
              <a:rPr lang="en-ZA" altLang="en-US" dirty="0" err="1" smtClean="0"/>
              <a:t>shelley</a:t>
            </a:r>
            <a:r>
              <a:rPr lang="en-ZA" altLang="en-US" dirty="0" smtClean="0"/>
              <a:t>, Y = </a:t>
            </a:r>
            <a:r>
              <a:rPr lang="en-ZA" altLang="en-US" dirty="0" err="1" smtClean="0"/>
              <a:t>jake</a:t>
            </a:r>
            <a:r>
              <a:rPr lang="en-ZA" altLang="en-US" dirty="0" smtClean="0"/>
              <a:t>”, and “X = </a:t>
            </a:r>
            <a:r>
              <a:rPr lang="en-ZA" altLang="en-US" dirty="0" err="1" smtClean="0"/>
              <a:t>shelley</a:t>
            </a:r>
            <a:r>
              <a:rPr lang="en-ZA" altLang="en-US" dirty="0" smtClean="0"/>
              <a:t>, Y = </a:t>
            </a:r>
            <a:r>
              <a:rPr lang="en-ZA" altLang="en-US" dirty="0" err="1" smtClean="0"/>
              <a:t>shelley</a:t>
            </a:r>
            <a:r>
              <a:rPr lang="en-ZA" altLang="en-US" dirty="0" smtClean="0"/>
              <a:t>”.</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CC68264-6E26-48E0-BAF5-EAA9CA4B7561}" type="slidenum">
              <a:rPr lang="en-US" altLang="en-US" sz="1200" smtClean="0"/>
              <a:pPr/>
              <a:t>15</a:t>
            </a:fld>
            <a:endParaRPr lang="en-US" altLang="en-US" sz="1200" smtClean="0"/>
          </a:p>
        </p:txBody>
      </p:sp>
    </p:spTree>
    <p:extLst>
      <p:ext uri="{BB962C8B-B14F-4D97-AF65-F5344CB8AC3E}">
        <p14:creationId xmlns:p14="http://schemas.microsoft.com/office/powerpoint/2010/main" val="3106224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While not technically ideal, not(X=Y) works well enough for the example on the previous slide.</a:t>
            </a:r>
          </a:p>
          <a:p>
            <a:endParaRPr lang="en-ZA" altLang="en-US" dirty="0" smtClean="0"/>
          </a:p>
          <a:p>
            <a:r>
              <a:rPr lang="en-ZA" altLang="en-US" dirty="0" smtClean="0"/>
              <a:t>One of the consequences of the negation problem is that a query like not(not(member(X, [a, b, c]))) does not result in the expected </a:t>
            </a:r>
            <a:r>
              <a:rPr lang="en-ZA" altLang="en-US" dirty="0" err="1" smtClean="0"/>
              <a:t>Prolog</a:t>
            </a:r>
            <a:r>
              <a:rPr lang="en-ZA" altLang="en-US" dirty="0" smtClean="0"/>
              <a:t> response “X = a”. You can read more about what happens with such a query in the textbook.</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0CC68264-6E26-48E0-BAF5-EAA9CA4B7561}" type="slidenum">
              <a:rPr lang="en-US" altLang="en-US" sz="1200" smtClean="0"/>
              <a:pPr/>
              <a:t>16</a:t>
            </a:fld>
            <a:endParaRPr lang="en-US" altLang="en-US" sz="1200" smtClean="0"/>
          </a:p>
        </p:txBody>
      </p:sp>
    </p:spTree>
    <p:extLst>
      <p:ext uri="{BB962C8B-B14F-4D97-AF65-F5344CB8AC3E}">
        <p14:creationId xmlns:p14="http://schemas.microsoft.com/office/powerpoint/2010/main" val="955567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ZA" altLang="en-US" dirty="0" smtClean="0"/>
              <a:t>See the discussion on slide 18 for more detail.</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6E04A1B7-10D7-4347-AF31-D3C7046449FD}" type="slidenum">
              <a:rPr lang="en-US" altLang="en-US" sz="1200" smtClean="0"/>
              <a:pPr/>
              <a:t>17</a:t>
            </a:fld>
            <a:endParaRPr lang="en-US" altLang="en-US" sz="1200" smtClean="0"/>
          </a:p>
        </p:txBody>
      </p:sp>
    </p:spTree>
    <p:extLst>
      <p:ext uri="{BB962C8B-B14F-4D97-AF65-F5344CB8AC3E}">
        <p14:creationId xmlns:p14="http://schemas.microsoft.com/office/powerpoint/2010/main" val="170413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F3158D5A-A66A-4B06-B9E7-27ACDCA1E100}" type="slidenum">
              <a:rPr lang="en-US" altLang="en-US" sz="1300" smtClean="0"/>
              <a:pPr/>
              <a:t>18</a:t>
            </a:fld>
            <a:endParaRPr lang="en-US" altLang="en-US" sz="1300" smtClean="0"/>
          </a:p>
        </p:txBody>
      </p:sp>
      <p:sp>
        <p:nvSpPr>
          <p:cNvPr id="90115" name="Rectangle 2"/>
          <p:cNvSpPr>
            <a:spLocks noGrp="1" noRot="1" noChangeAspect="1" noChangeArrowheads="1" noTextEdit="1"/>
          </p:cNvSpPr>
          <p:nvPr>
            <p:ph type="sldImg"/>
          </p:nvPr>
        </p:nvSpPr>
        <p:spPr>
          <a:xfrm>
            <a:off x="992188" y="768350"/>
            <a:ext cx="5114925" cy="3836988"/>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75032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29DF7C2B-65CA-44DB-9DB0-02AC4534D3A9}"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solidFill>
            <a:srgbClr val="FFFFFF"/>
          </a:solidFill>
          <a:ln/>
        </p:spPr>
      </p:sp>
      <p:sp>
        <p:nvSpPr>
          <p:cNvPr id="7172" name="Rectangle 3"/>
          <p:cNvSpPr>
            <a:spLocks noGrp="1" noChangeArrowheads="1"/>
          </p:cNvSpPr>
          <p:nvPr>
            <p:ph type="body" idx="1"/>
          </p:nvPr>
        </p:nvSpPr>
        <p:spPr>
          <a:solidFill>
            <a:srgbClr val="FFFFFF"/>
          </a:solidFill>
          <a:ln>
            <a:solidFill>
              <a:srgbClr val="000000"/>
            </a:solidFill>
          </a:ln>
        </p:spPr>
        <p:txBody>
          <a:bodyPr lIns="89986" tIns="44993" rIns="89986" bIns="44993"/>
          <a:lstStyle/>
          <a:p>
            <a:pPr eaLnBrk="1" hangingPunct="1"/>
            <a:endParaRPr lang="en-US" altLang="en-US" smtClean="0"/>
          </a:p>
        </p:txBody>
      </p:sp>
    </p:spTree>
    <p:extLst>
      <p:ext uri="{BB962C8B-B14F-4D97-AF65-F5344CB8AC3E}">
        <p14:creationId xmlns:p14="http://schemas.microsoft.com/office/powerpoint/2010/main" val="197524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9B4A3DFB-A5F1-43BB-8FD8-C8EF7041CE0E}" type="slidenum">
              <a:rPr lang="en-US" altLang="en-US" sz="1300" smtClean="0"/>
              <a:pPr/>
              <a:t>3</a:t>
            </a:fld>
            <a:endParaRPr lang="en-US" altLang="en-US" sz="1300" smtClean="0"/>
          </a:p>
        </p:txBody>
      </p:sp>
      <p:sp>
        <p:nvSpPr>
          <p:cNvPr id="64515" name="Rectangle 2"/>
          <p:cNvSpPr>
            <a:spLocks noGrp="1" noRot="1" noChangeAspect="1" noChangeArrowheads="1" noTextEdit="1"/>
          </p:cNvSpPr>
          <p:nvPr>
            <p:ph type="sldImg"/>
          </p:nvPr>
        </p:nvSpPr>
        <p:spPr>
          <a:xfrm>
            <a:off x="992188" y="768350"/>
            <a:ext cx="5114925" cy="3836988"/>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smtClean="0"/>
              <a:t>The</a:t>
            </a:r>
            <a:r>
              <a:rPr lang="en-GB" altLang="en-US" baseline="0" dirty="0" smtClean="0"/>
              <a:t> last example is always illegal. If Sum is instantiated, the LHS is instantiated, which is illegal. If Sum is not instantiated, the RHS has an </a:t>
            </a:r>
            <a:r>
              <a:rPr lang="en-GB" altLang="en-US" baseline="0" dirty="0" err="1" smtClean="0"/>
              <a:t>uninstantiated</a:t>
            </a:r>
            <a:r>
              <a:rPr lang="en-GB" altLang="en-US" baseline="0" dirty="0" smtClean="0"/>
              <a:t> variable, which is also illegal.</a:t>
            </a:r>
            <a:endParaRPr lang="en-GB" altLang="en-US" dirty="0" smtClean="0"/>
          </a:p>
        </p:txBody>
      </p:sp>
    </p:spTree>
    <p:extLst>
      <p:ext uri="{BB962C8B-B14F-4D97-AF65-F5344CB8AC3E}">
        <p14:creationId xmlns:p14="http://schemas.microsoft.com/office/powerpoint/2010/main" val="3822329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B3C46FA2-9875-4BF7-A2DC-2447B1174F42}" type="slidenum">
              <a:rPr lang="en-US" altLang="en-US" sz="1300" smtClean="0"/>
              <a:pPr/>
              <a:t>4</a:t>
            </a:fld>
            <a:endParaRPr lang="en-US" altLang="en-US" sz="1300" smtClean="0"/>
          </a:p>
        </p:txBody>
      </p:sp>
      <p:sp>
        <p:nvSpPr>
          <p:cNvPr id="66563" name="Rectangle 2"/>
          <p:cNvSpPr>
            <a:spLocks noGrp="1" noRot="1" noChangeAspect="1" noChangeArrowheads="1" noTextEdit="1"/>
          </p:cNvSpPr>
          <p:nvPr>
            <p:ph type="sldImg"/>
          </p:nvPr>
        </p:nvSpPr>
        <p:spPr>
          <a:xfrm>
            <a:off x="992188" y="768350"/>
            <a:ext cx="5114925" cy="3836988"/>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62180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1B09A2B-4B07-4AD0-9FBA-9C3FC6F85D16}" type="slidenum">
              <a:rPr lang="en-US" altLang="en-US" sz="1300" smtClean="0"/>
              <a:pPr/>
              <a:t>5</a:t>
            </a:fld>
            <a:endParaRPr lang="en-US" altLang="en-US" sz="1300" smtClean="0"/>
          </a:p>
        </p:txBody>
      </p:sp>
      <p:sp>
        <p:nvSpPr>
          <p:cNvPr id="72707" name="Rectangle 2"/>
          <p:cNvSpPr>
            <a:spLocks noGrp="1" noRot="1" noChangeAspect="1" noChangeArrowheads="1" noTextEdit="1"/>
          </p:cNvSpPr>
          <p:nvPr>
            <p:ph type="sldImg"/>
          </p:nvPr>
        </p:nvSpPr>
        <p:spPr>
          <a:xfrm>
            <a:off x="992188" y="768350"/>
            <a:ext cx="5114925" cy="3836988"/>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168246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1B09A2B-4B07-4AD0-9FBA-9C3FC6F85D16}" type="slidenum">
              <a:rPr lang="en-US" altLang="en-US" sz="1300" smtClean="0"/>
              <a:pPr/>
              <a:t>6</a:t>
            </a:fld>
            <a:endParaRPr lang="en-US" altLang="en-US" sz="1300" smtClean="0"/>
          </a:p>
        </p:txBody>
      </p:sp>
      <p:sp>
        <p:nvSpPr>
          <p:cNvPr id="72707" name="Rectangle 2"/>
          <p:cNvSpPr>
            <a:spLocks noGrp="1" noRot="1" noChangeAspect="1" noChangeArrowheads="1" noTextEdit="1"/>
          </p:cNvSpPr>
          <p:nvPr>
            <p:ph type="sldImg"/>
          </p:nvPr>
        </p:nvSpPr>
        <p:spPr>
          <a:xfrm>
            <a:off x="992188" y="768350"/>
            <a:ext cx="5114925" cy="3836988"/>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smtClean="0"/>
          </a:p>
        </p:txBody>
      </p:sp>
    </p:spTree>
    <p:extLst>
      <p:ext uri="{BB962C8B-B14F-4D97-AF65-F5344CB8AC3E}">
        <p14:creationId xmlns:p14="http://schemas.microsoft.com/office/powerpoint/2010/main" val="972525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41B09A2B-4B07-4AD0-9FBA-9C3FC6F85D16}" type="slidenum">
              <a:rPr lang="en-US" altLang="en-US" sz="1300" smtClean="0"/>
              <a:pPr/>
              <a:t>7</a:t>
            </a:fld>
            <a:endParaRPr lang="en-US" altLang="en-US" sz="1300" smtClean="0"/>
          </a:p>
        </p:txBody>
      </p:sp>
      <p:sp>
        <p:nvSpPr>
          <p:cNvPr id="72707" name="Rectangle 2"/>
          <p:cNvSpPr>
            <a:spLocks noGrp="1" noRot="1" noChangeAspect="1" noChangeArrowheads="1" noTextEdit="1"/>
          </p:cNvSpPr>
          <p:nvPr>
            <p:ph type="sldImg"/>
          </p:nvPr>
        </p:nvSpPr>
        <p:spPr>
          <a:xfrm>
            <a:off x="992188" y="768350"/>
            <a:ext cx="5114925" cy="3836988"/>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extLst>
      <p:ext uri="{BB962C8B-B14F-4D97-AF65-F5344CB8AC3E}">
        <p14:creationId xmlns:p14="http://schemas.microsoft.com/office/powerpoint/2010/main" val="1829652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D29CC6D3-8BF4-4099-A74F-FA75D711EFC2}" type="slidenum">
              <a:rPr lang="en-US" altLang="en-US" sz="1300" smtClean="0"/>
              <a:pPr/>
              <a:t>8</a:t>
            </a:fld>
            <a:endParaRPr lang="en-US" altLang="en-US" sz="1300" smtClean="0"/>
          </a:p>
        </p:txBody>
      </p:sp>
      <p:sp>
        <p:nvSpPr>
          <p:cNvPr id="74755" name="Rectangle 2"/>
          <p:cNvSpPr>
            <a:spLocks noGrp="1" noRot="1" noChangeAspect="1" noChangeArrowheads="1" noTextEdit="1"/>
          </p:cNvSpPr>
          <p:nvPr>
            <p:ph type="sldImg"/>
          </p:nvPr>
        </p:nvSpPr>
        <p:spPr>
          <a:xfrm>
            <a:off x="992188" y="768350"/>
            <a:ext cx="5114925" cy="3836988"/>
          </a:xfrm>
          <a:ln/>
        </p:spPr>
      </p:sp>
      <p:sp>
        <p:nvSpPr>
          <p:cNvPr id="7475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Read the proposition as follows: An element is a member of a list if it is the first element in the list. An element is also a member of a list if the element is a member of the tail of the list.</a:t>
            </a:r>
          </a:p>
          <a:p>
            <a:pPr eaLnBrk="1" hangingPunct="1">
              <a:defRPr/>
            </a:pPr>
            <a:endParaRPr lang="en-GB" altLang="en-US" dirty="0" smtClean="0"/>
          </a:p>
          <a:p>
            <a:pPr eaLnBrk="1" hangingPunct="1">
              <a:defRPr/>
            </a:pPr>
            <a:r>
              <a:rPr lang="en-GB" altLang="en-US" dirty="0" smtClean="0"/>
              <a:t>Note that you need separate proposition</a:t>
            </a:r>
            <a:r>
              <a:rPr lang="en-GB" altLang="en-US" baseline="0" dirty="0" smtClean="0"/>
              <a:t> definitions</a:t>
            </a:r>
            <a:r>
              <a:rPr lang="en-GB" altLang="en-US" dirty="0" smtClean="0"/>
              <a:t>, one for the base case (the first proposition definition), and one for the recursive case (the second proposition</a:t>
            </a:r>
            <a:r>
              <a:rPr lang="en-GB" altLang="en-US" baseline="0" dirty="0" smtClean="0"/>
              <a:t> definition</a:t>
            </a:r>
            <a:r>
              <a:rPr lang="en-GB" altLang="en-US" dirty="0" smtClean="0"/>
              <a:t>, because it uses the member proposition itself).</a:t>
            </a:r>
          </a:p>
          <a:p>
            <a:pPr eaLnBrk="1" hangingPunct="1">
              <a:defRPr/>
            </a:pPr>
            <a:endParaRPr lang="en-GB" altLang="en-US" dirty="0" smtClean="0"/>
          </a:p>
          <a:p>
            <a:pPr eaLnBrk="1" hangingPunct="1">
              <a:defRPr/>
            </a:pPr>
            <a:r>
              <a:rPr lang="en-GB" altLang="en-US" dirty="0" smtClean="0"/>
              <a:t>Compare this to the member function in Scheme. The biggest difference</a:t>
            </a:r>
            <a:r>
              <a:rPr lang="en-GB" altLang="en-US" baseline="0" dirty="0" smtClean="0"/>
              <a:t> is that we don’t have to define a proposition that handles an empty list (in Scheme, this was done using the null? function). This is because an element cannot be a member of an empty list. We therefore don’t even have to consider this possibility in </a:t>
            </a:r>
            <a:r>
              <a:rPr lang="en-GB" altLang="en-US" baseline="0" dirty="0" err="1" smtClean="0"/>
              <a:t>Prolog</a:t>
            </a:r>
            <a:r>
              <a:rPr lang="en-GB" altLang="en-US" baseline="0" dirty="0" smtClean="0"/>
              <a:t>, because we are only writing the proposition to define a situation in which an element is a member of a list. The proposition will automatically be false if we try to find membership of an empty list (either because we are directly testing whether an element is a member of an empty list, or we’ve reached the end of our recursive search for the element).</a:t>
            </a:r>
            <a:endParaRPr lang="en-GB" altLang="en-US" dirty="0" smtClean="0"/>
          </a:p>
          <a:p>
            <a:pPr eaLnBrk="1" hangingPunct="1">
              <a:defRPr/>
            </a:pPr>
            <a:endParaRPr lang="en-GB" altLang="en-US" dirty="0" smtClean="0"/>
          </a:p>
          <a:p>
            <a:pPr eaLnBrk="1" hangingPunct="1">
              <a:defRPr/>
            </a:pPr>
            <a:r>
              <a:rPr lang="en-GB" altLang="en-US" dirty="0" smtClean="0"/>
              <a:t>One of the nice features in </a:t>
            </a:r>
            <a:r>
              <a:rPr lang="en-GB" altLang="en-US" dirty="0" err="1" smtClean="0"/>
              <a:t>Prolog</a:t>
            </a:r>
            <a:r>
              <a:rPr lang="en-GB" altLang="en-US" dirty="0" smtClean="0"/>
              <a:t> is that you can construct any queries that make sense for the propositions your rules define:</a:t>
            </a:r>
          </a:p>
          <a:p>
            <a:pPr marL="171450" indent="-171450" eaLnBrk="1" hangingPunct="1">
              <a:buFontTx/>
              <a:buChar char="-"/>
              <a:defRPr/>
            </a:pPr>
            <a:r>
              <a:rPr lang="en-ZA" altLang="en-US" dirty="0" smtClean="0"/>
              <a:t>member(a,[d, b, c]) will result in “false”</a:t>
            </a:r>
          </a:p>
          <a:p>
            <a:pPr marL="171450" indent="-171450" eaLnBrk="1" hangingPunct="1">
              <a:buFontTx/>
              <a:buChar char="-"/>
              <a:defRPr/>
            </a:pPr>
            <a:r>
              <a:rPr lang="en-ZA" altLang="en-US" dirty="0" smtClean="0"/>
              <a:t>member(X,[a, b, c])</a:t>
            </a:r>
            <a:r>
              <a:rPr lang="en-GB" altLang="en-US" dirty="0" smtClean="0"/>
              <a:t> will result in “X = a”, followed by “X = b”, and “X = c” if you re-query </a:t>
            </a:r>
            <a:r>
              <a:rPr lang="en-GB" altLang="en-US" dirty="0" err="1" smtClean="0"/>
              <a:t>Prolog</a:t>
            </a:r>
            <a:r>
              <a:rPr lang="en-GB" altLang="en-US" dirty="0" smtClean="0"/>
              <a:t>.</a:t>
            </a:r>
          </a:p>
          <a:p>
            <a:pPr eaLnBrk="1" hangingPunct="1">
              <a:defRPr/>
            </a:pPr>
            <a:endParaRPr lang="en-GB" altLang="en-US" dirty="0" smtClean="0"/>
          </a:p>
          <a:p>
            <a:pPr eaLnBrk="1" hangingPunct="1">
              <a:defRPr/>
            </a:pPr>
            <a:r>
              <a:rPr lang="en-GB" altLang="en-US" dirty="0" smtClean="0"/>
              <a:t>Note that no additional code is required to get these queries to work. </a:t>
            </a:r>
            <a:r>
              <a:rPr lang="en-GB" altLang="en-US" dirty="0" err="1" smtClean="0"/>
              <a:t>Prolog’s</a:t>
            </a:r>
            <a:r>
              <a:rPr lang="en-GB" altLang="en-US" dirty="0" smtClean="0"/>
              <a:t> inferencing engine handles the query for you.</a:t>
            </a:r>
            <a:endParaRPr lang="en-ZA" altLang="en-US" dirty="0" smtClean="0"/>
          </a:p>
        </p:txBody>
      </p:sp>
    </p:spTree>
    <p:extLst>
      <p:ext uri="{BB962C8B-B14F-4D97-AF65-F5344CB8AC3E}">
        <p14:creationId xmlns:p14="http://schemas.microsoft.com/office/powerpoint/2010/main" val="19738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defTabSz="990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defTabSz="990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fld id="{32D0D790-456B-4B5B-979C-5253ACD3CE84}" type="slidenum">
              <a:rPr lang="en-US" altLang="en-US" sz="1300" smtClean="0"/>
              <a:pPr/>
              <a:t>9</a:t>
            </a:fld>
            <a:endParaRPr lang="en-US" altLang="en-US" sz="1300" smtClean="0"/>
          </a:p>
        </p:txBody>
      </p:sp>
      <p:sp>
        <p:nvSpPr>
          <p:cNvPr id="76803" name="Rectangle 2"/>
          <p:cNvSpPr>
            <a:spLocks noGrp="1" noRot="1" noChangeAspect="1" noChangeArrowheads="1" noTextEdit="1"/>
          </p:cNvSpPr>
          <p:nvPr>
            <p:ph type="sldImg"/>
          </p:nvPr>
        </p:nvSpPr>
        <p:spPr>
          <a:xfrm>
            <a:off x="992188" y="768350"/>
            <a:ext cx="5114925" cy="3836988"/>
          </a:xfrm>
          <a:ln/>
        </p:spPr>
      </p:sp>
      <p:sp>
        <p:nvSpPr>
          <p:cNvPr id="768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GB" altLang="en-US" dirty="0" smtClean="0"/>
              <a:t>Read the proposition as follows: If you append a list to an empty list, the result is the appended list. If you append a list to a second non-empty list, the result is the head of the second list, followed by the result of appending the first list to the tail of the second list.</a:t>
            </a:r>
          </a:p>
          <a:p>
            <a:pPr eaLnBrk="1" hangingPunct="1">
              <a:defRPr/>
            </a:pPr>
            <a:endParaRPr lang="en-GB" altLang="en-US" dirty="0" smtClean="0"/>
          </a:p>
          <a:p>
            <a:pPr eaLnBrk="1" hangingPunct="1">
              <a:defRPr/>
            </a:pPr>
            <a:r>
              <a:rPr lang="en-GB" altLang="en-US" dirty="0" smtClean="0"/>
              <a:t>Compare this to the Scheme implementation of the append function, and you will see that the append proposition uses the same strategy.</a:t>
            </a:r>
            <a:r>
              <a:rPr lang="en-GB" altLang="en-US" baseline="0" dirty="0" smtClean="0"/>
              <a:t> In this case, we do have to define a proposition for the case where the first list is empty, because the append proposition is still valid if we’re appending to an empty list.</a:t>
            </a:r>
            <a:endParaRPr lang="en-GB" altLang="en-US" dirty="0" smtClean="0"/>
          </a:p>
          <a:p>
            <a:pPr eaLnBrk="1" hangingPunct="1">
              <a:defRPr/>
            </a:pPr>
            <a:endParaRPr lang="en-GB" altLang="en-US" dirty="0" smtClean="0"/>
          </a:p>
          <a:p>
            <a:pPr eaLnBrk="1" hangingPunct="1">
              <a:defRPr/>
            </a:pPr>
            <a:r>
              <a:rPr lang="en-GB" altLang="en-US" dirty="0" smtClean="0"/>
              <a:t>Note the various ways in which the append proposition can be used:</a:t>
            </a:r>
          </a:p>
          <a:p>
            <a:pPr marL="171450" indent="-171450" eaLnBrk="1" hangingPunct="1">
              <a:buFontTx/>
              <a:buChar char="-"/>
              <a:defRPr/>
            </a:pPr>
            <a:r>
              <a:rPr lang="en-GB" altLang="en-US" dirty="0" smtClean="0"/>
              <a:t>The first asks “if [c, d] is appended to [a, b], is the result [a, b, c, d]?” </a:t>
            </a:r>
            <a:r>
              <a:rPr lang="en-GB" altLang="en-US" dirty="0" err="1" smtClean="0"/>
              <a:t>Prolog</a:t>
            </a:r>
            <a:r>
              <a:rPr lang="en-GB" altLang="en-US" dirty="0" smtClean="0"/>
              <a:t> will </a:t>
            </a:r>
            <a:r>
              <a:rPr lang="en-GB" altLang="en-US" dirty="0" err="1" smtClean="0"/>
              <a:t>repond</a:t>
            </a:r>
            <a:r>
              <a:rPr lang="en-GB" altLang="en-US" dirty="0" smtClean="0"/>
              <a:t> with “true”</a:t>
            </a:r>
          </a:p>
          <a:p>
            <a:pPr marL="171450" indent="-171450" eaLnBrk="1" hangingPunct="1">
              <a:buFontTx/>
              <a:buChar char="-"/>
              <a:defRPr/>
            </a:pPr>
            <a:r>
              <a:rPr lang="en-GB" altLang="en-US" dirty="0" smtClean="0"/>
              <a:t>The second asks ”if [c, d] is appended to [a, b], what is the result?” </a:t>
            </a:r>
            <a:r>
              <a:rPr lang="en-GB" altLang="en-US" dirty="0" err="1" smtClean="0"/>
              <a:t>Prolog</a:t>
            </a:r>
            <a:r>
              <a:rPr lang="en-GB" altLang="en-US" dirty="0" smtClean="0"/>
              <a:t> will respond with “X = [a, b, c, d]”</a:t>
            </a:r>
          </a:p>
          <a:p>
            <a:pPr marL="171450" indent="-171450" eaLnBrk="1" hangingPunct="1">
              <a:buFontTx/>
              <a:buChar char="-"/>
              <a:defRPr/>
            </a:pPr>
            <a:r>
              <a:rPr lang="en-GB" altLang="en-US" dirty="0" smtClean="0"/>
              <a:t>The third asks “what needs to be appended to [a, b] to produce [a, b, c, d]?” </a:t>
            </a:r>
            <a:r>
              <a:rPr lang="en-GB" altLang="en-US" dirty="0" err="1" smtClean="0"/>
              <a:t>Prolog</a:t>
            </a:r>
            <a:r>
              <a:rPr lang="en-GB" altLang="en-US" dirty="0" smtClean="0"/>
              <a:t> will respond with “X = [c, d]”.</a:t>
            </a:r>
          </a:p>
          <a:p>
            <a:pPr marL="171450" indent="-171450" eaLnBrk="1" hangingPunct="1">
              <a:buFontTx/>
              <a:buChar char="-"/>
              <a:defRPr/>
            </a:pPr>
            <a:r>
              <a:rPr lang="en-GB" altLang="en-US" dirty="0" smtClean="0"/>
              <a:t>The fourth asks “what does [c, d] need to be appended to produce [a, b, c, d]?” </a:t>
            </a:r>
            <a:r>
              <a:rPr lang="en-GB" altLang="en-US" dirty="0" err="1" smtClean="0"/>
              <a:t>Prolog</a:t>
            </a:r>
            <a:r>
              <a:rPr lang="en-GB" altLang="en-US" dirty="0" smtClean="0"/>
              <a:t> will respond with “X = [a, b]”.</a:t>
            </a:r>
          </a:p>
        </p:txBody>
      </p:sp>
    </p:spTree>
    <p:extLst>
      <p:ext uri="{BB962C8B-B14F-4D97-AF65-F5344CB8AC3E}">
        <p14:creationId xmlns:p14="http://schemas.microsoft.com/office/powerpoint/2010/main" val="2580560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2226"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52227"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pic>
        <p:nvPicPr>
          <p:cNvPr id="6" name="Picture 8" descr="Front Cover: Concepts of Programming Languages, Global Edition, by Robert W Sebesta&#1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3400" y="0"/>
            <a:ext cx="4800600" cy="6076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11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A5AA8952-C0A9-4758-9214-08B2077C778B}" type="slidenum">
              <a:rPr lang="en-US" altLang="en-US"/>
              <a:pPr>
                <a:defRPr/>
              </a:pPr>
              <a:t>‹#›</a:t>
            </a:fld>
            <a:endParaRPr lang="en-US" altLang="en-US"/>
          </a:p>
        </p:txBody>
      </p:sp>
    </p:spTree>
    <p:extLst>
      <p:ext uri="{BB962C8B-B14F-4D97-AF65-F5344CB8AC3E}">
        <p14:creationId xmlns:p14="http://schemas.microsoft.com/office/powerpoint/2010/main" val="80861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F23872FE-0B63-415D-A4A0-BFC2B1056801}" type="slidenum">
              <a:rPr lang="en-US" altLang="en-US"/>
              <a:pPr>
                <a:defRPr/>
              </a:pPr>
              <a:t>‹#›</a:t>
            </a:fld>
            <a:endParaRPr lang="en-US" altLang="en-US"/>
          </a:p>
        </p:txBody>
      </p:sp>
    </p:spTree>
    <p:extLst>
      <p:ext uri="{BB962C8B-B14F-4D97-AF65-F5344CB8AC3E}">
        <p14:creationId xmlns:p14="http://schemas.microsoft.com/office/powerpoint/2010/main" val="153159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20C04DEE-A083-43E3-BF43-363BAC378B7F}" type="slidenum">
              <a:rPr lang="en-US" altLang="en-US"/>
              <a:pPr>
                <a:defRPr/>
              </a:pPr>
              <a:t>‹#›</a:t>
            </a:fld>
            <a:endParaRPr lang="en-US" altLang="en-US"/>
          </a:p>
        </p:txBody>
      </p:sp>
    </p:spTree>
    <p:extLst>
      <p:ext uri="{BB962C8B-B14F-4D97-AF65-F5344CB8AC3E}">
        <p14:creationId xmlns:p14="http://schemas.microsoft.com/office/powerpoint/2010/main" val="1115730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ltLang="en-US"/>
              <a:t>1-</a:t>
            </a:r>
            <a:fld id="{01245E0B-D39C-4B9B-B497-A0AA4AC02F63}" type="slidenum">
              <a:rPr lang="en-US" altLang="en-US"/>
              <a:pPr>
                <a:defRPr/>
              </a:pPr>
              <a:t>‹#›</a:t>
            </a:fld>
            <a:endParaRPr lang="en-US" altLang="en-US"/>
          </a:p>
        </p:txBody>
      </p:sp>
    </p:spTree>
    <p:extLst>
      <p:ext uri="{BB962C8B-B14F-4D97-AF65-F5344CB8AC3E}">
        <p14:creationId xmlns:p14="http://schemas.microsoft.com/office/powerpoint/2010/main" val="184363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32ABE6BB-5866-472C-AFAC-368E3375D347}" type="slidenum">
              <a:rPr lang="en-US" altLang="en-US"/>
              <a:pPr>
                <a:defRPr/>
              </a:pPr>
              <a:t>‹#›</a:t>
            </a:fld>
            <a:endParaRPr lang="en-US" altLang="en-US"/>
          </a:p>
        </p:txBody>
      </p:sp>
    </p:spTree>
    <p:extLst>
      <p:ext uri="{BB962C8B-B14F-4D97-AF65-F5344CB8AC3E}">
        <p14:creationId xmlns:p14="http://schemas.microsoft.com/office/powerpoint/2010/main" val="428596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pPr>
              <a:defRPr/>
            </a:pPr>
            <a:r>
              <a:rPr lang="en-US" altLang="en-US"/>
              <a:t>1-</a:t>
            </a:r>
            <a:fld id="{C05BE4C5-F315-4912-87E9-62B9E7F28AF7}" type="slidenum">
              <a:rPr lang="en-US" altLang="en-US"/>
              <a:pPr>
                <a:defRPr/>
              </a:pPr>
              <a:t>‹#›</a:t>
            </a:fld>
            <a:endParaRPr lang="en-US" altLang="en-US"/>
          </a:p>
        </p:txBody>
      </p:sp>
    </p:spTree>
    <p:extLst>
      <p:ext uri="{BB962C8B-B14F-4D97-AF65-F5344CB8AC3E}">
        <p14:creationId xmlns:p14="http://schemas.microsoft.com/office/powerpoint/2010/main" val="51008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ltLang="en-US"/>
              <a:t>1-</a:t>
            </a:r>
            <a:fld id="{FE945154-0118-407D-A1F3-E2695EE1F149}" type="slidenum">
              <a:rPr lang="en-US" altLang="en-US"/>
              <a:pPr>
                <a:defRPr/>
              </a:pPr>
              <a:t>‹#›</a:t>
            </a:fld>
            <a:endParaRPr lang="en-US" altLang="en-US"/>
          </a:p>
        </p:txBody>
      </p:sp>
    </p:spTree>
    <p:extLst>
      <p:ext uri="{BB962C8B-B14F-4D97-AF65-F5344CB8AC3E}">
        <p14:creationId xmlns:p14="http://schemas.microsoft.com/office/powerpoint/2010/main" val="29216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ltLang="en-US"/>
              <a:t>1-</a:t>
            </a:r>
            <a:fld id="{284BE490-3808-4560-A8A4-98EE2E24C6A7}" type="slidenum">
              <a:rPr lang="en-US" altLang="en-US"/>
              <a:pPr>
                <a:defRPr/>
              </a:pPr>
              <a:t>‹#›</a:t>
            </a:fld>
            <a:endParaRPr lang="en-US" altLang="en-US"/>
          </a:p>
        </p:txBody>
      </p:sp>
    </p:spTree>
    <p:extLst>
      <p:ext uri="{BB962C8B-B14F-4D97-AF65-F5344CB8AC3E}">
        <p14:creationId xmlns:p14="http://schemas.microsoft.com/office/powerpoint/2010/main" val="303500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56877B48-5206-47DD-B374-2F0C12C91B74}" type="slidenum">
              <a:rPr lang="en-US" altLang="en-US"/>
              <a:pPr>
                <a:defRPr/>
              </a:pPr>
              <a:t>‹#›</a:t>
            </a:fld>
            <a:endParaRPr lang="en-US" altLang="en-US"/>
          </a:p>
        </p:txBody>
      </p:sp>
    </p:spTree>
    <p:extLst>
      <p:ext uri="{BB962C8B-B14F-4D97-AF65-F5344CB8AC3E}">
        <p14:creationId xmlns:p14="http://schemas.microsoft.com/office/powerpoint/2010/main" val="228792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ltLang="en-US"/>
              <a:t>1-</a:t>
            </a:r>
            <a:fld id="{242213D6-3DA7-401C-9FA8-138D561D85CE}" type="slidenum">
              <a:rPr lang="en-US" altLang="en-US"/>
              <a:pPr>
                <a:defRPr/>
              </a:pPr>
              <a:t>‹#›</a:t>
            </a:fld>
            <a:endParaRPr lang="en-US" altLang="en-US"/>
          </a:p>
        </p:txBody>
      </p:sp>
    </p:spTree>
    <p:extLst>
      <p:ext uri="{BB962C8B-B14F-4D97-AF65-F5344CB8AC3E}">
        <p14:creationId xmlns:p14="http://schemas.microsoft.com/office/powerpoint/2010/main" val="361821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04" name="Rectangle 4"/>
          <p:cNvSpPr>
            <a:spLocks noGrp="1" noChangeArrowheads="1"/>
          </p:cNvSpPr>
          <p:nvPr>
            <p:ph type="ftr" sz="quarter" idx="3"/>
          </p:nvPr>
        </p:nvSpPr>
        <p:spPr bwMode="auto">
          <a:xfrm>
            <a:off x="685800" y="6248400"/>
            <a:ext cx="487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2012 Addison-Wesley. All rights reserved.</a:t>
            </a:r>
          </a:p>
        </p:txBody>
      </p:sp>
      <p:sp>
        <p:nvSpPr>
          <p:cNvPr id="51205"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pPr>
              <a:defRPr/>
            </a:pPr>
            <a:r>
              <a:rPr lang="en-US" altLang="en-US"/>
              <a:t>1-</a:t>
            </a:r>
            <a:fld id="{9A0258FD-0E2F-4263-A73F-BF2679301C1D}" type="slidenum">
              <a:rPr lang="en-US" altLang="en-US"/>
              <a:pPr>
                <a:defRPr/>
              </a:pPr>
              <a:t>‹#›</a:t>
            </a:fld>
            <a:endParaRPr lang="en-US" altLang="en-US"/>
          </a:p>
        </p:txBody>
      </p:sp>
      <p:sp>
        <p:nvSpPr>
          <p:cNvPr id="1030" name="Line 6"/>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ZA"/>
          </a:p>
        </p:txBody>
      </p:sp>
      <p:sp>
        <p:nvSpPr>
          <p:cNvPr id="1031" name="Line 7"/>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ZA"/>
          </a:p>
        </p:txBody>
      </p:sp>
    </p:spTree>
  </p:cSld>
  <p:clrMap bg1="lt1" tx1="dk1" bg2="lt2" tx2="dk2" accent1="accent1" accent2="accent2" accent3="accent3" accent4="accent4" accent5="accent5" accent6="accent6" hlink="hlink" folHlink="folHlink"/>
  <p:sldLayoutIdLst>
    <p:sldLayoutId id="2147483843"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xfrm>
            <a:off x="228600" y="1371600"/>
            <a:ext cx="3657600" cy="1143000"/>
          </a:xfrm>
        </p:spPr>
        <p:txBody>
          <a:bodyPr/>
          <a:lstStyle/>
          <a:p>
            <a:pPr eaLnBrk="1" hangingPunct="1"/>
            <a:r>
              <a:rPr lang="en-US" altLang="en-US" dirty="0" smtClean="0"/>
              <a:t>Chapter 16</a:t>
            </a:r>
            <a:br>
              <a:rPr lang="en-US" altLang="en-US" dirty="0" smtClean="0"/>
            </a:br>
            <a:r>
              <a:rPr lang="en-US" altLang="en-US" sz="2800" dirty="0" smtClean="0"/>
              <a:t>Part 3</a:t>
            </a:r>
            <a:endParaRPr lang="en-US" altLang="en-US" dirty="0" smtClean="0"/>
          </a:p>
        </p:txBody>
      </p:sp>
      <p:sp>
        <p:nvSpPr>
          <p:cNvPr id="4099" name="Rectangle 5"/>
          <p:cNvSpPr>
            <a:spLocks noGrp="1" noChangeArrowheads="1"/>
          </p:cNvSpPr>
          <p:nvPr>
            <p:ph type="subTitle" idx="1"/>
          </p:nvPr>
        </p:nvSpPr>
        <p:spPr/>
        <p:txBody>
          <a:bodyPr/>
          <a:lstStyle/>
          <a:p>
            <a:pPr eaLnBrk="1" hangingPunct="1"/>
            <a:r>
              <a:rPr lang="en-US" altLang="en-US" smtClean="0"/>
              <a:t>Logic Programming Languages</a:t>
            </a:r>
          </a:p>
          <a:p>
            <a:pPr eaLnBrk="1" hangingPunct="1"/>
            <a:endParaRPr lang="en-US"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778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65A8A13F-508D-4F81-977A-D9B31683D80B}" type="slidenum">
              <a:rPr lang="en-US" altLang="en-US" sz="1000" smtClean="0">
                <a:solidFill>
                  <a:schemeClr val="tx1"/>
                </a:solidFill>
                <a:latin typeface="Arial" panose="020B0604020202020204" pitchFamily="34" charset="0"/>
              </a:rPr>
              <a:pPr>
                <a:spcBef>
                  <a:spcPct val="0"/>
                </a:spcBef>
                <a:buFontTx/>
                <a:buNone/>
              </a:pPr>
              <a:t>10</a:t>
            </a:fld>
            <a:endParaRPr lang="en-US" altLang="en-US" sz="1000" smtClean="0">
              <a:solidFill>
                <a:schemeClr val="tx1"/>
              </a:solidFill>
              <a:latin typeface="Arial" panose="020B0604020202020204" pitchFamily="34" charset="0"/>
            </a:endParaRPr>
          </a:p>
        </p:txBody>
      </p:sp>
      <p:sp>
        <p:nvSpPr>
          <p:cNvPr id="77828" name="Rectangle 2"/>
          <p:cNvSpPr>
            <a:spLocks noGrp="1" noChangeArrowheads="1"/>
          </p:cNvSpPr>
          <p:nvPr>
            <p:ph type="title"/>
          </p:nvPr>
        </p:nvSpPr>
        <p:spPr/>
        <p:txBody>
          <a:bodyPr/>
          <a:lstStyle/>
          <a:p>
            <a:pPr eaLnBrk="1" hangingPunct="1"/>
            <a:r>
              <a:rPr lang="en-US" altLang="en-US" dirty="0"/>
              <a:t>List Structures: Examples</a:t>
            </a:r>
            <a:endParaRPr lang="en-US" altLang="en-US" dirty="0" smtClean="0"/>
          </a:p>
        </p:txBody>
      </p:sp>
      <p:sp>
        <p:nvSpPr>
          <p:cNvPr id="77829" name="Rectangle 3"/>
          <p:cNvSpPr>
            <a:spLocks noGrp="1" noChangeArrowheads="1"/>
          </p:cNvSpPr>
          <p:nvPr>
            <p:ph type="body" idx="1"/>
          </p:nvPr>
        </p:nvSpPr>
        <p:spPr>
          <a:xfrm>
            <a:off x="609600" y="1524000"/>
            <a:ext cx="8229600" cy="4572000"/>
          </a:xfrm>
        </p:spPr>
        <p:txBody>
          <a:bodyPr/>
          <a:lstStyle/>
          <a:p>
            <a:pPr eaLnBrk="1" hangingPunct="1"/>
            <a:r>
              <a:rPr lang="en-US" altLang="en-US" sz="2000" dirty="0" smtClean="0"/>
              <a:t>A </a:t>
            </a:r>
            <a:r>
              <a:rPr lang="en-US" altLang="en-US" sz="2000" dirty="0" smtClean="0">
                <a:latin typeface="Courier New" panose="02070309020205020404" pitchFamily="49" charset="0"/>
              </a:rPr>
              <a:t>reverse</a:t>
            </a:r>
            <a:r>
              <a:rPr lang="en-US" altLang="en-US" sz="2000" dirty="0" smtClean="0"/>
              <a:t> proposition</a:t>
            </a:r>
          </a:p>
          <a:p>
            <a:pPr lvl="1" eaLnBrk="1" hangingPunct="1"/>
            <a:r>
              <a:rPr lang="en-US" altLang="en-US" sz="1800" dirty="0" smtClean="0">
                <a:latin typeface="+mj-lt"/>
              </a:rPr>
              <a:t>If </a:t>
            </a:r>
            <a:r>
              <a:rPr lang="en-US" altLang="en-US" sz="1800" dirty="0" smtClean="0">
                <a:latin typeface="Courier New" panose="02070309020205020404" pitchFamily="49" charset="0"/>
              </a:rPr>
              <a:t>reverse(X, Y)</a:t>
            </a:r>
            <a:r>
              <a:rPr lang="en-US" altLang="en-US" sz="1800" dirty="0" smtClean="0">
                <a:latin typeface="+mj-lt"/>
              </a:rPr>
              <a:t> is true,</a:t>
            </a:r>
            <a:r>
              <a:rPr lang="en-US" altLang="en-US" sz="1800" dirty="0" smtClean="0"/>
              <a:t> list </a:t>
            </a:r>
            <a:r>
              <a:rPr lang="en-US" altLang="en-US" sz="1800" dirty="0" smtClean="0">
                <a:latin typeface="Courier New" panose="02070309020205020404" pitchFamily="49" charset="0"/>
              </a:rPr>
              <a:t>Y</a:t>
            </a:r>
            <a:r>
              <a:rPr lang="en-US" altLang="en-US" sz="1800" dirty="0" smtClean="0"/>
              <a:t> is the reversed version of list </a:t>
            </a:r>
            <a:r>
              <a:rPr lang="en-US" altLang="en-US" sz="1800" dirty="0" smtClean="0">
                <a:latin typeface="Courier New" panose="02070309020205020404" pitchFamily="49" charset="0"/>
              </a:rPr>
              <a:t>X</a:t>
            </a:r>
          </a:p>
          <a:p>
            <a:pPr lvl="1" eaLnBrk="1" hangingPunct="1"/>
            <a:r>
              <a:rPr lang="en-US" altLang="en-US" sz="1800" dirty="0" smtClean="0">
                <a:latin typeface="Courier New" panose="02070309020205020404" pitchFamily="49" charset="0"/>
              </a:rPr>
              <a:t>reverse([a, b, c], [c, b, a])</a:t>
            </a:r>
            <a:r>
              <a:rPr lang="en-US" altLang="en-US" sz="1800" dirty="0" smtClean="0">
                <a:latin typeface="+mj-lt"/>
              </a:rPr>
              <a:t> should be true</a:t>
            </a:r>
          </a:p>
          <a:p>
            <a:pPr lvl="1" eaLnBrk="1" hangingPunct="1"/>
            <a:r>
              <a:rPr lang="en-US" altLang="en-US" sz="1800" u="sng" dirty="0" smtClean="0"/>
              <a:t>Recursive strategy</a:t>
            </a:r>
            <a:r>
              <a:rPr lang="en-US" altLang="en-US" sz="1800" dirty="0" smtClean="0"/>
              <a:t>: Append the head of the first list to the reversed version of its own tail</a:t>
            </a:r>
          </a:p>
          <a:p>
            <a:pPr lvl="1" eaLnBrk="1" hangingPunct="1">
              <a:buFontTx/>
              <a:buNone/>
            </a:pPr>
            <a:endParaRPr lang="en-US" altLang="en-US" sz="800" dirty="0" smtClean="0">
              <a:latin typeface="Courier New" panose="02070309020205020404" pitchFamily="49" charset="0"/>
            </a:endParaRPr>
          </a:p>
          <a:p>
            <a:pPr lvl="1" eaLnBrk="1" hangingPunct="1">
              <a:buFontTx/>
              <a:buNone/>
            </a:pPr>
            <a:r>
              <a:rPr lang="en-US" altLang="en-US" sz="1800" dirty="0" smtClean="0">
                <a:solidFill>
                  <a:srgbClr val="666699"/>
                </a:solidFill>
                <a:latin typeface="Courier New" panose="02070309020205020404" pitchFamily="49" charset="0"/>
              </a:rPr>
              <a:t>		reverse([], []).</a:t>
            </a:r>
          </a:p>
          <a:p>
            <a:pPr lvl="1" eaLnBrk="1" hangingPunct="1">
              <a:buFontTx/>
              <a:buNone/>
            </a:pPr>
            <a:r>
              <a:rPr lang="en-US" altLang="en-US" sz="1800" dirty="0" smtClean="0">
                <a:solidFill>
                  <a:srgbClr val="666699"/>
                </a:solidFill>
                <a:latin typeface="Courier New" panose="02070309020205020404" pitchFamily="49" charset="0"/>
              </a:rPr>
              <a:t>		reverse([Head | Tail], List) :- </a:t>
            </a:r>
          </a:p>
          <a:p>
            <a:pPr lvl="1" defTabSz="1030288" eaLnBrk="1" hangingPunct="1">
              <a:buFontTx/>
              <a:buNone/>
            </a:pPr>
            <a:r>
              <a:rPr lang="en-US" altLang="en-US" sz="1800" dirty="0" smtClean="0">
                <a:solidFill>
                  <a:srgbClr val="666699"/>
                </a:solidFill>
                <a:latin typeface="Courier New" panose="02070309020205020404" pitchFamily="49" charset="0"/>
              </a:rPr>
              <a:t>			</a:t>
            </a:r>
            <a:r>
              <a:rPr lang="en-US" altLang="en-US" sz="1800" dirty="0" smtClean="0">
                <a:solidFill>
                  <a:srgbClr val="666699"/>
                </a:solidFill>
                <a:latin typeface="Courier New" panose="02070309020205020404" pitchFamily="49" charset="0"/>
              </a:rPr>
              <a:t>reverse(Tail</a:t>
            </a:r>
            <a:r>
              <a:rPr lang="en-US" altLang="en-US" sz="1800" dirty="0" smtClean="0">
                <a:solidFill>
                  <a:srgbClr val="666699"/>
                </a:solidFill>
                <a:latin typeface="Courier New" panose="02070309020205020404" pitchFamily="49" charset="0"/>
              </a:rPr>
              <a:t>, Result),</a:t>
            </a:r>
          </a:p>
          <a:p>
            <a:pPr lvl="1" defTabSz="1030288" eaLnBrk="1" hangingPunct="1">
              <a:buFontTx/>
              <a:buNone/>
            </a:pPr>
            <a:r>
              <a:rPr lang="en-US" altLang="en-US" sz="1800" dirty="0" smtClean="0">
                <a:solidFill>
                  <a:srgbClr val="666699"/>
                </a:solidFill>
                <a:latin typeface="Courier New" panose="02070309020205020404" pitchFamily="49" charset="0"/>
              </a:rPr>
              <a:t>			</a:t>
            </a:r>
            <a:r>
              <a:rPr lang="en-US" altLang="en-US" sz="1800" dirty="0" smtClean="0">
                <a:solidFill>
                  <a:srgbClr val="666699"/>
                </a:solidFill>
                <a:latin typeface="Courier New" panose="02070309020205020404" pitchFamily="49" charset="0"/>
              </a:rPr>
              <a:t>append(Result</a:t>
            </a:r>
            <a:r>
              <a:rPr lang="en-US" altLang="en-US" sz="1800" dirty="0" smtClean="0">
                <a:solidFill>
                  <a:srgbClr val="666699"/>
                </a:solidFill>
                <a:latin typeface="Courier New" panose="02070309020205020404" pitchFamily="49" charset="0"/>
              </a:rPr>
              <a:t>, [Head], List).</a:t>
            </a:r>
          </a:p>
          <a:p>
            <a:pPr lvl="1" eaLnBrk="1" hangingPunct="1">
              <a:buFontTx/>
              <a:buNone/>
            </a:pPr>
            <a:endParaRPr lang="en-US" altLang="en-US" sz="800" dirty="0" smtClean="0"/>
          </a:p>
          <a:p>
            <a:pPr lvl="1" eaLnBrk="1" hangingPunct="1"/>
            <a:r>
              <a:rPr lang="en-US" altLang="en-US" sz="1800" u="sng" dirty="0" smtClean="0"/>
              <a:t>Valid queries</a:t>
            </a:r>
            <a:r>
              <a:rPr lang="en-US" altLang="en-US" sz="1800" dirty="0" smtClean="0"/>
              <a:t>:</a:t>
            </a:r>
          </a:p>
          <a:p>
            <a:pPr lvl="1" eaLnBrk="1" hangingPunct="1">
              <a:buFontTx/>
              <a:buNone/>
            </a:pPr>
            <a:r>
              <a:rPr lang="en-US" altLang="en-US" sz="1800" dirty="0" smtClean="0">
                <a:solidFill>
                  <a:srgbClr val="666699"/>
                </a:solidFill>
                <a:latin typeface="Courier New" panose="02070309020205020404" pitchFamily="49" charset="0"/>
              </a:rPr>
              <a:t>		reverse([a, b, c], [c, b, a]).</a:t>
            </a:r>
          </a:p>
          <a:p>
            <a:pPr lvl="1" eaLnBrk="1" hangingPunct="1">
              <a:buFontTx/>
              <a:buNone/>
            </a:pPr>
            <a:r>
              <a:rPr lang="en-US" altLang="en-US" sz="1800" dirty="0" smtClean="0">
                <a:solidFill>
                  <a:srgbClr val="666699"/>
                </a:solidFill>
                <a:latin typeface="Courier New" panose="02070309020205020404" pitchFamily="49" charset="0"/>
              </a:rPr>
              <a:t>		reverse([a, b, c], X).</a:t>
            </a:r>
          </a:p>
          <a:p>
            <a:pPr lvl="1" eaLnBrk="1" hangingPunct="1">
              <a:buFontTx/>
              <a:buNone/>
            </a:pPr>
            <a:r>
              <a:rPr lang="en-US" altLang="en-US" sz="1800" dirty="0" smtClean="0">
                <a:solidFill>
                  <a:srgbClr val="666699"/>
                </a:solidFill>
                <a:latin typeface="Courier New" panose="02070309020205020404" pitchFamily="49" charset="0"/>
              </a:rPr>
              <a:t>		reverse(X, [a, b, 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08ADFE3-BD4C-4A07-B4CF-C975249D1C00}" type="slidenum">
              <a:rPr lang="en-US" altLang="en-US" sz="1000" smtClean="0">
                <a:solidFill>
                  <a:schemeClr val="tx1"/>
                </a:solidFill>
                <a:latin typeface="Arial" panose="020B0604020202020204" pitchFamily="34" charset="0"/>
              </a:rPr>
              <a:pPr>
                <a:spcBef>
                  <a:spcPct val="0"/>
                </a:spcBef>
                <a:buFontTx/>
                <a:buNone/>
              </a:pPr>
              <a:t>11</a:t>
            </a:fld>
            <a:endParaRPr lang="en-US" altLang="en-US" sz="1000" smtClean="0">
              <a:solidFill>
                <a:schemeClr val="tx1"/>
              </a:solidFill>
              <a:latin typeface="Arial" panose="020B0604020202020204" pitchFamily="34" charset="0"/>
            </a:endParaRPr>
          </a:p>
        </p:txBody>
      </p:sp>
      <p:sp>
        <p:nvSpPr>
          <p:cNvPr id="79875" name="Rectangle 2"/>
          <p:cNvSpPr>
            <a:spLocks noGrp="1" noChangeArrowheads="1"/>
          </p:cNvSpPr>
          <p:nvPr>
            <p:ph type="title"/>
          </p:nvPr>
        </p:nvSpPr>
        <p:spPr/>
        <p:txBody>
          <a:bodyPr/>
          <a:lstStyle/>
          <a:p>
            <a:pPr eaLnBrk="1" hangingPunct="1"/>
            <a:r>
              <a:rPr lang="en-US" altLang="en-US" smtClean="0"/>
              <a:t>Deficiencies of Prolog</a:t>
            </a:r>
          </a:p>
        </p:txBody>
      </p:sp>
      <p:sp>
        <p:nvSpPr>
          <p:cNvPr id="79876" name="Rectangle 3"/>
          <p:cNvSpPr>
            <a:spLocks noGrp="1" noChangeArrowheads="1"/>
          </p:cNvSpPr>
          <p:nvPr>
            <p:ph type="body" idx="1"/>
          </p:nvPr>
        </p:nvSpPr>
        <p:spPr>
          <a:xfrm>
            <a:off x="609600" y="1600200"/>
            <a:ext cx="8153400" cy="4800600"/>
          </a:xfrm>
        </p:spPr>
        <p:txBody>
          <a:bodyPr/>
          <a:lstStyle/>
          <a:p>
            <a:pPr eaLnBrk="1" hangingPunct="1">
              <a:lnSpc>
                <a:spcPct val="90000"/>
              </a:lnSpc>
            </a:pPr>
            <a:r>
              <a:rPr lang="en-US" altLang="en-US" sz="2400" dirty="0" smtClean="0"/>
              <a:t>Prolog has several deficiencies</a:t>
            </a:r>
          </a:p>
          <a:p>
            <a:pPr lvl="1" eaLnBrk="1" hangingPunct="1">
              <a:lnSpc>
                <a:spcPct val="90000"/>
              </a:lnSpc>
            </a:pPr>
            <a:r>
              <a:rPr lang="en-US" altLang="en-US" sz="2000" dirty="0" smtClean="0"/>
              <a:t>Resolution order control</a:t>
            </a:r>
          </a:p>
          <a:p>
            <a:pPr lvl="1" eaLnBrk="1" hangingPunct="1">
              <a:lnSpc>
                <a:spcPct val="90000"/>
              </a:lnSpc>
            </a:pPr>
            <a:r>
              <a:rPr lang="en-US" altLang="en-US" sz="2000" dirty="0" smtClean="0"/>
              <a:t>The closed-world assumption</a:t>
            </a:r>
          </a:p>
          <a:p>
            <a:pPr lvl="1" eaLnBrk="1" hangingPunct="1">
              <a:lnSpc>
                <a:spcPct val="90000"/>
              </a:lnSpc>
            </a:pPr>
            <a:r>
              <a:rPr lang="en-US" altLang="en-US" sz="2000" dirty="0" smtClean="0"/>
              <a:t>The negation problem</a:t>
            </a:r>
          </a:p>
          <a:p>
            <a:pPr lvl="1" eaLnBrk="1" hangingPunct="1">
              <a:lnSpc>
                <a:spcPct val="90000"/>
              </a:lnSpc>
            </a:pPr>
            <a:r>
              <a:rPr lang="en-US" altLang="en-US" sz="2000" dirty="0" smtClean="0"/>
              <a:t>Intrinsic limitations</a:t>
            </a: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extLst>
      <p:ext uri="{BB962C8B-B14F-4D97-AF65-F5344CB8AC3E}">
        <p14:creationId xmlns:p14="http://schemas.microsoft.com/office/powerpoint/2010/main" val="209297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08ADFE3-BD4C-4A07-B4CF-C975249D1C00}" type="slidenum">
              <a:rPr lang="en-US" altLang="en-US" sz="1000" smtClean="0">
                <a:solidFill>
                  <a:schemeClr val="tx1"/>
                </a:solidFill>
                <a:latin typeface="Arial" panose="020B0604020202020204" pitchFamily="34" charset="0"/>
              </a:rPr>
              <a:pPr>
                <a:spcBef>
                  <a:spcPct val="0"/>
                </a:spcBef>
                <a:buFontTx/>
                <a:buNone/>
              </a:pPr>
              <a:t>12</a:t>
            </a:fld>
            <a:endParaRPr lang="en-US" altLang="en-US" sz="1000" smtClean="0">
              <a:solidFill>
                <a:schemeClr val="tx1"/>
              </a:solidFill>
              <a:latin typeface="Arial" panose="020B0604020202020204" pitchFamily="34" charset="0"/>
            </a:endParaRPr>
          </a:p>
        </p:txBody>
      </p:sp>
      <p:sp>
        <p:nvSpPr>
          <p:cNvPr id="79875" name="Rectangle 2"/>
          <p:cNvSpPr>
            <a:spLocks noGrp="1" noChangeArrowheads="1"/>
          </p:cNvSpPr>
          <p:nvPr>
            <p:ph type="title"/>
          </p:nvPr>
        </p:nvSpPr>
        <p:spPr/>
        <p:txBody>
          <a:bodyPr/>
          <a:lstStyle/>
          <a:p>
            <a:pPr eaLnBrk="1" hangingPunct="1"/>
            <a:r>
              <a:rPr lang="en-US" altLang="en-US" smtClean="0"/>
              <a:t>Deficiencies of Prolog</a:t>
            </a:r>
          </a:p>
        </p:txBody>
      </p:sp>
      <p:sp>
        <p:nvSpPr>
          <p:cNvPr id="79876" name="Rectangle 3"/>
          <p:cNvSpPr>
            <a:spLocks noGrp="1" noChangeArrowheads="1"/>
          </p:cNvSpPr>
          <p:nvPr>
            <p:ph type="body" idx="1"/>
          </p:nvPr>
        </p:nvSpPr>
        <p:spPr>
          <a:xfrm>
            <a:off x="609600" y="1600200"/>
            <a:ext cx="8153400" cy="4800600"/>
          </a:xfrm>
        </p:spPr>
        <p:txBody>
          <a:bodyPr/>
          <a:lstStyle/>
          <a:p>
            <a:pPr eaLnBrk="1" hangingPunct="1">
              <a:lnSpc>
                <a:spcPct val="90000"/>
              </a:lnSpc>
            </a:pPr>
            <a:r>
              <a:rPr lang="en-US" altLang="en-US" sz="2400" dirty="0" smtClean="0"/>
              <a:t>Resolution order control</a:t>
            </a:r>
          </a:p>
          <a:p>
            <a:pPr lvl="1" eaLnBrk="1" hangingPunct="1"/>
            <a:r>
              <a:rPr lang="en-US" altLang="en-US" sz="2000" dirty="0" smtClean="0"/>
              <a:t>Prolog always matches from top to bottom through facts and rules, and left to right through </a:t>
            </a:r>
            <a:r>
              <a:rPr lang="en-US" altLang="en-US" sz="2000" dirty="0" err="1" smtClean="0"/>
              <a:t>subgoals</a:t>
            </a:r>
            <a:endParaRPr lang="en-US" altLang="en-US" sz="2000" dirty="0" smtClean="0"/>
          </a:p>
          <a:p>
            <a:pPr lvl="1" eaLnBrk="1" hangingPunct="1">
              <a:lnSpc>
                <a:spcPct val="90000"/>
              </a:lnSpc>
            </a:pPr>
            <a:endParaRPr lang="en-US" altLang="en-US" sz="800" dirty="0" smtClean="0"/>
          </a:p>
          <a:p>
            <a:pPr lvl="1" eaLnBrk="1" hangingPunct="1">
              <a:lnSpc>
                <a:spcPct val="90000"/>
              </a:lnSpc>
            </a:pPr>
            <a:r>
              <a:rPr lang="en-US" altLang="en-US" sz="2000" dirty="0" smtClean="0"/>
              <a:t>The programmer can affect efficiency</a:t>
            </a:r>
          </a:p>
          <a:p>
            <a:pPr lvl="2" eaLnBrk="1" hangingPunct="1">
              <a:lnSpc>
                <a:spcPct val="90000"/>
              </a:lnSpc>
            </a:pPr>
            <a:r>
              <a:rPr lang="en-US" altLang="en-US" sz="1900" dirty="0" smtClean="0"/>
              <a:t>For example, one can place rules that are more likely to succeed higher up in the </a:t>
            </a:r>
            <a:r>
              <a:rPr lang="en-US" altLang="en-US" sz="1900" dirty="0" smtClean="0"/>
              <a:t>program</a:t>
            </a:r>
            <a:endParaRPr lang="en-US" altLang="en-US" sz="1900" dirty="0" smtClean="0"/>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smtClean="0"/>
              <a:t>Deficiencies of Prolog</a:t>
            </a:r>
            <a:endParaRPr lang="en-GB" altLang="en-US" dirty="0" smtClean="0"/>
          </a:p>
        </p:txBody>
      </p:sp>
      <p:sp>
        <p:nvSpPr>
          <p:cNvPr id="81923" name="Rectangle 3"/>
          <p:cNvSpPr>
            <a:spLocks noGrp="1" noChangeArrowheads="1"/>
          </p:cNvSpPr>
          <p:nvPr>
            <p:ph type="body" idx="1"/>
          </p:nvPr>
        </p:nvSpPr>
        <p:spPr>
          <a:xfrm>
            <a:off x="609600" y="1574800"/>
            <a:ext cx="8229600" cy="4572000"/>
          </a:xfrm>
        </p:spPr>
        <p:txBody>
          <a:bodyPr/>
          <a:lstStyle/>
          <a:p>
            <a:r>
              <a:rPr lang="en-US" altLang="en-US" sz="2400" dirty="0" smtClean="0"/>
              <a:t>Resolution order control</a:t>
            </a:r>
          </a:p>
          <a:p>
            <a:pPr lvl="1"/>
            <a:r>
              <a:rPr lang="en-ZA" altLang="en-US" sz="2000" dirty="0" err="1" smtClean="0"/>
              <a:t>Prolog</a:t>
            </a:r>
            <a:r>
              <a:rPr lang="en-ZA" altLang="en-US" sz="2000" dirty="0" smtClean="0"/>
              <a:t> allows explicit control of backtracking via cuts</a:t>
            </a:r>
          </a:p>
          <a:p>
            <a:pPr lvl="1"/>
            <a:r>
              <a:rPr lang="en-ZA" altLang="en-US" sz="2000" dirty="0" smtClean="0"/>
              <a:t>A cut is a goal (denoted as </a:t>
            </a:r>
            <a:r>
              <a:rPr lang="en-ZA" altLang="en-US" sz="2000" dirty="0" smtClean="0">
                <a:latin typeface="Courier New" panose="02070309020205020404" pitchFamily="49" charset="0"/>
              </a:rPr>
              <a:t>!</a:t>
            </a:r>
            <a:r>
              <a:rPr lang="en-ZA" altLang="en-US" sz="2000" dirty="0" smtClean="0"/>
              <a:t>) that is always satisfied</a:t>
            </a:r>
          </a:p>
          <a:p>
            <a:pPr lvl="1"/>
            <a:r>
              <a:rPr lang="en-ZA" altLang="en-US" sz="2000" dirty="0" smtClean="0"/>
              <a:t>The cut, and any </a:t>
            </a:r>
            <a:r>
              <a:rPr lang="en-ZA" altLang="en-US" sz="2000" dirty="0" err="1" smtClean="0"/>
              <a:t>subgoals</a:t>
            </a:r>
            <a:r>
              <a:rPr lang="en-ZA" altLang="en-US" sz="2000" dirty="0" smtClean="0"/>
              <a:t> to the left of the cut, cannot be re-satisfied through backtracking</a:t>
            </a:r>
          </a:p>
          <a:p>
            <a:pPr lvl="1"/>
            <a:r>
              <a:rPr lang="en-ZA" altLang="en-US" sz="2000" dirty="0" smtClean="0"/>
              <a:t>For example, assume the list is long and has no duplicates</a:t>
            </a:r>
          </a:p>
          <a:p>
            <a:pPr lvl="1"/>
            <a:endParaRPr lang="en-ZA" altLang="en-US" sz="500" dirty="0" smtClean="0"/>
          </a:p>
          <a:p>
            <a:pPr lvl="1">
              <a:buFontTx/>
              <a:buNone/>
            </a:pPr>
            <a:r>
              <a:rPr lang="en-ZA" altLang="en-US" sz="2000" dirty="0" smtClean="0">
                <a:solidFill>
                  <a:srgbClr val="666699"/>
                </a:solidFill>
              </a:rPr>
              <a:t>		 </a:t>
            </a:r>
            <a:r>
              <a:rPr lang="en-ZA" altLang="en-US" sz="1800" dirty="0" err="1" smtClean="0">
                <a:solidFill>
                  <a:srgbClr val="666699"/>
                </a:solidFill>
                <a:latin typeface="Courier New" panose="02070309020205020404" pitchFamily="49" charset="0"/>
              </a:rPr>
              <a:t>valid_member</a:t>
            </a:r>
            <a:r>
              <a:rPr lang="en-ZA" altLang="en-US" sz="1800" dirty="0" smtClean="0">
                <a:solidFill>
                  <a:srgbClr val="666699"/>
                </a:solidFill>
                <a:latin typeface="Courier New" panose="02070309020205020404" pitchFamily="49" charset="0"/>
              </a:rPr>
              <a:t>(X) :- member(X, [...]), test(X).</a:t>
            </a:r>
          </a:p>
          <a:p>
            <a:pPr lvl="1">
              <a:buFontTx/>
              <a:buNone/>
            </a:pPr>
            <a:endParaRPr lang="en-ZA" altLang="en-US" sz="500" dirty="0" smtClean="0"/>
          </a:p>
          <a:p>
            <a:pPr lvl="1">
              <a:buFontTx/>
              <a:buNone/>
            </a:pPr>
            <a:r>
              <a:rPr lang="en-ZA" altLang="en-US" sz="2000" dirty="0" smtClean="0"/>
              <a:t>	versus</a:t>
            </a:r>
          </a:p>
          <a:p>
            <a:pPr lvl="1">
              <a:buFontTx/>
              <a:buNone/>
            </a:pPr>
            <a:endParaRPr lang="en-ZA" altLang="en-US" sz="500" dirty="0" smtClean="0"/>
          </a:p>
          <a:p>
            <a:pPr lvl="1">
              <a:buFontTx/>
              <a:buNone/>
            </a:pPr>
            <a:r>
              <a:rPr lang="en-ZA" altLang="en-US" sz="2000" dirty="0" smtClean="0">
                <a:solidFill>
                  <a:srgbClr val="666699"/>
                </a:solidFill>
              </a:rPr>
              <a:t>		 </a:t>
            </a:r>
            <a:r>
              <a:rPr lang="en-ZA" altLang="en-US" sz="1800" dirty="0" err="1" smtClean="0">
                <a:solidFill>
                  <a:srgbClr val="666699"/>
                </a:solidFill>
                <a:latin typeface="Courier New" panose="02070309020205020404" pitchFamily="49" charset="0"/>
              </a:rPr>
              <a:t>valid_member</a:t>
            </a:r>
            <a:r>
              <a:rPr lang="en-ZA" altLang="en-US" sz="1800" dirty="0" smtClean="0">
                <a:solidFill>
                  <a:srgbClr val="666699"/>
                </a:solidFill>
                <a:latin typeface="Courier New" panose="02070309020205020404" pitchFamily="49" charset="0"/>
              </a:rPr>
              <a:t>(X) :- member(X, [...]), !, test(X).</a:t>
            </a:r>
            <a:endParaRPr lang="en-GB" altLang="en-US" sz="2000" dirty="0" smtClean="0">
              <a:solidFill>
                <a:srgbClr val="666699"/>
              </a:solidFill>
            </a:endParaRPr>
          </a:p>
        </p:txBody>
      </p:sp>
      <p:sp>
        <p:nvSpPr>
          <p:cNvPr id="81924"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5A66B362-D8F1-4615-89D5-3D57C162BDA6}" type="slidenum">
              <a:rPr lang="en-US" altLang="en-US" sz="1000">
                <a:solidFill>
                  <a:schemeClr val="tx1"/>
                </a:solidFill>
                <a:latin typeface="Arial" panose="020B0604020202020204" pitchFamily="34" charset="0"/>
              </a:rPr>
              <a:pPr algn="r">
                <a:spcBef>
                  <a:spcPct val="0"/>
                </a:spcBef>
                <a:buFontTx/>
                <a:buNone/>
              </a:pPr>
              <a:t>13</a:t>
            </a:fld>
            <a:endParaRPr lang="en-US" altLang="en-US" sz="100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dirty="0" smtClean="0"/>
              <a:t>Deficiencies of Prolog</a:t>
            </a:r>
            <a:endParaRPr lang="en-GB" altLang="en-US" dirty="0" smtClean="0"/>
          </a:p>
        </p:txBody>
      </p:sp>
      <p:sp>
        <p:nvSpPr>
          <p:cNvPr id="83971" name="Rectangle 3"/>
          <p:cNvSpPr>
            <a:spLocks noGrp="1" noChangeArrowheads="1"/>
          </p:cNvSpPr>
          <p:nvPr>
            <p:ph type="body" idx="1"/>
          </p:nvPr>
        </p:nvSpPr>
        <p:spPr>
          <a:xfrm>
            <a:off x="609600" y="1576550"/>
            <a:ext cx="8077200" cy="4572000"/>
          </a:xfrm>
        </p:spPr>
        <p:txBody>
          <a:bodyPr/>
          <a:lstStyle/>
          <a:p>
            <a:pPr eaLnBrk="1" hangingPunct="1"/>
            <a:r>
              <a:rPr lang="en-US" altLang="en-US" sz="2400" dirty="0" smtClean="0"/>
              <a:t>The closed-world assumption</a:t>
            </a:r>
          </a:p>
          <a:p>
            <a:pPr lvl="1" eaLnBrk="1" hangingPunct="1"/>
            <a:r>
              <a:rPr lang="en-US" altLang="en-US" sz="2000" dirty="0" smtClean="0"/>
              <a:t>Prolog can only prove things using facts and rules</a:t>
            </a:r>
          </a:p>
          <a:p>
            <a:pPr lvl="1" eaLnBrk="1" hangingPunct="1"/>
            <a:r>
              <a:rPr lang="en-US" altLang="en-US" sz="2000" dirty="0" smtClean="0"/>
              <a:t>Assume that a query is made</a:t>
            </a:r>
          </a:p>
          <a:p>
            <a:pPr lvl="1"/>
            <a:r>
              <a:rPr lang="en-ZA" altLang="en-US" sz="2000" dirty="0" smtClean="0"/>
              <a:t>If </a:t>
            </a:r>
            <a:r>
              <a:rPr lang="en-ZA" altLang="en-US" sz="2000" dirty="0" err="1" smtClean="0"/>
              <a:t>Prolog</a:t>
            </a:r>
            <a:r>
              <a:rPr lang="en-ZA" altLang="en-US" sz="2000" dirty="0" smtClean="0"/>
              <a:t> answers “true”</a:t>
            </a:r>
          </a:p>
          <a:p>
            <a:pPr lvl="2"/>
            <a:r>
              <a:rPr lang="en-ZA" altLang="en-US" sz="1900" dirty="0" smtClean="0"/>
              <a:t>It means the query can be proven true</a:t>
            </a:r>
          </a:p>
          <a:p>
            <a:pPr lvl="1"/>
            <a:r>
              <a:rPr lang="en-ZA" altLang="en-US" sz="2000" dirty="0" smtClean="0"/>
              <a:t>If </a:t>
            </a:r>
            <a:r>
              <a:rPr lang="en-ZA" altLang="en-US" sz="2000" dirty="0" err="1" smtClean="0"/>
              <a:t>Prolog</a:t>
            </a:r>
            <a:r>
              <a:rPr lang="en-ZA" altLang="en-US" sz="2000" dirty="0" smtClean="0"/>
              <a:t> answers “false”</a:t>
            </a:r>
          </a:p>
          <a:p>
            <a:pPr lvl="2"/>
            <a:r>
              <a:rPr lang="en-ZA" altLang="en-US" sz="1900" dirty="0" smtClean="0"/>
              <a:t>It means the query cannot be proven</a:t>
            </a:r>
          </a:p>
          <a:p>
            <a:pPr lvl="2">
              <a:buFontTx/>
              <a:buNone/>
            </a:pPr>
            <a:r>
              <a:rPr lang="en-ZA" altLang="en-US" sz="1900" dirty="0" smtClean="0"/>
              <a:t>	(not that it is necessarily false)</a:t>
            </a:r>
            <a:endParaRPr lang="en-US" altLang="en-US" sz="1900" dirty="0" smtClean="0"/>
          </a:p>
        </p:txBody>
      </p:sp>
      <p:sp>
        <p:nvSpPr>
          <p:cNvPr id="83972"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D2706AF6-CE52-48B2-A7B1-F12A3F1370BB}" type="slidenum">
              <a:rPr lang="en-US" altLang="en-US" sz="1000">
                <a:solidFill>
                  <a:schemeClr val="tx1"/>
                </a:solidFill>
                <a:latin typeface="Arial" panose="020B0604020202020204" pitchFamily="34" charset="0"/>
              </a:rPr>
              <a:pPr algn="r">
                <a:spcBef>
                  <a:spcPct val="0"/>
                </a:spcBef>
                <a:buFontTx/>
                <a:buNone/>
              </a:pPr>
              <a:t>14</a:t>
            </a:fld>
            <a:endParaRPr lang="en-US" altLang="en-US" sz="100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smtClean="0"/>
              <a:t>Deficiencies of Prolog</a:t>
            </a:r>
            <a:endParaRPr lang="en-GB" altLang="en-US" dirty="0" smtClean="0"/>
          </a:p>
        </p:txBody>
      </p:sp>
      <p:sp>
        <p:nvSpPr>
          <p:cNvPr id="84995" name="Rectangle 3"/>
          <p:cNvSpPr>
            <a:spLocks noGrp="1" noChangeArrowheads="1"/>
          </p:cNvSpPr>
          <p:nvPr>
            <p:ph type="body" idx="1"/>
          </p:nvPr>
        </p:nvSpPr>
        <p:spPr>
          <a:xfrm>
            <a:off x="609600" y="1600200"/>
            <a:ext cx="8153400" cy="5105400"/>
          </a:xfrm>
        </p:spPr>
        <p:txBody>
          <a:bodyPr/>
          <a:lstStyle/>
          <a:p>
            <a:pPr eaLnBrk="1" hangingPunct="1">
              <a:lnSpc>
                <a:spcPct val="90000"/>
              </a:lnSpc>
            </a:pPr>
            <a:r>
              <a:rPr lang="en-US" altLang="en-US" sz="2400" dirty="0" smtClean="0"/>
              <a:t>The negation problem</a:t>
            </a:r>
          </a:p>
          <a:p>
            <a:pPr lvl="1">
              <a:lnSpc>
                <a:spcPct val="90000"/>
              </a:lnSpc>
            </a:pPr>
            <a:r>
              <a:rPr lang="en-ZA" altLang="en-US" sz="2000" dirty="0" smtClean="0"/>
              <a:t>It is difficult to handle logical negations in </a:t>
            </a:r>
            <a:r>
              <a:rPr lang="en-ZA" altLang="en-US" sz="2000" dirty="0" err="1" smtClean="0"/>
              <a:t>Prolog</a:t>
            </a:r>
            <a:endParaRPr lang="en-ZA" altLang="en-US" sz="2000" dirty="0" smtClean="0"/>
          </a:p>
          <a:p>
            <a:pPr lvl="1">
              <a:lnSpc>
                <a:spcPct val="90000"/>
              </a:lnSpc>
            </a:pPr>
            <a:r>
              <a:rPr lang="en-ZA" altLang="en-US" sz="2000" dirty="0" smtClean="0"/>
              <a:t>Assume the following propositions</a:t>
            </a:r>
          </a:p>
          <a:p>
            <a:pPr lvl="1">
              <a:lnSpc>
                <a:spcPct val="90000"/>
              </a:lnSpc>
              <a:buFontTx/>
              <a:buNone/>
            </a:pPr>
            <a:endParaRPr lang="en-ZA" altLang="en-US" sz="900" dirty="0" smtClean="0"/>
          </a:p>
          <a:p>
            <a:pPr lvl="1">
              <a:lnSpc>
                <a:spcPct val="90000"/>
              </a:lnSpc>
              <a:buFontTx/>
              <a:buNone/>
            </a:pPr>
            <a:r>
              <a:rPr lang="en-ZA" altLang="en-US" sz="1800" dirty="0" smtClean="0">
                <a:solidFill>
                  <a:srgbClr val="666699"/>
                </a:solidFill>
                <a:latin typeface="Courier New" panose="02070309020205020404" pitchFamily="49" charset="0"/>
              </a:rPr>
              <a:t>		 parent(bill, </a:t>
            </a:r>
            <a:r>
              <a:rPr lang="en-ZA" altLang="en-US" sz="1800" dirty="0" err="1" smtClean="0">
                <a:solidFill>
                  <a:srgbClr val="666699"/>
                </a:solidFill>
                <a:latin typeface="Courier New" panose="02070309020205020404" pitchFamily="49" charset="0"/>
              </a:rPr>
              <a:t>jake</a:t>
            </a:r>
            <a:r>
              <a:rPr lang="en-ZA" altLang="en-US" sz="1800" dirty="0" smtClean="0">
                <a:solidFill>
                  <a:srgbClr val="666699"/>
                </a:solidFill>
                <a:latin typeface="Courier New" panose="02070309020205020404" pitchFamily="49" charset="0"/>
              </a:rPr>
              <a:t>).</a:t>
            </a:r>
          </a:p>
          <a:p>
            <a:pPr lvl="1">
              <a:lnSpc>
                <a:spcPct val="90000"/>
              </a:lnSpc>
              <a:buFontTx/>
              <a:buNone/>
            </a:pPr>
            <a:r>
              <a:rPr lang="en-ZA" altLang="en-US" sz="1800" dirty="0" smtClean="0">
                <a:solidFill>
                  <a:srgbClr val="666699"/>
                </a:solidFill>
                <a:latin typeface="Courier New" panose="02070309020205020404" pitchFamily="49" charset="0"/>
              </a:rPr>
              <a:t>		 parent(bill, </a:t>
            </a:r>
            <a:r>
              <a:rPr lang="en-ZA" altLang="en-US" sz="1800" dirty="0" err="1" smtClean="0">
                <a:solidFill>
                  <a:srgbClr val="666699"/>
                </a:solidFill>
                <a:latin typeface="Courier New" panose="02070309020205020404" pitchFamily="49" charset="0"/>
              </a:rPr>
              <a:t>shelley</a:t>
            </a:r>
            <a:r>
              <a:rPr lang="en-ZA" altLang="en-US" sz="1800" dirty="0" smtClean="0">
                <a:solidFill>
                  <a:srgbClr val="666699"/>
                </a:solidFill>
                <a:latin typeface="Courier New" panose="02070309020205020404" pitchFamily="49" charset="0"/>
              </a:rPr>
              <a:t>).</a:t>
            </a:r>
          </a:p>
          <a:p>
            <a:pPr lvl="1">
              <a:lnSpc>
                <a:spcPct val="90000"/>
              </a:lnSpc>
              <a:buFontTx/>
              <a:buNone/>
            </a:pPr>
            <a:r>
              <a:rPr lang="en-ZA" altLang="en-US" sz="1800" dirty="0" smtClean="0">
                <a:solidFill>
                  <a:srgbClr val="666699"/>
                </a:solidFill>
                <a:latin typeface="Courier New" panose="02070309020205020404" pitchFamily="49" charset="0"/>
              </a:rPr>
              <a:t>		 sibling(X,Y) :- parent(M,X), parent(M,Y).</a:t>
            </a:r>
          </a:p>
          <a:p>
            <a:pPr lvl="1">
              <a:lnSpc>
                <a:spcPct val="90000"/>
              </a:lnSpc>
              <a:buFontTx/>
              <a:buNone/>
            </a:pPr>
            <a:endParaRPr lang="en-ZA" altLang="en-US" sz="800" dirty="0" smtClean="0">
              <a:latin typeface="Courier New" panose="02070309020205020404" pitchFamily="49" charset="0"/>
            </a:endParaRPr>
          </a:p>
          <a:p>
            <a:pPr lvl="1">
              <a:lnSpc>
                <a:spcPct val="90000"/>
              </a:lnSpc>
            </a:pPr>
            <a:r>
              <a:rPr lang="en-ZA" altLang="en-US" sz="2000" dirty="0" smtClean="0"/>
              <a:t>Give the following query:</a:t>
            </a:r>
          </a:p>
          <a:p>
            <a:pPr lvl="1">
              <a:lnSpc>
                <a:spcPct val="90000"/>
              </a:lnSpc>
              <a:buFontTx/>
              <a:buNone/>
            </a:pPr>
            <a:endParaRPr lang="en-ZA" altLang="en-US" sz="800" dirty="0" smtClean="0"/>
          </a:p>
          <a:p>
            <a:pPr lvl="1">
              <a:lnSpc>
                <a:spcPct val="90000"/>
              </a:lnSpc>
              <a:buFontTx/>
              <a:buNone/>
            </a:pPr>
            <a:r>
              <a:rPr lang="en-ZA" altLang="en-US" sz="1800" dirty="0" smtClean="0">
                <a:solidFill>
                  <a:srgbClr val="666699"/>
                </a:solidFill>
                <a:latin typeface="Courier New" panose="02070309020205020404" pitchFamily="49" charset="0"/>
              </a:rPr>
              <a:t>		 sibling(X, Y).</a:t>
            </a:r>
          </a:p>
          <a:p>
            <a:pPr lvl="1">
              <a:lnSpc>
                <a:spcPct val="90000"/>
              </a:lnSpc>
              <a:buFontTx/>
              <a:buNone/>
            </a:pPr>
            <a:r>
              <a:rPr lang="en-ZA" altLang="en-US" sz="1800" dirty="0" smtClean="0">
                <a:solidFill>
                  <a:srgbClr val="666699"/>
                </a:solidFill>
                <a:latin typeface="Courier New" panose="02070309020205020404" pitchFamily="49" charset="0"/>
              </a:rPr>
              <a:t>		 Yes. X = </a:t>
            </a:r>
            <a:r>
              <a:rPr lang="en-ZA" altLang="en-US" sz="1800" dirty="0" err="1" smtClean="0">
                <a:solidFill>
                  <a:srgbClr val="666699"/>
                </a:solidFill>
                <a:latin typeface="Courier New" panose="02070309020205020404" pitchFamily="49" charset="0"/>
              </a:rPr>
              <a:t>jake</a:t>
            </a:r>
            <a:r>
              <a:rPr lang="en-ZA" altLang="en-US" sz="1800" dirty="0" smtClean="0">
                <a:solidFill>
                  <a:srgbClr val="666699"/>
                </a:solidFill>
                <a:latin typeface="Courier New" panose="02070309020205020404" pitchFamily="49" charset="0"/>
              </a:rPr>
              <a:t>, Y = </a:t>
            </a:r>
            <a:r>
              <a:rPr lang="en-ZA" altLang="en-US" sz="1800" dirty="0" err="1" smtClean="0">
                <a:solidFill>
                  <a:srgbClr val="666699"/>
                </a:solidFill>
                <a:latin typeface="Courier New" panose="02070309020205020404" pitchFamily="49" charset="0"/>
              </a:rPr>
              <a:t>jake</a:t>
            </a:r>
            <a:endParaRPr lang="en-ZA" altLang="en-US" sz="1800" dirty="0" smtClean="0">
              <a:solidFill>
                <a:srgbClr val="666699"/>
              </a:solidFill>
              <a:latin typeface="Courier New" panose="02070309020205020404" pitchFamily="49" charset="0"/>
            </a:endParaRPr>
          </a:p>
          <a:p>
            <a:pPr lvl="1">
              <a:lnSpc>
                <a:spcPct val="90000"/>
              </a:lnSpc>
              <a:buFontTx/>
              <a:buNone/>
            </a:pPr>
            <a:endParaRPr lang="en-ZA" altLang="en-US" sz="800" dirty="0" smtClean="0"/>
          </a:p>
          <a:p>
            <a:pPr lvl="1">
              <a:lnSpc>
                <a:spcPct val="90000"/>
              </a:lnSpc>
            </a:pPr>
            <a:r>
              <a:rPr lang="en-ZA" altLang="en-US" sz="2000" dirty="0" smtClean="0"/>
              <a:t>We can rewrite the </a:t>
            </a:r>
            <a:r>
              <a:rPr lang="en-ZA" altLang="en-US" sz="2000" dirty="0" smtClean="0">
                <a:latin typeface="Courier New" panose="02070309020205020404" pitchFamily="49" charset="0"/>
              </a:rPr>
              <a:t>sibling</a:t>
            </a:r>
            <a:r>
              <a:rPr lang="en-ZA" altLang="en-US" sz="2000" dirty="0" smtClean="0"/>
              <a:t> rule as:</a:t>
            </a:r>
          </a:p>
          <a:p>
            <a:pPr lvl="1">
              <a:lnSpc>
                <a:spcPct val="90000"/>
              </a:lnSpc>
              <a:buFontTx/>
              <a:buNone/>
            </a:pPr>
            <a:endParaRPr lang="en-ZA" altLang="en-US" sz="800" dirty="0" smtClean="0"/>
          </a:p>
          <a:p>
            <a:pPr lvl="1">
              <a:lnSpc>
                <a:spcPct val="90000"/>
              </a:lnSpc>
              <a:buFontTx/>
              <a:buNone/>
            </a:pPr>
            <a:r>
              <a:rPr lang="en-ZA" altLang="en-US" sz="1800" dirty="0" smtClean="0">
                <a:solidFill>
                  <a:srgbClr val="666699"/>
                </a:solidFill>
              </a:rPr>
              <a:t>		 </a:t>
            </a:r>
            <a:r>
              <a:rPr lang="en-ZA" altLang="en-US" sz="1800" dirty="0" smtClean="0">
                <a:solidFill>
                  <a:srgbClr val="666699"/>
                </a:solidFill>
                <a:latin typeface="Courier New" panose="02070309020205020404" pitchFamily="49" charset="0"/>
              </a:rPr>
              <a:t>sibling(X,Y) :- parent(M,X), parent(M,Y), not(X=Y).</a:t>
            </a:r>
          </a:p>
        </p:txBody>
      </p:sp>
      <p:sp>
        <p:nvSpPr>
          <p:cNvPr id="84996"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55745178-9A11-43C6-97A8-A004328B8F8E}" type="slidenum">
              <a:rPr lang="en-US" altLang="en-US" sz="1000">
                <a:solidFill>
                  <a:schemeClr val="tx1"/>
                </a:solidFill>
                <a:latin typeface="Arial" panose="020B0604020202020204" pitchFamily="34" charset="0"/>
              </a:rPr>
              <a:pPr algn="r">
                <a:spcBef>
                  <a:spcPct val="0"/>
                </a:spcBef>
                <a:buFontTx/>
                <a:buNone/>
              </a:pPr>
              <a:t>15</a:t>
            </a:fld>
            <a:endParaRPr lang="en-US" altLang="en-US" sz="100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smtClean="0"/>
              <a:t>Deficiencies of Prolog</a:t>
            </a:r>
            <a:endParaRPr lang="en-GB" altLang="en-US" dirty="0" smtClean="0"/>
          </a:p>
        </p:txBody>
      </p:sp>
      <p:sp>
        <p:nvSpPr>
          <p:cNvPr id="84995" name="Rectangle 3"/>
          <p:cNvSpPr>
            <a:spLocks noGrp="1" noChangeArrowheads="1"/>
          </p:cNvSpPr>
          <p:nvPr>
            <p:ph type="body" idx="1"/>
          </p:nvPr>
        </p:nvSpPr>
        <p:spPr>
          <a:xfrm>
            <a:off x="609600" y="1600200"/>
            <a:ext cx="8153400" cy="5105400"/>
          </a:xfrm>
        </p:spPr>
        <p:txBody>
          <a:bodyPr/>
          <a:lstStyle/>
          <a:p>
            <a:pPr eaLnBrk="1" hangingPunct="1">
              <a:lnSpc>
                <a:spcPct val="90000"/>
              </a:lnSpc>
            </a:pPr>
            <a:r>
              <a:rPr lang="en-US" altLang="en-US" sz="2400" dirty="0" smtClean="0"/>
              <a:t>The negation problem</a:t>
            </a:r>
          </a:p>
          <a:p>
            <a:pPr lvl="1">
              <a:lnSpc>
                <a:spcPct val="90000"/>
              </a:lnSpc>
            </a:pPr>
            <a:r>
              <a:rPr lang="en-ZA" altLang="en-US" sz="2000" dirty="0" smtClean="0">
                <a:latin typeface="+mj-lt"/>
                <a:cs typeface="Courier New" panose="02070309020205020404" pitchFamily="49" charset="0"/>
              </a:rPr>
              <a:t>However, </a:t>
            </a:r>
            <a:r>
              <a:rPr lang="en-ZA" altLang="en-US" sz="2000" dirty="0" smtClean="0">
                <a:latin typeface="Courier New" panose="02070309020205020404" pitchFamily="49" charset="0"/>
                <a:cs typeface="Courier New" panose="02070309020205020404" pitchFamily="49" charset="0"/>
              </a:rPr>
              <a:t>not</a:t>
            </a:r>
            <a:r>
              <a:rPr lang="en-ZA" altLang="en-US" sz="2000" dirty="0" smtClean="0">
                <a:latin typeface="+mj-lt"/>
                <a:cs typeface="Courier New" panose="02070309020205020404" pitchFamily="49" charset="0"/>
              </a:rPr>
              <a:t> doesn’t work like a true logical NOT</a:t>
            </a:r>
          </a:p>
          <a:p>
            <a:pPr lvl="2">
              <a:lnSpc>
                <a:spcPct val="90000"/>
              </a:lnSpc>
            </a:pPr>
            <a:r>
              <a:rPr lang="en-ZA" altLang="en-US" sz="1900" dirty="0" smtClean="0">
                <a:latin typeface="+mj-lt"/>
                <a:cs typeface="Courier New" panose="02070309020205020404" pitchFamily="49" charset="0"/>
              </a:rPr>
              <a:t>The </a:t>
            </a:r>
            <a:r>
              <a:rPr lang="en-ZA" altLang="en-US" sz="1900" dirty="0" smtClean="0">
                <a:latin typeface="Courier New" panose="02070309020205020404" pitchFamily="49" charset="0"/>
                <a:cs typeface="Courier New" panose="02070309020205020404" pitchFamily="49" charset="0"/>
              </a:rPr>
              <a:t>not</a:t>
            </a:r>
            <a:r>
              <a:rPr lang="en-ZA" altLang="en-US" sz="1900" dirty="0" smtClean="0">
                <a:latin typeface="+mj-lt"/>
                <a:cs typeface="Courier New" panose="02070309020205020404" pitchFamily="49" charset="0"/>
              </a:rPr>
              <a:t> operator succeeds if its parameter fails</a:t>
            </a:r>
          </a:p>
          <a:p>
            <a:pPr lvl="2">
              <a:lnSpc>
                <a:spcPct val="90000"/>
              </a:lnSpc>
            </a:pPr>
            <a:r>
              <a:rPr lang="en-ZA" altLang="en-US" sz="1900" dirty="0" smtClean="0">
                <a:latin typeface="+mj-lt"/>
                <a:cs typeface="Courier New" panose="02070309020205020404" pitchFamily="49" charset="0"/>
              </a:rPr>
              <a:t>Parameter fails if </a:t>
            </a:r>
            <a:r>
              <a:rPr lang="en-ZA" altLang="en-US" sz="1900" dirty="0" err="1" smtClean="0">
                <a:latin typeface="+mj-lt"/>
                <a:cs typeface="Courier New" panose="02070309020205020404" pitchFamily="49" charset="0"/>
              </a:rPr>
              <a:t>Prolog</a:t>
            </a:r>
            <a:r>
              <a:rPr lang="en-ZA" altLang="en-US" sz="1900" dirty="0" smtClean="0">
                <a:latin typeface="+mj-lt"/>
                <a:cs typeface="Courier New" panose="02070309020205020404" pitchFamily="49" charset="0"/>
              </a:rPr>
              <a:t> can’t prove its truth</a:t>
            </a:r>
          </a:p>
          <a:p>
            <a:pPr lvl="2">
              <a:lnSpc>
                <a:spcPct val="90000"/>
              </a:lnSpc>
            </a:pPr>
            <a:r>
              <a:rPr lang="en-ZA" altLang="en-US" sz="1900" dirty="0" smtClean="0">
                <a:latin typeface="+mj-lt"/>
                <a:cs typeface="Courier New" panose="02070309020205020404" pitchFamily="49" charset="0"/>
              </a:rPr>
              <a:t>Doesn’t mean that the parameter is necessarily false</a:t>
            </a:r>
          </a:p>
          <a:p>
            <a:pPr lvl="1">
              <a:lnSpc>
                <a:spcPct val="90000"/>
              </a:lnSpc>
            </a:pPr>
            <a:endParaRPr lang="en-ZA" altLang="en-US" sz="500" dirty="0" smtClean="0">
              <a:latin typeface="+mj-lt"/>
              <a:cs typeface="Courier New" panose="02070309020205020404" pitchFamily="49" charset="0"/>
            </a:endParaRPr>
          </a:p>
          <a:p>
            <a:pPr lvl="1">
              <a:lnSpc>
                <a:spcPct val="90000"/>
              </a:lnSpc>
            </a:pPr>
            <a:r>
              <a:rPr lang="en-ZA" altLang="en-US" sz="2000" dirty="0" smtClean="0">
                <a:latin typeface="+mj-lt"/>
                <a:cs typeface="Courier New" panose="02070309020205020404" pitchFamily="49" charset="0"/>
              </a:rPr>
              <a:t>Therefore, </a:t>
            </a:r>
            <a:r>
              <a:rPr lang="en-ZA" altLang="en-US" sz="2000" dirty="0" smtClean="0">
                <a:latin typeface="Courier New" panose="02070309020205020404" pitchFamily="49" charset="0"/>
                <a:cs typeface="Courier New" panose="02070309020205020404" pitchFamily="49" charset="0"/>
              </a:rPr>
              <a:t>not(X=Y)</a:t>
            </a:r>
          </a:p>
          <a:p>
            <a:pPr lvl="2">
              <a:lnSpc>
                <a:spcPct val="90000"/>
              </a:lnSpc>
            </a:pPr>
            <a:r>
              <a:rPr lang="en-ZA" altLang="en-US" sz="1900" dirty="0" smtClean="0"/>
              <a:t>Means resolution cannot prove that </a:t>
            </a:r>
            <a:r>
              <a:rPr lang="en-ZA" altLang="en-US" sz="1900" dirty="0" smtClean="0">
                <a:latin typeface="Courier New" panose="02070309020205020404" pitchFamily="49" charset="0"/>
              </a:rPr>
              <a:t>X</a:t>
            </a:r>
            <a:r>
              <a:rPr lang="en-ZA" altLang="en-US" sz="1900" dirty="0" smtClean="0"/>
              <a:t> is the same as </a:t>
            </a:r>
            <a:r>
              <a:rPr lang="en-ZA" altLang="en-US" sz="1900" dirty="0" smtClean="0">
                <a:latin typeface="Courier New" panose="02070309020205020404" pitchFamily="49" charset="0"/>
              </a:rPr>
              <a:t>Y</a:t>
            </a:r>
            <a:endParaRPr lang="en-ZA" altLang="en-US" sz="1900" dirty="0" smtClean="0"/>
          </a:p>
          <a:p>
            <a:pPr lvl="2">
              <a:lnSpc>
                <a:spcPct val="90000"/>
              </a:lnSpc>
            </a:pPr>
            <a:r>
              <a:rPr lang="en-ZA" altLang="en-US" sz="1900" dirty="0" smtClean="0"/>
              <a:t>In other words, there are no facts stating they are equal</a:t>
            </a:r>
          </a:p>
          <a:p>
            <a:pPr lvl="2">
              <a:lnSpc>
                <a:spcPct val="90000"/>
              </a:lnSpc>
            </a:pPr>
            <a:r>
              <a:rPr lang="en-ZA" altLang="en-US" sz="1900" dirty="0" smtClean="0"/>
              <a:t>Doesn’t mean that </a:t>
            </a:r>
            <a:r>
              <a:rPr lang="en-ZA" altLang="en-US" sz="1900" dirty="0" smtClean="0">
                <a:latin typeface="Courier New" panose="02070309020205020404" pitchFamily="49" charset="0"/>
              </a:rPr>
              <a:t>X</a:t>
            </a:r>
            <a:r>
              <a:rPr lang="en-ZA" altLang="en-US" sz="1900" dirty="0" smtClean="0"/>
              <a:t> is not equal to </a:t>
            </a:r>
            <a:r>
              <a:rPr lang="en-ZA" altLang="en-US" sz="1900" dirty="0" smtClean="0">
                <a:latin typeface="Courier New" panose="02070309020205020404" pitchFamily="49" charset="0"/>
              </a:rPr>
              <a:t>Y</a:t>
            </a:r>
          </a:p>
          <a:p>
            <a:pPr lvl="2">
              <a:lnSpc>
                <a:spcPct val="90000"/>
              </a:lnSpc>
            </a:pPr>
            <a:r>
              <a:rPr lang="en-ZA" altLang="en-US" sz="1900" dirty="0" smtClean="0">
                <a:latin typeface="+mj-lt"/>
              </a:rPr>
              <a:t>To properly establish that two atoms are unequal would require a separate fact for each pair of atoms (impractical)</a:t>
            </a:r>
          </a:p>
        </p:txBody>
      </p:sp>
      <p:sp>
        <p:nvSpPr>
          <p:cNvPr id="84996"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55745178-9A11-43C6-97A8-A004328B8F8E}" type="slidenum">
              <a:rPr lang="en-US" altLang="en-US" sz="1000">
                <a:solidFill>
                  <a:schemeClr val="tx1"/>
                </a:solidFill>
                <a:latin typeface="Arial" panose="020B0604020202020204" pitchFamily="34" charset="0"/>
              </a:rPr>
              <a:pPr algn="r">
                <a:spcBef>
                  <a:spcPct val="0"/>
                </a:spcBef>
                <a:buFontTx/>
                <a:buNone/>
              </a:pPr>
              <a:t>16</a:t>
            </a:fld>
            <a:endParaRPr lang="en-US" altLang="en-US" sz="100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extLst>
      <p:ext uri="{BB962C8B-B14F-4D97-AF65-F5344CB8AC3E}">
        <p14:creationId xmlns:p14="http://schemas.microsoft.com/office/powerpoint/2010/main" val="4019358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dirty="0" smtClean="0"/>
              <a:t>Deficiencies of Prolog</a:t>
            </a:r>
            <a:endParaRPr lang="en-GB" altLang="en-US" dirty="0" smtClean="0"/>
          </a:p>
        </p:txBody>
      </p:sp>
      <p:sp>
        <p:nvSpPr>
          <p:cNvPr id="87043" name="Rectangle 3"/>
          <p:cNvSpPr>
            <a:spLocks noGrp="1" noChangeArrowheads="1"/>
          </p:cNvSpPr>
          <p:nvPr>
            <p:ph type="body" idx="1"/>
          </p:nvPr>
        </p:nvSpPr>
        <p:spPr>
          <a:xfrm>
            <a:off x="609600" y="1568670"/>
            <a:ext cx="8153400" cy="4572000"/>
          </a:xfrm>
        </p:spPr>
        <p:txBody>
          <a:bodyPr/>
          <a:lstStyle/>
          <a:p>
            <a:r>
              <a:rPr lang="en-US" altLang="en-US" sz="2400" dirty="0" smtClean="0"/>
              <a:t>Intrinsic limitations</a:t>
            </a:r>
          </a:p>
          <a:p>
            <a:pPr lvl="1"/>
            <a:r>
              <a:rPr lang="en-US" altLang="en-US" sz="2000" dirty="0" smtClean="0"/>
              <a:t>Some tasks are impossible to specify efficiently</a:t>
            </a:r>
          </a:p>
          <a:p>
            <a:pPr lvl="1"/>
            <a:r>
              <a:rPr lang="en-US" altLang="en-US" sz="2000" dirty="0" smtClean="0"/>
              <a:t>For example:</a:t>
            </a:r>
          </a:p>
          <a:p>
            <a:pPr lvl="1">
              <a:spcBef>
                <a:spcPct val="0"/>
              </a:spcBef>
              <a:buFontTx/>
              <a:buNone/>
            </a:pPr>
            <a:endParaRPr lang="en-US" altLang="en-US" sz="700" dirty="0" smtClean="0"/>
          </a:p>
          <a:p>
            <a:pPr>
              <a:spcBef>
                <a:spcPct val="0"/>
              </a:spcBef>
              <a:buFontTx/>
              <a:buNone/>
            </a:pPr>
            <a:r>
              <a:rPr lang="en-ZA" altLang="en-US" sz="2400" dirty="0" smtClean="0">
                <a:solidFill>
                  <a:srgbClr val="666699"/>
                </a:solidFill>
              </a:rPr>
              <a:t>		 </a:t>
            </a:r>
            <a:r>
              <a:rPr lang="en-ZA" altLang="en-US" sz="1400" dirty="0" smtClean="0">
                <a:solidFill>
                  <a:srgbClr val="666699"/>
                </a:solidFill>
                <a:latin typeface="Courier New" panose="02070309020205020404" pitchFamily="49" charset="0"/>
              </a:rPr>
              <a:t>sort(</a:t>
            </a:r>
            <a:r>
              <a:rPr lang="en-ZA" altLang="en-US" sz="1400" dirty="0" err="1" smtClean="0">
                <a:solidFill>
                  <a:srgbClr val="666699"/>
                </a:solidFill>
                <a:latin typeface="Courier New" panose="02070309020205020404" pitchFamily="49" charset="0"/>
              </a:rPr>
              <a:t>Old_list</a:t>
            </a:r>
            <a:r>
              <a:rPr lang="en-ZA" altLang="en-US" sz="1400" dirty="0" smtClean="0">
                <a:solidFill>
                  <a:srgbClr val="666699"/>
                </a:solidFill>
                <a:latin typeface="Courier New" panose="02070309020205020404" pitchFamily="49" charset="0"/>
              </a:rPr>
              <a:t>, </a:t>
            </a:r>
            <a:r>
              <a:rPr lang="en-ZA" altLang="en-US" sz="1400" dirty="0" err="1" smtClean="0">
                <a:solidFill>
                  <a:srgbClr val="666699"/>
                </a:solidFill>
                <a:latin typeface="Courier New" panose="02070309020205020404" pitchFamily="49" charset="0"/>
              </a:rPr>
              <a:t>New_list</a:t>
            </a:r>
            <a:r>
              <a:rPr lang="en-ZA" altLang="en-US" sz="1400" dirty="0" smtClean="0">
                <a:solidFill>
                  <a:srgbClr val="666699"/>
                </a:solidFill>
                <a:latin typeface="Courier New" panose="02070309020205020404" pitchFamily="49" charset="0"/>
              </a:rPr>
              <a:t>) :- permute(</a:t>
            </a:r>
            <a:r>
              <a:rPr lang="en-ZA" altLang="en-US" sz="1400" dirty="0" err="1" smtClean="0">
                <a:solidFill>
                  <a:srgbClr val="666699"/>
                </a:solidFill>
                <a:latin typeface="Courier New" panose="02070309020205020404" pitchFamily="49" charset="0"/>
              </a:rPr>
              <a:t>Old_list</a:t>
            </a:r>
            <a:r>
              <a:rPr lang="en-ZA" altLang="en-US" sz="1400" dirty="0" smtClean="0">
                <a:solidFill>
                  <a:srgbClr val="666699"/>
                </a:solidFill>
                <a:latin typeface="Courier New" panose="02070309020205020404" pitchFamily="49" charset="0"/>
              </a:rPr>
              <a:t>, </a:t>
            </a:r>
            <a:r>
              <a:rPr lang="en-ZA" altLang="en-US" sz="1400" dirty="0" err="1" smtClean="0">
                <a:solidFill>
                  <a:srgbClr val="666699"/>
                </a:solidFill>
                <a:latin typeface="Courier New" panose="02070309020205020404" pitchFamily="49" charset="0"/>
              </a:rPr>
              <a:t>New_list</a:t>
            </a:r>
            <a:r>
              <a:rPr lang="en-ZA" altLang="en-US" sz="1400" dirty="0" smtClean="0">
                <a:solidFill>
                  <a:srgbClr val="666699"/>
                </a:solidFill>
                <a:latin typeface="Courier New" panose="02070309020205020404" pitchFamily="49" charset="0"/>
              </a:rPr>
              <a:t>),</a:t>
            </a:r>
          </a:p>
          <a:p>
            <a:pPr>
              <a:spcBef>
                <a:spcPct val="0"/>
              </a:spcBef>
              <a:buFontTx/>
              <a:buNone/>
            </a:pPr>
            <a:r>
              <a:rPr lang="en-ZA" altLang="en-US" sz="1400" dirty="0" smtClean="0">
                <a:solidFill>
                  <a:srgbClr val="666699"/>
                </a:solidFill>
                <a:latin typeface="Courier New" panose="02070309020205020404" pitchFamily="49" charset="0"/>
              </a:rPr>
              <a:t>					   sorted(</a:t>
            </a:r>
            <a:r>
              <a:rPr lang="en-ZA" altLang="en-US" sz="1400" dirty="0" err="1" smtClean="0">
                <a:solidFill>
                  <a:srgbClr val="666699"/>
                </a:solidFill>
                <a:latin typeface="Courier New" panose="02070309020205020404" pitchFamily="49" charset="0"/>
              </a:rPr>
              <a:t>New_list</a:t>
            </a:r>
            <a:r>
              <a:rPr lang="en-ZA" altLang="en-US" sz="1400" dirty="0" smtClean="0">
                <a:solidFill>
                  <a:srgbClr val="666699"/>
                </a:solidFill>
                <a:latin typeface="Courier New" panose="02070309020205020404" pitchFamily="49" charset="0"/>
              </a:rPr>
              <a:t>).</a:t>
            </a:r>
          </a:p>
          <a:p>
            <a:pPr>
              <a:spcBef>
                <a:spcPct val="0"/>
              </a:spcBef>
              <a:buFontTx/>
              <a:buNone/>
            </a:pPr>
            <a:endParaRPr lang="en-ZA" altLang="en-US" sz="1400" dirty="0" smtClean="0">
              <a:solidFill>
                <a:srgbClr val="666699"/>
              </a:solidFill>
              <a:latin typeface="Courier New" panose="02070309020205020404" pitchFamily="49" charset="0"/>
            </a:endParaRPr>
          </a:p>
          <a:p>
            <a:pPr>
              <a:spcBef>
                <a:spcPct val="0"/>
              </a:spcBef>
              <a:buFontTx/>
              <a:buNone/>
            </a:pPr>
            <a:r>
              <a:rPr lang="en-ZA" altLang="en-US" sz="1400" dirty="0" smtClean="0">
                <a:solidFill>
                  <a:srgbClr val="666699"/>
                </a:solidFill>
                <a:latin typeface="Courier New" panose="02070309020205020404" pitchFamily="49" charset="0"/>
              </a:rPr>
              <a:t>		 sorted([]).</a:t>
            </a:r>
          </a:p>
          <a:p>
            <a:pPr>
              <a:spcBef>
                <a:spcPct val="0"/>
              </a:spcBef>
              <a:buFontTx/>
              <a:buNone/>
            </a:pPr>
            <a:r>
              <a:rPr lang="en-ZA" altLang="en-US" sz="1400" dirty="0" smtClean="0">
                <a:solidFill>
                  <a:srgbClr val="666699"/>
                </a:solidFill>
                <a:latin typeface="Courier New" panose="02070309020205020404" pitchFamily="49" charset="0"/>
              </a:rPr>
              <a:t>		 sorted([X]).</a:t>
            </a:r>
          </a:p>
          <a:p>
            <a:pPr>
              <a:spcBef>
                <a:spcPct val="0"/>
              </a:spcBef>
              <a:buFontTx/>
              <a:buNone/>
            </a:pPr>
            <a:r>
              <a:rPr lang="en-ZA" altLang="en-US" sz="1400" dirty="0" smtClean="0">
                <a:solidFill>
                  <a:srgbClr val="666699"/>
                </a:solidFill>
                <a:latin typeface="Courier New" panose="02070309020205020404" pitchFamily="49" charset="0"/>
              </a:rPr>
              <a:t>		 sorted([X, Y | List]) :- X &lt;= Y, sorted([Y | List]).</a:t>
            </a:r>
          </a:p>
          <a:p>
            <a:pPr lvl="1">
              <a:buFontTx/>
              <a:buNone/>
            </a:pPr>
            <a:endParaRPr lang="en-US" altLang="en-US" sz="700" dirty="0" smtClean="0"/>
          </a:p>
          <a:p>
            <a:pPr lvl="1"/>
            <a:r>
              <a:rPr lang="en-US" altLang="en-US" sz="2000" dirty="0" smtClean="0"/>
              <a:t>How does this proposition actually “sort” </a:t>
            </a:r>
            <a:r>
              <a:rPr lang="en-US" altLang="en-US" sz="2000" dirty="0" err="1" smtClean="0">
                <a:latin typeface="Courier New" panose="02070309020205020404" pitchFamily="49" charset="0"/>
                <a:cs typeface="Courier New" panose="02070309020205020404" pitchFamily="49" charset="0"/>
              </a:rPr>
              <a:t>Old_list</a:t>
            </a:r>
            <a:r>
              <a:rPr lang="en-US" altLang="en-US" sz="2000" dirty="0" smtClean="0"/>
              <a:t>?</a:t>
            </a:r>
            <a:endParaRPr lang="en-GB" altLang="en-US" sz="1200" dirty="0" smtClean="0">
              <a:latin typeface="Courier New" panose="02070309020205020404" pitchFamily="49" charset="0"/>
            </a:endParaRPr>
          </a:p>
        </p:txBody>
      </p:sp>
      <p:sp>
        <p:nvSpPr>
          <p:cNvPr id="87044" name="Slide Number Placeholder 4"/>
          <p:cNvSpPr txBox="1">
            <a:spLocks noGrp="1"/>
          </p:cNvSpPr>
          <p:nvPr/>
        </p:nvSpPr>
        <p:spPr bwMode="auto">
          <a:xfrm>
            <a:off x="6934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r">
              <a:spcBef>
                <a:spcPct val="0"/>
              </a:spcBef>
              <a:buFontTx/>
              <a:buNone/>
            </a:pPr>
            <a:r>
              <a:rPr lang="en-US" altLang="en-US" sz="1000">
                <a:solidFill>
                  <a:schemeClr val="tx1"/>
                </a:solidFill>
                <a:latin typeface="Arial" panose="020B0604020202020204" pitchFamily="34" charset="0"/>
              </a:rPr>
              <a:t>1-</a:t>
            </a:r>
            <a:fld id="{2FEF7E3E-BD9F-444F-B8D5-25F8FDC22578}" type="slidenum">
              <a:rPr lang="en-US" altLang="en-US" sz="1000">
                <a:solidFill>
                  <a:schemeClr val="tx1"/>
                </a:solidFill>
                <a:latin typeface="Arial" panose="020B0604020202020204" pitchFamily="34" charset="0"/>
              </a:rPr>
              <a:pPr algn="r">
                <a:spcBef>
                  <a:spcPct val="0"/>
                </a:spcBef>
                <a:buFontTx/>
                <a:buNone/>
              </a:pPr>
              <a:t>17</a:t>
            </a:fld>
            <a:endParaRPr lang="en-US" altLang="en-US" sz="1000">
              <a:solidFill>
                <a:schemeClr val="tx1"/>
              </a:solidFill>
              <a:latin typeface="Arial" panose="020B0604020202020204" pitchFamily="34" charset="0"/>
            </a:endParaRP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AB546C9A-1C22-4919-A0E2-BAB816EE90D7}" type="slidenum">
              <a:rPr lang="en-US" altLang="en-US" sz="1000" smtClean="0">
                <a:solidFill>
                  <a:schemeClr val="tx1"/>
                </a:solidFill>
                <a:latin typeface="Arial" panose="020B0604020202020204" pitchFamily="34" charset="0"/>
              </a:rPr>
              <a:pPr>
                <a:spcBef>
                  <a:spcPct val="0"/>
                </a:spcBef>
                <a:buFontTx/>
                <a:buNone/>
              </a:pPr>
              <a:t>18</a:t>
            </a:fld>
            <a:endParaRPr lang="en-US" altLang="en-US" sz="1000" smtClean="0">
              <a:solidFill>
                <a:schemeClr val="tx1"/>
              </a:solidFill>
              <a:latin typeface="Arial" panose="020B0604020202020204" pitchFamily="34" charset="0"/>
            </a:endParaRPr>
          </a:p>
        </p:txBody>
      </p:sp>
      <p:sp>
        <p:nvSpPr>
          <p:cNvPr id="89091" name="Rectangle 2"/>
          <p:cNvSpPr>
            <a:spLocks noGrp="1" noChangeArrowheads="1"/>
          </p:cNvSpPr>
          <p:nvPr>
            <p:ph type="title"/>
          </p:nvPr>
        </p:nvSpPr>
        <p:spPr/>
        <p:txBody>
          <a:bodyPr/>
          <a:lstStyle/>
          <a:p>
            <a:pPr eaLnBrk="1" hangingPunct="1"/>
            <a:r>
              <a:rPr lang="en-US" altLang="en-US" smtClean="0"/>
              <a:t>Applications of Logic Programming</a:t>
            </a:r>
          </a:p>
        </p:txBody>
      </p:sp>
      <p:sp>
        <p:nvSpPr>
          <p:cNvPr id="89092" name="Rectangle 3"/>
          <p:cNvSpPr>
            <a:spLocks noGrp="1" noChangeArrowheads="1"/>
          </p:cNvSpPr>
          <p:nvPr>
            <p:ph type="body" idx="1"/>
          </p:nvPr>
        </p:nvSpPr>
        <p:spPr>
          <a:xfrm>
            <a:off x="609600" y="1568670"/>
            <a:ext cx="8153400" cy="4572000"/>
          </a:xfrm>
        </p:spPr>
        <p:txBody>
          <a:bodyPr/>
          <a:lstStyle/>
          <a:p>
            <a:pPr eaLnBrk="1" hangingPunct="1"/>
            <a:r>
              <a:rPr lang="en-US" altLang="en-US" sz="2400" dirty="0" smtClean="0"/>
              <a:t>Relational database management systems</a:t>
            </a:r>
          </a:p>
          <a:p>
            <a:pPr eaLnBrk="1" hangingPunct="1"/>
            <a:r>
              <a:rPr lang="en-US" altLang="en-US" sz="2400" dirty="0" smtClean="0"/>
              <a:t>Expert systems</a:t>
            </a:r>
          </a:p>
          <a:p>
            <a:pPr eaLnBrk="1" hangingPunct="1"/>
            <a:r>
              <a:rPr lang="en-US" altLang="en-US" sz="2400" dirty="0" smtClean="0"/>
              <a:t>Natural language processing</a:t>
            </a:r>
          </a:p>
        </p:txBody>
      </p:sp>
      <p:sp>
        <p:nvSpPr>
          <p:cNvPr id="6" name="Footer Placeholder 3"/>
          <p:cNvSpPr>
            <a:spLocks noGrp="1"/>
          </p:cNvSpPr>
          <p:nvPr>
            <p:ph type="ftr" sz="quarter" idx="10"/>
          </p:nvPr>
        </p:nvSpPr>
        <p:spPr/>
        <p:txBody>
          <a:bodyPr/>
          <a:lstStyle/>
          <a:p>
            <a:pPr>
              <a:defRPr/>
            </a:pPr>
            <a:r>
              <a:rPr lang="en-US" dirty="0" smtClean="0"/>
              <a:t>Copyright © 2023 Addison-Wesley. All rights reserved.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dirty="0" smtClean="0">
                <a:solidFill>
                  <a:schemeClr val="tx1"/>
                </a:solidFill>
                <a:latin typeface="Arial" panose="020B0604020202020204" pitchFamily="34" charset="0"/>
              </a:rPr>
              <a:t>Copyright © 2023 Addison-Wesley. All rights reserved.</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3909EE93-D58A-4246-8953-D511DDF1FD16}" type="slidenum">
              <a:rPr lang="en-US" altLang="en-US" sz="1000" smtClean="0">
                <a:solidFill>
                  <a:schemeClr val="tx1"/>
                </a:solidFill>
                <a:latin typeface="Arial" panose="020B0604020202020204" pitchFamily="34" charset="0"/>
              </a:rPr>
              <a:pPr>
                <a:spcBef>
                  <a:spcPct val="0"/>
                </a:spcBef>
                <a:buFontTx/>
                <a:buNone/>
              </a:pPr>
              <a:t>2</a:t>
            </a:fld>
            <a:endParaRPr lang="en-US" altLang="en-US" sz="1000" smtClean="0">
              <a:solidFill>
                <a:schemeClr val="tx1"/>
              </a:solidFill>
              <a:latin typeface="Arial" panose="020B0604020202020204" pitchFamily="34" charset="0"/>
            </a:endParaRPr>
          </a:p>
        </p:txBody>
      </p:sp>
      <p:sp>
        <p:nvSpPr>
          <p:cNvPr id="6148" name="Rectangle 4"/>
          <p:cNvSpPr>
            <a:spLocks noGrp="1" noChangeArrowheads="1"/>
          </p:cNvSpPr>
          <p:nvPr>
            <p:ph type="title"/>
          </p:nvPr>
        </p:nvSpPr>
        <p:spPr/>
        <p:txBody>
          <a:bodyPr/>
          <a:lstStyle/>
          <a:p>
            <a:pPr eaLnBrk="1" hangingPunct="1"/>
            <a:r>
              <a:rPr lang="en-US" altLang="en-US" smtClean="0"/>
              <a:t>Chapter 16 Topics</a:t>
            </a:r>
          </a:p>
        </p:txBody>
      </p:sp>
      <p:sp>
        <p:nvSpPr>
          <p:cNvPr id="6149" name="Rectangle 5"/>
          <p:cNvSpPr>
            <a:spLocks noGrp="1" noChangeArrowheads="1"/>
          </p:cNvSpPr>
          <p:nvPr>
            <p:ph type="body" idx="1"/>
          </p:nvPr>
        </p:nvSpPr>
        <p:spPr/>
        <p:txBody>
          <a:bodyPr/>
          <a:lstStyle/>
          <a:p>
            <a:pPr eaLnBrk="1" hangingPunct="1"/>
            <a:r>
              <a:rPr lang="en-US" altLang="en-US" dirty="0" smtClean="0"/>
              <a:t>The Basic Elements of Prolog</a:t>
            </a:r>
          </a:p>
          <a:p>
            <a:pPr lvl="1" eaLnBrk="1" hangingPunct="1"/>
            <a:r>
              <a:rPr lang="en-US" altLang="en-US" dirty="0" smtClean="0"/>
              <a:t>Simple arithmetic</a:t>
            </a:r>
          </a:p>
          <a:p>
            <a:pPr lvl="1" eaLnBrk="1" hangingPunct="1"/>
            <a:r>
              <a:rPr lang="en-US" altLang="en-US" dirty="0" smtClean="0"/>
              <a:t>List Structures</a:t>
            </a:r>
          </a:p>
          <a:p>
            <a:pPr eaLnBrk="1" hangingPunct="1"/>
            <a:r>
              <a:rPr lang="en-US" altLang="en-US" dirty="0" smtClean="0"/>
              <a:t>Deficiencies of Prolog</a:t>
            </a:r>
          </a:p>
          <a:p>
            <a:pPr eaLnBrk="1" hangingPunct="1"/>
            <a:r>
              <a:rPr lang="en-US" altLang="en-US" dirty="0" smtClean="0"/>
              <a:t>Applications of Logic Programming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634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292E114-39AF-4829-9954-E3DAABB2214C}" type="slidenum">
              <a:rPr lang="en-US" altLang="en-US" sz="1000" smtClean="0">
                <a:solidFill>
                  <a:schemeClr val="tx1"/>
                </a:solidFill>
                <a:latin typeface="Arial" panose="020B0604020202020204" pitchFamily="34" charset="0"/>
              </a:rPr>
              <a:pPr>
                <a:spcBef>
                  <a:spcPct val="0"/>
                </a:spcBef>
                <a:buFontTx/>
                <a:buNone/>
              </a:pPr>
              <a:t>3</a:t>
            </a:fld>
            <a:endParaRPr lang="en-US" altLang="en-US" sz="1000" smtClean="0">
              <a:solidFill>
                <a:schemeClr val="tx1"/>
              </a:solidFill>
              <a:latin typeface="Arial" panose="020B0604020202020204" pitchFamily="34" charset="0"/>
            </a:endParaRPr>
          </a:p>
        </p:txBody>
      </p:sp>
      <p:sp>
        <p:nvSpPr>
          <p:cNvPr id="63492" name="Rectangle 2"/>
          <p:cNvSpPr>
            <a:spLocks noGrp="1" noChangeArrowheads="1"/>
          </p:cNvSpPr>
          <p:nvPr>
            <p:ph type="title"/>
          </p:nvPr>
        </p:nvSpPr>
        <p:spPr>
          <a:xfrm>
            <a:off x="609600" y="381000"/>
            <a:ext cx="8153400" cy="1143000"/>
          </a:xfrm>
        </p:spPr>
        <p:txBody>
          <a:bodyPr/>
          <a:lstStyle/>
          <a:p>
            <a:pPr eaLnBrk="1" hangingPunct="1"/>
            <a:r>
              <a:rPr lang="en-US" altLang="en-US" dirty="0" smtClean="0"/>
              <a:t>Simple Arithmetic</a:t>
            </a:r>
          </a:p>
        </p:txBody>
      </p:sp>
      <p:sp>
        <p:nvSpPr>
          <p:cNvPr id="63493" name="Rectangle 3"/>
          <p:cNvSpPr>
            <a:spLocks noGrp="1" noChangeArrowheads="1"/>
          </p:cNvSpPr>
          <p:nvPr>
            <p:ph type="body" idx="1"/>
          </p:nvPr>
        </p:nvSpPr>
        <p:spPr>
          <a:xfrm>
            <a:off x="609600" y="1600200"/>
            <a:ext cx="8305800" cy="4572000"/>
          </a:xfrm>
        </p:spPr>
        <p:txBody>
          <a:bodyPr/>
          <a:lstStyle/>
          <a:p>
            <a:pPr eaLnBrk="1" hangingPunct="1"/>
            <a:r>
              <a:rPr lang="en-US" altLang="en-US" dirty="0" smtClean="0"/>
              <a:t>Prolog has integer variables and arithmetic</a:t>
            </a:r>
          </a:p>
          <a:p>
            <a:pPr eaLnBrk="1" hangingPunct="1"/>
            <a:r>
              <a:rPr lang="en-US" altLang="en-US" dirty="0" smtClean="0"/>
              <a:t>The </a:t>
            </a:r>
            <a:r>
              <a:rPr lang="en-US" altLang="en-US" b="1" dirty="0" smtClean="0">
                <a:latin typeface="Courier New" panose="02070309020205020404" pitchFamily="49" charset="0"/>
              </a:rPr>
              <a:t>is</a:t>
            </a:r>
            <a:r>
              <a:rPr lang="en-US" altLang="en-US" dirty="0" smtClean="0"/>
              <a:t> operator</a:t>
            </a:r>
          </a:p>
          <a:p>
            <a:pPr lvl="1" eaLnBrk="1" hangingPunct="1"/>
            <a:r>
              <a:rPr lang="en-US" altLang="en-US" dirty="0" smtClean="0"/>
              <a:t>Right operand is an arithmetic expression</a:t>
            </a:r>
          </a:p>
          <a:p>
            <a:pPr lvl="1" eaLnBrk="1" hangingPunct="1"/>
            <a:r>
              <a:rPr lang="en-US" altLang="en-US" dirty="0" smtClean="0"/>
              <a:t>Left operand is a variable</a:t>
            </a:r>
          </a:p>
          <a:p>
            <a:pPr lvl="1" eaLnBrk="1" hangingPunct="1"/>
            <a:r>
              <a:rPr lang="en-US" altLang="en-US" dirty="0" smtClean="0"/>
              <a:t>For example</a:t>
            </a:r>
          </a:p>
          <a:p>
            <a:pPr eaLnBrk="1" hangingPunct="1">
              <a:buFontTx/>
              <a:buNone/>
            </a:pPr>
            <a:r>
              <a:rPr lang="en-US" altLang="en-US" sz="2150" dirty="0" smtClean="0">
                <a:solidFill>
                  <a:srgbClr val="666699"/>
                </a:solidFill>
                <a:latin typeface="Courier New" panose="02070309020205020404" pitchFamily="49" charset="0"/>
                <a:cs typeface="Courier New" panose="02070309020205020404" pitchFamily="49" charset="0"/>
              </a:rPr>
              <a:t>		  A </a:t>
            </a:r>
            <a:r>
              <a:rPr lang="en-US" altLang="en-US" sz="2150" b="1" dirty="0" smtClean="0">
                <a:solidFill>
                  <a:srgbClr val="666699"/>
                </a:solidFill>
                <a:latin typeface="Courier New" panose="02070309020205020404" pitchFamily="49" charset="0"/>
                <a:cs typeface="Courier New" panose="02070309020205020404" pitchFamily="49" charset="0"/>
              </a:rPr>
              <a:t>is</a:t>
            </a:r>
            <a:r>
              <a:rPr lang="en-US" altLang="en-US" sz="2150" dirty="0" smtClean="0">
                <a:solidFill>
                  <a:srgbClr val="666699"/>
                </a:solidFill>
                <a:latin typeface="Courier New" panose="02070309020205020404" pitchFamily="49" charset="0"/>
                <a:cs typeface="Courier New" panose="02070309020205020404" pitchFamily="49" charset="0"/>
              </a:rPr>
              <a:t> B / 17 + C.</a:t>
            </a:r>
          </a:p>
          <a:p>
            <a:pPr lvl="1" eaLnBrk="1" hangingPunct="1"/>
            <a:r>
              <a:rPr lang="en-US" altLang="en-US" dirty="0" smtClean="0"/>
              <a:t>All variables on RHS </a:t>
            </a:r>
            <a:r>
              <a:rPr lang="en-US" altLang="en-US" u="sng" dirty="0" smtClean="0"/>
              <a:t>must</a:t>
            </a:r>
            <a:r>
              <a:rPr lang="en-US" altLang="en-US" dirty="0" smtClean="0"/>
              <a:t> be instantiated</a:t>
            </a:r>
          </a:p>
          <a:p>
            <a:pPr lvl="1" eaLnBrk="1" hangingPunct="1"/>
            <a:r>
              <a:rPr lang="en-US" altLang="en-US" dirty="0" smtClean="0"/>
              <a:t>Variable on LHS </a:t>
            </a:r>
            <a:r>
              <a:rPr lang="en-US" altLang="en-US" u="sng" dirty="0" smtClean="0"/>
              <a:t>must not</a:t>
            </a:r>
            <a:r>
              <a:rPr lang="en-US" altLang="en-US" dirty="0" smtClean="0"/>
              <a:t> be instantiated, and becomes instantiated with the value of the RHS</a:t>
            </a:r>
          </a:p>
          <a:p>
            <a:pPr lvl="1" eaLnBrk="1" hangingPunct="1"/>
            <a:r>
              <a:rPr lang="en-US" altLang="en-US" u="sng" dirty="0" smtClean="0"/>
              <a:t>Not</a:t>
            </a:r>
            <a:r>
              <a:rPr lang="en-US" altLang="en-US" dirty="0" smtClean="0"/>
              <a:t> an assignment statement, so this</a:t>
            </a:r>
            <a:r>
              <a:rPr lang="en-US" altLang="en-US" sz="2400" dirty="0" smtClean="0"/>
              <a:t> is illegal</a:t>
            </a:r>
          </a:p>
          <a:p>
            <a:pPr eaLnBrk="1" hangingPunct="1">
              <a:buFontTx/>
              <a:buNone/>
            </a:pPr>
            <a:r>
              <a:rPr lang="en-US" altLang="en-US" sz="2150" dirty="0" smtClean="0">
                <a:solidFill>
                  <a:srgbClr val="666699"/>
                </a:solidFill>
                <a:latin typeface="Courier New" panose="02070309020205020404" pitchFamily="49" charset="0"/>
                <a:cs typeface="Courier New" panose="02070309020205020404" pitchFamily="49" charset="0"/>
              </a:rPr>
              <a:t>		  Sum </a:t>
            </a:r>
            <a:r>
              <a:rPr lang="en-US" altLang="en-US" sz="2150" b="1" dirty="0" smtClean="0">
                <a:solidFill>
                  <a:srgbClr val="666699"/>
                </a:solidFill>
                <a:latin typeface="Courier New" panose="02070309020205020404" pitchFamily="49" charset="0"/>
                <a:cs typeface="Courier New" panose="02070309020205020404" pitchFamily="49" charset="0"/>
              </a:rPr>
              <a:t>is</a:t>
            </a:r>
            <a:r>
              <a:rPr lang="en-US" altLang="en-US" sz="2150" dirty="0" smtClean="0">
                <a:solidFill>
                  <a:srgbClr val="666699"/>
                </a:solidFill>
                <a:latin typeface="Courier New" panose="02070309020205020404" pitchFamily="49" charset="0"/>
                <a:cs typeface="Courier New" panose="02070309020205020404" pitchFamily="49" charset="0"/>
              </a:rPr>
              <a:t> Sum + Number.</a:t>
            </a:r>
            <a:endParaRPr lang="en-US" altLang="en-US" sz="2150" dirty="0" smtClean="0">
              <a:solidFill>
                <a:srgbClr val="666699"/>
              </a:solidFill>
            </a:endParaRPr>
          </a:p>
        </p:txBody>
      </p:sp>
    </p:spTree>
    <p:extLst>
      <p:ext uri="{BB962C8B-B14F-4D97-AF65-F5344CB8AC3E}">
        <p14:creationId xmlns:p14="http://schemas.microsoft.com/office/powerpoint/2010/main" val="3858310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655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876AE6B5-CC95-4281-8DDF-41AE3809FA9E}" type="slidenum">
              <a:rPr lang="en-US" altLang="en-US" sz="1000" smtClean="0">
                <a:solidFill>
                  <a:schemeClr val="tx1"/>
                </a:solidFill>
                <a:latin typeface="Arial" panose="020B0604020202020204" pitchFamily="34" charset="0"/>
              </a:rPr>
              <a:pPr>
                <a:spcBef>
                  <a:spcPct val="0"/>
                </a:spcBef>
                <a:buFontTx/>
                <a:buNone/>
              </a:pPr>
              <a:t>4</a:t>
            </a:fld>
            <a:endParaRPr lang="en-US" altLang="en-US" sz="1000" smtClean="0">
              <a:solidFill>
                <a:schemeClr val="tx1"/>
              </a:solidFill>
              <a:latin typeface="Arial" panose="020B0604020202020204" pitchFamily="34" charset="0"/>
            </a:endParaRPr>
          </a:p>
        </p:txBody>
      </p:sp>
      <p:sp>
        <p:nvSpPr>
          <p:cNvPr id="65540" name="Rectangle 2"/>
          <p:cNvSpPr>
            <a:spLocks noGrp="1" noChangeArrowheads="1"/>
          </p:cNvSpPr>
          <p:nvPr>
            <p:ph type="title"/>
          </p:nvPr>
        </p:nvSpPr>
        <p:spPr/>
        <p:txBody>
          <a:bodyPr/>
          <a:lstStyle/>
          <a:p>
            <a:pPr eaLnBrk="1" hangingPunct="1"/>
            <a:r>
              <a:rPr lang="en-US" altLang="en-US" dirty="0" smtClean="0"/>
              <a:t>Simple Arithmetic: Example</a:t>
            </a:r>
          </a:p>
        </p:txBody>
      </p:sp>
      <p:sp>
        <p:nvSpPr>
          <p:cNvPr id="65541" name="Rectangle 3"/>
          <p:cNvSpPr>
            <a:spLocks noGrp="1" noChangeArrowheads="1"/>
          </p:cNvSpPr>
          <p:nvPr>
            <p:ph type="body" idx="1"/>
          </p:nvPr>
        </p:nvSpPr>
        <p:spPr/>
        <p:txBody>
          <a:bodyPr/>
          <a:lstStyle/>
          <a:p>
            <a:pPr defTabSz="404813" eaLnBrk="1" hangingPunct="1">
              <a:lnSpc>
                <a:spcPct val="90000"/>
              </a:lnSpc>
              <a:buFontTx/>
              <a:buNone/>
              <a:tabLst>
                <a:tab pos="2393950" algn="l"/>
              </a:tabLst>
            </a:pPr>
            <a:r>
              <a:rPr lang="en-US" altLang="en-US" sz="2400" dirty="0" smtClean="0">
                <a:latin typeface="Courier New" panose="02070309020205020404" pitchFamily="49" charset="0"/>
              </a:rPr>
              <a:t>speed(ford,100).</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speed(chevy,105).</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speed(dodge,95).</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speed(volvo,80).</a:t>
            </a:r>
          </a:p>
          <a:p>
            <a:pPr defTabSz="404813" eaLnBrk="1" hangingPunct="1">
              <a:lnSpc>
                <a:spcPct val="90000"/>
              </a:lnSpc>
              <a:buFontTx/>
              <a:buNone/>
              <a:tabLst>
                <a:tab pos="2393950" algn="l"/>
              </a:tabLst>
            </a:pPr>
            <a:endParaRPr lang="en-US" altLang="en-US" sz="1200" dirty="0" smtClean="0">
              <a:latin typeface="Courier New" panose="02070309020205020404" pitchFamily="49" charset="0"/>
            </a:endParaRP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time(ford,20).</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time(chevy,21).</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time(dodge,24).</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time(volvo,24).</a:t>
            </a:r>
          </a:p>
          <a:p>
            <a:pPr defTabSz="404813" eaLnBrk="1" hangingPunct="1">
              <a:lnSpc>
                <a:spcPct val="90000"/>
              </a:lnSpc>
              <a:buFontTx/>
              <a:buNone/>
              <a:tabLst>
                <a:tab pos="2393950" algn="l"/>
              </a:tabLst>
            </a:pPr>
            <a:endParaRPr lang="en-US" altLang="en-US" sz="1200" dirty="0" smtClean="0">
              <a:latin typeface="Courier New" panose="02070309020205020404" pitchFamily="49" charset="0"/>
            </a:endParaRP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distance(X,Y) :- speed(</a:t>
            </a:r>
            <a:r>
              <a:rPr lang="en-US" altLang="en-US" sz="2400" dirty="0" err="1" smtClean="0">
                <a:latin typeface="Courier New" panose="02070309020205020404" pitchFamily="49" charset="0"/>
              </a:rPr>
              <a:t>X,Speed</a:t>
            </a:r>
            <a:r>
              <a:rPr lang="en-US" altLang="en-US" sz="2400" dirty="0" smtClean="0">
                <a:latin typeface="Courier New" panose="02070309020205020404" pitchFamily="49" charset="0"/>
              </a:rPr>
              <a:t>),</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                 time(</a:t>
            </a:r>
            <a:r>
              <a:rPr lang="en-US" altLang="en-US" sz="2400" dirty="0" err="1" smtClean="0">
                <a:latin typeface="Courier New" panose="02070309020205020404" pitchFamily="49" charset="0"/>
              </a:rPr>
              <a:t>X,Time</a:t>
            </a:r>
            <a:r>
              <a:rPr lang="en-US" altLang="en-US" sz="2400" dirty="0" smtClean="0">
                <a:latin typeface="Courier New" panose="02070309020205020404" pitchFamily="49" charset="0"/>
              </a:rPr>
              <a:t>), </a:t>
            </a:r>
          </a:p>
          <a:p>
            <a:pPr defTabSz="404813" eaLnBrk="1" hangingPunct="1">
              <a:lnSpc>
                <a:spcPct val="90000"/>
              </a:lnSpc>
              <a:buFontTx/>
              <a:buNone/>
              <a:tabLst>
                <a:tab pos="2393950" algn="l"/>
              </a:tabLst>
            </a:pPr>
            <a:r>
              <a:rPr lang="en-US" altLang="en-US" sz="2400" dirty="0" smtClean="0">
                <a:latin typeface="Courier New" panose="02070309020205020404" pitchFamily="49" charset="0"/>
              </a:rPr>
              <a:t>                 Y is Speed * Time.</a:t>
            </a:r>
          </a:p>
        </p:txBody>
      </p:sp>
      <p:sp>
        <p:nvSpPr>
          <p:cNvPr id="65542" name="Text Box 7"/>
          <p:cNvSpPr txBox="1">
            <a:spLocks noChangeArrowheads="1"/>
          </p:cNvSpPr>
          <p:nvPr/>
        </p:nvSpPr>
        <p:spPr bwMode="auto">
          <a:xfrm>
            <a:off x="4572000" y="1582847"/>
            <a:ext cx="4191000" cy="3370153"/>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ZA" altLang="en-US" sz="1800" dirty="0" smtClean="0">
                <a:latin typeface="+mj-lt"/>
                <a:cs typeface="Courier New" panose="02070309020205020404" pitchFamily="49" charset="0"/>
              </a:rPr>
              <a:t>Consider this query:</a:t>
            </a:r>
          </a:p>
          <a:p>
            <a:pPr>
              <a:spcBef>
                <a:spcPct val="0"/>
              </a:spcBef>
              <a:buFontTx/>
              <a:buNone/>
            </a:pPr>
            <a:r>
              <a:rPr lang="en-ZA" altLang="en-US" sz="1800" b="1" dirty="0">
                <a:latin typeface="Courier New" panose="02070309020205020404" pitchFamily="49" charset="0"/>
                <a:cs typeface="Courier New" panose="02070309020205020404" pitchFamily="49" charset="0"/>
              </a:rPr>
              <a:t> </a:t>
            </a:r>
            <a:r>
              <a:rPr lang="en-ZA" altLang="en-US" sz="1800" b="1" dirty="0" smtClean="0">
                <a:latin typeface="Courier New" panose="02070309020205020404" pitchFamily="49" charset="0"/>
                <a:cs typeface="Courier New" panose="02070309020205020404" pitchFamily="49" charset="0"/>
              </a:rPr>
              <a:t> ?-</a:t>
            </a:r>
            <a:r>
              <a:rPr lang="en-ZA" altLang="en-US" sz="1800" dirty="0" smtClean="0">
                <a:latin typeface="Courier New" panose="02070309020205020404" pitchFamily="49" charset="0"/>
                <a:cs typeface="Courier New" panose="02070309020205020404" pitchFamily="49" charset="0"/>
              </a:rPr>
              <a:t> </a:t>
            </a:r>
            <a:r>
              <a:rPr lang="en-ZA" altLang="en-US" sz="1800" dirty="0">
                <a:latin typeface="Courier New" panose="02070309020205020404" pitchFamily="49" charset="0"/>
              </a:rPr>
              <a:t>distance(</a:t>
            </a:r>
            <a:r>
              <a:rPr lang="en-ZA" altLang="en-US" sz="1800" dirty="0" err="1">
                <a:latin typeface="Courier New" panose="02070309020205020404" pitchFamily="49" charset="0"/>
              </a:rPr>
              <a:t>chevy,X</a:t>
            </a:r>
            <a:r>
              <a:rPr lang="en-ZA" altLang="en-US" sz="1800" dirty="0" smtClean="0">
                <a:latin typeface="Courier New" panose="02070309020205020404" pitchFamily="49" charset="0"/>
              </a:rPr>
              <a:t>)</a:t>
            </a:r>
            <a:endParaRPr lang="en-ZA" altLang="en-US" sz="1800" dirty="0"/>
          </a:p>
          <a:p>
            <a:pPr>
              <a:spcBef>
                <a:spcPct val="0"/>
              </a:spcBef>
            </a:pPr>
            <a:endParaRPr lang="en-ZA" altLang="en-US" sz="500" dirty="0" smtClean="0">
              <a:latin typeface="Courier New" panose="02070309020205020404" pitchFamily="49" charset="0"/>
            </a:endParaRPr>
          </a:p>
          <a:p>
            <a:pPr>
              <a:spcBef>
                <a:spcPct val="0"/>
              </a:spcBef>
              <a:buNone/>
            </a:pPr>
            <a:r>
              <a:rPr lang="en-ZA" altLang="en-US" sz="1800" dirty="0" smtClean="0">
                <a:latin typeface="+mj-lt"/>
              </a:rPr>
              <a:t>Instantiations caused by this query:</a:t>
            </a:r>
          </a:p>
          <a:p>
            <a:pPr>
              <a:spcBef>
                <a:spcPct val="0"/>
              </a:spcBef>
            </a:pPr>
            <a:r>
              <a:rPr lang="en-ZA" altLang="en-US" sz="1800" dirty="0" smtClean="0">
                <a:latin typeface="Courier New" panose="02070309020205020404" pitchFamily="49" charset="0"/>
              </a:rPr>
              <a:t> speed(</a:t>
            </a:r>
            <a:r>
              <a:rPr lang="en-ZA" altLang="en-US" sz="1800" dirty="0" err="1" smtClean="0">
                <a:latin typeface="Courier New" panose="02070309020205020404" pitchFamily="49" charset="0"/>
              </a:rPr>
              <a:t>chevy,Speed</a:t>
            </a:r>
            <a:r>
              <a:rPr lang="en-ZA" altLang="en-US" sz="1800" dirty="0">
                <a:latin typeface="Courier New" panose="02070309020205020404" pitchFamily="49" charset="0"/>
              </a:rPr>
              <a:t>)</a:t>
            </a:r>
          </a:p>
          <a:p>
            <a:pPr>
              <a:spcBef>
                <a:spcPct val="0"/>
              </a:spcBef>
            </a:pPr>
            <a:r>
              <a:rPr lang="en-ZA" altLang="en-US" sz="1800" dirty="0" smtClean="0">
                <a:latin typeface="Courier New" panose="02070309020205020404" pitchFamily="49" charset="0"/>
              </a:rPr>
              <a:t> Speed</a:t>
            </a:r>
            <a:r>
              <a:rPr lang="en-ZA" altLang="en-US" sz="1800" dirty="0" smtClean="0"/>
              <a:t> </a:t>
            </a:r>
            <a:r>
              <a:rPr lang="en-ZA" altLang="en-US" sz="1800" dirty="0"/>
              <a:t>to </a:t>
            </a:r>
            <a:r>
              <a:rPr lang="en-ZA" altLang="en-US" sz="1800" dirty="0">
                <a:latin typeface="Courier New" panose="02070309020205020404" pitchFamily="49" charset="0"/>
              </a:rPr>
              <a:t>105</a:t>
            </a:r>
          </a:p>
          <a:p>
            <a:pPr>
              <a:spcBef>
                <a:spcPct val="0"/>
              </a:spcBef>
            </a:pPr>
            <a:r>
              <a:rPr lang="en-ZA" altLang="en-US" sz="1800" dirty="0" smtClean="0">
                <a:latin typeface="Courier New" panose="02070309020205020404" pitchFamily="49" charset="0"/>
              </a:rPr>
              <a:t> time(</a:t>
            </a:r>
            <a:r>
              <a:rPr lang="en-ZA" altLang="en-US" sz="1800" dirty="0" err="1" smtClean="0">
                <a:latin typeface="Courier New" panose="02070309020205020404" pitchFamily="49" charset="0"/>
              </a:rPr>
              <a:t>chevy,Time</a:t>
            </a:r>
            <a:r>
              <a:rPr lang="en-ZA" altLang="en-US" sz="1800" dirty="0">
                <a:latin typeface="Courier New" panose="02070309020205020404" pitchFamily="49" charset="0"/>
              </a:rPr>
              <a:t>)</a:t>
            </a:r>
          </a:p>
          <a:p>
            <a:pPr>
              <a:spcBef>
                <a:spcPct val="0"/>
              </a:spcBef>
            </a:pPr>
            <a:r>
              <a:rPr lang="en-ZA" altLang="en-US" sz="1800" dirty="0" smtClean="0">
                <a:latin typeface="Courier New" panose="02070309020205020404" pitchFamily="49" charset="0"/>
              </a:rPr>
              <a:t> Time</a:t>
            </a:r>
            <a:r>
              <a:rPr lang="en-ZA" altLang="en-US" sz="1800" dirty="0" smtClean="0"/>
              <a:t> </a:t>
            </a:r>
            <a:r>
              <a:rPr lang="en-ZA" altLang="en-US" sz="1800" dirty="0"/>
              <a:t>to </a:t>
            </a:r>
            <a:r>
              <a:rPr lang="en-ZA" altLang="en-US" sz="1800" dirty="0">
                <a:latin typeface="Courier New" panose="02070309020205020404" pitchFamily="49" charset="0"/>
              </a:rPr>
              <a:t>21</a:t>
            </a:r>
          </a:p>
          <a:p>
            <a:pPr>
              <a:spcBef>
                <a:spcPct val="0"/>
              </a:spcBef>
            </a:pPr>
            <a:r>
              <a:rPr lang="en-ZA" altLang="en-US" sz="1800" dirty="0" smtClean="0">
                <a:latin typeface="Courier New" panose="02070309020205020404" pitchFamily="49" charset="0"/>
              </a:rPr>
              <a:t> Y</a:t>
            </a:r>
            <a:r>
              <a:rPr lang="en-ZA" altLang="en-US" sz="1800" dirty="0" smtClean="0"/>
              <a:t> </a:t>
            </a:r>
            <a:r>
              <a:rPr lang="en-ZA" altLang="en-US" sz="1800" dirty="0"/>
              <a:t>to </a:t>
            </a:r>
            <a:r>
              <a:rPr lang="en-ZA" altLang="en-US" sz="1800" dirty="0">
                <a:latin typeface="Courier New" panose="02070309020205020404" pitchFamily="49" charset="0"/>
              </a:rPr>
              <a:t>105 * 21</a:t>
            </a:r>
            <a:r>
              <a:rPr lang="en-ZA" altLang="en-US" sz="1800" dirty="0"/>
              <a:t> (i.e. </a:t>
            </a:r>
            <a:r>
              <a:rPr lang="en-ZA" altLang="en-US" sz="1800" dirty="0">
                <a:latin typeface="Courier New" panose="02070309020205020404" pitchFamily="49" charset="0"/>
              </a:rPr>
              <a:t>2205</a:t>
            </a:r>
            <a:r>
              <a:rPr lang="en-ZA" altLang="en-US" sz="1800" dirty="0"/>
              <a:t>)</a:t>
            </a:r>
          </a:p>
          <a:p>
            <a:pPr>
              <a:spcBef>
                <a:spcPct val="0"/>
              </a:spcBef>
              <a:buFontTx/>
              <a:buNone/>
            </a:pPr>
            <a:endParaRPr lang="en-ZA" altLang="en-US" sz="1800" dirty="0"/>
          </a:p>
          <a:p>
            <a:pPr>
              <a:spcBef>
                <a:spcPct val="0"/>
              </a:spcBef>
              <a:buFontTx/>
              <a:buNone/>
            </a:pPr>
            <a:r>
              <a:rPr lang="en-ZA" altLang="en-US" sz="1800" dirty="0" smtClean="0"/>
              <a:t>Therefore </a:t>
            </a:r>
            <a:r>
              <a:rPr lang="en-ZA" altLang="en-US" sz="1800" dirty="0" err="1"/>
              <a:t>Prolog</a:t>
            </a:r>
            <a:r>
              <a:rPr lang="en-ZA" altLang="en-US" sz="1800" dirty="0"/>
              <a:t> answers:</a:t>
            </a:r>
          </a:p>
          <a:p>
            <a:pPr>
              <a:spcBef>
                <a:spcPct val="0"/>
              </a:spcBef>
            </a:pPr>
            <a:endParaRPr lang="en-ZA" altLang="en-US" sz="500" dirty="0" smtClean="0">
              <a:latin typeface="Courier New" panose="02070309020205020404" pitchFamily="49" charset="0"/>
            </a:endParaRPr>
          </a:p>
          <a:p>
            <a:pPr>
              <a:spcBef>
                <a:spcPct val="0"/>
              </a:spcBef>
            </a:pPr>
            <a:r>
              <a:rPr lang="en-ZA" altLang="en-US" sz="1800" dirty="0" smtClean="0">
                <a:latin typeface="Courier New" panose="02070309020205020404" pitchFamily="49" charset="0"/>
              </a:rPr>
              <a:t> X=2205</a:t>
            </a:r>
            <a:endParaRPr lang="en-GB" altLang="en-US" sz="1800" dirty="0">
              <a:latin typeface="Courier New" panose="02070309020205020404" pitchFamily="49" charset="0"/>
            </a:endParaRPr>
          </a:p>
        </p:txBody>
      </p:sp>
    </p:spTree>
    <p:extLst>
      <p:ext uri="{BB962C8B-B14F-4D97-AF65-F5344CB8AC3E}">
        <p14:creationId xmlns:p14="http://schemas.microsoft.com/office/powerpoint/2010/main" val="3636236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716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690567B-DB45-4F79-A07C-70B9A45A2822}" type="slidenum">
              <a:rPr lang="en-US" altLang="en-US" sz="1000" smtClean="0">
                <a:solidFill>
                  <a:schemeClr val="tx1"/>
                </a:solidFill>
                <a:latin typeface="Arial" panose="020B0604020202020204" pitchFamily="34" charset="0"/>
              </a:rPr>
              <a:pPr>
                <a:spcBef>
                  <a:spcPct val="0"/>
                </a:spcBef>
                <a:buFontTx/>
                <a:buNone/>
              </a:pPr>
              <a:t>5</a:t>
            </a:fld>
            <a:endParaRPr lang="en-US" altLang="en-US" sz="1000" smtClean="0">
              <a:solidFill>
                <a:schemeClr val="tx1"/>
              </a:solidFill>
              <a:latin typeface="Arial" panose="020B0604020202020204" pitchFamily="34" charset="0"/>
            </a:endParaRPr>
          </a:p>
        </p:txBody>
      </p:sp>
      <p:sp>
        <p:nvSpPr>
          <p:cNvPr id="71684" name="Rectangle 2"/>
          <p:cNvSpPr>
            <a:spLocks noGrp="1" noChangeArrowheads="1"/>
          </p:cNvSpPr>
          <p:nvPr>
            <p:ph type="title"/>
          </p:nvPr>
        </p:nvSpPr>
        <p:spPr/>
        <p:txBody>
          <a:bodyPr/>
          <a:lstStyle/>
          <a:p>
            <a:pPr eaLnBrk="1" hangingPunct="1"/>
            <a:r>
              <a:rPr lang="en-US" altLang="en-US" smtClean="0"/>
              <a:t>List Structures</a:t>
            </a:r>
          </a:p>
        </p:txBody>
      </p:sp>
      <p:sp>
        <p:nvSpPr>
          <p:cNvPr id="71685" name="Rectangle 3"/>
          <p:cNvSpPr>
            <a:spLocks noGrp="1" noChangeArrowheads="1"/>
          </p:cNvSpPr>
          <p:nvPr>
            <p:ph type="body" idx="1"/>
          </p:nvPr>
        </p:nvSpPr>
        <p:spPr>
          <a:xfrm>
            <a:off x="609600" y="1600200"/>
            <a:ext cx="8305800" cy="4724400"/>
          </a:xfrm>
        </p:spPr>
        <p:txBody>
          <a:bodyPr/>
          <a:lstStyle/>
          <a:p>
            <a:pPr eaLnBrk="1" hangingPunct="1"/>
            <a:r>
              <a:rPr lang="en-US" altLang="en-US" dirty="0" smtClean="0"/>
              <a:t>The </a:t>
            </a:r>
            <a:r>
              <a:rPr lang="en-US" altLang="en-US" u="sng" dirty="0" smtClean="0"/>
              <a:t>list</a:t>
            </a:r>
            <a:endParaRPr lang="en-US" altLang="en-US" dirty="0" smtClean="0"/>
          </a:p>
          <a:p>
            <a:pPr lvl="1" eaLnBrk="1" hangingPunct="1"/>
            <a:r>
              <a:rPr lang="en-US" altLang="en-US" dirty="0" smtClean="0"/>
              <a:t>Lists are the second basic data structure (in addition to atomic propositions)</a:t>
            </a:r>
          </a:p>
          <a:p>
            <a:pPr lvl="1" eaLnBrk="1" hangingPunct="1"/>
            <a:r>
              <a:rPr lang="en-US" altLang="en-US" dirty="0" smtClean="0"/>
              <a:t>A sequence of any number of elements</a:t>
            </a:r>
          </a:p>
          <a:p>
            <a:pPr lvl="1" eaLnBrk="1" hangingPunct="1"/>
            <a:r>
              <a:rPr lang="en-US" altLang="en-US" dirty="0" smtClean="0"/>
              <a:t>Elements can be atoms, atomic propositions, or other terms (including other lists)</a:t>
            </a:r>
          </a:p>
          <a:p>
            <a:pPr lvl="1" eaLnBrk="1" hangingPunct="1"/>
            <a:r>
              <a:rPr lang="en-US" altLang="en-US" dirty="0"/>
              <a:t>S</a:t>
            </a:r>
            <a:r>
              <a:rPr lang="en-US" altLang="en-US" dirty="0" smtClean="0"/>
              <a:t>imple list of atoms: 	   </a:t>
            </a:r>
            <a:r>
              <a:rPr lang="en-US" altLang="en-US" sz="2000" dirty="0" smtClean="0">
                <a:latin typeface="Courier New" panose="02070309020205020404" pitchFamily="49" charset="0"/>
              </a:rPr>
              <a:t>[apple, prune, grape]</a:t>
            </a:r>
          </a:p>
          <a:p>
            <a:pPr lvl="1" eaLnBrk="1" hangingPunct="1"/>
            <a:r>
              <a:rPr lang="en-US" altLang="en-US" dirty="0" smtClean="0">
                <a:latin typeface="+mj-lt"/>
              </a:rPr>
              <a:t>Complex list: 		   </a:t>
            </a:r>
            <a:r>
              <a:rPr lang="en-US" altLang="en-US" sz="2000" dirty="0" smtClean="0">
                <a:latin typeface="Courier New" panose="02070309020205020404" pitchFamily="49" charset="0"/>
                <a:cs typeface="Courier New" panose="02070309020205020404" pitchFamily="49" charset="0"/>
              </a:rPr>
              <a:t>[[a, b], son(</a:t>
            </a:r>
            <a:r>
              <a:rPr lang="en-US" altLang="en-US" sz="2000" dirty="0" err="1" smtClean="0">
                <a:latin typeface="Courier New" panose="02070309020205020404" pitchFamily="49" charset="0"/>
                <a:cs typeface="Courier New" panose="02070309020205020404" pitchFamily="49" charset="0"/>
              </a:rPr>
              <a:t>X,bob</a:t>
            </a:r>
            <a:r>
              <a:rPr lang="en-US" altLang="en-US" sz="2000" dirty="0" smtClean="0">
                <a:latin typeface="Courier New" panose="02070309020205020404" pitchFamily="49" charset="0"/>
                <a:cs typeface="Courier New" panose="02070309020205020404" pitchFamily="49" charset="0"/>
              </a:rPr>
              <a:t>)]</a:t>
            </a:r>
            <a:endParaRPr lang="en-US" altLang="en-US" sz="2000" dirty="0" smtClean="0">
              <a:latin typeface="+mj-lt"/>
            </a:endParaRPr>
          </a:p>
          <a:p>
            <a:pPr lvl="1" eaLnBrk="1" hangingPunct="1"/>
            <a:r>
              <a:rPr lang="en-US" altLang="en-US" dirty="0"/>
              <a:t>E</a:t>
            </a:r>
            <a:r>
              <a:rPr lang="en-US" altLang="en-US" dirty="0" smtClean="0"/>
              <a:t>mpty list:			   </a:t>
            </a:r>
            <a:r>
              <a:rPr lang="en-US" altLang="en-US" sz="2000" dirty="0" smtClean="0">
                <a:latin typeface="Courier New" panose="02070309020205020404" pitchFamily="49" charset="0"/>
              </a:rPr>
              <a:t>[]</a:t>
            </a:r>
            <a:endParaRPr lang="en-US" altLang="en-US" dirty="0" smtClean="0"/>
          </a:p>
          <a:p>
            <a:pPr lvl="1" eaLnBrk="1" hangingPunct="1"/>
            <a:r>
              <a:rPr lang="en-US" altLang="en-US" dirty="0" smtClean="0"/>
              <a:t>List with head </a:t>
            </a:r>
            <a:r>
              <a:rPr lang="en-US" altLang="en-US" sz="2000" dirty="0" smtClean="0">
                <a:latin typeface="Courier New" panose="02070309020205020404" pitchFamily="49" charset="0"/>
              </a:rPr>
              <a:t>X</a:t>
            </a:r>
            <a:r>
              <a:rPr lang="en-US" altLang="en-US" dirty="0" smtClean="0"/>
              <a:t> and tail </a:t>
            </a:r>
            <a:r>
              <a:rPr lang="en-US" altLang="en-US" sz="2000" dirty="0" smtClean="0">
                <a:latin typeface="Courier New" panose="02070309020205020404" pitchFamily="49" charset="0"/>
              </a:rPr>
              <a:t>Y</a:t>
            </a:r>
            <a:r>
              <a:rPr lang="en-US" altLang="en-US" dirty="0" smtClean="0"/>
              <a:t>:   </a:t>
            </a:r>
            <a:r>
              <a:rPr lang="en-US" altLang="en-US" sz="2000" dirty="0" smtClean="0">
                <a:latin typeface="Courier New" panose="02070309020205020404" pitchFamily="49" charset="0"/>
              </a:rPr>
              <a:t>[X | 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716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690567B-DB45-4F79-A07C-70B9A45A2822}" type="slidenum">
              <a:rPr lang="en-US" altLang="en-US" sz="1000" smtClean="0">
                <a:solidFill>
                  <a:schemeClr val="tx1"/>
                </a:solidFill>
                <a:latin typeface="Arial" panose="020B0604020202020204" pitchFamily="34" charset="0"/>
              </a:rPr>
              <a:pPr>
                <a:spcBef>
                  <a:spcPct val="0"/>
                </a:spcBef>
                <a:buFontTx/>
                <a:buNone/>
              </a:pPr>
              <a:t>6</a:t>
            </a:fld>
            <a:endParaRPr lang="en-US" altLang="en-US" sz="1000" smtClean="0">
              <a:solidFill>
                <a:schemeClr val="tx1"/>
              </a:solidFill>
              <a:latin typeface="Arial" panose="020B0604020202020204" pitchFamily="34" charset="0"/>
            </a:endParaRPr>
          </a:p>
        </p:txBody>
      </p:sp>
      <p:sp>
        <p:nvSpPr>
          <p:cNvPr id="71684" name="Rectangle 2"/>
          <p:cNvSpPr>
            <a:spLocks noGrp="1" noChangeArrowheads="1"/>
          </p:cNvSpPr>
          <p:nvPr>
            <p:ph type="title"/>
          </p:nvPr>
        </p:nvSpPr>
        <p:spPr/>
        <p:txBody>
          <a:bodyPr/>
          <a:lstStyle/>
          <a:p>
            <a:pPr eaLnBrk="1" hangingPunct="1"/>
            <a:r>
              <a:rPr lang="en-US" altLang="en-US" smtClean="0"/>
              <a:t>List Structures</a:t>
            </a:r>
          </a:p>
        </p:txBody>
      </p:sp>
      <p:sp>
        <p:nvSpPr>
          <p:cNvPr id="71685" name="Rectangle 3"/>
          <p:cNvSpPr>
            <a:spLocks noGrp="1" noChangeArrowheads="1"/>
          </p:cNvSpPr>
          <p:nvPr>
            <p:ph type="body" idx="1"/>
          </p:nvPr>
        </p:nvSpPr>
        <p:spPr>
          <a:xfrm>
            <a:off x="609600" y="1600200"/>
            <a:ext cx="8305800" cy="4724400"/>
          </a:xfrm>
        </p:spPr>
        <p:txBody>
          <a:bodyPr/>
          <a:lstStyle/>
          <a:p>
            <a:pPr eaLnBrk="1" hangingPunct="1"/>
            <a:r>
              <a:rPr lang="en-US" altLang="en-US" dirty="0" smtClean="0"/>
              <a:t>When writing list processing propositions </a:t>
            </a:r>
          </a:p>
          <a:p>
            <a:pPr lvl="1" eaLnBrk="1" hangingPunct="1"/>
            <a:r>
              <a:rPr lang="en-US" altLang="en-US" dirty="0" smtClean="0"/>
              <a:t>Use same recursive strategy as Scheme</a:t>
            </a:r>
          </a:p>
          <a:p>
            <a:pPr lvl="2" eaLnBrk="1" hangingPunct="1"/>
            <a:r>
              <a:rPr lang="en-US" altLang="en-US" dirty="0" smtClean="0"/>
              <a:t>But remember that there are no “returns” in Prolog</a:t>
            </a:r>
          </a:p>
          <a:p>
            <a:pPr lvl="2" eaLnBrk="1" hangingPunct="1"/>
            <a:r>
              <a:rPr lang="en-US" altLang="en-US" dirty="0" smtClean="0"/>
              <a:t>The result is defined as a parameter</a:t>
            </a:r>
          </a:p>
          <a:p>
            <a:pPr lvl="2" eaLnBrk="1" hangingPunct="1"/>
            <a:r>
              <a:rPr lang="en-US" altLang="en-US" dirty="0" smtClean="0"/>
              <a:t>Base and recursive cases are separate statements</a:t>
            </a:r>
          </a:p>
          <a:p>
            <a:pPr lvl="2" eaLnBrk="1" hangingPunct="1"/>
            <a:r>
              <a:rPr lang="en-US" altLang="en-US" dirty="0" smtClean="0"/>
              <a:t>Base cases: often atomic propositions using variables</a:t>
            </a:r>
          </a:p>
          <a:p>
            <a:pPr lvl="2" eaLnBrk="1" hangingPunct="1"/>
            <a:r>
              <a:rPr lang="en-US" altLang="en-US" dirty="0" smtClean="0"/>
              <a:t>Recursive cases: rules using variables</a:t>
            </a:r>
          </a:p>
          <a:p>
            <a:pPr lvl="1" eaLnBrk="1" hangingPunct="1"/>
            <a:r>
              <a:rPr lang="en-US" altLang="en-US" dirty="0" smtClean="0"/>
              <a:t>Order of statements is important</a:t>
            </a:r>
          </a:p>
          <a:p>
            <a:pPr lvl="2" eaLnBrk="1" hangingPunct="1"/>
            <a:r>
              <a:rPr lang="en-US" altLang="en-US" dirty="0" smtClean="0"/>
              <a:t>Prolog matches from top to bottom</a:t>
            </a:r>
          </a:p>
          <a:p>
            <a:pPr lvl="2" eaLnBrk="1" hangingPunct="1"/>
            <a:r>
              <a:rPr lang="en-US" altLang="en-US" dirty="0" smtClean="0"/>
              <a:t>Base case statements </a:t>
            </a:r>
            <a:r>
              <a:rPr lang="en-US" altLang="en-US" dirty="0" smtClean="0"/>
              <a:t>should</a:t>
            </a:r>
            <a:r>
              <a:rPr lang="en-US" altLang="en-US" dirty="0" smtClean="0"/>
              <a:t> </a:t>
            </a:r>
            <a:r>
              <a:rPr lang="en-US" altLang="en-US" dirty="0" smtClean="0"/>
              <a:t>appear first</a:t>
            </a:r>
          </a:p>
          <a:p>
            <a:pPr lvl="2" eaLnBrk="1" hangingPunct="1"/>
            <a:r>
              <a:rPr lang="en-US" altLang="en-US" dirty="0" smtClean="0"/>
              <a:t>This means Prolog isn’t entirely context-independent</a:t>
            </a:r>
          </a:p>
        </p:txBody>
      </p:sp>
    </p:spTree>
    <p:extLst>
      <p:ext uri="{BB962C8B-B14F-4D97-AF65-F5344CB8AC3E}">
        <p14:creationId xmlns:p14="http://schemas.microsoft.com/office/powerpoint/2010/main" val="177090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716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E690567B-DB45-4F79-A07C-70B9A45A2822}" type="slidenum">
              <a:rPr lang="en-US" altLang="en-US" sz="1000" smtClean="0">
                <a:solidFill>
                  <a:schemeClr val="tx1"/>
                </a:solidFill>
                <a:latin typeface="Arial" panose="020B0604020202020204" pitchFamily="34" charset="0"/>
              </a:rPr>
              <a:pPr>
                <a:spcBef>
                  <a:spcPct val="0"/>
                </a:spcBef>
                <a:buFontTx/>
                <a:buNone/>
              </a:pPr>
              <a:t>7</a:t>
            </a:fld>
            <a:endParaRPr lang="en-US" altLang="en-US" sz="1000" smtClean="0">
              <a:solidFill>
                <a:schemeClr val="tx1"/>
              </a:solidFill>
              <a:latin typeface="Arial" panose="020B0604020202020204" pitchFamily="34" charset="0"/>
            </a:endParaRPr>
          </a:p>
        </p:txBody>
      </p:sp>
      <p:sp>
        <p:nvSpPr>
          <p:cNvPr id="71684" name="Rectangle 2"/>
          <p:cNvSpPr>
            <a:spLocks noGrp="1" noChangeArrowheads="1"/>
          </p:cNvSpPr>
          <p:nvPr>
            <p:ph type="title"/>
          </p:nvPr>
        </p:nvSpPr>
        <p:spPr/>
        <p:txBody>
          <a:bodyPr/>
          <a:lstStyle/>
          <a:p>
            <a:pPr eaLnBrk="1" hangingPunct="1"/>
            <a:r>
              <a:rPr lang="en-US" altLang="en-US" smtClean="0"/>
              <a:t>List Structures</a:t>
            </a:r>
          </a:p>
        </p:txBody>
      </p:sp>
      <p:sp>
        <p:nvSpPr>
          <p:cNvPr id="71685" name="Rectangle 3"/>
          <p:cNvSpPr>
            <a:spLocks noGrp="1" noChangeArrowheads="1"/>
          </p:cNvSpPr>
          <p:nvPr>
            <p:ph type="body" idx="1"/>
          </p:nvPr>
        </p:nvSpPr>
        <p:spPr>
          <a:xfrm>
            <a:off x="609600" y="1600200"/>
            <a:ext cx="8305800" cy="4724400"/>
          </a:xfrm>
        </p:spPr>
        <p:txBody>
          <a:bodyPr/>
          <a:lstStyle/>
          <a:p>
            <a:pPr eaLnBrk="1" hangingPunct="1"/>
            <a:r>
              <a:rPr lang="en-US" altLang="en-US" dirty="0" smtClean="0"/>
              <a:t>During list processing (also elsewhere)</a:t>
            </a:r>
          </a:p>
          <a:p>
            <a:pPr lvl="1" eaLnBrk="1" hangingPunct="1"/>
            <a:r>
              <a:rPr lang="en-US" altLang="en-US" dirty="0" smtClean="0"/>
              <a:t>A value might not be relevant</a:t>
            </a:r>
          </a:p>
          <a:p>
            <a:pPr lvl="2" eaLnBrk="1" hangingPunct="1"/>
            <a:r>
              <a:rPr lang="en-US" altLang="en-US" dirty="0" smtClean="0"/>
              <a:t>For example, we might need to ignore the head</a:t>
            </a:r>
          </a:p>
          <a:p>
            <a:pPr lvl="2" eaLnBrk="1" hangingPunct="1"/>
            <a:r>
              <a:rPr lang="en-US" altLang="en-US" dirty="0" smtClean="0"/>
              <a:t>We can use an underscore character</a:t>
            </a:r>
          </a:p>
          <a:p>
            <a:pPr lvl="3" eaLnBrk="1" hangingPunct="1"/>
            <a:r>
              <a:rPr lang="en-US" altLang="en-US" dirty="0" smtClean="0"/>
              <a:t>An anonymous variable</a:t>
            </a:r>
          </a:p>
          <a:p>
            <a:pPr lvl="3" eaLnBrk="1" hangingPunct="1"/>
            <a:r>
              <a:rPr lang="en-US" altLang="en-US" dirty="0" smtClean="0"/>
              <a:t>We don’t care what unification instantiates it to</a:t>
            </a:r>
          </a:p>
          <a:p>
            <a:pPr lvl="3" eaLnBrk="1" hangingPunct="1"/>
            <a:r>
              <a:rPr lang="en-US" altLang="en-US" dirty="0" smtClean="0"/>
              <a:t>Typically replaces a variable that is unused to define a result in an atomic proposition or a rule</a:t>
            </a:r>
          </a:p>
          <a:p>
            <a:pPr lvl="3" eaLnBrk="1" hangingPunct="1"/>
            <a:r>
              <a:rPr lang="en-US" altLang="en-US" dirty="0" smtClean="0"/>
              <a:t>Just simplifies code (not strictly speaking required)</a:t>
            </a:r>
          </a:p>
        </p:txBody>
      </p:sp>
    </p:spTree>
    <p:extLst>
      <p:ext uri="{BB962C8B-B14F-4D97-AF65-F5344CB8AC3E}">
        <p14:creationId xmlns:p14="http://schemas.microsoft.com/office/powerpoint/2010/main" val="329553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737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59A096D2-168A-409B-8FF6-8659481C3278}" type="slidenum">
              <a:rPr lang="en-US" altLang="en-US" sz="1000" smtClean="0">
                <a:solidFill>
                  <a:schemeClr val="tx1"/>
                </a:solidFill>
                <a:latin typeface="Arial" panose="020B0604020202020204" pitchFamily="34" charset="0"/>
              </a:rPr>
              <a:pPr>
                <a:spcBef>
                  <a:spcPct val="0"/>
                </a:spcBef>
                <a:buFontTx/>
                <a:buNone/>
              </a:pPr>
              <a:t>8</a:t>
            </a:fld>
            <a:endParaRPr lang="en-US" altLang="en-US" sz="1000" smtClean="0">
              <a:solidFill>
                <a:schemeClr val="tx1"/>
              </a:solidFill>
              <a:latin typeface="Arial" panose="020B0604020202020204" pitchFamily="34" charset="0"/>
            </a:endParaRPr>
          </a:p>
        </p:txBody>
      </p:sp>
      <p:sp>
        <p:nvSpPr>
          <p:cNvPr id="73732" name="Rectangle 2"/>
          <p:cNvSpPr>
            <a:spLocks noGrp="1" noChangeArrowheads="1"/>
          </p:cNvSpPr>
          <p:nvPr>
            <p:ph type="title"/>
          </p:nvPr>
        </p:nvSpPr>
        <p:spPr/>
        <p:txBody>
          <a:bodyPr/>
          <a:lstStyle/>
          <a:p>
            <a:pPr eaLnBrk="1" hangingPunct="1"/>
            <a:r>
              <a:rPr lang="en-US" altLang="en-US" dirty="0" smtClean="0"/>
              <a:t>List Structures: Examples</a:t>
            </a:r>
          </a:p>
        </p:txBody>
      </p:sp>
      <p:sp>
        <p:nvSpPr>
          <p:cNvPr id="73733" name="Rectangle 3"/>
          <p:cNvSpPr>
            <a:spLocks noGrp="1" noChangeArrowheads="1"/>
          </p:cNvSpPr>
          <p:nvPr>
            <p:ph type="body" idx="1"/>
          </p:nvPr>
        </p:nvSpPr>
        <p:spPr>
          <a:xfrm>
            <a:off x="609600" y="1524000"/>
            <a:ext cx="8229600" cy="4572000"/>
          </a:xfrm>
        </p:spPr>
        <p:txBody>
          <a:bodyPr/>
          <a:lstStyle/>
          <a:p>
            <a:pPr eaLnBrk="1" hangingPunct="1"/>
            <a:r>
              <a:rPr lang="en-US" altLang="en-US" sz="2000" dirty="0" smtClean="0"/>
              <a:t>A </a:t>
            </a:r>
            <a:r>
              <a:rPr lang="en-US" altLang="en-US" sz="2000" dirty="0" smtClean="0">
                <a:latin typeface="Courier New" panose="02070309020205020404" pitchFamily="49" charset="0"/>
              </a:rPr>
              <a:t>member</a:t>
            </a:r>
            <a:r>
              <a:rPr lang="en-US" altLang="en-US" sz="2000" dirty="0" smtClean="0"/>
              <a:t> proposition</a:t>
            </a:r>
          </a:p>
          <a:p>
            <a:pPr lvl="1" eaLnBrk="1" hangingPunct="1"/>
            <a:r>
              <a:rPr lang="en-US" altLang="en-US" sz="1800" dirty="0" smtClean="0">
                <a:latin typeface="+mj-lt"/>
              </a:rPr>
              <a:t>If </a:t>
            </a:r>
            <a:r>
              <a:rPr lang="en-US" altLang="en-US" sz="1800" dirty="0" smtClean="0">
                <a:latin typeface="Courier New" panose="02070309020205020404" pitchFamily="49" charset="0"/>
              </a:rPr>
              <a:t>member(X, Y)</a:t>
            </a:r>
            <a:r>
              <a:rPr lang="en-US" altLang="en-US" sz="1800" dirty="0" smtClean="0">
                <a:latin typeface="+mj-lt"/>
              </a:rPr>
              <a:t> </a:t>
            </a:r>
            <a:r>
              <a:rPr lang="en-US" altLang="en-US" sz="1800" dirty="0" smtClean="0"/>
              <a:t>is true, the term </a:t>
            </a:r>
            <a:r>
              <a:rPr lang="en-US" altLang="en-US" sz="1800" dirty="0" smtClean="0">
                <a:latin typeface="Courier New" panose="02070309020205020404" pitchFamily="49" charset="0"/>
              </a:rPr>
              <a:t>X</a:t>
            </a:r>
            <a:r>
              <a:rPr lang="en-US" altLang="en-US" sz="1800" dirty="0" smtClean="0"/>
              <a:t> is a member of list </a:t>
            </a:r>
            <a:r>
              <a:rPr lang="en-US" altLang="en-US" sz="1800" dirty="0" smtClean="0">
                <a:latin typeface="Courier New" panose="02070309020205020404" pitchFamily="49" charset="0"/>
              </a:rPr>
              <a:t>Y</a:t>
            </a:r>
          </a:p>
          <a:p>
            <a:pPr lvl="1" eaLnBrk="1" hangingPunct="1"/>
            <a:r>
              <a:rPr lang="en-US" altLang="en-US" sz="1800" dirty="0" smtClean="0">
                <a:latin typeface="Courier New" panose="02070309020205020404" pitchFamily="49" charset="0"/>
              </a:rPr>
              <a:t>member(a, [b, a, c])</a:t>
            </a:r>
            <a:r>
              <a:rPr lang="en-US" altLang="en-US" sz="1800" dirty="0" smtClean="0">
                <a:latin typeface="+mj-lt"/>
              </a:rPr>
              <a:t> should be true</a:t>
            </a:r>
          </a:p>
          <a:p>
            <a:pPr lvl="1" eaLnBrk="1" hangingPunct="1"/>
            <a:r>
              <a:rPr lang="en-US" altLang="en-US" sz="1800" u="sng" dirty="0" smtClean="0"/>
              <a:t>Recursive strategy</a:t>
            </a:r>
            <a:r>
              <a:rPr lang="en-US" altLang="en-US" sz="1800" dirty="0" smtClean="0"/>
              <a:t>: A term is a member if it is either the head of a list, or a member of the tail of the list</a:t>
            </a:r>
          </a:p>
          <a:p>
            <a:pPr lvl="1" eaLnBrk="1" hangingPunct="1">
              <a:buFontTx/>
              <a:buNone/>
            </a:pPr>
            <a:endParaRPr lang="en-US" altLang="en-US" sz="800" dirty="0" smtClean="0">
              <a:latin typeface="Courier New" panose="02070309020205020404" pitchFamily="49" charset="0"/>
            </a:endParaRPr>
          </a:p>
          <a:p>
            <a:pPr eaLnBrk="1" hangingPunct="1">
              <a:buFontTx/>
              <a:buNone/>
            </a:pPr>
            <a:r>
              <a:rPr lang="en-US" altLang="en-US" sz="1800" dirty="0" smtClean="0">
                <a:solidFill>
                  <a:srgbClr val="666699"/>
                </a:solidFill>
                <a:latin typeface="Courier New" panose="02070309020205020404" pitchFamily="49" charset="0"/>
              </a:rPr>
              <a:t>		member(Element, [Element | _]).</a:t>
            </a:r>
          </a:p>
          <a:p>
            <a:pPr eaLnBrk="1" hangingPunct="1">
              <a:buFontTx/>
              <a:buNone/>
            </a:pPr>
            <a:r>
              <a:rPr lang="en-US" altLang="en-US" sz="1800" dirty="0" smtClean="0">
                <a:solidFill>
                  <a:srgbClr val="666699"/>
                </a:solidFill>
                <a:latin typeface="Courier New" panose="02070309020205020404" pitchFamily="49" charset="0"/>
              </a:rPr>
              <a:t>		member(Element, [_ | Lis]) :- member(Element, Lis).</a:t>
            </a:r>
          </a:p>
          <a:p>
            <a:pPr lvl="1" eaLnBrk="1" hangingPunct="1">
              <a:buFontTx/>
              <a:buNone/>
            </a:pPr>
            <a:endParaRPr lang="en-US" altLang="en-US" sz="800" dirty="0" smtClean="0"/>
          </a:p>
          <a:p>
            <a:pPr lvl="1" eaLnBrk="1" hangingPunct="1"/>
            <a:r>
              <a:rPr lang="en-US" altLang="en-US" sz="1800" dirty="0" smtClean="0"/>
              <a:t>The base case </a:t>
            </a:r>
            <a:r>
              <a:rPr lang="en-US" altLang="en-US" sz="1800" dirty="0" smtClean="0"/>
              <a:t>should</a:t>
            </a:r>
            <a:r>
              <a:rPr lang="en-US" altLang="en-US" sz="1800" dirty="0" smtClean="0"/>
              <a:t> </a:t>
            </a:r>
            <a:r>
              <a:rPr lang="en-US" altLang="en-US" sz="1800" dirty="0" smtClean="0"/>
              <a:t>be placed before the recursive step, since it should be matched </a:t>
            </a:r>
            <a:r>
              <a:rPr lang="en-US" altLang="en-US" sz="1800" dirty="0" smtClean="0"/>
              <a:t>first</a:t>
            </a:r>
            <a:endParaRPr lang="en-US" altLang="en-US" sz="1800" u="sng" dirty="0" smtClean="0"/>
          </a:p>
          <a:p>
            <a:pPr lvl="1" eaLnBrk="1" hangingPunct="1"/>
            <a:r>
              <a:rPr lang="en-US" altLang="en-US" sz="1800" u="sng" dirty="0" smtClean="0"/>
              <a:t>Valid queries</a:t>
            </a:r>
            <a:r>
              <a:rPr lang="en-US" altLang="en-US" sz="1800" dirty="0" smtClean="0"/>
              <a:t>:</a:t>
            </a:r>
          </a:p>
          <a:p>
            <a:pPr marL="714375" lvl="1" indent="0" eaLnBrk="1" hangingPunct="1">
              <a:buNone/>
            </a:pPr>
            <a:r>
              <a:rPr lang="en-US" altLang="en-US" sz="1800" dirty="0" smtClean="0">
                <a:solidFill>
                  <a:srgbClr val="666699"/>
                </a:solidFill>
                <a:latin typeface="Courier New" panose="02070309020205020404" pitchFamily="49" charset="0"/>
              </a:rPr>
              <a:t>	member(a,[d, b, c]).</a:t>
            </a:r>
            <a:endParaRPr lang="en-US" altLang="en-US" sz="1800" dirty="0">
              <a:solidFill>
                <a:srgbClr val="666699"/>
              </a:solidFill>
            </a:endParaRPr>
          </a:p>
          <a:p>
            <a:pPr marL="714375" lvl="1" indent="0" eaLnBrk="1" hangingPunct="1">
              <a:buNone/>
            </a:pPr>
            <a:r>
              <a:rPr lang="en-US" altLang="en-US" sz="1800" dirty="0" smtClean="0">
                <a:solidFill>
                  <a:srgbClr val="666699"/>
                </a:solidFill>
                <a:latin typeface="Courier New" panose="02070309020205020404" pitchFamily="49" charset="0"/>
              </a:rPr>
              <a:t>	member(X,[a, b, 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p:txBody>
          <a:bodyPr/>
          <a:lstStyle/>
          <a:p>
            <a:pPr>
              <a:defRPr/>
            </a:pPr>
            <a:r>
              <a:rPr lang="en-US" dirty="0" smtClean="0"/>
              <a:t>Copyright © 2023 Addison-Wesley. All rights reserved.</a:t>
            </a:r>
          </a:p>
        </p:txBody>
      </p:sp>
      <p:sp>
        <p:nvSpPr>
          <p:cNvPr id="757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ct val="20000"/>
              </a:spcBef>
              <a:buChar char="–"/>
              <a:defRPr sz="2000">
                <a:solidFill>
                  <a:schemeClr val="accent2"/>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ct val="20000"/>
              </a:spcBef>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sz="2000">
                <a:solidFill>
                  <a:srgbClr val="6666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smtClean="0">
                <a:solidFill>
                  <a:schemeClr val="tx1"/>
                </a:solidFill>
                <a:latin typeface="Arial" panose="020B0604020202020204" pitchFamily="34" charset="0"/>
              </a:rPr>
              <a:t>1-</a:t>
            </a:r>
            <a:fld id="{2210A10D-9C4D-4A6A-857A-E139A119E3C1}" type="slidenum">
              <a:rPr lang="en-US" altLang="en-US" sz="1000" smtClean="0">
                <a:solidFill>
                  <a:schemeClr val="tx1"/>
                </a:solidFill>
                <a:latin typeface="Arial" panose="020B0604020202020204" pitchFamily="34" charset="0"/>
              </a:rPr>
              <a:pPr>
                <a:spcBef>
                  <a:spcPct val="0"/>
                </a:spcBef>
                <a:buFontTx/>
                <a:buNone/>
              </a:pPr>
              <a:t>9</a:t>
            </a:fld>
            <a:endParaRPr lang="en-US" altLang="en-US" sz="1000" smtClean="0">
              <a:solidFill>
                <a:schemeClr val="tx1"/>
              </a:solidFill>
              <a:latin typeface="Arial" panose="020B0604020202020204" pitchFamily="34" charset="0"/>
            </a:endParaRPr>
          </a:p>
        </p:txBody>
      </p:sp>
      <p:sp>
        <p:nvSpPr>
          <p:cNvPr id="75780" name="Rectangle 2"/>
          <p:cNvSpPr>
            <a:spLocks noGrp="1" noChangeArrowheads="1"/>
          </p:cNvSpPr>
          <p:nvPr>
            <p:ph type="title"/>
          </p:nvPr>
        </p:nvSpPr>
        <p:spPr/>
        <p:txBody>
          <a:bodyPr/>
          <a:lstStyle/>
          <a:p>
            <a:pPr eaLnBrk="1" hangingPunct="1"/>
            <a:r>
              <a:rPr lang="en-US" altLang="en-US" dirty="0"/>
              <a:t>List Structures: Examples</a:t>
            </a:r>
            <a:endParaRPr lang="en-US" altLang="en-US" dirty="0" smtClean="0"/>
          </a:p>
        </p:txBody>
      </p:sp>
      <p:sp>
        <p:nvSpPr>
          <p:cNvPr id="75781" name="Rectangle 3"/>
          <p:cNvSpPr>
            <a:spLocks noGrp="1" noChangeArrowheads="1"/>
          </p:cNvSpPr>
          <p:nvPr>
            <p:ph type="body" idx="1"/>
          </p:nvPr>
        </p:nvSpPr>
        <p:spPr>
          <a:xfrm>
            <a:off x="609600" y="1524000"/>
            <a:ext cx="8229600" cy="4953000"/>
          </a:xfrm>
        </p:spPr>
        <p:txBody>
          <a:bodyPr/>
          <a:lstStyle/>
          <a:p>
            <a:pPr eaLnBrk="1" hangingPunct="1">
              <a:defRPr/>
            </a:pPr>
            <a:r>
              <a:rPr lang="en-US" altLang="en-US" sz="2000" dirty="0" smtClean="0"/>
              <a:t>An </a:t>
            </a:r>
            <a:r>
              <a:rPr lang="en-US" altLang="en-US" sz="2000" dirty="0" smtClean="0">
                <a:latin typeface="Courier New" panose="02070309020205020404" pitchFamily="49" charset="0"/>
              </a:rPr>
              <a:t>append</a:t>
            </a:r>
            <a:r>
              <a:rPr lang="en-US" altLang="en-US" sz="2000" dirty="0" smtClean="0"/>
              <a:t> proposition</a:t>
            </a:r>
          </a:p>
          <a:p>
            <a:pPr lvl="1" eaLnBrk="1" hangingPunct="1">
              <a:defRPr/>
            </a:pPr>
            <a:r>
              <a:rPr lang="en-US" altLang="en-US" sz="1800" dirty="0" smtClean="0">
                <a:latin typeface="+mj-lt"/>
              </a:rPr>
              <a:t>If </a:t>
            </a:r>
            <a:r>
              <a:rPr lang="en-US" altLang="en-US" sz="1800" dirty="0" smtClean="0">
                <a:latin typeface="Courier New" panose="02070309020205020404" pitchFamily="49" charset="0"/>
              </a:rPr>
              <a:t>append(X, Y, Z)</a:t>
            </a:r>
            <a:r>
              <a:rPr lang="en-US" altLang="en-US" sz="1800" dirty="0" smtClean="0"/>
              <a:t> is true, list </a:t>
            </a:r>
            <a:r>
              <a:rPr lang="en-US" altLang="en-US" sz="1800" dirty="0" smtClean="0">
                <a:latin typeface="Courier New" panose="02070309020205020404" pitchFamily="49" charset="0"/>
              </a:rPr>
              <a:t>Y</a:t>
            </a:r>
            <a:r>
              <a:rPr lang="en-US" altLang="en-US" sz="1800" dirty="0" smtClean="0"/>
              <a:t> appended to list </a:t>
            </a:r>
            <a:r>
              <a:rPr lang="en-US" altLang="en-US" sz="1800" dirty="0" smtClean="0">
                <a:latin typeface="Courier New" panose="02070309020205020404" pitchFamily="49" charset="0"/>
              </a:rPr>
              <a:t>X</a:t>
            </a:r>
            <a:r>
              <a:rPr lang="en-US" altLang="en-US" sz="1800" dirty="0" smtClean="0"/>
              <a:t> makes list </a:t>
            </a:r>
            <a:r>
              <a:rPr lang="en-US" altLang="en-US" sz="1800" dirty="0" smtClean="0">
                <a:latin typeface="Courier New" panose="02070309020205020404" pitchFamily="49" charset="0"/>
              </a:rPr>
              <a:t>Z</a:t>
            </a:r>
          </a:p>
          <a:p>
            <a:pPr lvl="1" eaLnBrk="1" hangingPunct="1">
              <a:defRPr/>
            </a:pPr>
            <a:r>
              <a:rPr lang="en-US" altLang="en-US" sz="1800" dirty="0" smtClean="0">
                <a:latin typeface="Courier New" panose="02070309020205020404" pitchFamily="49" charset="0"/>
              </a:rPr>
              <a:t>append([a, b], [c, d], [a, b, c, d])</a:t>
            </a:r>
            <a:r>
              <a:rPr lang="en-US" altLang="en-US" sz="1800" dirty="0" smtClean="0">
                <a:latin typeface="+mj-lt"/>
              </a:rPr>
              <a:t> should be true</a:t>
            </a:r>
          </a:p>
          <a:p>
            <a:pPr lvl="1" eaLnBrk="1" hangingPunct="1">
              <a:defRPr/>
            </a:pPr>
            <a:r>
              <a:rPr lang="en-US" altLang="en-US" sz="1800" u="sng" dirty="0" smtClean="0"/>
              <a:t>Recursive strategy</a:t>
            </a:r>
            <a:r>
              <a:rPr lang="en-US" altLang="en-US" sz="1800" dirty="0" smtClean="0"/>
              <a:t>: Append the second list to the first list’s tail to give a result, then prepend the head of the first list to the result</a:t>
            </a:r>
            <a:endParaRPr lang="en-US" altLang="en-US" sz="1800" dirty="0" smtClean="0">
              <a:latin typeface="Courier New" panose="02070309020205020404" pitchFamily="49" charset="0"/>
            </a:endParaRPr>
          </a:p>
          <a:p>
            <a:pPr eaLnBrk="1" hangingPunct="1">
              <a:buFontTx/>
              <a:buNone/>
              <a:defRPr/>
            </a:pPr>
            <a:endParaRPr lang="en-US" altLang="en-US" sz="800" dirty="0" smtClean="0">
              <a:latin typeface="Courier New" panose="02070309020205020404" pitchFamily="49" charset="0"/>
            </a:endParaRPr>
          </a:p>
          <a:p>
            <a:pPr eaLnBrk="1" hangingPunct="1">
              <a:buFontTx/>
              <a:buNone/>
              <a:defRPr/>
            </a:pPr>
            <a:r>
              <a:rPr lang="en-US" altLang="en-US" sz="1800" dirty="0" smtClean="0">
                <a:solidFill>
                  <a:srgbClr val="666699"/>
                </a:solidFill>
                <a:latin typeface="Courier New" panose="02070309020205020404" pitchFamily="49" charset="0"/>
              </a:rPr>
              <a:t>		append([], Lis, Lis).</a:t>
            </a:r>
          </a:p>
          <a:p>
            <a:pPr eaLnBrk="1" hangingPunct="1">
              <a:buFontTx/>
              <a:buNone/>
              <a:defRPr/>
            </a:pPr>
            <a:r>
              <a:rPr lang="en-US" altLang="en-US" sz="1800" dirty="0" smtClean="0">
                <a:solidFill>
                  <a:srgbClr val="666699"/>
                </a:solidFill>
                <a:latin typeface="Courier New" panose="02070309020205020404" pitchFamily="49" charset="0"/>
              </a:rPr>
              <a:t>		append([Head | Lis_1], Lis_2, [Head | Lis_3]) :-</a:t>
            </a:r>
          </a:p>
          <a:p>
            <a:pPr eaLnBrk="1" hangingPunct="1">
              <a:buFontTx/>
              <a:buNone/>
              <a:defRPr/>
            </a:pPr>
            <a:r>
              <a:rPr lang="en-US" altLang="en-US" sz="1800" dirty="0" smtClean="0">
                <a:solidFill>
                  <a:srgbClr val="666699"/>
                </a:solidFill>
                <a:latin typeface="Courier New" panose="02070309020205020404" pitchFamily="49" charset="0"/>
              </a:rPr>
              <a:t>			</a:t>
            </a:r>
            <a:r>
              <a:rPr lang="en-US" altLang="en-US" sz="1800" dirty="0" smtClean="0">
                <a:solidFill>
                  <a:srgbClr val="666699"/>
                </a:solidFill>
                <a:latin typeface="Courier New" panose="02070309020205020404" pitchFamily="49" charset="0"/>
              </a:rPr>
              <a:t>append(Lis_1</a:t>
            </a:r>
            <a:r>
              <a:rPr lang="en-US" altLang="en-US" sz="1800" dirty="0" smtClean="0">
                <a:solidFill>
                  <a:srgbClr val="666699"/>
                </a:solidFill>
                <a:latin typeface="Courier New" panose="02070309020205020404" pitchFamily="49" charset="0"/>
              </a:rPr>
              <a:t>, Lis_2, Lis_3).</a:t>
            </a:r>
          </a:p>
          <a:p>
            <a:pPr marL="457200" lvl="1" indent="0" eaLnBrk="1" hangingPunct="1">
              <a:buFontTx/>
              <a:buNone/>
              <a:defRPr/>
            </a:pPr>
            <a:endParaRPr lang="en-US" altLang="en-US" sz="1800" dirty="0" smtClean="0"/>
          </a:p>
          <a:p>
            <a:pPr lvl="1" eaLnBrk="1" hangingPunct="1">
              <a:defRPr/>
            </a:pPr>
            <a:r>
              <a:rPr lang="en-US" altLang="en-US" sz="1800" u="sng" dirty="0" smtClean="0"/>
              <a:t>Valid queries</a:t>
            </a:r>
            <a:r>
              <a:rPr lang="en-US" altLang="en-US" sz="1800" dirty="0" smtClean="0"/>
              <a:t>: </a:t>
            </a:r>
          </a:p>
          <a:p>
            <a:pPr lvl="1" eaLnBrk="1" hangingPunct="1">
              <a:buFontTx/>
              <a:buNone/>
              <a:defRPr/>
            </a:pPr>
            <a:r>
              <a:rPr lang="en-US" altLang="en-US" sz="1800" dirty="0" smtClean="0">
                <a:solidFill>
                  <a:srgbClr val="666699"/>
                </a:solidFill>
                <a:latin typeface="Courier New" panose="02070309020205020404" pitchFamily="49" charset="0"/>
              </a:rPr>
              <a:t>		append([a, b], [c, d], [a, b, c, d]).</a:t>
            </a:r>
          </a:p>
          <a:p>
            <a:pPr lvl="1" eaLnBrk="1" hangingPunct="1">
              <a:buFontTx/>
              <a:buNone/>
              <a:defRPr/>
            </a:pPr>
            <a:r>
              <a:rPr lang="en-US" altLang="en-US" sz="1800" dirty="0" smtClean="0">
                <a:solidFill>
                  <a:srgbClr val="666699"/>
                </a:solidFill>
                <a:latin typeface="Courier New" panose="02070309020205020404" pitchFamily="49" charset="0"/>
              </a:rPr>
              <a:t>		append([a, b], [c, d], X).</a:t>
            </a:r>
          </a:p>
          <a:p>
            <a:pPr lvl="1" eaLnBrk="1" hangingPunct="1">
              <a:buFontTx/>
              <a:buNone/>
              <a:defRPr/>
            </a:pPr>
            <a:r>
              <a:rPr lang="en-US" altLang="en-US" sz="1800" dirty="0">
                <a:solidFill>
                  <a:srgbClr val="666699"/>
                </a:solidFill>
                <a:latin typeface="Courier New" panose="02070309020205020404" pitchFamily="49" charset="0"/>
              </a:rPr>
              <a:t>	</a:t>
            </a:r>
            <a:r>
              <a:rPr lang="en-US" altLang="en-US" sz="1800" dirty="0" smtClean="0">
                <a:solidFill>
                  <a:srgbClr val="666699"/>
                </a:solidFill>
                <a:latin typeface="Courier New" panose="02070309020205020404" pitchFamily="49" charset="0"/>
              </a:rPr>
              <a:t>	append([a, b], X, [a, b, c, d]).</a:t>
            </a:r>
            <a:endParaRPr lang="en-US" altLang="en-US" sz="1800" dirty="0" smtClean="0">
              <a:solidFill>
                <a:srgbClr val="666699"/>
              </a:solidFill>
            </a:endParaRPr>
          </a:p>
          <a:p>
            <a:pPr lvl="1" eaLnBrk="1" hangingPunct="1">
              <a:buFontTx/>
              <a:buNone/>
              <a:defRPr/>
            </a:pPr>
            <a:r>
              <a:rPr lang="en-US" altLang="en-US" sz="1800" dirty="0" smtClean="0">
                <a:solidFill>
                  <a:srgbClr val="666699"/>
                </a:solidFill>
              </a:rPr>
              <a:t>		</a:t>
            </a:r>
            <a:r>
              <a:rPr lang="en-US" altLang="en-US" sz="1800" dirty="0" smtClean="0">
                <a:solidFill>
                  <a:srgbClr val="666699"/>
                </a:solidFill>
                <a:latin typeface="Courier New" panose="02070309020205020404" pitchFamily="49" charset="0"/>
              </a:rPr>
              <a:t>append(X, [c, d], [a, b, c, 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6914</TotalTime>
  <Words>2112</Words>
  <Application>Microsoft Office PowerPoint</Application>
  <PresentationFormat>On-screen Show (4:3)</PresentationFormat>
  <Paragraphs>286</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Courier New</vt:lpstr>
      <vt:lpstr>Lucida Sans Unicode</vt:lpstr>
      <vt:lpstr>Times</vt:lpstr>
      <vt:lpstr>1_sebesta</vt:lpstr>
      <vt:lpstr>Chapter 16 Part 3</vt:lpstr>
      <vt:lpstr>Chapter 16 Topics</vt:lpstr>
      <vt:lpstr>Simple Arithmetic</vt:lpstr>
      <vt:lpstr>Simple Arithmetic: Example</vt:lpstr>
      <vt:lpstr>List Structures</vt:lpstr>
      <vt:lpstr>List Structures</vt:lpstr>
      <vt:lpstr>List Structures</vt:lpstr>
      <vt:lpstr>List Structures: Examples</vt:lpstr>
      <vt:lpstr>List Structures: Examples</vt:lpstr>
      <vt:lpstr>List Structures: Examples</vt:lpstr>
      <vt:lpstr>Deficiencies of Prolog</vt:lpstr>
      <vt:lpstr>Deficiencies of Prolog</vt:lpstr>
      <vt:lpstr>Deficiencies of Prolog</vt:lpstr>
      <vt:lpstr>Deficiencies of Prolog</vt:lpstr>
      <vt:lpstr>Deficiencies of Prolog</vt:lpstr>
      <vt:lpstr>Deficiencies of Prolog</vt:lpstr>
      <vt:lpstr>Deficiencies of Prolog</vt:lpstr>
      <vt:lpstr>Applications of Logic Programming</vt:lpstr>
    </vt:vector>
  </TitlesOfParts>
  <Company>Pearson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Willem S. van Heerden</cp:lastModifiedBy>
  <cp:revision>293</cp:revision>
  <dcterms:created xsi:type="dcterms:W3CDTF">2003-08-01T12:29:19Z</dcterms:created>
  <dcterms:modified xsi:type="dcterms:W3CDTF">2024-04-15T22:30:23Z</dcterms:modified>
</cp:coreProperties>
</file>