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3"/>
  </p:notesMasterIdLst>
  <p:handoutMasterIdLst>
    <p:handoutMasterId r:id="rId24"/>
  </p:handoutMasterIdLst>
  <p:sldIdLst>
    <p:sldId id="445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1" r:id="rId11"/>
    <p:sldId id="370" r:id="rId12"/>
    <p:sldId id="441" r:id="rId13"/>
    <p:sldId id="372" r:id="rId14"/>
    <p:sldId id="373" r:id="rId15"/>
    <p:sldId id="374" r:id="rId16"/>
    <p:sldId id="375" r:id="rId17"/>
    <p:sldId id="446" r:id="rId18"/>
    <p:sldId id="376" r:id="rId19"/>
    <p:sldId id="440" r:id="rId20"/>
    <p:sldId id="377" r:id="rId21"/>
    <p:sldId id="3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9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2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53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9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5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2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3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12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8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8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2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DE3B5DE-687E-4601-9C25-48F7ABE0D7C5}" type="datetime1">
              <a:rPr lang="en-US" smtClean="0"/>
              <a:t>3/24/2023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FD467DE-D084-42AA-B27F-22F6084CB8BB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782E027-C2A0-4932-A761-986BAD82B671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AC42F1-294F-4AFB-8F78-2EF579F09459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580A6EB-69F5-4723-B5E3-A6D9E36A957A}" type="datetime1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FB02ED0-9CAE-481B-8D1D-B242F0282967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696AB3F-7B84-45BD-A122-497866A73F4B}" type="datetime1">
              <a:rPr lang="en-US" smtClean="0"/>
              <a:t>3/24/2023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395E536-1457-4CE4-8497-197239F05587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4AF2F65-2726-4707-A7A6-DE21D14E80C5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FA85564-6B99-4FC4-9CE3-22E750398B2E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BCD2BEA-7F40-407D-B082-13022E8B2C99}" type="datetime1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CA734DBA-6852-4C6A-AB8B-E28C0C52CB53}" type="datetime1">
              <a:rPr lang="en-US" smtClean="0"/>
              <a:t>3/24/2023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11" Type="http://schemas.openxmlformats.org/officeDocument/2006/relationships/image" Target="../media/image23.png"/><Relationship Id="rId10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212</a:t>
            </a:r>
            <a:br>
              <a:rPr lang="en-US" dirty="0"/>
            </a:br>
            <a:r>
              <a:rPr lang="en-US" dirty="0"/>
              <a:t>Binary Trees:</a:t>
            </a:r>
            <a:br>
              <a:rPr lang="en-US" dirty="0"/>
            </a:br>
            <a:r>
              <a:rPr lang="en-US" dirty="0"/>
              <a:t>Balancing a Tree</a:t>
            </a:r>
          </a:p>
        </p:txBody>
      </p:sp>
    </p:spTree>
    <p:extLst>
      <p:ext uri="{BB962C8B-B14F-4D97-AF65-F5344CB8AC3E}">
        <p14:creationId xmlns:p14="http://schemas.microsoft.com/office/powerpoint/2010/main" val="3199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6000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Right Rotation: Step-by-step</a:t>
            </a:r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613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99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4519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805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4425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711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823634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34747" y="8937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0615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8985" y="15081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2233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232847" y="197008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888360" y="2362200"/>
            <a:ext cx="411162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 flipV="1">
            <a:off x="1604322" y="2362200"/>
            <a:ext cx="257175" cy="295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16043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2466335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 flipV="1">
            <a:off x="1052423" y="1363662"/>
            <a:ext cx="1085299" cy="236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33569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5855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43475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45761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28" name="AutoShape 24"/>
          <p:cNvSpPr>
            <a:spLocks noChangeArrowheads="1"/>
          </p:cNvSpPr>
          <p:nvPr/>
        </p:nvSpPr>
        <p:spPr bwMode="auto">
          <a:xfrm>
            <a:off x="53381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5667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3762378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3762378" y="91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49571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961885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1189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117335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3776022" y="2362200"/>
            <a:ext cx="419100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 flipV="1">
            <a:off x="4499922" y="2362200"/>
            <a:ext cx="266700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V="1">
            <a:off x="44999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 flipH="1" flipV="1">
            <a:off x="5338122" y="1905000"/>
            <a:ext cx="417513" cy="236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4001445" y="1377950"/>
            <a:ext cx="346077" cy="603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AutoShape 37"/>
          <p:cNvSpPr>
            <a:spLocks noChangeArrowheads="1"/>
          </p:cNvSpPr>
          <p:nvPr/>
        </p:nvSpPr>
        <p:spPr bwMode="auto">
          <a:xfrm>
            <a:off x="6252522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6481122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43" name="AutoShape 39"/>
          <p:cNvSpPr>
            <a:spLocks noChangeArrowheads="1"/>
          </p:cNvSpPr>
          <p:nvPr/>
        </p:nvSpPr>
        <p:spPr bwMode="auto">
          <a:xfrm>
            <a:off x="7193910" y="2667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742251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45" name="AutoShape 41"/>
          <p:cNvSpPr>
            <a:spLocks noChangeArrowheads="1"/>
          </p:cNvSpPr>
          <p:nvPr/>
        </p:nvSpPr>
        <p:spPr bwMode="auto">
          <a:xfrm>
            <a:off x="8233722" y="2133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8462322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6614836" y="914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621397" y="914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7852722" y="1524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7881297" y="152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7014522" y="1981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7010869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C</a:t>
            </a:r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V="1">
            <a:off x="6677972" y="2362200"/>
            <a:ext cx="4127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 flipV="1">
            <a:off x="7395522" y="23622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 flipV="1">
            <a:off x="7395522" y="1828800"/>
            <a:ext cx="457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H="1" flipV="1">
            <a:off x="8233722" y="1905000"/>
            <a:ext cx="412750" cy="217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>
            <a:off x="6862122" y="1350963"/>
            <a:ext cx="381000" cy="630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V="1">
            <a:off x="7624122" y="1970088"/>
            <a:ext cx="368300" cy="6969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55"/>
          <p:cNvSpPr>
            <a:spLocks noChangeShapeType="1"/>
          </p:cNvSpPr>
          <p:nvPr/>
        </p:nvSpPr>
        <p:spPr bwMode="auto">
          <a:xfrm flipH="1" flipV="1">
            <a:off x="4020432" y="1363661"/>
            <a:ext cx="1012887" cy="2365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AutoShape 56"/>
          <p:cNvSpPr>
            <a:spLocks noChangeArrowheads="1"/>
          </p:cNvSpPr>
          <p:nvPr/>
        </p:nvSpPr>
        <p:spPr bwMode="auto">
          <a:xfrm>
            <a:off x="1147122" y="5715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1375722" y="586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62" name="AutoShape 58"/>
          <p:cNvSpPr>
            <a:spLocks noChangeArrowheads="1"/>
          </p:cNvSpPr>
          <p:nvPr/>
        </p:nvSpPr>
        <p:spPr bwMode="auto">
          <a:xfrm>
            <a:off x="2093272" y="57150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2321872" y="586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64" name="AutoShape 60"/>
          <p:cNvSpPr>
            <a:spLocks noChangeArrowheads="1"/>
          </p:cNvSpPr>
          <p:nvPr/>
        </p:nvSpPr>
        <p:spPr bwMode="auto">
          <a:xfrm>
            <a:off x="3128322" y="51816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3356922" y="5334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66" name="Oval 62"/>
          <p:cNvSpPr>
            <a:spLocks noChangeArrowheads="1"/>
          </p:cNvSpPr>
          <p:nvPr/>
        </p:nvSpPr>
        <p:spPr bwMode="auto">
          <a:xfrm>
            <a:off x="1483562" y="3962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1486948" y="395853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G</a:t>
            </a:r>
          </a:p>
        </p:txBody>
      </p:sp>
      <p:sp>
        <p:nvSpPr>
          <p:cNvPr id="68" name="Oval 64"/>
          <p:cNvSpPr>
            <a:spLocks noChangeArrowheads="1"/>
          </p:cNvSpPr>
          <p:nvPr/>
        </p:nvSpPr>
        <p:spPr bwMode="auto">
          <a:xfrm>
            <a:off x="2747322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2769547" y="45815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70" name="Oval 66"/>
          <p:cNvSpPr>
            <a:spLocks noChangeArrowheads="1"/>
          </p:cNvSpPr>
          <p:nvPr/>
        </p:nvSpPr>
        <p:spPr bwMode="auto">
          <a:xfrm>
            <a:off x="1909122" y="50292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67"/>
          <p:cNvSpPr txBox="1">
            <a:spLocks noChangeArrowheads="1"/>
          </p:cNvSpPr>
          <p:nvPr/>
        </p:nvSpPr>
        <p:spPr bwMode="auto">
          <a:xfrm>
            <a:off x="1907324" y="502782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C</a:t>
            </a:r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 flipV="1">
            <a:off x="1564635" y="5410200"/>
            <a:ext cx="4206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 flipH="1" flipV="1">
            <a:off x="2290122" y="5410200"/>
            <a:ext cx="2286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 flipH="1" flipV="1">
            <a:off x="3128322" y="4953000"/>
            <a:ext cx="414338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71"/>
          <p:cNvSpPr>
            <a:spLocks noChangeShapeType="1"/>
          </p:cNvSpPr>
          <p:nvPr/>
        </p:nvSpPr>
        <p:spPr bwMode="auto">
          <a:xfrm>
            <a:off x="1730623" y="4423463"/>
            <a:ext cx="407099" cy="605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Freeform 72"/>
          <p:cNvSpPr>
            <a:spLocks/>
          </p:cNvSpPr>
          <p:nvPr/>
        </p:nvSpPr>
        <p:spPr bwMode="auto">
          <a:xfrm>
            <a:off x="2290122" y="4267200"/>
            <a:ext cx="609600" cy="1384300"/>
          </a:xfrm>
          <a:custGeom>
            <a:avLst/>
            <a:gdLst>
              <a:gd name="T0" fmla="*/ 0 w 384"/>
              <a:gd name="T1" fmla="*/ 2147483647 h 872"/>
              <a:gd name="T2" fmla="*/ 2147483647 w 384"/>
              <a:gd name="T3" fmla="*/ 2147483647 h 872"/>
              <a:gd name="T4" fmla="*/ 2147483647 w 384"/>
              <a:gd name="T5" fmla="*/ 2147483647 h 872"/>
              <a:gd name="T6" fmla="*/ 2147483647 w 384"/>
              <a:gd name="T7" fmla="*/ 2147483647 h 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872">
                <a:moveTo>
                  <a:pt x="0" y="720"/>
                </a:moveTo>
                <a:cubicBezTo>
                  <a:pt x="28" y="796"/>
                  <a:pt x="56" y="872"/>
                  <a:pt x="96" y="768"/>
                </a:cubicBezTo>
                <a:cubicBezTo>
                  <a:pt x="136" y="664"/>
                  <a:pt x="192" y="192"/>
                  <a:pt x="240" y="96"/>
                </a:cubicBezTo>
                <a:cubicBezTo>
                  <a:pt x="288" y="0"/>
                  <a:pt x="336" y="96"/>
                  <a:pt x="384" y="19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6441923" y="3267832"/>
            <a:ext cx="25409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2. </a:t>
            </a:r>
            <a:r>
              <a:rPr lang="en-US" sz="1600" i="1" dirty="0">
                <a:solidFill>
                  <a:srgbClr val="0070C0"/>
                </a:solidFill>
              </a:rPr>
              <a:t>Right subtree </a:t>
            </a:r>
            <a:r>
              <a:rPr lang="en-US" sz="1600" i="1" dirty="0"/>
              <a:t>of</a:t>
            </a:r>
            <a:r>
              <a:rPr lang="en-US" sz="1600" dirty="0"/>
              <a:t> C </a:t>
            </a:r>
            <a:r>
              <a:rPr lang="en-US" sz="1600" i="1" dirty="0"/>
              <a:t>becomes </a:t>
            </a:r>
            <a:r>
              <a:rPr lang="en-US" sz="1600" i="1" dirty="0">
                <a:solidFill>
                  <a:srgbClr val="FF0000"/>
                </a:solidFill>
              </a:rPr>
              <a:t>left subtree </a:t>
            </a:r>
            <a:r>
              <a:rPr lang="en-US" sz="1600" i="1" dirty="0"/>
              <a:t>of</a:t>
            </a:r>
            <a:r>
              <a:rPr lang="en-US" sz="1600" dirty="0"/>
              <a:t> C’</a:t>
            </a:r>
            <a:r>
              <a:rPr lang="en-US" sz="1600" i="1" dirty="0"/>
              <a:t>s</a:t>
            </a:r>
            <a:r>
              <a:rPr lang="en-US" sz="1600" dirty="0"/>
              <a:t> </a:t>
            </a:r>
            <a:r>
              <a:rPr lang="en-US" sz="1600" i="1" dirty="0"/>
              <a:t>parent</a:t>
            </a:r>
            <a:r>
              <a:rPr lang="en-US" sz="1600" dirty="0"/>
              <a:t> P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918522" y="6400800"/>
            <a:ext cx="3892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3. </a:t>
            </a:r>
            <a:r>
              <a:rPr lang="en-US" sz="1600" i="1" dirty="0"/>
              <a:t>Node</a:t>
            </a:r>
            <a:r>
              <a:rPr lang="en-US" sz="1600" dirty="0"/>
              <a:t> C </a:t>
            </a:r>
            <a:r>
              <a:rPr lang="en-US" sz="1600" i="1" dirty="0"/>
              <a:t>acquires</a:t>
            </a:r>
            <a:r>
              <a:rPr lang="en-US" sz="1600" dirty="0"/>
              <a:t> P </a:t>
            </a:r>
            <a:r>
              <a:rPr lang="en-US" sz="1600" i="1" dirty="0"/>
              <a:t>as its right child</a:t>
            </a:r>
            <a:endParaRPr lang="en-US" sz="1600" dirty="0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 flipV="1">
            <a:off x="2518722" y="5003800"/>
            <a:ext cx="366713" cy="71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77"/>
          <p:cNvSpPr>
            <a:spLocks noChangeArrowheads="1"/>
          </p:cNvSpPr>
          <p:nvPr/>
        </p:nvSpPr>
        <p:spPr bwMode="auto">
          <a:xfrm>
            <a:off x="5795322" y="3962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5808022" y="3962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82" name="Oval 79"/>
          <p:cNvSpPr>
            <a:spLocks noChangeArrowheads="1"/>
          </p:cNvSpPr>
          <p:nvPr/>
        </p:nvSpPr>
        <p:spPr bwMode="auto">
          <a:xfrm>
            <a:off x="6481122" y="45720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6460485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 flipV="1">
            <a:off x="5981060" y="4876800"/>
            <a:ext cx="500062" cy="236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H="1" flipV="1">
            <a:off x="6176322" y="43434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Oval 83"/>
          <p:cNvSpPr>
            <a:spLocks noChangeArrowheads="1"/>
          </p:cNvSpPr>
          <p:nvPr/>
        </p:nvSpPr>
        <p:spPr bwMode="auto">
          <a:xfrm>
            <a:off x="7166922" y="5181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7190735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 flipH="1" flipV="1">
            <a:off x="6862122" y="4953000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AutoShape 86"/>
          <p:cNvSpPr>
            <a:spLocks noChangeArrowheads="1"/>
          </p:cNvSpPr>
          <p:nvPr/>
        </p:nvSpPr>
        <p:spPr bwMode="auto">
          <a:xfrm>
            <a:off x="6409685" y="5900738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87"/>
          <p:cNvSpPr txBox="1">
            <a:spLocks noChangeArrowheads="1"/>
          </p:cNvSpPr>
          <p:nvPr/>
        </p:nvSpPr>
        <p:spPr bwMode="auto">
          <a:xfrm>
            <a:off x="6638285" y="60531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91" name="AutoShape 88"/>
          <p:cNvSpPr>
            <a:spLocks noChangeArrowheads="1"/>
          </p:cNvSpPr>
          <p:nvPr/>
        </p:nvSpPr>
        <p:spPr bwMode="auto">
          <a:xfrm>
            <a:off x="7400285" y="5900738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89"/>
          <p:cNvSpPr txBox="1">
            <a:spLocks noChangeArrowheads="1"/>
          </p:cNvSpPr>
          <p:nvPr/>
        </p:nvSpPr>
        <p:spPr bwMode="auto">
          <a:xfrm>
            <a:off x="7628885" y="60531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93" name="Line 90"/>
          <p:cNvSpPr>
            <a:spLocks noChangeShapeType="1"/>
          </p:cNvSpPr>
          <p:nvPr/>
        </p:nvSpPr>
        <p:spPr bwMode="auto">
          <a:xfrm flipV="1">
            <a:off x="6838310" y="5595938"/>
            <a:ext cx="409575" cy="309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 flipH="1" flipV="1">
            <a:off x="7552685" y="5595938"/>
            <a:ext cx="257175" cy="300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AutoShape 92"/>
          <p:cNvSpPr>
            <a:spLocks noChangeArrowheads="1"/>
          </p:cNvSpPr>
          <p:nvPr/>
        </p:nvSpPr>
        <p:spPr bwMode="auto">
          <a:xfrm>
            <a:off x="5566722" y="5105400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93"/>
          <p:cNvSpPr txBox="1">
            <a:spLocks noChangeArrowheads="1"/>
          </p:cNvSpPr>
          <p:nvPr/>
        </p:nvSpPr>
        <p:spPr bwMode="auto">
          <a:xfrm>
            <a:off x="5795322" y="525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4499922" y="5257800"/>
            <a:ext cx="68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3200" dirty="0"/>
              <a:t>==</a:t>
            </a:r>
          </a:p>
        </p:txBody>
      </p:sp>
      <p:sp>
        <p:nvSpPr>
          <p:cNvPr id="98" name="Freeform 95"/>
          <p:cNvSpPr>
            <a:spLocks/>
          </p:cNvSpPr>
          <p:nvPr/>
        </p:nvSpPr>
        <p:spPr bwMode="auto">
          <a:xfrm>
            <a:off x="1985322" y="2057400"/>
            <a:ext cx="533400" cy="152400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3147372" y="3276600"/>
            <a:ext cx="30348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600" dirty="0"/>
              <a:t>1. </a:t>
            </a:r>
            <a:r>
              <a:rPr lang="en-US" sz="1600" i="1" dirty="0"/>
              <a:t>Grandparent</a:t>
            </a:r>
            <a:r>
              <a:rPr lang="en-US" sz="1600" dirty="0"/>
              <a:t> G </a:t>
            </a:r>
            <a:r>
              <a:rPr lang="en-US" sz="1600" i="1" dirty="0"/>
              <a:t>of child</a:t>
            </a:r>
            <a:r>
              <a:rPr lang="en-US" sz="1600" dirty="0"/>
              <a:t> C </a:t>
            </a:r>
            <a:br>
              <a:rPr lang="en-US" sz="1600" dirty="0"/>
            </a:br>
            <a:r>
              <a:rPr lang="en-US" sz="1600" i="1" dirty="0"/>
              <a:t>becomes</a:t>
            </a:r>
            <a:r>
              <a:rPr lang="en-US" sz="1600" dirty="0"/>
              <a:t> C</a:t>
            </a:r>
            <a:r>
              <a:rPr lang="en-US" sz="1600" i="1" dirty="0"/>
              <a:t>’s parent by </a:t>
            </a:r>
            <a:br>
              <a:rPr lang="en-US" sz="1600" i="1" dirty="0"/>
            </a:br>
            <a:r>
              <a:rPr lang="en-US" sz="1600" i="1" dirty="0"/>
              <a:t>replacing</a:t>
            </a:r>
            <a:r>
              <a:rPr lang="en-US" sz="1600" dirty="0"/>
              <a:t> P</a:t>
            </a:r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1879667" y="590843"/>
            <a:ext cx="2204450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solidFill>
                  <a:srgbClr val="FF0000"/>
                </a:solidFill>
              </a:rPr>
              <a:t>Note: These are not values!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/>
              <a:t>G = Grandparent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/>
              <a:t>P  = 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/>
              <a:t>C = Child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42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/>
      <p:bldP spid="78" grpId="0"/>
      <p:bldP spid="79" grpId="0" animBg="1"/>
      <p:bldP spid="80" grpId="0" animBg="1"/>
      <p:bldP spid="81" grpId="0"/>
      <p:bldP spid="82" grpId="0" animBg="1"/>
      <p:bldP spid="83" grpId="0"/>
      <p:bldP spid="84" grpId="0" animBg="1"/>
      <p:bldP spid="85" grpId="0" animBg="1"/>
      <p:bldP spid="86" grpId="0" animBg="1"/>
      <p:bldP spid="87" grpId="0"/>
      <p:bldP spid="88" grpId="0" animBg="1"/>
      <p:bldP spid="89" grpId="0" animBg="1"/>
      <p:bldP spid="90" grpId="0"/>
      <p:bldP spid="91" grpId="0" animBg="1"/>
      <p:bldP spid="92" grpId="0"/>
      <p:bldP spid="93" grpId="0" animBg="1"/>
      <p:bldP spid="94" grpId="0" animBg="1"/>
      <p:bldP spid="95" grpId="0" animBg="1"/>
      <p:bldP spid="96" grpId="0"/>
      <p:bldP spid="97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26863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Left Rotation</a:t>
            </a:r>
            <a:endParaRPr lang="en-US" dirty="0"/>
          </a:p>
        </p:txBody>
      </p:sp>
      <p:sp>
        <p:nvSpPr>
          <p:cNvPr id="58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ea typeface="新細明體" charset="-120"/>
              </a:rPr>
              <a:t>Simply the opposite of a right rotation</a:t>
            </a:r>
            <a:br>
              <a:rPr kumimoji="1" lang="en-ZA" sz="2300" dirty="0">
                <a:ea typeface="新細明體" charset="-120"/>
              </a:rPr>
            </a:br>
            <a:endParaRPr kumimoji="1" lang="en-ZA" sz="2300" dirty="0">
              <a:ea typeface="新細明體" charset="-120"/>
            </a:endParaRPr>
          </a:p>
          <a:p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Right 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Parent becomes right child of its left 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Left child’s </a:t>
            </a:r>
            <a:r>
              <a:rPr kumimoji="1" lang="en-ZA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right branch </a:t>
            </a:r>
            <a:r>
              <a:rPr kumimoji="1" lang="en-ZA" dirty="0">
                <a:ea typeface="新細明體" charset="-120"/>
              </a:rPr>
              <a:t>becomes parent’s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left branch</a:t>
            </a:r>
            <a:endParaRPr kumimoji="1" lang="en-ZA" dirty="0">
              <a:ea typeface="新細明體" charset="-120"/>
            </a:endParaRPr>
          </a:p>
          <a:p>
            <a:pPr marL="0" indent="0">
              <a:buNone/>
            </a:pPr>
            <a:endParaRPr kumimoji="1" lang="en-ZA" sz="2300" dirty="0">
              <a:solidFill>
                <a:srgbClr val="0070C0"/>
              </a:solidFill>
              <a:ea typeface="新細明體" charset="-120"/>
            </a:endParaRPr>
          </a:p>
          <a:p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Left 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Parent becomes left child of its right 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Right child’s </a:t>
            </a:r>
            <a:r>
              <a:rPr kumimoji="1" lang="en-ZA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left branch </a:t>
            </a:r>
            <a:r>
              <a:rPr kumimoji="1" lang="en-ZA" dirty="0">
                <a:ea typeface="新細明體" charset="-120"/>
              </a:rPr>
              <a:t>becomes parent’s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right branch</a:t>
            </a:r>
            <a:endParaRPr kumimoji="1" lang="en-ZA" dirty="0">
              <a:ea typeface="新細明體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6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1185" y="268635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Left Rotation</a:t>
            </a:r>
            <a:endParaRPr lang="en-US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27555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101" name="AutoShape 5"/>
          <p:cNvSpPr>
            <a:spLocks noChangeArrowheads="1"/>
          </p:cNvSpPr>
          <p:nvPr/>
        </p:nvSpPr>
        <p:spPr bwMode="auto">
          <a:xfrm>
            <a:off x="35175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37461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03" name="AutoShape 7"/>
          <p:cNvSpPr>
            <a:spLocks noChangeArrowheads="1"/>
          </p:cNvSpPr>
          <p:nvPr/>
        </p:nvSpPr>
        <p:spPr bwMode="auto">
          <a:xfrm>
            <a:off x="1764956" y="25372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 Box 8"/>
          <p:cNvSpPr txBox="1">
            <a:spLocks noChangeArrowheads="1"/>
          </p:cNvSpPr>
          <p:nvPr/>
        </p:nvSpPr>
        <p:spPr bwMode="auto">
          <a:xfrm>
            <a:off x="1993556" y="2689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1917356" y="1318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Text Box 10"/>
          <p:cNvSpPr txBox="1">
            <a:spLocks noChangeArrowheads="1"/>
          </p:cNvSpPr>
          <p:nvPr/>
        </p:nvSpPr>
        <p:spPr bwMode="auto">
          <a:xfrm>
            <a:off x="1936406" y="1318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07" name="Oval 11"/>
          <p:cNvSpPr>
            <a:spLocks noChangeArrowheads="1"/>
          </p:cNvSpPr>
          <p:nvPr/>
        </p:nvSpPr>
        <p:spPr bwMode="auto">
          <a:xfrm>
            <a:off x="2603156" y="19276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12"/>
          <p:cNvSpPr txBox="1">
            <a:spLocks noChangeArrowheads="1"/>
          </p:cNvSpPr>
          <p:nvPr/>
        </p:nvSpPr>
        <p:spPr bwMode="auto">
          <a:xfrm>
            <a:off x="2628556" y="1927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 dirty="0">
                <a:latin typeface="Arial Unicode MS" pitchFamily="34" charset="-128"/>
              </a:rPr>
              <a:t>P</a:t>
            </a:r>
          </a:p>
        </p:txBody>
      </p:sp>
      <p:sp>
        <p:nvSpPr>
          <p:cNvPr id="109" name="Oval 13"/>
          <p:cNvSpPr>
            <a:spLocks noChangeArrowheads="1"/>
          </p:cNvSpPr>
          <p:nvPr/>
        </p:nvSpPr>
        <p:spPr bwMode="auto">
          <a:xfrm>
            <a:off x="3281019" y="2461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4"/>
          <p:cNvSpPr txBox="1">
            <a:spLocks noChangeArrowheads="1"/>
          </p:cNvSpPr>
          <p:nvPr/>
        </p:nvSpPr>
        <p:spPr bwMode="auto">
          <a:xfrm>
            <a:off x="3288956" y="2461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11" name="Line 15"/>
          <p:cNvSpPr>
            <a:spLocks noChangeShapeType="1"/>
          </p:cNvSpPr>
          <p:nvPr/>
        </p:nvSpPr>
        <p:spPr bwMode="auto">
          <a:xfrm flipV="1">
            <a:off x="2941294" y="2842054"/>
            <a:ext cx="409575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 flipH="1" flipV="1">
            <a:off x="3669956" y="2842054"/>
            <a:ext cx="26193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 flipV="1">
            <a:off x="2179294" y="2308654"/>
            <a:ext cx="500062" cy="233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 flipH="1" flipV="1">
            <a:off x="2984156" y="2308654"/>
            <a:ext cx="36195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 flipH="1" flipV="1">
            <a:off x="2298356" y="1699054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Freeform 20"/>
          <p:cNvSpPr>
            <a:spLocks/>
          </p:cNvSpPr>
          <p:nvPr/>
        </p:nvSpPr>
        <p:spPr bwMode="auto">
          <a:xfrm>
            <a:off x="2526956" y="2461054"/>
            <a:ext cx="533400" cy="152400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AutoShape 21"/>
          <p:cNvSpPr>
            <a:spLocks noChangeArrowheads="1"/>
          </p:cNvSpPr>
          <p:nvPr/>
        </p:nvSpPr>
        <p:spPr bwMode="auto">
          <a:xfrm>
            <a:off x="25269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61845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Y</a:t>
            </a:r>
          </a:p>
        </p:txBody>
      </p:sp>
      <p:sp>
        <p:nvSpPr>
          <p:cNvPr id="119" name="AutoShape 23"/>
          <p:cNvSpPr>
            <a:spLocks noChangeArrowheads="1"/>
          </p:cNvSpPr>
          <p:nvPr/>
        </p:nvSpPr>
        <p:spPr bwMode="auto">
          <a:xfrm>
            <a:off x="6641756" y="25372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4"/>
          <p:cNvSpPr txBox="1">
            <a:spLocks noChangeArrowheads="1"/>
          </p:cNvSpPr>
          <p:nvPr/>
        </p:nvSpPr>
        <p:spPr bwMode="auto">
          <a:xfrm>
            <a:off x="6870356" y="2689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Z</a:t>
            </a:r>
          </a:p>
        </p:txBody>
      </p:sp>
      <p:sp>
        <p:nvSpPr>
          <p:cNvPr id="121" name="AutoShape 25"/>
          <p:cNvSpPr>
            <a:spLocks noChangeArrowheads="1"/>
          </p:cNvSpPr>
          <p:nvPr/>
        </p:nvSpPr>
        <p:spPr bwMode="auto">
          <a:xfrm>
            <a:off x="50415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5270156" y="32992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X</a:t>
            </a:r>
          </a:p>
        </p:txBody>
      </p:sp>
      <p:sp>
        <p:nvSpPr>
          <p:cNvPr id="123" name="Oval 27"/>
          <p:cNvSpPr>
            <a:spLocks noChangeArrowheads="1"/>
          </p:cNvSpPr>
          <p:nvPr/>
        </p:nvSpPr>
        <p:spPr bwMode="auto">
          <a:xfrm>
            <a:off x="5727356" y="1318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5738469" y="1318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G</a:t>
            </a:r>
          </a:p>
        </p:txBody>
      </p:sp>
      <p:sp>
        <p:nvSpPr>
          <p:cNvPr id="125" name="Oval 29"/>
          <p:cNvSpPr>
            <a:spLocks noChangeArrowheads="1"/>
          </p:cNvSpPr>
          <p:nvPr/>
        </p:nvSpPr>
        <p:spPr bwMode="auto">
          <a:xfrm>
            <a:off x="5727356" y="24610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5738469" y="24610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P</a:t>
            </a:r>
          </a:p>
        </p:txBody>
      </p:sp>
      <p:sp>
        <p:nvSpPr>
          <p:cNvPr id="127" name="Oval 31"/>
          <p:cNvSpPr>
            <a:spLocks noChangeArrowheads="1"/>
          </p:cNvSpPr>
          <p:nvPr/>
        </p:nvSpPr>
        <p:spPr bwMode="auto">
          <a:xfrm>
            <a:off x="6413156" y="192765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6430619" y="1927654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8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2400" b="0">
                <a:latin typeface="Arial Unicode MS" pitchFamily="34" charset="-128"/>
              </a:rPr>
              <a:t>C</a:t>
            </a: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 flipV="1">
            <a:off x="6108356" y="2308654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 flipH="1" flipV="1">
            <a:off x="6794156" y="2308654"/>
            <a:ext cx="2667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" name="Line 37"/>
          <p:cNvSpPr>
            <a:spLocks noChangeShapeType="1"/>
          </p:cNvSpPr>
          <p:nvPr/>
        </p:nvSpPr>
        <p:spPr bwMode="auto">
          <a:xfrm flipH="1" flipV="1">
            <a:off x="6108356" y="1699054"/>
            <a:ext cx="381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AutoShape 39"/>
          <p:cNvSpPr>
            <a:spLocks noChangeArrowheads="1"/>
          </p:cNvSpPr>
          <p:nvPr/>
        </p:nvSpPr>
        <p:spPr bwMode="auto">
          <a:xfrm>
            <a:off x="5955956" y="3146854"/>
            <a:ext cx="838200" cy="6096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40"/>
          <p:cNvSpPr>
            <a:spLocks noChangeShapeType="1"/>
          </p:cNvSpPr>
          <p:nvPr/>
        </p:nvSpPr>
        <p:spPr bwMode="auto">
          <a:xfrm flipV="1">
            <a:off x="5460656" y="2842054"/>
            <a:ext cx="342900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" name="Line 41"/>
          <p:cNvSpPr>
            <a:spLocks noChangeShapeType="1"/>
          </p:cNvSpPr>
          <p:nvPr/>
        </p:nvSpPr>
        <p:spPr bwMode="auto">
          <a:xfrm flipH="1" flipV="1">
            <a:off x="6108356" y="2842054"/>
            <a:ext cx="27146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" name="Oval 26"/>
          <p:cNvSpPr>
            <a:spLocks noChangeArrowheads="1"/>
          </p:cNvSpPr>
          <p:nvPr/>
        </p:nvSpPr>
        <p:spPr bwMode="auto">
          <a:xfrm>
            <a:off x="1917356" y="4334860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</a:t>
            </a:r>
          </a:p>
        </p:txBody>
      </p:sp>
      <p:sp>
        <p:nvSpPr>
          <p:cNvPr id="136" name="Oval 26"/>
          <p:cNvSpPr>
            <a:spLocks noChangeArrowheads="1"/>
          </p:cNvSpPr>
          <p:nvPr/>
        </p:nvSpPr>
        <p:spPr bwMode="auto">
          <a:xfrm>
            <a:off x="1615387" y="5082307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137" name="Line 38"/>
          <p:cNvSpPr>
            <a:spLocks noChangeShapeType="1"/>
          </p:cNvSpPr>
          <p:nvPr/>
        </p:nvSpPr>
        <p:spPr bwMode="auto">
          <a:xfrm flipH="1">
            <a:off x="1926514" y="4764467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" name="Line 37"/>
          <p:cNvSpPr>
            <a:spLocks noChangeShapeType="1"/>
          </p:cNvSpPr>
          <p:nvPr/>
        </p:nvSpPr>
        <p:spPr bwMode="auto">
          <a:xfrm>
            <a:off x="2286193" y="4761867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Oval 39"/>
          <p:cNvSpPr>
            <a:spLocks noChangeArrowheads="1"/>
          </p:cNvSpPr>
          <p:nvPr/>
        </p:nvSpPr>
        <p:spPr bwMode="auto">
          <a:xfrm>
            <a:off x="2266211" y="512326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G</a:t>
            </a:r>
          </a:p>
        </p:txBody>
      </p:sp>
      <p:sp>
        <p:nvSpPr>
          <p:cNvPr id="140" name="Line 37"/>
          <p:cNvSpPr>
            <a:spLocks noChangeShapeType="1"/>
          </p:cNvSpPr>
          <p:nvPr/>
        </p:nvSpPr>
        <p:spPr bwMode="auto">
          <a:xfrm>
            <a:off x="2608400" y="5546518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Oval 26"/>
          <p:cNvSpPr>
            <a:spLocks noChangeArrowheads="1"/>
          </p:cNvSpPr>
          <p:nvPr/>
        </p:nvSpPr>
        <p:spPr bwMode="auto">
          <a:xfrm>
            <a:off x="2555576" y="589591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H</a:t>
            </a:r>
          </a:p>
        </p:txBody>
      </p:sp>
      <p:sp>
        <p:nvSpPr>
          <p:cNvPr id="144" name="Oval 26"/>
          <p:cNvSpPr>
            <a:spLocks noChangeArrowheads="1"/>
          </p:cNvSpPr>
          <p:nvPr/>
        </p:nvSpPr>
        <p:spPr bwMode="auto">
          <a:xfrm>
            <a:off x="1899372" y="5895918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145" name="Line 38"/>
          <p:cNvSpPr>
            <a:spLocks noChangeShapeType="1"/>
          </p:cNvSpPr>
          <p:nvPr/>
        </p:nvSpPr>
        <p:spPr bwMode="auto">
          <a:xfrm flipH="1">
            <a:off x="2220947" y="5546519"/>
            <a:ext cx="173344" cy="3651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Down Arrow 145"/>
          <p:cNvSpPr/>
          <p:nvPr/>
        </p:nvSpPr>
        <p:spPr>
          <a:xfrm rot="16200000">
            <a:off x="4467239" y="4290930"/>
            <a:ext cx="502508" cy="20399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7" name="Oval 39"/>
          <p:cNvSpPr>
            <a:spLocks noChangeArrowheads="1"/>
          </p:cNvSpPr>
          <p:nvPr/>
        </p:nvSpPr>
        <p:spPr bwMode="auto">
          <a:xfrm>
            <a:off x="6887819" y="430466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G</a:t>
            </a:r>
          </a:p>
        </p:txBody>
      </p:sp>
      <p:sp>
        <p:nvSpPr>
          <p:cNvPr id="148" name="Line 37"/>
          <p:cNvSpPr>
            <a:spLocks noChangeShapeType="1"/>
          </p:cNvSpPr>
          <p:nvPr/>
        </p:nvSpPr>
        <p:spPr bwMode="auto">
          <a:xfrm>
            <a:off x="7230008" y="47279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Oval 26"/>
          <p:cNvSpPr>
            <a:spLocks noChangeArrowheads="1"/>
          </p:cNvSpPr>
          <p:nvPr/>
        </p:nvSpPr>
        <p:spPr bwMode="auto">
          <a:xfrm>
            <a:off x="7177184" y="50773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H</a:t>
            </a:r>
          </a:p>
        </p:txBody>
      </p:sp>
      <p:sp>
        <p:nvSpPr>
          <p:cNvPr id="150" name="Oval 26"/>
          <p:cNvSpPr>
            <a:spLocks noChangeArrowheads="1"/>
          </p:cNvSpPr>
          <p:nvPr/>
        </p:nvSpPr>
        <p:spPr bwMode="auto">
          <a:xfrm>
            <a:off x="6506378" y="5047977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</a:t>
            </a:r>
          </a:p>
        </p:txBody>
      </p:sp>
      <p:sp>
        <p:nvSpPr>
          <p:cNvPr id="151" name="Line 38"/>
          <p:cNvSpPr>
            <a:spLocks noChangeShapeType="1"/>
          </p:cNvSpPr>
          <p:nvPr/>
        </p:nvSpPr>
        <p:spPr bwMode="auto">
          <a:xfrm flipH="1">
            <a:off x="6812129" y="47111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Oval 26"/>
          <p:cNvSpPr>
            <a:spLocks noChangeArrowheads="1"/>
          </p:cNvSpPr>
          <p:nvPr/>
        </p:nvSpPr>
        <p:spPr bwMode="auto">
          <a:xfrm>
            <a:off x="6204409" y="57954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153" name="Line 38"/>
          <p:cNvSpPr>
            <a:spLocks noChangeShapeType="1"/>
          </p:cNvSpPr>
          <p:nvPr/>
        </p:nvSpPr>
        <p:spPr bwMode="auto">
          <a:xfrm flipH="1">
            <a:off x="6515536" y="54775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37"/>
          <p:cNvSpPr>
            <a:spLocks noChangeShapeType="1"/>
          </p:cNvSpPr>
          <p:nvPr/>
        </p:nvSpPr>
        <p:spPr bwMode="auto">
          <a:xfrm>
            <a:off x="6875215" y="54749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Oval 26"/>
          <p:cNvSpPr>
            <a:spLocks noChangeArrowheads="1"/>
          </p:cNvSpPr>
          <p:nvPr/>
        </p:nvSpPr>
        <p:spPr bwMode="auto">
          <a:xfrm>
            <a:off x="6811873" y="58128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5548" y="4607394"/>
            <a:ext cx="25458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/>
              <a:t>Rotate Left around C</a:t>
            </a:r>
          </a:p>
        </p:txBody>
      </p:sp>
      <p:sp>
        <p:nvSpPr>
          <p:cNvPr id="58" name="Rectangle 96"/>
          <p:cNvSpPr>
            <a:spLocks noChangeArrowheads="1"/>
          </p:cNvSpPr>
          <p:nvPr/>
        </p:nvSpPr>
        <p:spPr bwMode="auto">
          <a:xfrm>
            <a:off x="3567184" y="1134374"/>
            <a:ext cx="1750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Note: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/>
              <a:t>G = Grandparent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/>
              <a:t>P  = Parent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/>
              <a:t>C = Child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sz="3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sz="1200" dirty="0">
                <a:solidFill>
                  <a:srgbClr val="FF0000"/>
                </a:solidFill>
              </a:rPr>
              <a:t>These are not values!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794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 animBg="1"/>
      <p:bldP spid="120" grpId="0"/>
      <p:bldP spid="121" grpId="0" animBg="1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Day–Stout–Warren (DSW) algorithm:</a:t>
            </a:r>
            <a:r>
              <a:rPr kumimoji="1" lang="en-ZA" sz="2300" dirty="0">
                <a:ea typeface="新細明體" charset="-120"/>
              </a:rPr>
              <a:t> a method for efficiently balancing BSTs without an additional data structure</a:t>
            </a:r>
          </a:p>
          <a:p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Basic idea: </a:t>
            </a:r>
          </a:p>
          <a:p>
            <a:pPr lvl="1"/>
            <a:r>
              <a:rPr kumimoji="1" lang="en-ZA" sz="2000" dirty="0">
                <a:ea typeface="新細明體" charset="-120"/>
              </a:rPr>
              <a:t>Linearize the tree into a single right branch, or </a:t>
            </a:r>
            <a:r>
              <a:rPr kumimoji="1" lang="en-ZA" sz="2000" dirty="0">
                <a:solidFill>
                  <a:srgbClr val="00B050"/>
                </a:solidFill>
                <a:ea typeface="新細明體" charset="-120"/>
              </a:rPr>
              <a:t>backbone</a:t>
            </a:r>
          </a:p>
          <a:p>
            <a:pPr lvl="1"/>
            <a:r>
              <a:rPr kumimoji="1" lang="en-ZA" sz="2000" dirty="0">
                <a:ea typeface="新細明體" charset="-120"/>
              </a:rPr>
              <a:t>Perform a series of </a:t>
            </a:r>
            <a:r>
              <a:rPr kumimoji="1" lang="en-ZA" sz="2000" dirty="0">
                <a:solidFill>
                  <a:srgbClr val="00B050"/>
                </a:solidFill>
                <a:ea typeface="新細明體" charset="-120"/>
              </a:rPr>
              <a:t>left rotations </a:t>
            </a:r>
            <a:r>
              <a:rPr kumimoji="1" lang="en-ZA" sz="2000" dirty="0">
                <a:ea typeface="新細明體" charset="-120"/>
              </a:rPr>
              <a:t>on the linearized tree to make it </a:t>
            </a:r>
            <a:r>
              <a:rPr kumimoji="1" lang="en-ZA" sz="2000" dirty="0">
                <a:solidFill>
                  <a:srgbClr val="FF0000"/>
                </a:solidFill>
                <a:ea typeface="新細明體" charset="-120"/>
              </a:rPr>
              <a:t>perfectly balanced</a:t>
            </a:r>
          </a:p>
          <a:p>
            <a:r>
              <a:rPr kumimoji="1" lang="en-ZA" sz="2300" dirty="0">
                <a:solidFill>
                  <a:schemeClr val="accent2"/>
                </a:solidFill>
                <a:ea typeface="新細明體" charset="-120"/>
              </a:rPr>
              <a:t>Creating a backbone:</a:t>
            </a:r>
          </a:p>
          <a:p>
            <a:endParaRPr kumimoji="1" lang="en-ZA" sz="2300" u="sng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Algorithm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3783" y="3945924"/>
            <a:ext cx="7751806" cy="25537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09600" indent="-609600">
              <a:buNone/>
            </a:pPr>
            <a:r>
              <a:rPr lang="en-US" dirty="0" err="1">
                <a:latin typeface="Courier New" pitchFamily="49" charset="0"/>
              </a:rPr>
              <a:t>createBackbone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</a:rPr>
              <a:t> = root;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dirty="0">
                <a:latin typeface="Courier New" pitchFamily="49" charset="0"/>
              </a:rPr>
              <a:t> null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has a left child</a:t>
            </a:r>
            <a:endParaRPr lang="en-US" dirty="0"/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i="1" dirty="0"/>
              <a:t>right rotate this child about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</a:rPr>
              <a:t>;</a:t>
            </a:r>
            <a:r>
              <a:rPr lang="en-US" dirty="0">
                <a:solidFill>
                  <a:srgbClr val="00B050"/>
                </a:solidFill>
              </a:rPr>
              <a:t>// left child becomes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i="1" dirty="0">
                <a:solidFill>
                  <a:schemeClr val="bg1"/>
                </a:solidFill>
              </a:rPr>
              <a:t>right rotate this child about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all;</a:t>
            </a:r>
            <a:r>
              <a:rPr lang="en-US" dirty="0">
                <a:solidFill>
                  <a:srgbClr val="00B050"/>
                </a:solidFill>
              </a:rPr>
              <a:t>// parent of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</a:rPr>
              <a:t>tmp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  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to the child which just became parent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marL="609600" indent="-609600">
              <a:buNone/>
            </a:pPr>
            <a:r>
              <a:rPr lang="en-US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else</a:t>
            </a:r>
            <a:r>
              <a:rPr lang="en-US" dirty="0"/>
              <a:t> </a:t>
            </a:r>
            <a:r>
              <a:rPr lang="en-US" i="1" dirty="0"/>
              <a:t>set</a:t>
            </a: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tmp</a:t>
            </a:r>
            <a:r>
              <a:rPr lang="en-US" dirty="0"/>
              <a:t> </a:t>
            </a:r>
            <a:r>
              <a:rPr lang="en-US" i="1" dirty="0"/>
              <a:t>to its right child</a:t>
            </a:r>
            <a:r>
              <a:rPr lang="en-US" dirty="0">
                <a:latin typeface="Courier New" pitchFamily="49" charset="0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37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Creating a backbone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90713" y="255587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1084263" y="1660525"/>
            <a:ext cx="231775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46163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468438" y="1662113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30338" y="18907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236788" y="323532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V="1">
            <a:off x="1614488" y="1468438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731838" y="1901825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1890713" y="231298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3"/>
          <p:cNvSpPr>
            <a:spLocks noChangeShapeType="1"/>
          </p:cNvSpPr>
          <p:nvPr/>
        </p:nvSpPr>
        <p:spPr bwMode="auto">
          <a:xfrm>
            <a:off x="2274888" y="296703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928813" y="390048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1468438" y="323532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2274888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1928813" y="365760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>
            <a:off x="2312988" y="431165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 flipH="1">
            <a:off x="1892300" y="2967038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4343400" y="32083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3498850" y="1890713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>
            <a:off x="3921125" y="2314575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883025" y="254317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4689475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29" name="Line 48"/>
          <p:cNvSpPr>
            <a:spLocks noChangeShapeType="1"/>
          </p:cNvSpPr>
          <p:nvPr/>
        </p:nvSpPr>
        <p:spPr bwMode="auto">
          <a:xfrm flipV="1">
            <a:off x="4067175" y="2120900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49"/>
          <p:cNvSpPr>
            <a:spLocks noChangeArrowheads="1"/>
          </p:cNvSpPr>
          <p:nvPr/>
        </p:nvSpPr>
        <p:spPr bwMode="auto">
          <a:xfrm>
            <a:off x="3144838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31" name="Line 50"/>
          <p:cNvSpPr>
            <a:spLocks noChangeShapeType="1"/>
          </p:cNvSpPr>
          <p:nvPr/>
        </p:nvSpPr>
        <p:spPr bwMode="auto">
          <a:xfrm>
            <a:off x="4343400" y="296545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51"/>
          <p:cNvSpPr>
            <a:spLocks noChangeShapeType="1"/>
          </p:cNvSpPr>
          <p:nvPr/>
        </p:nvSpPr>
        <p:spPr bwMode="auto">
          <a:xfrm>
            <a:off x="4727575" y="361950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52"/>
          <p:cNvSpPr>
            <a:spLocks noChangeArrowheads="1"/>
          </p:cNvSpPr>
          <p:nvPr/>
        </p:nvSpPr>
        <p:spPr bwMode="auto">
          <a:xfrm>
            <a:off x="4381500" y="45529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3921125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4727575" y="5232400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36" name="Line 55"/>
          <p:cNvSpPr>
            <a:spLocks noChangeShapeType="1"/>
          </p:cNvSpPr>
          <p:nvPr/>
        </p:nvSpPr>
        <p:spPr bwMode="auto">
          <a:xfrm>
            <a:off x="4381500" y="431006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6"/>
          <p:cNvSpPr>
            <a:spLocks noChangeShapeType="1"/>
          </p:cNvSpPr>
          <p:nvPr/>
        </p:nvSpPr>
        <p:spPr bwMode="auto">
          <a:xfrm>
            <a:off x="4765675" y="496411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7"/>
          <p:cNvSpPr>
            <a:spLocks noChangeShapeType="1"/>
          </p:cNvSpPr>
          <p:nvPr/>
        </p:nvSpPr>
        <p:spPr bwMode="auto">
          <a:xfrm flipH="1">
            <a:off x="4344988" y="3619500"/>
            <a:ext cx="192087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3498850" y="1624013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61"/>
          <p:cNvSpPr>
            <a:spLocks noChangeShapeType="1"/>
          </p:cNvSpPr>
          <p:nvPr/>
        </p:nvSpPr>
        <p:spPr bwMode="auto">
          <a:xfrm flipV="1">
            <a:off x="4535488" y="2774950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62"/>
          <p:cNvSpPr>
            <a:spLocks noChangeShapeType="1"/>
          </p:cNvSpPr>
          <p:nvPr/>
        </p:nvSpPr>
        <p:spPr bwMode="auto">
          <a:xfrm flipV="1">
            <a:off x="4957763" y="3427413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63"/>
          <p:cNvSpPr>
            <a:spLocks noChangeArrowheads="1"/>
          </p:cNvSpPr>
          <p:nvPr/>
        </p:nvSpPr>
        <p:spPr bwMode="auto">
          <a:xfrm>
            <a:off x="6837363" y="3208338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43" name="Rectangle 64"/>
          <p:cNvSpPr>
            <a:spLocks noChangeArrowheads="1"/>
          </p:cNvSpPr>
          <p:nvPr/>
        </p:nvSpPr>
        <p:spPr bwMode="auto">
          <a:xfrm>
            <a:off x="5992813" y="1890713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44" name="Line 65"/>
          <p:cNvSpPr>
            <a:spLocks noChangeShapeType="1"/>
          </p:cNvSpPr>
          <p:nvPr/>
        </p:nvSpPr>
        <p:spPr bwMode="auto">
          <a:xfrm>
            <a:off x="6415088" y="2314575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66"/>
          <p:cNvSpPr>
            <a:spLocks noChangeArrowheads="1"/>
          </p:cNvSpPr>
          <p:nvPr/>
        </p:nvSpPr>
        <p:spPr bwMode="auto">
          <a:xfrm>
            <a:off x="6376988" y="2543175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46" name="Rectangle 67"/>
          <p:cNvSpPr>
            <a:spLocks noChangeArrowheads="1"/>
          </p:cNvSpPr>
          <p:nvPr/>
        </p:nvSpPr>
        <p:spPr bwMode="auto">
          <a:xfrm>
            <a:off x="7183438" y="38877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47" name="Rectangle 69"/>
          <p:cNvSpPr>
            <a:spLocks noChangeArrowheads="1"/>
          </p:cNvSpPr>
          <p:nvPr/>
        </p:nvSpPr>
        <p:spPr bwMode="auto">
          <a:xfrm>
            <a:off x="5640388" y="123825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48" name="Line 70"/>
          <p:cNvSpPr>
            <a:spLocks noChangeShapeType="1"/>
          </p:cNvSpPr>
          <p:nvPr/>
        </p:nvSpPr>
        <p:spPr bwMode="auto">
          <a:xfrm>
            <a:off x="6837363" y="296545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1"/>
          <p:cNvSpPr>
            <a:spLocks noChangeShapeType="1"/>
          </p:cNvSpPr>
          <p:nvPr/>
        </p:nvSpPr>
        <p:spPr bwMode="auto">
          <a:xfrm>
            <a:off x="7221538" y="3619500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72"/>
          <p:cNvSpPr>
            <a:spLocks noChangeArrowheads="1"/>
          </p:cNvSpPr>
          <p:nvPr/>
        </p:nvSpPr>
        <p:spPr bwMode="auto">
          <a:xfrm>
            <a:off x="7329488" y="5245100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51" name="Rectangle 73"/>
          <p:cNvSpPr>
            <a:spLocks noChangeArrowheads="1"/>
          </p:cNvSpPr>
          <p:nvPr/>
        </p:nvSpPr>
        <p:spPr bwMode="auto">
          <a:xfrm>
            <a:off x="6869113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52" name="Rectangle 74"/>
          <p:cNvSpPr>
            <a:spLocks noChangeArrowheads="1"/>
          </p:cNvSpPr>
          <p:nvPr/>
        </p:nvSpPr>
        <p:spPr bwMode="auto">
          <a:xfrm>
            <a:off x="7604125" y="45799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53" name="Line 75"/>
          <p:cNvSpPr>
            <a:spLocks noChangeShapeType="1"/>
          </p:cNvSpPr>
          <p:nvPr/>
        </p:nvSpPr>
        <p:spPr bwMode="auto">
          <a:xfrm>
            <a:off x="7329488" y="500221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76"/>
          <p:cNvSpPr>
            <a:spLocks noChangeShapeType="1"/>
          </p:cNvSpPr>
          <p:nvPr/>
        </p:nvSpPr>
        <p:spPr bwMode="auto">
          <a:xfrm>
            <a:off x="7642225" y="4311650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77"/>
          <p:cNvSpPr>
            <a:spLocks noChangeShapeType="1"/>
          </p:cNvSpPr>
          <p:nvPr/>
        </p:nvSpPr>
        <p:spPr bwMode="auto">
          <a:xfrm flipH="1">
            <a:off x="7292975" y="4311650"/>
            <a:ext cx="192088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78"/>
          <p:cNvSpPr>
            <a:spLocks noChangeShapeType="1"/>
          </p:cNvSpPr>
          <p:nvPr/>
        </p:nvSpPr>
        <p:spPr bwMode="auto">
          <a:xfrm>
            <a:off x="5992813" y="1624013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80"/>
          <p:cNvSpPr>
            <a:spLocks noChangeShapeType="1"/>
          </p:cNvSpPr>
          <p:nvPr/>
        </p:nvSpPr>
        <p:spPr bwMode="auto">
          <a:xfrm flipV="1">
            <a:off x="7451725" y="3427413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81"/>
          <p:cNvSpPr>
            <a:spLocks noChangeShapeType="1"/>
          </p:cNvSpPr>
          <p:nvPr/>
        </p:nvSpPr>
        <p:spPr bwMode="auto">
          <a:xfrm flipV="1">
            <a:off x="3652838" y="1468438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98"/>
          <p:cNvSpPr>
            <a:spLocks noChangeShapeType="1"/>
          </p:cNvSpPr>
          <p:nvPr/>
        </p:nvSpPr>
        <p:spPr bwMode="auto">
          <a:xfrm flipV="1">
            <a:off x="7835900" y="4081463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101"/>
          <p:cNvSpPr>
            <a:spLocks/>
          </p:cNvSpPr>
          <p:nvPr/>
        </p:nvSpPr>
        <p:spPr bwMode="auto">
          <a:xfrm>
            <a:off x="1230313" y="1778000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104"/>
          <p:cNvSpPr>
            <a:spLocks/>
          </p:cNvSpPr>
          <p:nvPr/>
        </p:nvSpPr>
        <p:spPr bwMode="auto">
          <a:xfrm>
            <a:off x="4456113" y="3775075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105"/>
          <p:cNvSpPr>
            <a:spLocks/>
          </p:cNvSpPr>
          <p:nvPr/>
        </p:nvSpPr>
        <p:spPr bwMode="auto">
          <a:xfrm>
            <a:off x="7413625" y="4438650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6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29" grpId="1" animBg="1"/>
      <p:bldP spid="30" grpId="0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/>
      <p:bldP spid="43" grpId="0"/>
      <p:bldP spid="44" grpId="0" animBg="1"/>
      <p:bldP spid="45" grpId="0"/>
      <p:bldP spid="46" grpId="0"/>
      <p:bldP spid="47" grpId="0"/>
      <p:bldP spid="48" grpId="0" animBg="1"/>
      <p:bldP spid="49" grpId="0" animBg="1"/>
      <p:bldP spid="50" grpId="0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Creating a backbone</a:t>
            </a: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1689830" y="3280891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845280" y="19632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65" name="Line 6"/>
          <p:cNvSpPr>
            <a:spLocks noChangeShapeType="1"/>
          </p:cNvSpPr>
          <p:nvPr/>
        </p:nvSpPr>
        <p:spPr bwMode="auto">
          <a:xfrm>
            <a:off x="1267555" y="2387129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1229455" y="2615729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2035905" y="39603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492855" y="13108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1689830" y="303800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2074005" y="369205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2181955" y="531765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1721580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2450242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>
            <a:off x="2181955" y="507476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2494692" y="438420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7"/>
          <p:cNvSpPr>
            <a:spLocks noChangeShapeType="1"/>
          </p:cNvSpPr>
          <p:nvPr/>
        </p:nvSpPr>
        <p:spPr bwMode="auto">
          <a:xfrm flipH="1">
            <a:off x="2145442" y="4384204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8"/>
          <p:cNvSpPr>
            <a:spLocks noChangeShapeType="1"/>
          </p:cNvSpPr>
          <p:nvPr/>
        </p:nvSpPr>
        <p:spPr bwMode="auto">
          <a:xfrm>
            <a:off x="845280" y="1696566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20"/>
          <p:cNvSpPr>
            <a:spLocks noChangeArrowheads="1"/>
          </p:cNvSpPr>
          <p:nvPr/>
        </p:nvSpPr>
        <p:spPr bwMode="auto">
          <a:xfrm>
            <a:off x="3764692" y="3280891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79" name="Rectangle 21"/>
          <p:cNvSpPr>
            <a:spLocks noChangeArrowheads="1"/>
          </p:cNvSpPr>
          <p:nvPr/>
        </p:nvSpPr>
        <p:spPr bwMode="auto">
          <a:xfrm>
            <a:off x="2920142" y="19632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80" name="Line 22"/>
          <p:cNvSpPr>
            <a:spLocks noChangeShapeType="1"/>
          </p:cNvSpPr>
          <p:nvPr/>
        </p:nvSpPr>
        <p:spPr bwMode="auto">
          <a:xfrm>
            <a:off x="3342417" y="2387129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Rectangle 23"/>
          <p:cNvSpPr>
            <a:spLocks noChangeArrowheads="1"/>
          </p:cNvSpPr>
          <p:nvPr/>
        </p:nvSpPr>
        <p:spPr bwMode="auto">
          <a:xfrm>
            <a:off x="3304317" y="2615729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82" name="Rectangle 24"/>
          <p:cNvSpPr>
            <a:spLocks noChangeArrowheads="1"/>
          </p:cNvSpPr>
          <p:nvPr/>
        </p:nvSpPr>
        <p:spPr bwMode="auto">
          <a:xfrm>
            <a:off x="4110767" y="39603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83" name="Rectangle 25"/>
          <p:cNvSpPr>
            <a:spLocks noChangeArrowheads="1"/>
          </p:cNvSpPr>
          <p:nvPr/>
        </p:nvSpPr>
        <p:spPr bwMode="auto">
          <a:xfrm>
            <a:off x="2535967" y="13108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84" name="Line 26"/>
          <p:cNvSpPr>
            <a:spLocks noChangeShapeType="1"/>
          </p:cNvSpPr>
          <p:nvPr/>
        </p:nvSpPr>
        <p:spPr bwMode="auto">
          <a:xfrm>
            <a:off x="3764692" y="303800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Line 27"/>
          <p:cNvSpPr>
            <a:spLocks noChangeShapeType="1"/>
          </p:cNvSpPr>
          <p:nvPr/>
        </p:nvSpPr>
        <p:spPr bwMode="auto">
          <a:xfrm>
            <a:off x="4148867" y="3692054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28"/>
          <p:cNvSpPr>
            <a:spLocks noChangeArrowheads="1"/>
          </p:cNvSpPr>
          <p:nvPr/>
        </p:nvSpPr>
        <p:spPr bwMode="auto">
          <a:xfrm>
            <a:off x="4985480" y="531606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87" name="Rectangle 29"/>
          <p:cNvSpPr>
            <a:spLocks noChangeArrowheads="1"/>
          </p:cNvSpPr>
          <p:nvPr/>
        </p:nvSpPr>
        <p:spPr bwMode="auto">
          <a:xfrm>
            <a:off x="4223480" y="53446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88" name="Rectangle 30"/>
          <p:cNvSpPr>
            <a:spLocks noChangeArrowheads="1"/>
          </p:cNvSpPr>
          <p:nvPr/>
        </p:nvSpPr>
        <p:spPr bwMode="auto">
          <a:xfrm>
            <a:off x="4531455" y="465249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89" name="Line 31"/>
          <p:cNvSpPr>
            <a:spLocks noChangeShapeType="1"/>
          </p:cNvSpPr>
          <p:nvPr/>
        </p:nvSpPr>
        <p:spPr bwMode="auto">
          <a:xfrm>
            <a:off x="4985480" y="5073179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32"/>
          <p:cNvSpPr>
            <a:spLocks noChangeShapeType="1"/>
          </p:cNvSpPr>
          <p:nvPr/>
        </p:nvSpPr>
        <p:spPr bwMode="auto">
          <a:xfrm>
            <a:off x="4569555" y="4384204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Line 33"/>
          <p:cNvSpPr>
            <a:spLocks noChangeShapeType="1"/>
          </p:cNvSpPr>
          <p:nvPr/>
        </p:nvSpPr>
        <p:spPr bwMode="auto">
          <a:xfrm flipH="1">
            <a:off x="4647342" y="5076354"/>
            <a:ext cx="192088" cy="268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34"/>
          <p:cNvSpPr>
            <a:spLocks noChangeShapeType="1"/>
          </p:cNvSpPr>
          <p:nvPr/>
        </p:nvSpPr>
        <p:spPr bwMode="auto">
          <a:xfrm>
            <a:off x="2920142" y="1696566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35"/>
          <p:cNvSpPr>
            <a:spLocks noChangeShapeType="1"/>
          </p:cNvSpPr>
          <p:nvPr/>
        </p:nvSpPr>
        <p:spPr bwMode="auto">
          <a:xfrm flipV="1">
            <a:off x="4723542" y="4192116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 flipV="1">
            <a:off x="2688367" y="4154016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Line 37"/>
          <p:cNvSpPr>
            <a:spLocks noChangeShapeType="1"/>
          </p:cNvSpPr>
          <p:nvPr/>
        </p:nvSpPr>
        <p:spPr bwMode="auto">
          <a:xfrm flipV="1">
            <a:off x="5145817" y="4882679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6450742" y="3292004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5606192" y="197437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8" name="Line 40"/>
          <p:cNvSpPr>
            <a:spLocks noChangeShapeType="1"/>
          </p:cNvSpPr>
          <p:nvPr/>
        </p:nvSpPr>
        <p:spPr bwMode="auto">
          <a:xfrm>
            <a:off x="6028467" y="2398241"/>
            <a:ext cx="192088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Rectangle 41"/>
          <p:cNvSpPr>
            <a:spLocks noChangeArrowheads="1"/>
          </p:cNvSpPr>
          <p:nvPr/>
        </p:nvSpPr>
        <p:spPr bwMode="auto">
          <a:xfrm>
            <a:off x="5990367" y="262684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00" name="Rectangle 42"/>
          <p:cNvSpPr>
            <a:spLocks noChangeArrowheads="1"/>
          </p:cNvSpPr>
          <p:nvPr/>
        </p:nvSpPr>
        <p:spPr bwMode="auto">
          <a:xfrm>
            <a:off x="6796817" y="3971454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01" name="Rectangle 43"/>
          <p:cNvSpPr>
            <a:spLocks noChangeArrowheads="1"/>
          </p:cNvSpPr>
          <p:nvPr/>
        </p:nvSpPr>
        <p:spPr bwMode="auto">
          <a:xfrm>
            <a:off x="5222017" y="1321916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02" name="Line 44"/>
          <p:cNvSpPr>
            <a:spLocks noChangeShapeType="1"/>
          </p:cNvSpPr>
          <p:nvPr/>
        </p:nvSpPr>
        <p:spPr bwMode="auto">
          <a:xfrm>
            <a:off x="6450742" y="304911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45"/>
          <p:cNvSpPr>
            <a:spLocks noChangeShapeType="1"/>
          </p:cNvSpPr>
          <p:nvPr/>
        </p:nvSpPr>
        <p:spPr bwMode="auto">
          <a:xfrm>
            <a:off x="6834917" y="370316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Rectangle 46"/>
          <p:cNvSpPr>
            <a:spLocks noChangeArrowheads="1"/>
          </p:cNvSpPr>
          <p:nvPr/>
        </p:nvSpPr>
        <p:spPr bwMode="auto">
          <a:xfrm>
            <a:off x="7671530" y="532717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05" name="Rectangle 48"/>
          <p:cNvSpPr>
            <a:spLocks noChangeArrowheads="1"/>
          </p:cNvSpPr>
          <p:nvPr/>
        </p:nvSpPr>
        <p:spPr bwMode="auto">
          <a:xfrm>
            <a:off x="7217505" y="4663604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06" name="Line 49"/>
          <p:cNvSpPr>
            <a:spLocks noChangeShapeType="1"/>
          </p:cNvSpPr>
          <p:nvPr/>
        </p:nvSpPr>
        <p:spPr bwMode="auto">
          <a:xfrm>
            <a:off x="7671530" y="508429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Line 50"/>
          <p:cNvSpPr>
            <a:spLocks noChangeShapeType="1"/>
          </p:cNvSpPr>
          <p:nvPr/>
        </p:nvSpPr>
        <p:spPr bwMode="auto">
          <a:xfrm>
            <a:off x="7255605" y="439531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52"/>
          <p:cNvSpPr>
            <a:spLocks noChangeShapeType="1"/>
          </p:cNvSpPr>
          <p:nvPr/>
        </p:nvSpPr>
        <p:spPr bwMode="auto">
          <a:xfrm>
            <a:off x="5606192" y="1707679"/>
            <a:ext cx="192088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Line 54"/>
          <p:cNvSpPr>
            <a:spLocks noChangeShapeType="1"/>
          </p:cNvSpPr>
          <p:nvPr/>
        </p:nvSpPr>
        <p:spPr bwMode="auto">
          <a:xfrm flipV="1">
            <a:off x="7831867" y="4893791"/>
            <a:ext cx="4619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55"/>
          <p:cNvSpPr>
            <a:spLocks noChangeArrowheads="1"/>
          </p:cNvSpPr>
          <p:nvPr/>
        </p:nvSpPr>
        <p:spPr bwMode="auto">
          <a:xfrm>
            <a:off x="8063642" y="6019329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11" name="Line 56"/>
          <p:cNvSpPr>
            <a:spLocks noChangeShapeType="1"/>
          </p:cNvSpPr>
          <p:nvPr/>
        </p:nvSpPr>
        <p:spPr bwMode="auto">
          <a:xfrm>
            <a:off x="8063642" y="577644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Line 57"/>
          <p:cNvSpPr>
            <a:spLocks noChangeShapeType="1"/>
          </p:cNvSpPr>
          <p:nvPr/>
        </p:nvSpPr>
        <p:spPr bwMode="auto">
          <a:xfrm flipV="1">
            <a:off x="8217630" y="5547841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Line 58"/>
          <p:cNvSpPr>
            <a:spLocks noChangeShapeType="1"/>
          </p:cNvSpPr>
          <p:nvPr/>
        </p:nvSpPr>
        <p:spPr bwMode="auto">
          <a:xfrm flipV="1">
            <a:off x="8639905" y="6238404"/>
            <a:ext cx="4619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Freeform 60"/>
          <p:cNvSpPr>
            <a:spLocks/>
          </p:cNvSpPr>
          <p:nvPr/>
        </p:nvSpPr>
        <p:spPr bwMode="auto">
          <a:xfrm>
            <a:off x="2253392" y="4538191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Freeform 63"/>
          <p:cNvSpPr>
            <a:spLocks/>
          </p:cNvSpPr>
          <p:nvPr/>
        </p:nvSpPr>
        <p:spPr bwMode="auto">
          <a:xfrm>
            <a:off x="4755292" y="5190654"/>
            <a:ext cx="307975" cy="219075"/>
          </a:xfrm>
          <a:custGeom>
            <a:avLst/>
            <a:gdLst>
              <a:gd name="T0" fmla="*/ 0 w 336"/>
              <a:gd name="T1" fmla="*/ 2147483647 h 96"/>
              <a:gd name="T2" fmla="*/ 2147483647 w 336"/>
              <a:gd name="T3" fmla="*/ 0 h 96"/>
              <a:gd name="T4" fmla="*/ 2147483647 w 336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96">
                <a:moveTo>
                  <a:pt x="0" y="96"/>
                </a:moveTo>
                <a:cubicBezTo>
                  <a:pt x="68" y="48"/>
                  <a:pt x="136" y="0"/>
                  <a:pt x="192" y="0"/>
                </a:cubicBezTo>
                <a:cubicBezTo>
                  <a:pt x="248" y="0"/>
                  <a:pt x="292" y="48"/>
                  <a:pt x="336" y="96"/>
                </a:cubicBez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7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 animBg="1"/>
      <p:bldP spid="81" grpId="0"/>
      <p:bldP spid="82" grpId="0"/>
      <p:bldP spid="83" grpId="0"/>
      <p:bldP spid="84" grpId="0" animBg="1"/>
      <p:bldP spid="85" grpId="0" animBg="1"/>
      <p:bldP spid="86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3" grpId="1" animBg="1"/>
      <p:bldP spid="95" grpId="0" animBg="1"/>
      <p:bldP spid="96" grpId="0"/>
      <p:bldP spid="97" grpId="0"/>
      <p:bldP spid="98" grpId="0" animBg="1"/>
      <p:bldP spid="99" grpId="0"/>
      <p:bldP spid="100" grpId="0"/>
      <p:bldP spid="101" grpId="0"/>
      <p:bldP spid="102" grpId="0" animBg="1"/>
      <p:bldP spid="103" grpId="0" animBg="1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09" grpId="1" animBg="1"/>
      <p:bldP spid="110" grpId="0"/>
      <p:bldP spid="111" grpId="0" animBg="1"/>
      <p:bldP spid="112" grpId="0" animBg="1"/>
      <p:bldP spid="112" grpId="1" animBg="1"/>
      <p:bldP spid="113" grpId="0" animBg="1"/>
      <p:bldP spid="113" grpId="1" animBg="1"/>
      <p:bldP spid="1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906160"/>
            <a:ext cx="8103459" cy="5782963"/>
          </a:xfrm>
        </p:spPr>
        <p:txBody>
          <a:bodyPr>
            <a:normAutofit/>
          </a:bodyPr>
          <a:lstStyle/>
          <a:p>
            <a:r>
              <a:rPr kumimoji="1" lang="en-ZA" sz="2000" dirty="0">
                <a:ea typeface="新細明體" charset="-120"/>
              </a:rPr>
              <a:t>Now that we have a backbone:</a:t>
            </a:r>
          </a:p>
          <a:p>
            <a:pPr lvl="1"/>
            <a:r>
              <a:rPr kumimoji="1" lang="en-ZA" sz="1700" dirty="0">
                <a:ea typeface="新細明體" charset="-120"/>
              </a:rPr>
              <a:t>We need to convert the backbone into a perfectly balanced tree</a:t>
            </a:r>
          </a:p>
          <a:p>
            <a:pPr lvl="1"/>
            <a:r>
              <a:rPr kumimoji="1" lang="en-ZA" sz="1700" dirty="0">
                <a:ea typeface="新細明體" charset="-120"/>
              </a:rPr>
              <a:t>Remember, a perfectly balanced tree</a:t>
            </a:r>
          </a:p>
          <a:p>
            <a:pPr lvl="2"/>
            <a:r>
              <a:rPr kumimoji="1" lang="en-ZA" sz="1400" dirty="0">
                <a:ea typeface="新細明體" charset="-120"/>
              </a:rPr>
              <a:t>Is height balanced</a:t>
            </a:r>
          </a:p>
          <a:p>
            <a:pPr lvl="2"/>
            <a:r>
              <a:rPr kumimoji="1" lang="en-ZA" sz="1400" dirty="0">
                <a:ea typeface="新細明體" charset="-120"/>
              </a:rPr>
              <a:t>Has leaf nodes on a maximum of two levels</a:t>
            </a:r>
          </a:p>
          <a:p>
            <a:pPr lvl="1"/>
            <a:r>
              <a:rPr kumimoji="1" lang="en-ZA" sz="1700" dirty="0">
                <a:ea typeface="新細明體" charset="-120"/>
              </a:rPr>
              <a:t>To do this, we need to figure out how many left rotations are required</a:t>
            </a:r>
          </a:p>
          <a:p>
            <a:pPr lvl="1"/>
            <a:r>
              <a:rPr kumimoji="1" lang="en-ZA" sz="1700" dirty="0">
                <a:ea typeface="新細明體" charset="-120"/>
              </a:rPr>
              <a:t>Left rotations are based on</a:t>
            </a:r>
          </a:p>
          <a:p>
            <a:pPr lvl="2"/>
            <a:r>
              <a:rPr kumimoji="1" lang="en-ZA" sz="1400" dirty="0">
                <a:ea typeface="新細明體" charset="-120"/>
              </a:rPr>
              <a:t>The number of nodes in the backbone</a:t>
            </a:r>
          </a:p>
          <a:p>
            <a:pPr lvl="2"/>
            <a:r>
              <a:rPr kumimoji="1" lang="en-ZA" sz="1400" dirty="0">
                <a:ea typeface="新細明體" charset="-120"/>
              </a:rPr>
              <a:t>The number of nodes making up a full tree of the required size</a:t>
            </a:r>
          </a:p>
          <a:p>
            <a:pPr lvl="2"/>
            <a:r>
              <a:rPr kumimoji="1" lang="en-ZA" sz="1400" dirty="0">
                <a:ea typeface="新細明體" charset="-120"/>
              </a:rPr>
              <a:t>Possibly some “overflow” nodes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11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10572" y="906160"/>
                <a:ext cx="8103459" cy="5782963"/>
              </a:xfrm>
            </p:spPr>
            <p:txBody>
              <a:bodyPr>
                <a:normAutofit/>
              </a:bodyPr>
              <a:lstStyle/>
              <a:p>
                <a:r>
                  <a:rPr kumimoji="1" lang="en-ZA" sz="2000" dirty="0">
                    <a:ea typeface="新細明體" charset="-120"/>
                  </a:rPr>
                  <a:t>Start with a backbone</a:t>
                </a:r>
              </a:p>
              <a:p>
                <a:pPr lvl="1"/>
                <a:r>
                  <a:rPr kumimoji="1" lang="en-ZA" sz="1700" dirty="0">
                    <a:ea typeface="新細明體" charset="-120"/>
                  </a:rPr>
                  <a:t>The backbone has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sz="1700" dirty="0">
                    <a:ea typeface="新細明體" charset="-120"/>
                  </a:rPr>
                  <a:t> nodes</a:t>
                </a:r>
              </a:p>
              <a:p>
                <a:pPr lvl="1"/>
                <a:r>
                  <a:rPr kumimoji="1" lang="en-ZA" sz="1700" dirty="0">
                    <a:ea typeface="新細明體" charset="-120"/>
                  </a:rPr>
                  <a:t>How many levels will a resulting perfectly balanced tree have?</a:t>
                </a: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:endParaRPr kumimoji="1" lang="en-ZA" sz="1700" dirty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sSup>
                      <m:sSupPr>
                        <m:ctrlP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</m:sup>
                    </m:sSup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−1</m:t>
                    </m:r>
                  </m:oMath>
                </a14:m>
                <a:endParaRPr kumimoji="1" lang="en-ZA" b="0" dirty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b="0" i="1" smtClean="0">
                            <a:latin typeface="Cambria Math" panose="02040503050406030204" pitchFamily="18" charset="0"/>
                            <a:ea typeface="新細明體" charset="-120"/>
                          </a:rPr>
                          <m:t>h</m:t>
                        </m:r>
                      </m:sup>
                    </m:sSup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+1</m:t>
                    </m:r>
                  </m:oMath>
                </a14:m>
                <a:endParaRPr kumimoji="1" lang="en-ZA" b="0" dirty="0"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h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=</m:t>
                    </m:r>
                    <m:r>
                      <m:rPr>
                        <m:sty m:val="p"/>
                      </m:rPr>
                      <a:rPr kumimoji="1" lang="en-ZA" b="0" i="0" smtClean="0">
                        <a:latin typeface="Cambria Math" panose="02040503050406030204" pitchFamily="18" charset="0"/>
                        <a:ea typeface="新細明體" charset="-120"/>
                      </a:rPr>
                      <m:t>lg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⁡(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𝑛</m:t>
                    </m:r>
                    <m:r>
                      <a:rPr kumimoji="1" lang="en-ZA" b="0" i="1" smtClean="0">
                        <a:latin typeface="Cambria Math" panose="02040503050406030204" pitchFamily="18" charset="0"/>
                        <a:ea typeface="新細明體" charset="-120"/>
                      </a:rPr>
                      <m:t>+1)</m:t>
                    </m:r>
                  </m:oMath>
                </a14:m>
                <a:endParaRPr kumimoji="1" lang="en-ZA" dirty="0">
                  <a:ea typeface="新細明體" charset="-120"/>
                </a:endParaRPr>
              </a:p>
              <a:p>
                <a:pPr lvl="1"/>
                <a:r>
                  <a:rPr kumimoji="1" lang="en-ZA" dirty="0">
                    <a:ea typeface="新細明體" charset="-120"/>
                  </a:rPr>
                  <a:t>Assumption: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dirty="0">
                    <a:ea typeface="新細明體" charset="-120"/>
                  </a:rPr>
                  <a:t> “fills” a perfect tree</a:t>
                </a:r>
              </a:p>
              <a:p>
                <a:pPr lvl="1"/>
                <a:r>
                  <a:rPr kumimoji="1" lang="en-ZA" dirty="0">
                    <a:ea typeface="新細明體" charset="-120"/>
                  </a:rPr>
                  <a:t>What if n = 8?</a:t>
                </a: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572" y="906160"/>
                <a:ext cx="8103459" cy="5782963"/>
              </a:xfrm>
              <a:blipFill rotWithShape="0">
                <a:blip r:embed="rId6"/>
                <a:stretch>
                  <a:fillRect l="-677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Algorithm</a:t>
            </a: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4584052" y="21118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4045889" y="303740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22"/>
          <p:cNvSpPr>
            <a:spLocks noChangeArrowheads="1"/>
          </p:cNvSpPr>
          <p:nvPr/>
        </p:nvSpPr>
        <p:spPr bwMode="auto">
          <a:xfrm>
            <a:off x="5047602" y="303740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24"/>
          <p:cNvSpPr>
            <a:spLocks noChangeArrowheads="1"/>
          </p:cNvSpPr>
          <p:nvPr/>
        </p:nvSpPr>
        <p:spPr bwMode="auto">
          <a:xfrm>
            <a:off x="5509564" y="3996252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 flipH="1">
            <a:off x="4391964" y="2534164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4968227" y="249606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>
            <a:off x="5390502" y="3454914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4140135" y="4008903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38"/>
          <p:cNvSpPr>
            <a:spLocks noChangeShapeType="1"/>
          </p:cNvSpPr>
          <p:nvPr/>
        </p:nvSpPr>
        <p:spPr bwMode="auto">
          <a:xfrm flipH="1">
            <a:off x="5082527" y="3461608"/>
            <a:ext cx="82550" cy="5298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9"/>
          <p:cNvSpPr>
            <a:spLocks noChangeArrowheads="1"/>
          </p:cNvSpPr>
          <p:nvPr/>
        </p:nvSpPr>
        <p:spPr bwMode="auto">
          <a:xfrm>
            <a:off x="3444938" y="3991489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8"/>
          <p:cNvSpPr>
            <a:spLocks noChangeShapeType="1"/>
          </p:cNvSpPr>
          <p:nvPr/>
        </p:nvSpPr>
        <p:spPr bwMode="auto">
          <a:xfrm flipH="1">
            <a:off x="3769664" y="3444419"/>
            <a:ext cx="370471" cy="5534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6"/>
          <p:cNvSpPr>
            <a:spLocks noChangeArrowheads="1"/>
          </p:cNvSpPr>
          <p:nvPr/>
        </p:nvSpPr>
        <p:spPr bwMode="auto">
          <a:xfrm>
            <a:off x="4812652" y="3999298"/>
            <a:ext cx="457200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4314177" y="3494601"/>
            <a:ext cx="58801" cy="50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5306" y="2165007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1,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1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6" y="2165007"/>
                <a:ext cx="28343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366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5306" y="3071637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2,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2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6" y="3071637"/>
                <a:ext cx="28343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366" t="-11667" r="-1290"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0572" y="4043232"/>
                <a:ext cx="28343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Level: 3, # nodes: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</m:ctrlPr>
                      </m:sSupPr>
                      <m:e>
                        <m:r>
                          <a:rPr kumimoji="1" lang="en-ZA" altLang="zh-TW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e>
                      <m:sup>
                        <m:r>
                          <a:rPr kumimoji="1" lang="en-ZA" altLang="zh-TW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新細明體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4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72" y="4043232"/>
                <a:ext cx="283436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151" t="-11475" r="-150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516805" y="2147843"/>
                <a:ext cx="20561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Tree height </a:t>
                </a:r>
                <a14:m>
                  <m:oMath xmlns:m="http://schemas.openxmlformats.org/officeDocument/2006/math">
                    <m:r>
                      <a:rPr lang="en-ZA" b="1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ZA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ZA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805" y="2147843"/>
                <a:ext cx="20561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967" t="-11475" r="-297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16805" y="2517175"/>
            <a:ext cx="22685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nodes?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24836" y="288607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26830" y="2886073"/>
                <a:ext cx="10790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ZA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ZA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ZA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830" y="2886073"/>
                <a:ext cx="107907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650" t="-11475" r="-565" b="-31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6623222" y="3461608"/>
                <a:ext cx="1892128" cy="95095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ZA" dirty="0"/>
                  <a:t>Given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ZA" dirty="0"/>
                  <a:t>, </a:t>
                </a:r>
                <a:br>
                  <a:rPr lang="en-ZA" dirty="0"/>
                </a:br>
                <a:r>
                  <a:rPr lang="en-ZA" dirty="0"/>
                  <a:t>what is </a:t>
                </a:r>
                <a14:m>
                  <m:oMath xmlns:m="http://schemas.openxmlformats.org/officeDocument/2006/math">
                    <m:r>
                      <a:rPr lang="en-ZA" b="1" i="1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ZA" dirty="0"/>
                  <a:t>?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22" y="3461608"/>
                <a:ext cx="1892128" cy="950956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2880138" y="4771857"/>
            <a:ext cx="457200" cy="457200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3246256" y="4409648"/>
            <a:ext cx="289764" cy="401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5336879" y="4785129"/>
                <a:ext cx="3178471" cy="68927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ZA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ZA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ZA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d>
                        </m:sup>
                      </m:sSup>
                      <m:r>
                        <a:rPr lang="en-ZA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latin typeface="+mj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79" y="4785129"/>
                <a:ext cx="3178471" cy="689278"/>
              </a:xfrm>
              <a:prstGeom prst="round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5336879" y="5703091"/>
                <a:ext cx="3178471" cy="950956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ZA" b="1" dirty="0">
                    <a:solidFill>
                      <a:schemeClr val="accent5"/>
                    </a:solidFill>
                  </a:rPr>
                  <a:t> </a:t>
                </a:r>
                <a:r>
                  <a:rPr lang="en-ZA" dirty="0"/>
                  <a:t>is the number of nodes in the largest full tree to be made out of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ZA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79" y="5703091"/>
                <a:ext cx="3178471" cy="950956"/>
              </a:xfrm>
              <a:prstGeom prst="round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>
            <a:off x="3661666" y="1846958"/>
            <a:ext cx="2305098" cy="1782322"/>
          </a:xfrm>
          <a:prstGeom prst="triangl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92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" grpId="0" animBg="1"/>
      <p:bldP spid="27" grpId="0" animBg="1"/>
      <p:bldP spid="28" grpId="0" animBg="1"/>
      <p:bldP spid="29" grpId="0" animBg="1"/>
      <p:bldP spid="30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10572" y="906161"/>
                <a:ext cx="8103459" cy="3723504"/>
              </a:xfrm>
            </p:spPr>
            <p:txBody>
              <a:bodyPr>
                <a:normAutofit/>
              </a:bodyPr>
              <a:lstStyle/>
              <a:p>
                <a:r>
                  <a:rPr kumimoji="1" lang="en-ZA" sz="2000" dirty="0">
                    <a:ea typeface="新細明體" charset="-120"/>
                  </a:rPr>
                  <a:t>Start with a backbone containing </a:t>
                </a:r>
                <a14:m>
                  <m:oMath xmlns:m="http://schemas.openxmlformats.org/officeDocument/2006/math">
                    <m:r>
                      <a:rPr lang="en-ZA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sz="2000" dirty="0">
                    <a:ea typeface="新細明體" charset="-120"/>
                  </a:rPr>
                  <a:t> nodes</a:t>
                </a:r>
              </a:p>
              <a:p>
                <a:pPr lvl="1"/>
                <a:r>
                  <a:rPr kumimoji="1" lang="en-ZA" dirty="0">
                    <a:ea typeface="新細明體" charset="-120"/>
                  </a:rPr>
                  <a:t>Calculate the difference between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ZA" b="1" dirty="0">
                    <a:solidFill>
                      <a:schemeClr val="accent5"/>
                    </a:solidFill>
                    <a:ea typeface="新細明體" charset="-120"/>
                  </a:rPr>
                  <a:t> </a:t>
                </a:r>
                <a:r>
                  <a:rPr kumimoji="1" lang="en-ZA" dirty="0">
                    <a:ea typeface="新細明體" charset="-120"/>
                  </a:rPr>
                  <a:t>and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ZA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𝒍𝒈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ZA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  <m:r>
                      <a:rPr lang="en-ZA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baseline="30000" dirty="0">
                  <a:solidFill>
                    <a:srgbClr val="0070C0"/>
                  </a:solidFill>
                  <a:latin typeface="Courier New" pitchFamily="49" charset="0"/>
                  <a:sym typeface="Symbol" pitchFamily="18" charset="2"/>
                </a:endParaRPr>
              </a:p>
              <a:p>
                <a:pPr lvl="1"/>
                <a:r>
                  <a:rPr kumimoji="1" lang="en-ZA" dirty="0">
                    <a:ea typeface="新細明體" charset="-120"/>
                  </a:rPr>
                  <a:t>The difference tells us how many nodes </a:t>
                </a:r>
                <a:r>
                  <a:rPr kumimoji="1" lang="en-ZA" dirty="0">
                    <a:solidFill>
                      <a:schemeClr val="accent6"/>
                    </a:solidFill>
                    <a:ea typeface="新細明體" charset="-120"/>
                  </a:rPr>
                  <a:t>“overflow” </a:t>
                </a:r>
                <a:r>
                  <a:rPr kumimoji="1" lang="en-ZA" dirty="0">
                    <a:ea typeface="新細明體" charset="-120"/>
                  </a:rPr>
                  <a:t>a full BST</a:t>
                </a:r>
              </a:p>
              <a:p>
                <a:pPr lvl="2"/>
                <a:r>
                  <a:rPr kumimoji="1" lang="en-ZA" dirty="0">
                    <a:ea typeface="新細明體" charset="-120"/>
                  </a:rPr>
                  <a:t>These will be our leftmost leaves in the resulting perfectly balanced tree</a:t>
                </a:r>
              </a:p>
              <a:p>
                <a:pPr lvl="1"/>
                <a:r>
                  <a:rPr kumimoji="1" lang="en-ZA" dirty="0">
                    <a:ea typeface="新細明體" charset="-120"/>
                  </a:rPr>
                  <a:t>When we rotate, we rotate </a:t>
                </a:r>
                <a:r>
                  <a:rPr kumimoji="1" lang="en-ZA" dirty="0">
                    <a:solidFill>
                      <a:srgbClr val="FF0000"/>
                    </a:solidFill>
                    <a:ea typeface="新細明體" charset="-120"/>
                  </a:rPr>
                  <a:t>every second node in the backbone</a:t>
                </a:r>
                <a:endParaRPr kumimoji="1" lang="en-ZA" dirty="0">
                  <a:ea typeface="新細明體" charset="-120"/>
                </a:endParaRPr>
              </a:p>
              <a:p>
                <a:pPr lvl="1"/>
                <a:r>
                  <a:rPr kumimoji="1" lang="en-ZA" dirty="0">
                    <a:ea typeface="新細明體" charset="-120"/>
                  </a:rPr>
                  <a:t>Step 1: Rotate</a:t>
                </a:r>
                <a:r>
                  <a:rPr kumimoji="1" lang="en-ZA" dirty="0">
                    <a:solidFill>
                      <a:schemeClr val="bg1"/>
                    </a:solidFill>
                    <a:ea typeface="新細明體" charset="-120"/>
                  </a:rPr>
                  <a:t> </a:t>
                </a:r>
                <a:r>
                  <a:rPr kumimoji="1" lang="en-ZA" dirty="0">
                    <a:ea typeface="新細明體" charset="-120"/>
                  </a:rPr>
                  <a:t>the backbone to the left </a:t>
                </a:r>
                <a14:m>
                  <m:oMath xmlns:m="http://schemas.openxmlformats.org/officeDocument/2006/math">
                    <m:r>
                      <a:rPr lang="en-ZA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dirty="0">
                    <a:solidFill>
                      <a:srgbClr val="0070C0"/>
                    </a:solidFill>
                    <a:ea typeface="新細明體" charset="-120"/>
                  </a:rPr>
                  <a:t> </a:t>
                </a:r>
                <a:r>
                  <a:rPr kumimoji="1" lang="en-ZA" dirty="0">
                    <a:ea typeface="新細明體" charset="-120"/>
                  </a:rPr>
                  <a:t>times</a:t>
                </a:r>
              </a:p>
              <a:p>
                <a:pPr lvl="2"/>
                <a:r>
                  <a:rPr kumimoji="1" lang="en-ZA" dirty="0">
                    <a:ea typeface="新細明體" charset="-120"/>
                  </a:rPr>
                  <a:t>To make sure “overflow” nodes are on the left</a:t>
                </a:r>
              </a:p>
              <a:p>
                <a:pPr lvl="1"/>
                <a:r>
                  <a:rPr kumimoji="1" lang="en-ZA" dirty="0">
                    <a:ea typeface="新細明體" charset="-120"/>
                  </a:rPr>
                  <a:t>Step 2: Iterate over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dirty="0">
                    <a:solidFill>
                      <a:schemeClr val="accent5"/>
                    </a:solidFill>
                    <a:ea typeface="新細明體" charset="-120"/>
                  </a:rPr>
                  <a:t> </a:t>
                </a:r>
                <a:r>
                  <a:rPr kumimoji="1" lang="en-ZA" dirty="0">
                    <a:ea typeface="新細明體" charset="-120"/>
                  </a:rPr>
                  <a:t>while </a:t>
                </a:r>
                <a14:m>
                  <m:oMath xmlns:m="http://schemas.openxmlformats.org/officeDocument/2006/math"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ZA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ZA" dirty="0">
                  <a:ea typeface="新細明體" charset="-120"/>
                </a:endParaRPr>
              </a:p>
              <a:p>
                <a:pPr lvl="2"/>
                <a:r>
                  <a:rPr kumimoji="1" lang="en-ZA" sz="1600" dirty="0">
                    <a:ea typeface="新細明體" charset="-120"/>
                  </a:rPr>
                  <a:t>Divide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sz="1600" dirty="0">
                    <a:ea typeface="新細明體" charset="-120"/>
                  </a:rPr>
                  <a:t> by 2</a:t>
                </a:r>
                <a:endParaRPr kumimoji="1" lang="en-ZA" sz="1600" i="1" dirty="0">
                  <a:ea typeface="新細明體" charset="-120"/>
                </a:endParaRPr>
              </a:p>
              <a:p>
                <a:pPr lvl="2"/>
                <a:r>
                  <a:rPr kumimoji="1" lang="en-ZA" sz="1600" dirty="0">
                    <a:ea typeface="新細明體" charset="-120"/>
                  </a:rPr>
                  <a:t>Rotate the tree to the left </a:t>
                </a:r>
                <a14:m>
                  <m:oMath xmlns:m="http://schemas.openxmlformats.org/officeDocument/2006/math">
                    <m:r>
                      <a:rPr lang="en-ZA" sz="16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en-ZA" sz="1600" dirty="0">
                    <a:ea typeface="新細明體" charset="-120"/>
                  </a:rPr>
                  <a:t> times </a:t>
                </a:r>
                <a:endParaRPr kumimoji="1" lang="en-ZA" sz="2400" u="sng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572" y="906161"/>
                <a:ext cx="8103459" cy="3723504"/>
              </a:xfrm>
              <a:blipFill rotWithShape="0">
                <a:blip r:embed="rId6"/>
                <a:stretch>
                  <a:fillRect l="-677" t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628650" y="4140679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createBalancedTree(){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/>
                  <a:t>number of nodes in the tree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sup>
                    </m:sSup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Courier New" pitchFamily="49" charset="0"/>
                  </a:rPr>
                  <a:t>; </a:t>
                </a:r>
                <a:r>
                  <a:rPr lang="en-US" dirty="0">
                    <a:solidFill>
                      <a:srgbClr val="00B050"/>
                    </a:solidFill>
                    <a:latin typeface="Courier New" pitchFamily="49" charset="0"/>
                  </a:rPr>
                  <a:t>// number of nodes in largest full BST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i="1" dirty="0"/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/>
                  <a:t>	make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left rotations starting from the top of backbone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accent5"/>
                    </a:solidFill>
                    <a:latin typeface="Courier New" pitchFamily="49" charset="0"/>
                  </a:rPr>
                  <a:t>	while</a:t>
                </a:r>
                <a:r>
                  <a:rPr lang="en-US" dirty="0">
                    <a:latin typeface="Courier New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latin typeface="Courier New" pitchFamily="49" charset="0"/>
                  </a:rPr>
                  <a:t>) {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/>
                  <a:t>		make 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left rotations starting from the top of backbone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}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40679"/>
                <a:ext cx="8344930" cy="2596552"/>
              </a:xfrm>
              <a:prstGeom prst="roundRect">
                <a:avLst/>
              </a:prstGeom>
              <a:blipFill rotWithShape="0">
                <a:blip r:embed="rId7"/>
                <a:stretch>
                  <a:fillRect t="-1399" b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220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28650" y="974803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createBalancedTree(){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/>
                  <a:t>number of nodes in the tree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Courier New" pitchFamily="49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ZA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ZA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d>
                      </m:sup>
                    </m:sSup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Courier New" pitchFamily="49" charset="0"/>
                  </a:rPr>
                  <a:t>; </a:t>
                </a:r>
                <a:r>
                  <a:rPr lang="en-US" dirty="0">
                    <a:solidFill>
                      <a:srgbClr val="00B050"/>
                    </a:solidFill>
                    <a:latin typeface="Courier New" pitchFamily="49" charset="0"/>
                  </a:rPr>
                  <a:t>// number of nodes in largest full BST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i="1" dirty="0"/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/>
                  <a:t>	make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left rotations starting from the top of backbone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endParaRPr lang="en-US" sz="600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b="1" dirty="0">
                    <a:solidFill>
                      <a:schemeClr val="accent5"/>
                    </a:solidFill>
                    <a:latin typeface="Courier New" pitchFamily="49" charset="0"/>
                  </a:rPr>
                  <a:t>	while</a:t>
                </a:r>
                <a:r>
                  <a:rPr lang="en-US" dirty="0">
                    <a:latin typeface="Courier New" pitchFamily="49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latin typeface="Courier New" pitchFamily="49" charset="0"/>
                  </a:rPr>
                  <a:t>) {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ZA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i="1" dirty="0"/>
                  <a:t>		make </a:t>
                </a:r>
                <a14:m>
                  <m:oMath xmlns:m="http://schemas.openxmlformats.org/officeDocument/2006/math">
                    <m:r>
                      <a:rPr lang="en-ZA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left rotations starting from the top of backbone</a:t>
                </a:r>
                <a:r>
                  <a:rPr lang="en-US" dirty="0">
                    <a:latin typeface="Courier New" pitchFamily="49" charset="0"/>
                  </a:rPr>
                  <a:t>;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	}</a:t>
                </a:r>
              </a:p>
              <a:p>
                <a:pPr marL="609600" indent="-609600">
                  <a:lnSpc>
                    <a:spcPct val="90000"/>
                  </a:lnSpc>
                </a:pPr>
                <a:r>
                  <a:rPr lang="en-US" dirty="0">
                    <a:latin typeface="Courier New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74803"/>
                <a:ext cx="8344930" cy="2596552"/>
              </a:xfrm>
              <a:prstGeom prst="roundRect">
                <a:avLst/>
              </a:prstGeom>
              <a:blipFill rotWithShape="0">
                <a:blip r:embed="rId6"/>
                <a:stretch>
                  <a:fillRect t="-1399" b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628650" y="3776987"/>
                <a:ext cx="8344930" cy="259655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latin typeface="Courier New" pitchFamily="49" charset="0"/>
                  </a:rPr>
                  <a:t>				</a:t>
                </a:r>
                <a:r>
                  <a:rPr lang="en-US" dirty="0"/>
                  <a:t>(Nodes in the tree)</a:t>
                </a:r>
              </a:p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ZA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Courier New" pitchFamily="49" charset="0"/>
                    <a:sym typeface="Symbol" pitchFamily="18" charset="2"/>
                  </a:rPr>
                  <a:t>		</a:t>
                </a:r>
                <a:r>
                  <a:rPr lang="en-US" dirty="0">
                    <a:sym typeface="Symbol" pitchFamily="18" charset="2"/>
                  </a:rPr>
                  <a:t>(Levels in largest perfect tree with 8 nodes)</a:t>
                </a:r>
                <a:endParaRPr lang="en-US" dirty="0">
                  <a:latin typeface="Courier New" pitchFamily="49" charset="0"/>
                  <a:sym typeface="Symbol" pitchFamily="18" charset="2"/>
                </a:endParaRPr>
              </a:p>
              <a:p>
                <a:pPr marL="609600" indent="-6096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>
                    <a:latin typeface="Courier New" pitchFamily="49" charset="0"/>
                  </a:rPr>
                  <a:t>		</a:t>
                </a:r>
                <a:r>
                  <a:rPr lang="en-US" dirty="0"/>
                  <a:t>(Nodes in full tree of level 3)</a:t>
                </a:r>
                <a:endParaRPr lang="en-US" dirty="0">
                  <a:latin typeface="Courier New" pitchFamily="49" charset="0"/>
                </a:endParaRPr>
              </a:p>
              <a:p>
                <a:pPr marL="609600" indent="-609600">
                  <a:lnSpc>
                    <a:spcPct val="100000"/>
                  </a:lnSpc>
                </a:pPr>
                <a:endParaRPr lang="en-US" dirty="0"/>
              </a:p>
              <a:p>
                <a:pPr marL="609600" indent="-609600">
                  <a:lnSpc>
                    <a:spcPct val="100000"/>
                  </a:lnSpc>
                </a:pPr>
                <a:r>
                  <a:rPr lang="en-US" dirty="0"/>
                  <a:t>Initially, 1 rotation 	(Because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8-7=1</a:t>
                </a:r>
                <a:r>
                  <a:rPr lang="en-US" dirty="0"/>
                  <a:t>)</a:t>
                </a:r>
              </a:p>
              <a:p>
                <a:pPr marL="609600" indent="-609600">
                  <a:lnSpc>
                    <a:spcPct val="100000"/>
                  </a:lnSpc>
                </a:pPr>
                <a:endParaRPr lang="en-US" dirty="0"/>
              </a:p>
              <a:p>
                <a:pPr marL="609600" indent="-609600">
                  <a:lnSpc>
                    <a:spcPct val="100000"/>
                  </a:lnSpc>
                </a:pPr>
                <a:r>
                  <a:rPr lang="en-US" dirty="0"/>
                  <a:t>In the loop: 3 rotations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Z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) and then 1 rotation 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Z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ZA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Z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76987"/>
                <a:ext cx="8344930" cy="2596552"/>
              </a:xfrm>
              <a:prstGeom prst="roundRect">
                <a:avLst/>
              </a:prstGeom>
              <a:blipFill rotWithShape="0">
                <a:blip r:embed="rId7"/>
                <a:stretch>
                  <a:fillRect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487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kumimoji="1" lang="en-ZA" sz="2300" dirty="0">
                    <a:ea typeface="新細明體" charset="-120"/>
                  </a:rPr>
                  <a:t>In a perfect world: </a:t>
                </a:r>
              </a:p>
              <a:p>
                <a:pPr lvl="1"/>
                <a:r>
                  <a:rPr kumimoji="1" lang="en-ZA" dirty="0">
                    <a:ea typeface="新細明體" charset="-120"/>
                  </a:rPr>
                  <a:t>Every iteration eliminates ½ of the search space</a:t>
                </a:r>
              </a:p>
              <a:p>
                <a:pPr lvl="1"/>
                <a:r>
                  <a:rPr kumimoji="1" lang="en-ZA" dirty="0">
                    <a:ea typeface="新細明體" charset="-120"/>
                  </a:rPr>
                  <a:t>Total number of comparisons for a tree with </a:t>
                </a:r>
                <a:br>
                  <a:rPr kumimoji="1" lang="en-ZA" dirty="0">
                    <a:ea typeface="新細明體" charset="-120"/>
                  </a:rPr>
                </a:br>
                <a:r>
                  <a:rPr kumimoji="1" lang="en-ZA" dirty="0">
                    <a:solidFill>
                      <a:srgbClr val="0070C0"/>
                    </a:solidFill>
                    <a:ea typeface="新細明體" charset="-120"/>
                  </a:rPr>
                  <a:t>n</a:t>
                </a:r>
                <a:r>
                  <a:rPr kumimoji="1" lang="en-ZA" dirty="0">
                    <a:ea typeface="新細明體" charset="-120"/>
                  </a:rPr>
                  <a:t> nodes: </a:t>
                </a:r>
              </a:p>
              <a:p>
                <a:pPr lvl="2"/>
                <a:r>
                  <a:rPr kumimoji="1" lang="en-ZA" sz="1600" dirty="0">
                    <a:solidFill>
                      <a:srgbClr val="0070C0"/>
                    </a:solidFill>
                    <a:ea typeface="新細明體" charset="-120"/>
                  </a:rPr>
                  <a:t>How many times can we divide n by 2?</a:t>
                </a:r>
              </a:p>
              <a:p>
                <a:pPr lvl="2"/>
                <a:r>
                  <a:rPr lang="en-ZA" sz="1600" dirty="0">
                    <a:solidFill>
                      <a:srgbClr val="0070C0"/>
                    </a:solidFill>
                  </a:rPr>
                  <a:t>x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ZA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ZA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ZA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ZA" sz="1600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ZA" sz="1900" dirty="0"/>
                  <a:t>Therefore, </a:t>
                </a:r>
                <a:r>
                  <a:rPr lang="en-ZA" sz="1900" dirty="0">
                    <a:solidFill>
                      <a:srgbClr val="0070C0"/>
                    </a:solidFill>
                  </a:rPr>
                  <a:t>O(</a:t>
                </a:r>
                <a:r>
                  <a:rPr lang="en-ZA" sz="1900" dirty="0" err="1">
                    <a:solidFill>
                      <a:srgbClr val="0070C0"/>
                    </a:solidFill>
                  </a:rPr>
                  <a:t>lg</a:t>
                </a:r>
                <a:r>
                  <a:rPr lang="en-ZA" sz="1900" dirty="0">
                    <a:solidFill>
                      <a:srgbClr val="0070C0"/>
                    </a:solidFill>
                  </a:rPr>
                  <a:t> n)</a:t>
                </a:r>
              </a:p>
              <a:p>
                <a:pPr lvl="1"/>
                <a:endParaRPr lang="en-ZA" sz="1900" dirty="0">
                  <a:solidFill>
                    <a:srgbClr val="0070C0"/>
                  </a:solidFill>
                </a:endParaRPr>
              </a:p>
              <a:p>
                <a:r>
                  <a:rPr lang="en-ZA" sz="2200" dirty="0">
                    <a:solidFill>
                      <a:srgbClr val="FF0000"/>
                    </a:solidFill>
                  </a:rPr>
                  <a:t>What about the imperfect world?</a:t>
                </a:r>
              </a:p>
              <a:p>
                <a:pPr lvl="1"/>
                <a:r>
                  <a:rPr lang="en-ZA" sz="1900" dirty="0"/>
                  <a:t>The tree on the right is no better</a:t>
                </a:r>
                <a:br>
                  <a:rPr lang="en-ZA" sz="1900" dirty="0"/>
                </a:br>
                <a:r>
                  <a:rPr lang="en-ZA" sz="1900" dirty="0"/>
                  <a:t>than an ordinary linked list</a:t>
                </a:r>
              </a:p>
              <a:p>
                <a:pPr lvl="1"/>
                <a:r>
                  <a:rPr lang="en-ZA" sz="1900" dirty="0">
                    <a:solidFill>
                      <a:srgbClr val="FF0000"/>
                    </a:solidFill>
                  </a:rPr>
                  <a:t>O(n)</a:t>
                </a:r>
              </a:p>
              <a:p>
                <a:pPr lvl="1"/>
                <a:endParaRPr lang="en-ZA" sz="1900" dirty="0">
                  <a:solidFill>
                    <a:srgbClr val="FF0000"/>
                  </a:solidFill>
                </a:endParaRPr>
              </a:p>
              <a:p>
                <a:r>
                  <a:rPr lang="en-ZA" sz="2200" dirty="0"/>
                  <a:t>We need a way to maintaining the</a:t>
                </a:r>
                <a:br>
                  <a:rPr lang="en-ZA" sz="2200" dirty="0"/>
                </a:br>
                <a:r>
                  <a:rPr lang="en-ZA" sz="2200" dirty="0"/>
                  <a:t>efficiency of the tree</a:t>
                </a:r>
                <a:endParaRPr lang="en-US" dirty="0"/>
              </a:p>
            </p:txBody>
          </p:sp>
        </mc:Choice>
        <mc:Fallback xmlns=""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112104"/>
                <a:ext cx="8103459" cy="5329885"/>
              </a:xfrm>
              <a:blipFill rotWithShape="0">
                <a:blip r:embed="rId6"/>
                <a:stretch>
                  <a:fillRect l="-903" t="-148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7331774" y="7061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793611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795324" y="163167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8257286" y="259052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7139686" y="1128432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715949" y="109033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8138224" y="2049182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7338124" y="259403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7644511" y="2055875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6337789" y="258575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6619569" y="2038687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337789" y="336761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6744397" y="406893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141445" y="480245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6721964" y="3751789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557720" y="554451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087854" y="449583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476789" y="523788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7984904" y="6267462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7903973" y="5960838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598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4" grpId="0" animBg="1"/>
      <p:bldP spid="36" grpId="0" animBg="1"/>
      <p:bldP spid="33" grpId="0" animBg="1"/>
      <p:bldP spid="44" grpId="0" animBg="1"/>
      <p:bldP spid="45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dirty="0"/>
              <a:t>DSW Algorithm: Creating Balanced BST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1808163" y="32711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78" name="Rectangle 5"/>
          <p:cNvSpPr>
            <a:spLocks noChangeArrowheads="1"/>
          </p:cNvSpPr>
          <p:nvPr/>
        </p:nvSpPr>
        <p:spPr bwMode="auto">
          <a:xfrm>
            <a:off x="963613" y="195352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79" name="Line 6"/>
          <p:cNvSpPr>
            <a:spLocks noChangeShapeType="1"/>
          </p:cNvSpPr>
          <p:nvPr/>
        </p:nvSpPr>
        <p:spPr bwMode="auto">
          <a:xfrm>
            <a:off x="1385888" y="2377388"/>
            <a:ext cx="192087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1347788" y="26059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2154238" y="395060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82" name="Rectangle 9"/>
          <p:cNvSpPr>
            <a:spLocks noChangeArrowheads="1"/>
          </p:cNvSpPr>
          <p:nvPr/>
        </p:nvSpPr>
        <p:spPr bwMode="auto">
          <a:xfrm>
            <a:off x="579438" y="130106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83" name="Line 10"/>
          <p:cNvSpPr>
            <a:spLocks noChangeShapeType="1"/>
          </p:cNvSpPr>
          <p:nvPr/>
        </p:nvSpPr>
        <p:spPr bwMode="auto">
          <a:xfrm>
            <a:off x="1808163" y="302826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>
            <a:off x="2192338" y="3682313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3028950" y="530632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86" name="Rectangle 13"/>
          <p:cNvSpPr>
            <a:spLocks noChangeArrowheads="1"/>
          </p:cNvSpPr>
          <p:nvPr/>
        </p:nvSpPr>
        <p:spPr bwMode="auto">
          <a:xfrm>
            <a:off x="2574925" y="46427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>
            <a:off x="3028950" y="5063438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Line 15"/>
          <p:cNvSpPr>
            <a:spLocks noChangeShapeType="1"/>
          </p:cNvSpPr>
          <p:nvPr/>
        </p:nvSpPr>
        <p:spPr bwMode="auto">
          <a:xfrm>
            <a:off x="2613025" y="4374463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963613" y="1686826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18"/>
          <p:cNvSpPr>
            <a:spLocks noChangeArrowheads="1"/>
          </p:cNvSpPr>
          <p:nvPr/>
        </p:nvSpPr>
        <p:spPr bwMode="auto">
          <a:xfrm>
            <a:off x="3421063" y="5998476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3421063" y="5755588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Oval 23"/>
          <p:cNvSpPr>
            <a:spLocks noChangeArrowheads="1"/>
          </p:cNvSpPr>
          <p:nvPr/>
        </p:nvSpPr>
        <p:spPr bwMode="auto">
          <a:xfrm>
            <a:off x="657225" y="1301063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1041400" y="19535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25"/>
          <p:cNvSpPr>
            <a:spLocks noChangeArrowheads="1"/>
          </p:cNvSpPr>
          <p:nvPr/>
        </p:nvSpPr>
        <p:spPr bwMode="auto">
          <a:xfrm>
            <a:off x="4005263" y="2590113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95" name="Rectangle 26"/>
          <p:cNvSpPr>
            <a:spLocks noChangeArrowheads="1"/>
          </p:cNvSpPr>
          <p:nvPr/>
        </p:nvSpPr>
        <p:spPr bwMode="auto">
          <a:xfrm>
            <a:off x="3160713" y="12724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96" name="Line 27"/>
          <p:cNvSpPr>
            <a:spLocks noChangeShapeType="1"/>
          </p:cNvSpPr>
          <p:nvPr/>
        </p:nvSpPr>
        <p:spPr bwMode="auto">
          <a:xfrm>
            <a:off x="3582988" y="1696351"/>
            <a:ext cx="192087" cy="306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28"/>
          <p:cNvSpPr>
            <a:spLocks noChangeArrowheads="1"/>
          </p:cNvSpPr>
          <p:nvPr/>
        </p:nvSpPr>
        <p:spPr bwMode="auto">
          <a:xfrm>
            <a:off x="3544888" y="1924951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4351338" y="326956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99" name="Rectangle 30"/>
          <p:cNvSpPr>
            <a:spLocks noChangeArrowheads="1"/>
          </p:cNvSpPr>
          <p:nvPr/>
        </p:nvSpPr>
        <p:spPr bwMode="auto">
          <a:xfrm>
            <a:off x="2921000" y="19265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00" name="Line 31"/>
          <p:cNvSpPr>
            <a:spLocks noChangeShapeType="1"/>
          </p:cNvSpPr>
          <p:nvPr/>
        </p:nvSpPr>
        <p:spPr bwMode="auto">
          <a:xfrm>
            <a:off x="4005263" y="234722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32"/>
          <p:cNvSpPr>
            <a:spLocks noChangeShapeType="1"/>
          </p:cNvSpPr>
          <p:nvPr/>
        </p:nvSpPr>
        <p:spPr bwMode="auto">
          <a:xfrm>
            <a:off x="4389438" y="3001276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33"/>
          <p:cNvSpPr>
            <a:spLocks noChangeArrowheads="1"/>
          </p:cNvSpPr>
          <p:nvPr/>
        </p:nvSpPr>
        <p:spPr bwMode="auto">
          <a:xfrm>
            <a:off x="5226050" y="4625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03" name="Rectangle 34"/>
          <p:cNvSpPr>
            <a:spLocks noChangeArrowheads="1"/>
          </p:cNvSpPr>
          <p:nvPr/>
        </p:nvSpPr>
        <p:spPr bwMode="auto">
          <a:xfrm>
            <a:off x="4772025" y="3961713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04" name="Line 35"/>
          <p:cNvSpPr>
            <a:spLocks noChangeShapeType="1"/>
          </p:cNvSpPr>
          <p:nvPr/>
        </p:nvSpPr>
        <p:spPr bwMode="auto">
          <a:xfrm>
            <a:off x="5226050" y="438240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6"/>
          <p:cNvSpPr>
            <a:spLocks noChangeShapeType="1"/>
          </p:cNvSpPr>
          <p:nvPr/>
        </p:nvSpPr>
        <p:spPr bwMode="auto">
          <a:xfrm>
            <a:off x="4810125" y="3693426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Line 37"/>
          <p:cNvSpPr>
            <a:spLocks noChangeShapeType="1"/>
          </p:cNvSpPr>
          <p:nvPr/>
        </p:nvSpPr>
        <p:spPr bwMode="auto">
          <a:xfrm flipH="1">
            <a:off x="3228975" y="16963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5618163" y="5317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08" name="Line 39"/>
          <p:cNvSpPr>
            <a:spLocks noChangeShapeType="1"/>
          </p:cNvSpPr>
          <p:nvPr/>
        </p:nvSpPr>
        <p:spPr bwMode="auto">
          <a:xfrm>
            <a:off x="5618163" y="507455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3243263" y="1261376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41"/>
          <p:cNvSpPr>
            <a:spLocks noChangeArrowheads="1"/>
          </p:cNvSpPr>
          <p:nvPr/>
        </p:nvSpPr>
        <p:spPr bwMode="auto">
          <a:xfrm>
            <a:off x="4465638" y="3271151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42"/>
          <p:cNvSpPr>
            <a:spLocks noChangeArrowheads="1"/>
          </p:cNvSpPr>
          <p:nvPr/>
        </p:nvSpPr>
        <p:spPr bwMode="auto">
          <a:xfrm>
            <a:off x="3659188" y="19281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43"/>
          <p:cNvSpPr>
            <a:spLocks noChangeArrowheads="1"/>
          </p:cNvSpPr>
          <p:nvPr/>
        </p:nvSpPr>
        <p:spPr bwMode="auto">
          <a:xfrm>
            <a:off x="4106863" y="2579001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44"/>
          <p:cNvSpPr>
            <a:spLocks noChangeArrowheads="1"/>
          </p:cNvSpPr>
          <p:nvPr/>
        </p:nvSpPr>
        <p:spPr bwMode="auto">
          <a:xfrm>
            <a:off x="4887913" y="3961713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45"/>
          <p:cNvSpPr>
            <a:spLocks noChangeArrowheads="1"/>
          </p:cNvSpPr>
          <p:nvPr/>
        </p:nvSpPr>
        <p:spPr bwMode="auto">
          <a:xfrm>
            <a:off x="5272088" y="4615763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46"/>
          <p:cNvSpPr>
            <a:spLocks noChangeArrowheads="1"/>
          </p:cNvSpPr>
          <p:nvPr/>
        </p:nvSpPr>
        <p:spPr bwMode="auto">
          <a:xfrm>
            <a:off x="7685088" y="188843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16" name="Rectangle 47"/>
          <p:cNvSpPr>
            <a:spLocks noChangeArrowheads="1"/>
          </p:cNvSpPr>
          <p:nvPr/>
        </p:nvSpPr>
        <p:spPr bwMode="auto">
          <a:xfrm>
            <a:off x="6953250" y="18868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117" name="Rectangle 49"/>
          <p:cNvSpPr>
            <a:spLocks noChangeArrowheads="1"/>
          </p:cNvSpPr>
          <p:nvPr/>
        </p:nvSpPr>
        <p:spPr bwMode="auto">
          <a:xfrm>
            <a:off x="7224713" y="12232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18" name="Rectangle 50"/>
          <p:cNvSpPr>
            <a:spLocks noChangeArrowheads="1"/>
          </p:cNvSpPr>
          <p:nvPr/>
        </p:nvSpPr>
        <p:spPr bwMode="auto">
          <a:xfrm>
            <a:off x="8031163" y="256788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19" name="Line 51"/>
          <p:cNvSpPr>
            <a:spLocks noChangeShapeType="1"/>
          </p:cNvSpPr>
          <p:nvPr/>
        </p:nvSpPr>
        <p:spPr bwMode="auto">
          <a:xfrm>
            <a:off x="7685088" y="164555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52"/>
          <p:cNvSpPr>
            <a:spLocks noChangeShapeType="1"/>
          </p:cNvSpPr>
          <p:nvPr/>
        </p:nvSpPr>
        <p:spPr bwMode="auto">
          <a:xfrm>
            <a:off x="8069263" y="229960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Rectangle 54"/>
          <p:cNvSpPr>
            <a:spLocks noChangeArrowheads="1"/>
          </p:cNvSpPr>
          <p:nvPr/>
        </p:nvSpPr>
        <p:spPr bwMode="auto">
          <a:xfrm>
            <a:off x="8451850" y="32600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22" name="Line 56"/>
          <p:cNvSpPr>
            <a:spLocks noChangeShapeType="1"/>
          </p:cNvSpPr>
          <p:nvPr/>
        </p:nvSpPr>
        <p:spPr bwMode="auto">
          <a:xfrm>
            <a:off x="8489950" y="299175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Line 57"/>
          <p:cNvSpPr>
            <a:spLocks noChangeShapeType="1"/>
          </p:cNvSpPr>
          <p:nvPr/>
        </p:nvSpPr>
        <p:spPr bwMode="auto">
          <a:xfrm flipH="1">
            <a:off x="7069138" y="23123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" name="Rectangle 61"/>
          <p:cNvSpPr>
            <a:spLocks noChangeArrowheads="1"/>
          </p:cNvSpPr>
          <p:nvPr/>
        </p:nvSpPr>
        <p:spPr bwMode="auto">
          <a:xfrm>
            <a:off x="7723188" y="1877326"/>
            <a:ext cx="498475" cy="4603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63"/>
          <p:cNvSpPr>
            <a:spLocks noChangeArrowheads="1"/>
          </p:cNvSpPr>
          <p:nvPr/>
        </p:nvSpPr>
        <p:spPr bwMode="auto">
          <a:xfrm>
            <a:off x="7364413" y="1223276"/>
            <a:ext cx="460375" cy="460375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66"/>
          <p:cNvSpPr>
            <a:spLocks noChangeArrowheads="1"/>
          </p:cNvSpPr>
          <p:nvPr/>
        </p:nvSpPr>
        <p:spPr bwMode="auto">
          <a:xfrm>
            <a:off x="6723063" y="25409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27" name="Line 67"/>
          <p:cNvSpPr>
            <a:spLocks noChangeShapeType="1"/>
          </p:cNvSpPr>
          <p:nvPr/>
        </p:nvSpPr>
        <p:spPr bwMode="auto">
          <a:xfrm flipH="1">
            <a:off x="7337425" y="16455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" name="Rectangle 68"/>
          <p:cNvSpPr>
            <a:spLocks noChangeArrowheads="1"/>
          </p:cNvSpPr>
          <p:nvPr/>
        </p:nvSpPr>
        <p:spPr bwMode="auto">
          <a:xfrm>
            <a:off x="7445375" y="25678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129" name="Line 69"/>
          <p:cNvSpPr>
            <a:spLocks noChangeShapeType="1"/>
          </p:cNvSpPr>
          <p:nvPr/>
        </p:nvSpPr>
        <p:spPr bwMode="auto">
          <a:xfrm flipH="1">
            <a:off x="7799388" y="22996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" name="Rectangle 70"/>
          <p:cNvSpPr>
            <a:spLocks noChangeArrowheads="1"/>
          </p:cNvSpPr>
          <p:nvPr/>
        </p:nvSpPr>
        <p:spPr bwMode="auto">
          <a:xfrm>
            <a:off x="7829550" y="32584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31" name="Line 71"/>
          <p:cNvSpPr>
            <a:spLocks noChangeShapeType="1"/>
          </p:cNvSpPr>
          <p:nvPr/>
        </p:nvSpPr>
        <p:spPr bwMode="auto">
          <a:xfrm flipH="1">
            <a:off x="8183563" y="2990163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" name="Rectangle 72"/>
          <p:cNvSpPr>
            <a:spLocks noChangeArrowheads="1"/>
          </p:cNvSpPr>
          <p:nvPr/>
        </p:nvSpPr>
        <p:spPr bwMode="auto">
          <a:xfrm>
            <a:off x="7416800" y="41807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17</a:t>
            </a:r>
          </a:p>
        </p:txBody>
      </p:sp>
      <p:sp>
        <p:nvSpPr>
          <p:cNvPr id="133" name="Rectangle 73"/>
          <p:cNvSpPr>
            <a:spLocks noChangeArrowheads="1"/>
          </p:cNvSpPr>
          <p:nvPr/>
        </p:nvSpPr>
        <p:spPr bwMode="auto">
          <a:xfrm>
            <a:off x="6761163" y="552540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10</a:t>
            </a:r>
          </a:p>
        </p:txBody>
      </p:sp>
      <p:sp>
        <p:nvSpPr>
          <p:cNvPr id="134" name="Rectangle 74"/>
          <p:cNvSpPr>
            <a:spLocks noChangeArrowheads="1"/>
          </p:cNvSpPr>
          <p:nvPr/>
        </p:nvSpPr>
        <p:spPr bwMode="auto">
          <a:xfrm>
            <a:off x="7032625" y="486182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15</a:t>
            </a:r>
          </a:p>
        </p:txBody>
      </p:sp>
      <p:sp>
        <p:nvSpPr>
          <p:cNvPr id="135" name="Rectangle 75"/>
          <p:cNvSpPr>
            <a:spLocks noChangeArrowheads="1"/>
          </p:cNvSpPr>
          <p:nvPr/>
        </p:nvSpPr>
        <p:spPr bwMode="auto">
          <a:xfrm>
            <a:off x="7762875" y="4860238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20</a:t>
            </a:r>
          </a:p>
        </p:txBody>
      </p:sp>
      <p:sp>
        <p:nvSpPr>
          <p:cNvPr id="136" name="Line 77"/>
          <p:cNvSpPr>
            <a:spLocks noChangeShapeType="1"/>
          </p:cNvSpPr>
          <p:nvPr/>
        </p:nvSpPr>
        <p:spPr bwMode="auto">
          <a:xfrm>
            <a:off x="7800975" y="4591951"/>
            <a:ext cx="1920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" name="Rectangle 78"/>
          <p:cNvSpPr>
            <a:spLocks noChangeArrowheads="1"/>
          </p:cNvSpPr>
          <p:nvPr/>
        </p:nvSpPr>
        <p:spPr bwMode="auto">
          <a:xfrm>
            <a:off x="8105775" y="5515876"/>
            <a:ext cx="69215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30</a:t>
            </a:r>
          </a:p>
        </p:txBody>
      </p:sp>
      <p:sp>
        <p:nvSpPr>
          <p:cNvPr id="138" name="Line 79"/>
          <p:cNvSpPr>
            <a:spLocks noChangeShapeType="1"/>
          </p:cNvSpPr>
          <p:nvPr/>
        </p:nvSpPr>
        <p:spPr bwMode="auto">
          <a:xfrm>
            <a:off x="8221663" y="5284101"/>
            <a:ext cx="1920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" name="Line 80"/>
          <p:cNvSpPr>
            <a:spLocks noChangeShapeType="1"/>
          </p:cNvSpPr>
          <p:nvPr/>
        </p:nvSpPr>
        <p:spPr bwMode="auto">
          <a:xfrm flipH="1">
            <a:off x="6877050" y="5950851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" name="Rectangle 83"/>
          <p:cNvSpPr>
            <a:spLocks noChangeArrowheads="1"/>
          </p:cNvSpPr>
          <p:nvPr/>
        </p:nvSpPr>
        <p:spPr bwMode="auto">
          <a:xfrm>
            <a:off x="6530975" y="6179451"/>
            <a:ext cx="6223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5</a:t>
            </a:r>
          </a:p>
        </p:txBody>
      </p:sp>
      <p:sp>
        <p:nvSpPr>
          <p:cNvPr id="141" name="Line 84"/>
          <p:cNvSpPr>
            <a:spLocks noChangeShapeType="1"/>
          </p:cNvSpPr>
          <p:nvPr/>
        </p:nvSpPr>
        <p:spPr bwMode="auto">
          <a:xfrm flipH="1">
            <a:off x="7145338" y="5284101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" name="Rectangle 85"/>
          <p:cNvSpPr>
            <a:spLocks noChangeArrowheads="1"/>
          </p:cNvSpPr>
          <p:nvPr/>
        </p:nvSpPr>
        <p:spPr bwMode="auto">
          <a:xfrm>
            <a:off x="7148513" y="5514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16</a:t>
            </a:r>
          </a:p>
        </p:txBody>
      </p:sp>
      <p:sp>
        <p:nvSpPr>
          <p:cNvPr id="143" name="Rectangle 87"/>
          <p:cNvSpPr>
            <a:spLocks noChangeArrowheads="1"/>
          </p:cNvSpPr>
          <p:nvPr/>
        </p:nvSpPr>
        <p:spPr bwMode="auto">
          <a:xfrm>
            <a:off x="7561263" y="5514288"/>
            <a:ext cx="6223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en-US" sz="2400" b="0">
                <a:latin typeface="Arial Unicode MS" pitchFamily="34" charset="-128"/>
              </a:rPr>
              <a:t>18</a:t>
            </a:r>
          </a:p>
        </p:txBody>
      </p:sp>
      <p:sp>
        <p:nvSpPr>
          <p:cNvPr id="144" name="Line 88"/>
          <p:cNvSpPr>
            <a:spLocks noChangeShapeType="1"/>
          </p:cNvSpPr>
          <p:nvPr/>
        </p:nvSpPr>
        <p:spPr bwMode="auto">
          <a:xfrm flipH="1">
            <a:off x="7915275" y="5282513"/>
            <a:ext cx="1539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" name="Line 89"/>
          <p:cNvSpPr>
            <a:spLocks noChangeShapeType="1"/>
          </p:cNvSpPr>
          <p:nvPr/>
        </p:nvSpPr>
        <p:spPr bwMode="auto">
          <a:xfrm flipH="1">
            <a:off x="7491413" y="4593538"/>
            <a:ext cx="153987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" name="Line 90"/>
          <p:cNvSpPr>
            <a:spLocks noChangeShapeType="1"/>
          </p:cNvSpPr>
          <p:nvPr/>
        </p:nvSpPr>
        <p:spPr bwMode="auto">
          <a:xfrm>
            <a:off x="7413625" y="5284101"/>
            <a:ext cx="115888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96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 animBg="1"/>
      <p:bldP spid="97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 animBg="1"/>
      <p:bldP spid="105" grpId="0" animBg="1"/>
      <p:bldP spid="106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 animBg="1"/>
      <p:bldP spid="120" grpId="0" animBg="1"/>
      <p:bldP spid="121" grpId="0"/>
      <p:bldP spid="122" grpId="0" animBg="1"/>
      <p:bldP spid="123" grpId="0" animBg="1"/>
      <p:bldP spid="124" grpId="0" animBg="1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/>
      <p:bldP spid="134" grpId="0"/>
      <p:bldP spid="135" grpId="0"/>
      <p:bldP spid="136" grpId="0" animBg="1"/>
      <p:bldP spid="137" grpId="0"/>
      <p:bldP spid="138" grpId="0" animBg="1"/>
      <p:bldP spid="139" grpId="0" animBg="1"/>
      <p:bldP spid="140" grpId="0"/>
      <p:bldP spid="141" grpId="0" animBg="1"/>
      <p:bldP spid="142" grpId="0"/>
      <p:bldP spid="143" grpId="0"/>
      <p:bldP spid="144" grpId="0" animBg="1"/>
      <p:bldP spid="145" grpId="0" animBg="1"/>
      <p:bldP spid="1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What makes a tree efficient?</a:t>
            </a:r>
          </a:p>
          <a:p>
            <a:pPr lvl="0"/>
            <a:r>
              <a:rPr kumimoji="1" lang="en-ZA" sz="2300" dirty="0">
                <a:ea typeface="新細明體" charset="-120"/>
              </a:rPr>
              <a:t>We want to eliminate about ½ of the search space every time we go down a branch</a:t>
            </a:r>
          </a:p>
          <a:p>
            <a:pPr lvl="0"/>
            <a:r>
              <a:rPr kumimoji="1" lang="en-ZA" sz="2300" dirty="0">
                <a:ea typeface="新細明體" charset="-120"/>
              </a:rPr>
              <a:t>Thus, the height of left and right branches of all nodes should be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more or less </a:t>
            </a:r>
            <a:r>
              <a:rPr kumimoji="1" lang="en-ZA" sz="2300" dirty="0">
                <a:ea typeface="新細明體" charset="-120"/>
              </a:rPr>
              <a:t>the same height</a:t>
            </a:r>
          </a:p>
          <a:p>
            <a:pPr lvl="1"/>
            <a:r>
              <a:rPr kumimoji="1" lang="en-ZA" sz="1600" dirty="0">
                <a:solidFill>
                  <a:srgbClr val="0070C0"/>
                </a:solidFill>
                <a:ea typeface="新細明體" charset="-120"/>
              </a:rPr>
              <a:t>Allow max difference between branch height = 1</a:t>
            </a:r>
            <a:endParaRPr lang="en-ZA" sz="1600" dirty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773735" y="41189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4235572" y="504446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5237285" y="504446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5699247" y="600331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4581647" y="454122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5157910" y="450312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5580185" y="546197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4780085" y="60068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5086472" y="546866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3779750" y="59985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4061530" y="545148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627793" y="321933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7034401" y="39206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431449" y="46541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011968" y="360350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847724" y="539622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377858" y="4347551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766793" y="508960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8274908" y="611918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8193977" y="581255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1596526" y="370330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2465996" y="5174013"/>
            <a:ext cx="492126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10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1401264" y="4125577"/>
            <a:ext cx="271462" cy="3429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980702" y="4087478"/>
            <a:ext cx="203216" cy="39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428408" y="4817726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1884350" y="5189399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2078645" y="4918641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1057950" y="4441034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1582381" y="5936846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1893508" y="5619006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2047708" y="446144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1400139" y="4864292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1308395" y="5190200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46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8649" y="1112104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A BST is </a:t>
            </a:r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height-balanced</a:t>
            </a:r>
            <a:r>
              <a:rPr kumimoji="1" lang="en-ZA" sz="2300" dirty="0">
                <a:ea typeface="新細明體" charset="-120"/>
              </a:rPr>
              <a:t> if the difference in height of both sub-trees of all nodes is either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zero</a:t>
            </a:r>
            <a:r>
              <a:rPr kumimoji="1" lang="en-ZA" sz="2300" dirty="0">
                <a:ea typeface="新細明體" charset="-120"/>
              </a:rPr>
              <a:t> or </a:t>
            </a:r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one</a:t>
            </a:r>
          </a:p>
          <a:p>
            <a:pPr lvl="0"/>
            <a:r>
              <a:rPr kumimoji="1" lang="en-ZA" sz="2300" dirty="0">
                <a:ea typeface="新細明體" charset="-120"/>
              </a:rPr>
              <a:t>A BST is </a:t>
            </a:r>
            <a:r>
              <a:rPr kumimoji="1" lang="en-ZA" sz="2300" dirty="0">
                <a:solidFill>
                  <a:schemeClr val="accent5"/>
                </a:solidFill>
                <a:ea typeface="新細明體" charset="-120"/>
              </a:rPr>
              <a:t>perfectly balanced </a:t>
            </a:r>
            <a:r>
              <a:rPr kumimoji="1" lang="en-ZA" sz="2300" dirty="0">
                <a:ea typeface="新細明體" charset="-120"/>
              </a:rPr>
              <a:t>if it is balanced and all leaves are on one, max two levels</a:t>
            </a:r>
            <a:endParaRPr lang="en-ZA" sz="1600" dirty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Balanced</a:t>
            </a:r>
            <a:r>
              <a:rPr lang="en-US" dirty="0"/>
              <a:t> 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836240" y="29907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1298077" y="39162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3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2299790" y="39162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7</a:t>
            </a:r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761752" y="487509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9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1644152" y="3413006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2220415" y="337490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/>
          <p:cNvSpPr>
            <a:spLocks noChangeShapeType="1"/>
          </p:cNvSpPr>
          <p:nvPr/>
        </p:nvSpPr>
        <p:spPr bwMode="auto">
          <a:xfrm>
            <a:off x="2642690" y="4333756"/>
            <a:ext cx="268287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1842590" y="487861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6</a:t>
            </a: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H="1">
            <a:off x="2148977" y="4340449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842255" y="487033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1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 flipH="1">
            <a:off x="1124035" y="4323261"/>
            <a:ext cx="268288" cy="536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6853218" y="276213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7259826" y="34634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7656874" y="4196975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7237393" y="314630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8073149" y="493902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7603283" y="3890351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7992218" y="4632404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8500333" y="566198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8419402" y="535535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5185234" y="272030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M</a:t>
            </a:r>
          </a:p>
        </p:txBody>
      </p:sp>
      <p:sp>
        <p:nvSpPr>
          <p:cNvPr id="35" name="Oval 24"/>
          <p:cNvSpPr>
            <a:spLocks noChangeArrowheads="1"/>
          </p:cNvSpPr>
          <p:nvPr/>
        </p:nvSpPr>
        <p:spPr bwMode="auto">
          <a:xfrm>
            <a:off x="6275816" y="4237677"/>
            <a:ext cx="492126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Q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4758196" y="3080951"/>
            <a:ext cx="460374" cy="43039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599570" y="3080950"/>
            <a:ext cx="450972" cy="4441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238228" y="3881390"/>
            <a:ext cx="227313" cy="356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5694170" y="425306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O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5888465" y="3982305"/>
            <a:ext cx="119063" cy="27075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4414883" y="348385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G</a:t>
            </a:r>
          </a:p>
        </p:txBody>
      </p:sp>
      <p:sp>
        <p:nvSpPr>
          <p:cNvPr id="43" name="Oval 26"/>
          <p:cNvSpPr>
            <a:spLocks noChangeArrowheads="1"/>
          </p:cNvSpPr>
          <p:nvPr/>
        </p:nvSpPr>
        <p:spPr bwMode="auto">
          <a:xfrm>
            <a:off x="5543105" y="500051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N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>
            <a:off x="5744999" y="4710262"/>
            <a:ext cx="82752" cy="29024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Oval 24"/>
          <p:cNvSpPr>
            <a:spLocks noChangeArrowheads="1"/>
          </p:cNvSpPr>
          <p:nvPr/>
        </p:nvSpPr>
        <p:spPr bwMode="auto">
          <a:xfrm>
            <a:off x="5857528" y="352510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P</a:t>
            </a:r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4757072" y="3907116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704248" y="425651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H</a:t>
            </a: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4033442" y="4227168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</a:t>
            </a:r>
          </a:p>
        </p:txBody>
      </p:sp>
      <p:sp>
        <p:nvSpPr>
          <p:cNvPr id="52" name="Line 38"/>
          <p:cNvSpPr>
            <a:spLocks noChangeShapeType="1"/>
          </p:cNvSpPr>
          <p:nvPr/>
        </p:nvSpPr>
        <p:spPr bwMode="auto">
          <a:xfrm flipH="1">
            <a:off x="4339193" y="3890351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731473" y="497461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 flipH="1">
            <a:off x="4042600" y="4656775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26"/>
          <p:cNvSpPr>
            <a:spLocks noChangeArrowheads="1"/>
          </p:cNvSpPr>
          <p:nvPr/>
        </p:nvSpPr>
        <p:spPr bwMode="auto">
          <a:xfrm>
            <a:off x="3462408" y="5722062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 flipH="1">
            <a:off x="3773535" y="5404222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37"/>
          <p:cNvSpPr>
            <a:spLocks noChangeShapeType="1"/>
          </p:cNvSpPr>
          <p:nvPr/>
        </p:nvSpPr>
        <p:spPr bwMode="auto">
          <a:xfrm>
            <a:off x="4402279" y="4654175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4338937" y="4992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>
            <a:off x="5074192" y="4684368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4978662" y="4992076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70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pPr lvl="0"/>
            <a:r>
              <a:rPr kumimoji="1" lang="en-ZA" sz="2300" dirty="0">
                <a:ea typeface="新細明體" charset="-120"/>
              </a:rPr>
              <a:t>How do we balance a tree?</a:t>
            </a:r>
            <a:endParaRPr kumimoji="1" lang="en-ZA" sz="2300" dirty="0">
              <a:solidFill>
                <a:srgbClr val="FF0000"/>
              </a:solidFill>
              <a:ea typeface="新細明體" charset="-120"/>
            </a:endParaRPr>
          </a:p>
          <a:p>
            <a:pPr lvl="0"/>
            <a:r>
              <a:rPr kumimoji="1" lang="en-ZA" sz="2300" dirty="0">
                <a:ea typeface="新細明體" charset="-120"/>
              </a:rPr>
              <a:t>Order of insertion matters:</a:t>
            </a:r>
          </a:p>
          <a:p>
            <a:pPr lvl="1"/>
            <a:r>
              <a:rPr kumimoji="1" lang="en-ZA" sz="1600" dirty="0">
                <a:solidFill>
                  <a:srgbClr val="0070C0"/>
                </a:solidFill>
                <a:ea typeface="新細明體" charset="-120"/>
              </a:rPr>
              <a:t>A D E F Z</a:t>
            </a:r>
          </a:p>
          <a:p>
            <a:pPr lvl="1"/>
            <a:r>
              <a:rPr kumimoji="1" lang="en-ZA" sz="1600" dirty="0">
                <a:solidFill>
                  <a:srgbClr val="0070C0"/>
                </a:solidFill>
                <a:ea typeface="新細明體" charset="-120"/>
              </a:rPr>
              <a:t>E A D F Z</a:t>
            </a:r>
            <a:endParaRPr lang="en-ZA" sz="1600" dirty="0">
              <a:solidFill>
                <a:srgbClr val="0070C0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Balanced</a:t>
            </a:r>
            <a:r>
              <a:rPr lang="en-US" dirty="0"/>
              <a:t> 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189526" y="2844683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5611465" y="366832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836210" y="3668326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5890054" y="3266958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6573701" y="3228858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1662663" y="291770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31" name="Oval 22"/>
          <p:cNvSpPr>
            <a:spLocks noChangeArrowheads="1"/>
          </p:cNvSpPr>
          <p:nvPr/>
        </p:nvSpPr>
        <p:spPr bwMode="auto">
          <a:xfrm>
            <a:off x="2069271" y="361903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32" name="Oval 24"/>
          <p:cNvSpPr>
            <a:spLocks noChangeArrowheads="1"/>
          </p:cNvSpPr>
          <p:nvPr/>
        </p:nvSpPr>
        <p:spPr bwMode="auto">
          <a:xfrm>
            <a:off x="2466319" y="435255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2046838" y="3301883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2882594" y="509460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2412728" y="404592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6"/>
          <p:cNvSpPr>
            <a:spLocks noChangeShapeType="1"/>
          </p:cNvSpPr>
          <p:nvPr/>
        </p:nvSpPr>
        <p:spPr bwMode="auto">
          <a:xfrm>
            <a:off x="2801663" y="4787980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3309778" y="581755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3228847" y="5510932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>
            <a:off x="5946809" y="4112826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5978215" y="462450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7199691" y="4069476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231097" y="4581151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03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3" grpId="0" animBg="1"/>
      <p:bldP spid="29" grpId="0" animBg="1"/>
      <p:bldP spid="31" grpId="0" animBg="1"/>
      <p:bldP spid="32" grpId="0" animBg="1"/>
      <p:bldP spid="34" grpId="0" animBg="1"/>
      <p:bldP spid="36" grpId="0" animBg="1"/>
      <p:bldP spid="33" grpId="0" animBg="1"/>
      <p:bldP spid="44" grpId="0" animBg="1"/>
      <p:bldP spid="45" grpId="0" animBg="1"/>
      <p:bldP spid="46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kumimoji="1" lang="en-ZA" sz="2300">
                <a:ea typeface="新細明體" charset="-120"/>
              </a:rPr>
              <a:t>Sort the data</a:t>
            </a:r>
            <a:endParaRPr kumimoji="1" lang="en-ZA" sz="2300">
              <a:solidFill>
                <a:srgbClr val="FF0000"/>
              </a:solidFill>
              <a:ea typeface="新細明體" charset="-120"/>
            </a:endParaRP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>
                <a:ea typeface="新細明體" charset="-120"/>
              </a:rPr>
              <a:t>Find the middle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>
                <a:ea typeface="新細明體" charset="-120"/>
              </a:rPr>
              <a:t>Insert the middle element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>
                <a:ea typeface="新細明體" charset="-120"/>
              </a:rPr>
              <a:t>Repeat (2) on the left half</a:t>
            </a:r>
          </a:p>
          <a:p>
            <a:pPr marL="457200" lvl="0" indent="-457200">
              <a:buFont typeface="+mj-lt"/>
              <a:buAutoNum type="arabicPeriod"/>
            </a:pPr>
            <a:r>
              <a:rPr kumimoji="1" lang="en-ZA" sz="2300">
                <a:ea typeface="新細明體" charset="-120"/>
              </a:rPr>
              <a:t>Repeat (2) on the right half</a:t>
            </a:r>
          </a:p>
          <a:p>
            <a:pPr marL="457200" lvl="0" indent="-457200">
              <a:buFont typeface="+mj-lt"/>
              <a:buAutoNum type="arabicPeriod"/>
            </a:pPr>
            <a:endParaRPr kumimoji="1" lang="en-ZA" sz="2300">
              <a:ea typeface="新細明體" charset="-120"/>
            </a:endParaRPr>
          </a:p>
          <a:p>
            <a:r>
              <a:rPr kumimoji="1" lang="en-ZA" sz="2300">
                <a:solidFill>
                  <a:srgbClr val="FF0000"/>
                </a:solidFill>
                <a:ea typeface="新細明體" charset="-120"/>
              </a:rPr>
              <a:t>Problem?</a:t>
            </a:r>
          </a:p>
          <a:p>
            <a:r>
              <a:rPr kumimoji="1" lang="en-ZA" sz="2300">
                <a:ea typeface="新細明體" charset="-120"/>
              </a:rPr>
              <a:t>An external data structure is necessary</a:t>
            </a:r>
          </a:p>
          <a:p>
            <a:r>
              <a:rPr kumimoji="1" lang="en-ZA" sz="2300">
                <a:ea typeface="新細明體" charset="-120"/>
              </a:rPr>
              <a:t>Sorting is necessary</a:t>
            </a:r>
          </a:p>
          <a:p>
            <a:r>
              <a:rPr kumimoji="1" lang="en-ZA" sz="2300">
                <a:ea typeface="新細明體" charset="-120"/>
              </a:rPr>
              <a:t>Must we do this every time an item is inserted?</a:t>
            </a:r>
            <a:endParaRPr kumimoji="1" lang="en-ZA" sz="2300" dirty="0">
              <a:ea typeface="新細明體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Balanced</a:t>
            </a:r>
            <a:r>
              <a:rPr lang="en-US" dirty="0"/>
              <a:t> Binary Search Trees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716747" y="1304207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138686" y="21278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7363431" y="2127850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F</a:t>
            </a:r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H="1">
            <a:off x="6417275" y="1726482"/>
            <a:ext cx="375672" cy="4235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/>
          <p:cNvSpPr>
            <a:spLocks noChangeShapeType="1"/>
          </p:cNvSpPr>
          <p:nvPr/>
        </p:nvSpPr>
        <p:spPr bwMode="auto">
          <a:xfrm>
            <a:off x="7100922" y="1688382"/>
            <a:ext cx="422275" cy="4616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>
            <a:off x="6474030" y="2572350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6505436" y="3084025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7726912" y="2529000"/>
            <a:ext cx="242718" cy="5168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7758318" y="3040675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154EC-8C5B-4AD6-B74E-17BE1E667E0E}"/>
              </a:ext>
            </a:extLst>
          </p:cNvPr>
          <p:cNvSpPr/>
          <p:nvPr/>
        </p:nvSpPr>
        <p:spPr>
          <a:xfrm>
            <a:off x="6850482" y="1130094"/>
            <a:ext cx="1483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kumimoji="1" lang="en-ZA" sz="1600" dirty="0">
                <a:solidFill>
                  <a:srgbClr val="0070C0"/>
                </a:solidFill>
                <a:ea typeface="新細明體" charset="-120"/>
              </a:rPr>
              <a:t>A D E F 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8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solidFill>
                  <a:srgbClr val="FF0000"/>
                </a:solidFill>
                <a:ea typeface="新細明體" charset="-120"/>
              </a:rPr>
              <a:t>Day–Stout–Warren (DSW) algorithm:</a:t>
            </a:r>
            <a:r>
              <a:rPr kumimoji="1" lang="en-ZA" sz="2300" dirty="0">
                <a:ea typeface="新細明體" charset="-120"/>
              </a:rPr>
              <a:t> a method for efficiently balancing BSTs without an additional data structure</a:t>
            </a:r>
          </a:p>
          <a:p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What it does: </a:t>
            </a:r>
            <a:r>
              <a:rPr kumimoji="1" lang="en-ZA" sz="2300" dirty="0">
                <a:ea typeface="新細明體" charset="-120"/>
              </a:rPr>
              <a:t>converts an arbitrary BST into a perfectly balanced BST</a:t>
            </a:r>
          </a:p>
          <a:p>
            <a:r>
              <a:rPr kumimoji="1" lang="en-ZA" sz="2300" dirty="0">
                <a:solidFill>
                  <a:srgbClr val="00B050"/>
                </a:solidFill>
                <a:ea typeface="新細明體" charset="-120"/>
              </a:rPr>
              <a:t>How:</a:t>
            </a:r>
            <a:r>
              <a:rPr kumimoji="1" lang="en-ZA" sz="2300" dirty="0">
                <a:ea typeface="新細明體" charset="-120"/>
              </a:rPr>
              <a:t> by a series of </a:t>
            </a:r>
            <a:r>
              <a:rPr kumimoji="1" lang="en-ZA" sz="2300" u="sng" dirty="0">
                <a:ea typeface="新細明體" charset="-120"/>
              </a:rPr>
              <a:t>tree rotations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/>
          </a:bodyPr>
          <a:lstStyle/>
          <a:p>
            <a:r>
              <a:rPr lang="en-US" dirty="0"/>
              <a:t>DSW Algorithm</a:t>
            </a:r>
          </a:p>
        </p:txBody>
      </p:sp>
      <p:sp>
        <p:nvSpPr>
          <p:cNvPr id="2" name="Oval 1"/>
          <p:cNvSpPr/>
          <p:nvPr/>
        </p:nvSpPr>
        <p:spPr>
          <a:xfrm>
            <a:off x="2458995" y="3962400"/>
            <a:ext cx="4226010" cy="18452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n w="1016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What is a tree rotation?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2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ea typeface="新細明體" charset="-120"/>
              </a:rPr>
              <a:t>A single rotation swaps the roles of a child node and a parent node without breaking the BST relationship</a:t>
            </a:r>
          </a:p>
          <a:p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Two types of rotations: </a:t>
            </a:r>
          </a:p>
          <a:p>
            <a:pPr lvl="1"/>
            <a:r>
              <a:rPr kumimoji="1" lang="en-ZA" sz="2000" dirty="0">
                <a:solidFill>
                  <a:srgbClr val="FF0000"/>
                </a:solidFill>
                <a:ea typeface="新細明體" charset="-120"/>
              </a:rPr>
              <a:t>Left rotation: </a:t>
            </a:r>
            <a:r>
              <a:rPr kumimoji="1" lang="en-ZA" sz="2000" dirty="0">
                <a:ea typeface="新細明體" charset="-120"/>
              </a:rPr>
              <a:t>parent becomes the left child of its right child (i.e., parent moves to the left)</a:t>
            </a:r>
          </a:p>
          <a:p>
            <a:pPr lvl="1"/>
            <a:r>
              <a:rPr kumimoji="1" lang="en-ZA" sz="2000" dirty="0">
                <a:solidFill>
                  <a:srgbClr val="FF0000"/>
                </a:solidFill>
                <a:ea typeface="新細明體" charset="-120"/>
              </a:rPr>
              <a:t>Right rotation: </a:t>
            </a:r>
            <a:r>
              <a:rPr kumimoji="1" lang="en-ZA" sz="2000" dirty="0">
                <a:ea typeface="新細明體" charset="-120"/>
              </a:rPr>
              <a:t>parent becomes the right child of its left child (i.e., parent moves to the right)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Rotations</a:t>
            </a:r>
            <a:endParaRPr lang="en-US" dirty="0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3788579" y="441527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45" name="Oval 22"/>
          <p:cNvSpPr>
            <a:spLocks noChangeArrowheads="1"/>
          </p:cNvSpPr>
          <p:nvPr/>
        </p:nvSpPr>
        <p:spPr bwMode="auto">
          <a:xfrm>
            <a:off x="4157717" y="3681758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46" name="Oval 24"/>
          <p:cNvSpPr>
            <a:spLocks noChangeArrowheads="1"/>
          </p:cNvSpPr>
          <p:nvPr/>
        </p:nvSpPr>
        <p:spPr bwMode="auto">
          <a:xfrm>
            <a:off x="4554765" y="441527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47" name="Line 36"/>
          <p:cNvSpPr>
            <a:spLocks noChangeShapeType="1"/>
          </p:cNvSpPr>
          <p:nvPr/>
        </p:nvSpPr>
        <p:spPr bwMode="auto">
          <a:xfrm flipV="1">
            <a:off x="4096014" y="4108654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4501174" y="4108655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1164828" y="6155754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50" name="Oval 22"/>
          <p:cNvSpPr>
            <a:spLocks noChangeArrowheads="1"/>
          </p:cNvSpPr>
          <p:nvPr/>
        </p:nvSpPr>
        <p:spPr bwMode="auto">
          <a:xfrm>
            <a:off x="1533966" y="542223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1472263" y="5849129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24"/>
          <p:cNvSpPr>
            <a:spLocks noChangeArrowheads="1"/>
          </p:cNvSpPr>
          <p:nvPr/>
        </p:nvSpPr>
        <p:spPr bwMode="auto">
          <a:xfrm>
            <a:off x="1846866" y="467357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 flipV="1">
            <a:off x="1846866" y="5112304"/>
            <a:ext cx="149765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6946225" y="5391929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55" name="Oval 24"/>
          <p:cNvSpPr>
            <a:spLocks noChangeArrowheads="1"/>
          </p:cNvSpPr>
          <p:nvPr/>
        </p:nvSpPr>
        <p:spPr bwMode="auto">
          <a:xfrm>
            <a:off x="7343273" y="6125450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E</a:t>
            </a:r>
          </a:p>
        </p:txBody>
      </p:sp>
      <p:sp>
        <p:nvSpPr>
          <p:cNvPr id="56" name="Line 36"/>
          <p:cNvSpPr>
            <a:spLocks noChangeShapeType="1"/>
          </p:cNvSpPr>
          <p:nvPr/>
        </p:nvSpPr>
        <p:spPr bwMode="auto">
          <a:xfrm>
            <a:off x="7289682" y="5818826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6563549" y="4666911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A</a:t>
            </a:r>
          </a:p>
        </p:txBody>
      </p:sp>
      <p:sp>
        <p:nvSpPr>
          <p:cNvPr id="58" name="Line 36"/>
          <p:cNvSpPr>
            <a:spLocks noChangeShapeType="1"/>
          </p:cNvSpPr>
          <p:nvPr/>
        </p:nvSpPr>
        <p:spPr bwMode="auto">
          <a:xfrm>
            <a:off x="6884521" y="5093837"/>
            <a:ext cx="175447" cy="3283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own Arrow 2"/>
          <p:cNvSpPr/>
          <p:nvPr/>
        </p:nvSpPr>
        <p:spPr>
          <a:xfrm rot="3565903">
            <a:off x="2952087" y="3737345"/>
            <a:ext cx="502508" cy="1282241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rot="17654586">
            <a:off x="5521676" y="3674119"/>
            <a:ext cx="502508" cy="144283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12138" y="5166736"/>
            <a:ext cx="199766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rotation </a:t>
            </a:r>
            <a:b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child E about</a:t>
            </a:r>
            <a:b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29242" y="3699626"/>
            <a:ext cx="199766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 rotation </a:t>
            </a:r>
            <a:b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child A about</a:t>
            </a:r>
            <a:b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Z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83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3" grpId="0" animBg="1"/>
      <p:bldP spid="59" grpId="0" animBg="1"/>
      <p:bldP spid="4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0572" y="1054439"/>
            <a:ext cx="8103459" cy="5329885"/>
          </a:xfrm>
        </p:spPr>
        <p:txBody>
          <a:bodyPr>
            <a:normAutofit/>
          </a:bodyPr>
          <a:lstStyle/>
          <a:p>
            <a:r>
              <a:rPr kumimoji="1" lang="en-ZA" sz="2300" dirty="0">
                <a:ea typeface="新細明體" charset="-120"/>
              </a:rPr>
              <a:t>What if the child nodes rotated are </a:t>
            </a:r>
            <a:br>
              <a:rPr kumimoji="1" lang="en-ZA" sz="2300" dirty="0">
                <a:ea typeface="新細明體" charset="-120"/>
              </a:rPr>
            </a:br>
            <a:r>
              <a:rPr kumimoji="1" lang="en-ZA" sz="2300" dirty="0">
                <a:ea typeface="新細明體" charset="-120"/>
              </a:rPr>
              <a:t>not leaf nodes?</a:t>
            </a:r>
            <a:br>
              <a:rPr kumimoji="1" lang="en-ZA" sz="2300" dirty="0">
                <a:ea typeface="新細明體" charset="-120"/>
              </a:rPr>
            </a:br>
            <a:endParaRPr kumimoji="1" lang="en-ZA" sz="2300" dirty="0">
              <a:ea typeface="新細明體" charset="-120"/>
            </a:endParaRPr>
          </a:p>
          <a:p>
            <a:r>
              <a:rPr kumimoji="1" lang="en-ZA" sz="2300" dirty="0">
                <a:solidFill>
                  <a:srgbClr val="0070C0"/>
                </a:solidFill>
                <a:ea typeface="新細明體" charset="-120"/>
              </a:rPr>
              <a:t>Right rotation algorithm: 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Parent becomes right child of</a:t>
            </a:r>
            <a:br>
              <a:rPr kumimoji="1" lang="en-ZA" dirty="0">
                <a:ea typeface="新細明體" charset="-120"/>
              </a:rPr>
            </a:br>
            <a:r>
              <a:rPr kumimoji="1" lang="en-ZA" dirty="0">
                <a:ea typeface="新細明體" charset="-120"/>
              </a:rPr>
              <a:t>its left child</a:t>
            </a:r>
          </a:p>
          <a:p>
            <a:pPr marL="685800" lvl="1" indent="-342900">
              <a:buFont typeface="+mj-lt"/>
              <a:buAutoNum type="arabicPeriod"/>
            </a:pPr>
            <a:r>
              <a:rPr kumimoji="1" lang="en-ZA" dirty="0">
                <a:ea typeface="新細明體" charset="-120"/>
              </a:rPr>
              <a:t>Left child’s </a:t>
            </a:r>
            <a:r>
              <a:rPr kumimoji="1" lang="en-ZA" dirty="0">
                <a:solidFill>
                  <a:schemeClr val="accent5">
                    <a:lumMod val="75000"/>
                  </a:schemeClr>
                </a:solidFill>
                <a:ea typeface="新細明體" charset="-120"/>
              </a:rPr>
              <a:t>right branch </a:t>
            </a:r>
            <a:r>
              <a:rPr kumimoji="1" lang="en-ZA" dirty="0">
                <a:ea typeface="新細明體" charset="-120"/>
              </a:rPr>
              <a:t>becomes the old parent’s </a:t>
            </a:r>
            <a:r>
              <a:rPr kumimoji="1" lang="en-ZA" dirty="0">
                <a:solidFill>
                  <a:srgbClr val="FF0000"/>
                </a:solidFill>
                <a:ea typeface="新細明體" charset="-120"/>
              </a:rPr>
              <a:t>left branch</a:t>
            </a:r>
            <a:br>
              <a:rPr kumimoji="1" lang="en-ZA" dirty="0">
                <a:ea typeface="新細明體" charset="-120"/>
              </a:rPr>
            </a:br>
            <a:r>
              <a:rPr kumimoji="1" lang="en-ZA" dirty="0">
                <a:ea typeface="新細明體" charset="-120"/>
              </a:rPr>
              <a:t>(Example: </a:t>
            </a:r>
            <a:r>
              <a:rPr kumimoji="1" lang="en-ZA" dirty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C</a:t>
            </a:r>
            <a:r>
              <a:rPr kumimoji="1" lang="en-ZA" dirty="0">
                <a:ea typeface="新細明體" charset="-120"/>
              </a:rPr>
              <a:t> &lt; </a:t>
            </a:r>
            <a:r>
              <a:rPr kumimoji="1" lang="en-ZA" dirty="0">
                <a:solidFill>
                  <a:srgbClr val="0070C0"/>
                </a:solidFill>
                <a:ea typeface="新細明體" charset="-120"/>
              </a:rPr>
              <a:t>D</a:t>
            </a:r>
            <a:r>
              <a:rPr kumimoji="1" lang="en-ZA" dirty="0">
                <a:ea typeface="新細明體" charset="-120"/>
              </a:rPr>
              <a:t> &lt; </a:t>
            </a:r>
            <a:r>
              <a:rPr kumimoji="1" lang="en-ZA" dirty="0">
                <a:solidFill>
                  <a:schemeClr val="accent2"/>
                </a:solidFill>
                <a:ea typeface="新細明體" charset="-120"/>
              </a:rPr>
              <a:t>G</a:t>
            </a:r>
            <a:r>
              <a:rPr kumimoji="1" lang="en-ZA" dirty="0">
                <a:ea typeface="新細明體" charset="-120"/>
              </a:rPr>
              <a:t>: </a:t>
            </a:r>
            <a:r>
              <a:rPr kumimoji="1" lang="en-ZA" dirty="0">
                <a:solidFill>
                  <a:srgbClr val="0070C0"/>
                </a:solidFill>
                <a:ea typeface="新細明體" charset="-120"/>
              </a:rPr>
              <a:t>D</a:t>
            </a:r>
            <a:r>
              <a:rPr kumimoji="1" lang="en-ZA" dirty="0">
                <a:ea typeface="新細明體" charset="-120"/>
              </a:rPr>
              <a:t> can be right of </a:t>
            </a:r>
            <a:r>
              <a:rPr kumimoji="1" lang="en-ZA" dirty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C</a:t>
            </a:r>
            <a:r>
              <a:rPr kumimoji="1" lang="en-ZA" dirty="0">
                <a:ea typeface="新細明體" charset="-120"/>
              </a:rPr>
              <a:t> or left of </a:t>
            </a:r>
            <a:r>
              <a:rPr kumimoji="1" lang="en-ZA" dirty="0">
                <a:solidFill>
                  <a:schemeClr val="accent2"/>
                </a:solidFill>
                <a:ea typeface="新細明體" charset="-120"/>
              </a:rPr>
              <a:t>G </a:t>
            </a:r>
            <a:r>
              <a:rPr kumimoji="1" lang="en-ZA" dirty="0">
                <a:ea typeface="新細明體" charset="-120"/>
              </a:rPr>
              <a:t>)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233320"/>
            <a:ext cx="7886700" cy="6234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Rotations</a:t>
            </a:r>
            <a:endParaRPr lang="en-US" dirty="0"/>
          </a:p>
        </p:txBody>
      </p:sp>
      <p:sp>
        <p:nvSpPr>
          <p:cNvPr id="34" name="Oval 39"/>
          <p:cNvSpPr>
            <a:spLocks noChangeArrowheads="1"/>
          </p:cNvSpPr>
          <p:nvPr/>
        </p:nvSpPr>
        <p:spPr bwMode="auto">
          <a:xfrm>
            <a:off x="7041159" y="628133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G</a:t>
            </a: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7383348" y="1051391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330524" y="140079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H</a:t>
            </a: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6659718" y="1371443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6965469" y="1034626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6357749" y="2118890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6668876" y="1801050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7028555" y="1798450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6965213" y="2136351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7700468" y="1828643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7604938" y="2136351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J</a:t>
            </a:r>
          </a:p>
        </p:txBody>
      </p:sp>
      <p:sp>
        <p:nvSpPr>
          <p:cNvPr id="2" name="U-Turn Arrow 1"/>
          <p:cNvSpPr/>
          <p:nvPr/>
        </p:nvSpPr>
        <p:spPr>
          <a:xfrm>
            <a:off x="6759734" y="320139"/>
            <a:ext cx="1090888" cy="593124"/>
          </a:xfrm>
          <a:prstGeom prst="utur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2053" y="956188"/>
            <a:ext cx="7496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62" name="Oval 39"/>
          <p:cNvSpPr>
            <a:spLocks noChangeArrowheads="1"/>
          </p:cNvSpPr>
          <p:nvPr/>
        </p:nvSpPr>
        <p:spPr bwMode="auto">
          <a:xfrm>
            <a:off x="2028435" y="4505867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G</a:t>
            </a:r>
          </a:p>
        </p:txBody>
      </p: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2370624" y="4929125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2317800" y="527852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H</a:t>
            </a: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1646994" y="5249177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</a:t>
            </a:r>
          </a:p>
        </p:txBody>
      </p:sp>
      <p:sp>
        <p:nvSpPr>
          <p:cNvPr id="66" name="Line 38"/>
          <p:cNvSpPr>
            <a:spLocks noChangeShapeType="1"/>
          </p:cNvSpPr>
          <p:nvPr/>
        </p:nvSpPr>
        <p:spPr bwMode="auto">
          <a:xfrm flipH="1">
            <a:off x="1952745" y="4912360"/>
            <a:ext cx="164732" cy="34187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1345025" y="59966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68" name="Line 38"/>
          <p:cNvSpPr>
            <a:spLocks noChangeShapeType="1"/>
          </p:cNvSpPr>
          <p:nvPr/>
        </p:nvSpPr>
        <p:spPr bwMode="auto">
          <a:xfrm flipH="1">
            <a:off x="1656152" y="5678784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2015831" y="5676184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1952489" y="6014085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>
            <a:off x="2687744" y="5706377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2592214" y="6014085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J</a:t>
            </a:r>
          </a:p>
        </p:txBody>
      </p:sp>
      <p:sp>
        <p:nvSpPr>
          <p:cNvPr id="74" name="Down Arrow 73"/>
          <p:cNvSpPr/>
          <p:nvPr/>
        </p:nvSpPr>
        <p:spPr>
          <a:xfrm rot="16200000">
            <a:off x="4412881" y="4392727"/>
            <a:ext cx="502508" cy="2039953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Oval 26"/>
          <p:cNvSpPr>
            <a:spLocks noChangeArrowheads="1"/>
          </p:cNvSpPr>
          <p:nvPr/>
        </p:nvSpPr>
        <p:spPr bwMode="auto">
          <a:xfrm>
            <a:off x="6639983" y="3908866"/>
            <a:ext cx="457200" cy="4572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C</a:t>
            </a:r>
          </a:p>
        </p:txBody>
      </p: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6338014" y="4656313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B</a:t>
            </a:r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auto">
          <a:xfrm flipH="1">
            <a:off x="6649141" y="4338473"/>
            <a:ext cx="130492" cy="3178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37"/>
          <p:cNvSpPr>
            <a:spLocks noChangeShapeType="1"/>
          </p:cNvSpPr>
          <p:nvPr/>
        </p:nvSpPr>
        <p:spPr bwMode="auto">
          <a:xfrm>
            <a:off x="7008820" y="4335873"/>
            <a:ext cx="140712" cy="361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Oval 39"/>
          <p:cNvSpPr>
            <a:spLocks noChangeArrowheads="1"/>
          </p:cNvSpPr>
          <p:nvPr/>
        </p:nvSpPr>
        <p:spPr bwMode="auto">
          <a:xfrm>
            <a:off x="6988838" y="4697266"/>
            <a:ext cx="457200" cy="457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G</a:t>
            </a:r>
          </a:p>
        </p:txBody>
      </p:sp>
      <p:sp>
        <p:nvSpPr>
          <p:cNvPr id="81" name="Line 37"/>
          <p:cNvSpPr>
            <a:spLocks noChangeShapeType="1"/>
          </p:cNvSpPr>
          <p:nvPr/>
        </p:nvSpPr>
        <p:spPr bwMode="auto">
          <a:xfrm>
            <a:off x="7331027" y="5120524"/>
            <a:ext cx="112310" cy="34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auto">
          <a:xfrm>
            <a:off x="7278203" y="546992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H</a:t>
            </a:r>
          </a:p>
        </p:txBody>
      </p:sp>
      <p:sp>
        <p:nvSpPr>
          <p:cNvPr id="83" name="Line 37"/>
          <p:cNvSpPr>
            <a:spLocks noChangeShapeType="1"/>
          </p:cNvSpPr>
          <p:nvPr/>
        </p:nvSpPr>
        <p:spPr bwMode="auto">
          <a:xfrm>
            <a:off x="7648147" y="5897776"/>
            <a:ext cx="108523" cy="33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7552617" y="6205484"/>
            <a:ext cx="457200" cy="457200"/>
          </a:xfrm>
          <a:prstGeom prst="ellipse">
            <a:avLst/>
          </a:prstGeom>
          <a:solidFill>
            <a:srgbClr val="CCFF99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J</a:t>
            </a:r>
          </a:p>
        </p:txBody>
      </p:sp>
      <p:sp>
        <p:nvSpPr>
          <p:cNvPr id="85" name="Oval 26"/>
          <p:cNvSpPr>
            <a:spLocks noChangeArrowheads="1"/>
          </p:cNvSpPr>
          <p:nvPr/>
        </p:nvSpPr>
        <p:spPr bwMode="auto">
          <a:xfrm>
            <a:off x="6621999" y="5469924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dirty="0"/>
              <a:t>D</a:t>
            </a:r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 flipH="1">
            <a:off x="6943574" y="5120525"/>
            <a:ext cx="173344" cy="36514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71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5|3.8|17.9|21.3|1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|18.6|10.2|2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8.3|18.9|5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6|23.1|7.9|47.3|8.2|8.9|13.8|10|63.8|15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57.1|12.7|13.3|44.9|5.9|14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.9|6.5|3.5|4.7|12.3|5.1|6.6|7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1.9|11.2|46.5|12.7|4.3|6.2|15.4|30.7|31|22.7|15.4|14.9|33.1|13.2|9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8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27.3|33.9|21.1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3.2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8.9|6.3|14.1|8.5|16.8|20.8|5.7|10.4|12.3|14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4|15.5|19.7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36.9|19.9|8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2|2.8|75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9|73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4|30.8|18.1|37.5|21.8|19.9|9.2"/>
</p:tagLst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1517</Words>
  <Application>Microsoft Office PowerPoint</Application>
  <PresentationFormat>On-screen Show (4:3)</PresentationFormat>
  <Paragraphs>430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Cambria Math</vt:lpstr>
      <vt:lpstr>Century Gothic</vt:lpstr>
      <vt:lpstr>Courier New</vt:lpstr>
      <vt:lpstr>Times New Roman</vt:lpstr>
      <vt:lpstr>Wingdings</vt:lpstr>
      <vt:lpstr>Presentation level design</vt:lpstr>
      <vt:lpstr>COS 212 Binary Trees: Balancing a Tree</vt:lpstr>
      <vt:lpstr>Binary Search Trees</vt:lpstr>
      <vt:lpstr>Binary Search Trees</vt:lpstr>
      <vt:lpstr>Balanced Binary Search Trees</vt:lpstr>
      <vt:lpstr>Balanced Binary Search Trees</vt:lpstr>
      <vt:lpstr>Balanced Binary Search Trees</vt:lpstr>
      <vt:lpstr>DSW Algorithm</vt:lpstr>
      <vt:lpstr>Rotations</vt:lpstr>
      <vt:lpstr>Rotations</vt:lpstr>
      <vt:lpstr>Right Rotation: Step-by-step</vt:lpstr>
      <vt:lpstr>Left Rotation</vt:lpstr>
      <vt:lpstr>Left Rotation</vt:lpstr>
      <vt:lpstr>DSW Algorithm</vt:lpstr>
      <vt:lpstr>Creating a backbone</vt:lpstr>
      <vt:lpstr>Creating a backbone</vt:lpstr>
      <vt:lpstr>DSW Algorithm</vt:lpstr>
      <vt:lpstr>DSW Algorithm</vt:lpstr>
      <vt:lpstr>DSW Algorithm</vt:lpstr>
      <vt:lpstr>DSW Algorithm</vt:lpstr>
      <vt:lpstr>DSW Algorithm: Creating Balanced BST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2016-02-01T10:06:28Z</dcterms:created>
  <dcterms:modified xsi:type="dcterms:W3CDTF">2023-03-24T09:16:04Z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