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445" r:id="rId2"/>
    <p:sldId id="379" r:id="rId3"/>
    <p:sldId id="380" r:id="rId4"/>
    <p:sldId id="381" r:id="rId5"/>
    <p:sldId id="443" r:id="rId6"/>
    <p:sldId id="444" r:id="rId7"/>
    <p:sldId id="383" r:id="rId8"/>
    <p:sldId id="382" r:id="rId9"/>
    <p:sldId id="442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50814-2C7C-4CCA-93AE-8B43D9D1892C}" type="datetimeFigureOut">
              <a:rPr lang="en-ZA" smtClean="0"/>
              <a:t>2023/03/24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57D4A-7CFC-4E93-978D-5CDF6166B16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110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11EAB-687D-4AE4-B775-678A923E9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239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11EAB-687D-4AE4-B775-678A923E9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996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11EAB-687D-4AE4-B775-678A923E9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162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11EAB-687D-4AE4-B775-678A923E9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741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11EAB-687D-4AE4-B775-678A923E9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1783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11EAB-687D-4AE4-B775-678A923E9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261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11EAB-687D-4AE4-B775-678A923E9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82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11EAB-687D-4AE4-B775-678A923E9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024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11EAB-687D-4AE4-B775-678A923E9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997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11EAB-687D-4AE4-B775-678A923E9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4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11EAB-687D-4AE4-B775-678A923E9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23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11EAB-687D-4AE4-B775-678A923E9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30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11EAB-687D-4AE4-B775-678A923E9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18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11EAB-687D-4AE4-B775-678A923E9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51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11EAB-687D-4AE4-B775-678A923E9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39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11EAB-687D-4AE4-B775-678A923E9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75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11EAB-687D-4AE4-B775-678A923E9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64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11EAB-687D-4AE4-B775-678A923E9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635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11EAB-687D-4AE4-B775-678A923E9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40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3/24/2023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8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5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5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3/24/2023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3/24/2023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1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3/24/2023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6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6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3/24/2023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3/24/2023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8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3/24/2023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8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 212</a:t>
            </a:r>
            <a:br>
              <a:rPr lang="en-US" dirty="0"/>
            </a:br>
            <a:r>
              <a:rPr lang="en-US" dirty="0"/>
              <a:t>Balancing a Binary Tree:</a:t>
            </a:r>
            <a:br>
              <a:rPr lang="en-US" dirty="0"/>
            </a:br>
            <a:r>
              <a:rPr lang="en-US" dirty="0"/>
              <a:t>AVL Trees</a:t>
            </a:r>
          </a:p>
        </p:txBody>
      </p:sp>
    </p:spTree>
    <p:extLst>
      <p:ext uri="{BB962C8B-B14F-4D97-AF65-F5344CB8AC3E}">
        <p14:creationId xmlns:p14="http://schemas.microsoft.com/office/powerpoint/2010/main" val="31998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Case 2: </a:t>
            </a:r>
            <a:r>
              <a:rPr lang="en-ZA" sz="2000" dirty="0"/>
              <a:t>Insert into the </a:t>
            </a:r>
            <a:r>
              <a:rPr lang="en-ZA" sz="2000" dirty="0">
                <a:solidFill>
                  <a:srgbClr val="FF0000"/>
                </a:solidFill>
              </a:rPr>
              <a:t>right subtree </a:t>
            </a:r>
            <a:r>
              <a:rPr lang="en-ZA" sz="2000" dirty="0"/>
              <a:t>of the </a:t>
            </a:r>
            <a:r>
              <a:rPr lang="en-ZA" sz="2000" dirty="0">
                <a:solidFill>
                  <a:srgbClr val="0070C0"/>
                </a:solidFill>
              </a:rPr>
              <a:t>left child </a:t>
            </a:r>
            <a:r>
              <a:rPr lang="en-ZA" sz="2000" dirty="0"/>
              <a:t>of n</a:t>
            </a:r>
          </a:p>
          <a:p>
            <a:r>
              <a:rPr lang="en-ZA" sz="2000" dirty="0"/>
              <a:t>Rebalance tree: One right rotation about unbalanced node?</a:t>
            </a:r>
            <a:endParaRPr lang="en-ZA" sz="17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AVL Trees: Insertion</a:t>
            </a:r>
          </a:p>
        </p:txBody>
      </p:sp>
      <p:sp>
        <p:nvSpPr>
          <p:cNvPr id="11" name="Oval 39"/>
          <p:cNvSpPr>
            <a:spLocks noChangeArrowheads="1"/>
          </p:cNvSpPr>
          <p:nvPr/>
        </p:nvSpPr>
        <p:spPr bwMode="auto">
          <a:xfrm>
            <a:off x="2037811" y="2601028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</a:t>
            </a:r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2380000" y="3024286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2327176" y="337368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</a:t>
            </a: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1656370" y="334433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1962121" y="3007521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1354401" y="409178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</a:t>
            </a:r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 flipH="1">
            <a:off x="1665528" y="3773945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2025207" y="3771345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1961865" y="410924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2" name="Right Arrow 1"/>
          <p:cNvSpPr/>
          <p:nvPr/>
        </p:nvSpPr>
        <p:spPr>
          <a:xfrm>
            <a:off x="3338424" y="3454221"/>
            <a:ext cx="2584549" cy="95728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Rotate C around G</a:t>
            </a:r>
          </a:p>
        </p:txBody>
      </p:sp>
      <p:sp>
        <p:nvSpPr>
          <p:cNvPr id="31" name="Oval 39"/>
          <p:cNvSpPr>
            <a:spLocks noChangeArrowheads="1"/>
          </p:cNvSpPr>
          <p:nvPr/>
        </p:nvSpPr>
        <p:spPr bwMode="auto">
          <a:xfrm>
            <a:off x="7351438" y="3403698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</a:t>
            </a:r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7693627" y="3826956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7640803" y="417635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</a:t>
            </a:r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6930252" y="2656251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 flipH="1">
            <a:off x="7319804" y="3826956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6" name="Oval 26"/>
          <p:cNvSpPr>
            <a:spLocks noChangeArrowheads="1"/>
          </p:cNvSpPr>
          <p:nvPr/>
        </p:nvSpPr>
        <p:spPr bwMode="auto">
          <a:xfrm>
            <a:off x="6628283" y="340369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</a:t>
            </a:r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 flipH="1">
            <a:off x="6939410" y="3085858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Line 37"/>
          <p:cNvSpPr>
            <a:spLocks noChangeShapeType="1"/>
          </p:cNvSpPr>
          <p:nvPr/>
        </p:nvSpPr>
        <p:spPr bwMode="auto">
          <a:xfrm>
            <a:off x="7299089" y="3083258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7026760" y="416882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52" name="U-Turn Arrow 51"/>
          <p:cNvSpPr/>
          <p:nvPr/>
        </p:nvSpPr>
        <p:spPr>
          <a:xfrm>
            <a:off x="1720967" y="1989477"/>
            <a:ext cx="1090888" cy="593124"/>
          </a:xfrm>
          <a:prstGeom prst="utur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2248152" y="4784846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</a:t>
            </a:r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2311618" y="4521392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7294192" y="4855890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7357658" y="4592436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5059" y="4521392"/>
            <a:ext cx="1669252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3800" b="0" i="0" u="none" strike="noStrike" kern="1200" cap="none" spc="0" normalizeH="0" baseline="0" noProof="0" dirty="0">
                <a:ln>
                  <a:solidFill>
                    <a:srgbClr val="5B9BD5">
                      <a:lumMod val="20000"/>
                      <a:lumOff val="80000"/>
                    </a:srgbClr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</a:t>
            </a:r>
            <a:endParaRPr kumimoji="0" lang="en-ZA" sz="13800" b="0" i="0" u="none" strike="noStrike" kern="1200" cap="none" spc="0" normalizeH="0" baseline="0" noProof="0" dirty="0">
              <a:ln>
                <a:solidFill>
                  <a:srgbClr val="5B9BD5">
                    <a:lumMod val="20000"/>
                    <a:lumOff val="80000"/>
                  </a:srgbClr>
                </a:solidFill>
              </a:ln>
              <a:solidFill>
                <a:srgbClr val="4472C4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34564" y="481413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78129" y="414123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16194" y="338512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28622" y="2661286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74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" grpId="0" animBg="1"/>
      <p:bldP spid="3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29" grpId="0" animBg="1"/>
      <p:bldP spid="30" grpId="0" animBg="1"/>
      <p:bldP spid="32" grpId="0" animBg="1"/>
      <p:bldP spid="33" grpId="0" animBg="1"/>
      <p:bldP spid="4" grpId="0"/>
      <p:bldP spid="38" grpId="0"/>
      <p:bldP spid="39" grpId="0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0"/>
            <a:ext cx="8103459" cy="5782963"/>
          </a:xfrm>
        </p:spPr>
        <p:txBody>
          <a:bodyPr>
            <a:norm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Case 2: </a:t>
            </a:r>
          </a:p>
          <a:p>
            <a:pPr lvl="1"/>
            <a:r>
              <a:rPr lang="en-ZA" dirty="0">
                <a:solidFill>
                  <a:schemeClr val="accent5"/>
                </a:solidFill>
              </a:rPr>
              <a:t>First,</a:t>
            </a:r>
            <a:r>
              <a:rPr lang="en-ZA" dirty="0"/>
              <a:t> transform Case 2 into Case 1 (left rotation about the left child)</a:t>
            </a:r>
          </a:p>
          <a:p>
            <a:pPr lvl="1"/>
            <a:r>
              <a:rPr lang="en-ZA" dirty="0">
                <a:solidFill>
                  <a:schemeClr val="accent5"/>
                </a:solidFill>
              </a:rPr>
              <a:t>Now,</a:t>
            </a:r>
            <a:r>
              <a:rPr lang="en-ZA" dirty="0"/>
              <a:t> rebalance tree by a right rotation about unbalanced node!</a:t>
            </a:r>
          </a:p>
          <a:p>
            <a:pPr lvl="1"/>
            <a:endParaRPr lang="en-ZA" sz="1600" dirty="0"/>
          </a:p>
          <a:p>
            <a:pPr lvl="1"/>
            <a:endParaRPr lang="en-ZA" sz="1600" dirty="0"/>
          </a:p>
          <a:p>
            <a:pPr lvl="1"/>
            <a:endParaRPr lang="en-ZA" sz="1600" dirty="0"/>
          </a:p>
          <a:p>
            <a:pPr lvl="1"/>
            <a:endParaRPr lang="en-ZA" sz="1600" dirty="0"/>
          </a:p>
          <a:p>
            <a:pPr lvl="1"/>
            <a:endParaRPr lang="en-ZA" sz="1600" dirty="0"/>
          </a:p>
          <a:p>
            <a:pPr lvl="1"/>
            <a:endParaRPr lang="en-ZA" sz="1600" dirty="0"/>
          </a:p>
          <a:p>
            <a:pPr lvl="1"/>
            <a:endParaRPr lang="en-ZA" sz="1600" dirty="0"/>
          </a:p>
          <a:p>
            <a:pPr lvl="1"/>
            <a:endParaRPr lang="en-ZA" sz="1600" dirty="0"/>
          </a:p>
          <a:p>
            <a:pPr lvl="1"/>
            <a:endParaRPr lang="en-ZA" sz="1600" dirty="0"/>
          </a:p>
          <a:p>
            <a:pPr lvl="1"/>
            <a:endParaRPr lang="en-ZA" sz="1600" dirty="0"/>
          </a:p>
          <a:p>
            <a:pPr lvl="1"/>
            <a:endParaRPr lang="en-ZA" sz="1600" dirty="0"/>
          </a:p>
          <a:p>
            <a:pPr lvl="1"/>
            <a:endParaRPr lang="en-ZA" sz="1600" dirty="0"/>
          </a:p>
          <a:p>
            <a:pPr lvl="1"/>
            <a:endParaRPr lang="en-ZA" sz="1600" dirty="0"/>
          </a:p>
          <a:p>
            <a:r>
              <a:rPr lang="en-ZA" sz="1900" dirty="0"/>
              <a:t>We performed a left rotation first, then a right rotation</a:t>
            </a:r>
          </a:p>
          <a:p>
            <a:r>
              <a:rPr lang="en-ZA" sz="1900" dirty="0"/>
              <a:t>Sometimes, this AVL operation is referred to as a </a:t>
            </a:r>
            <a:r>
              <a:rPr lang="en-ZA" sz="1900" dirty="0">
                <a:solidFill>
                  <a:srgbClr val="FF0000"/>
                </a:solidFill>
              </a:rPr>
              <a:t>double rotation</a:t>
            </a:r>
          </a:p>
          <a:p>
            <a:endParaRPr lang="en-ZA" sz="19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AVL Trees: Insertion</a:t>
            </a:r>
          </a:p>
        </p:txBody>
      </p:sp>
      <p:sp>
        <p:nvSpPr>
          <p:cNvPr id="11" name="Oval 39"/>
          <p:cNvSpPr>
            <a:spLocks noChangeArrowheads="1"/>
          </p:cNvSpPr>
          <p:nvPr/>
        </p:nvSpPr>
        <p:spPr bwMode="auto">
          <a:xfrm>
            <a:off x="1551277" y="262696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</a:t>
            </a:r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1893466" y="3050225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1840642" y="339962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</a:t>
            </a: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1169836" y="3370277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1475587" y="3033460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867867" y="411772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</a:t>
            </a:r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 flipH="1">
            <a:off x="1178994" y="3799884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1538673" y="3797284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1475331" y="4135185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2" name="Right Arrow 1"/>
          <p:cNvSpPr/>
          <p:nvPr/>
        </p:nvSpPr>
        <p:spPr>
          <a:xfrm>
            <a:off x="2323586" y="1968608"/>
            <a:ext cx="1614544" cy="1401669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Rotate D around C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1761618" y="4810785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</a:t>
            </a:r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1825084" y="4547331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Oval 39"/>
          <p:cNvSpPr>
            <a:spLocks noChangeArrowheads="1"/>
          </p:cNvSpPr>
          <p:nvPr/>
        </p:nvSpPr>
        <p:spPr bwMode="auto">
          <a:xfrm>
            <a:off x="4423206" y="257626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</a:t>
            </a: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4765395" y="2999518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4712571" y="334891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</a:t>
            </a:r>
          </a:p>
        </p:txBody>
      </p:sp>
      <p:sp>
        <p:nvSpPr>
          <p:cNvPr id="37" name="Oval 26"/>
          <p:cNvSpPr>
            <a:spLocks noChangeArrowheads="1"/>
          </p:cNvSpPr>
          <p:nvPr/>
        </p:nvSpPr>
        <p:spPr bwMode="auto">
          <a:xfrm>
            <a:off x="3734374" y="4069204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4347516" y="2982753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3432405" y="481665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</a:t>
            </a: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>
            <a:off x="3743532" y="4498811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 flipH="1">
            <a:off x="4041765" y="3739707"/>
            <a:ext cx="113593" cy="3447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4051137" y="3324624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4395224" y="4085295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</a:t>
            </a:r>
          </a:p>
        </p:txBody>
      </p:sp>
      <p:sp>
        <p:nvSpPr>
          <p:cNvPr id="53" name="Line 38"/>
          <p:cNvSpPr>
            <a:spLocks noChangeShapeType="1"/>
          </p:cNvSpPr>
          <p:nvPr/>
        </p:nvSpPr>
        <p:spPr bwMode="auto">
          <a:xfrm>
            <a:off x="4410806" y="3731117"/>
            <a:ext cx="139774" cy="3541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397984" y="1968607"/>
            <a:ext cx="1614544" cy="1401669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Rotate D around G</a:t>
            </a:r>
          </a:p>
        </p:txBody>
      </p:sp>
      <p:sp>
        <p:nvSpPr>
          <p:cNvPr id="66" name="Oval 39"/>
          <p:cNvSpPr>
            <a:spLocks noChangeArrowheads="1"/>
          </p:cNvSpPr>
          <p:nvPr/>
        </p:nvSpPr>
        <p:spPr bwMode="auto">
          <a:xfrm>
            <a:off x="7924895" y="332488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</a:t>
            </a:r>
          </a:p>
        </p:txBody>
      </p:sp>
      <p:sp>
        <p:nvSpPr>
          <p:cNvPr id="67" name="Line 37"/>
          <p:cNvSpPr>
            <a:spLocks noChangeShapeType="1"/>
          </p:cNvSpPr>
          <p:nvPr/>
        </p:nvSpPr>
        <p:spPr bwMode="auto">
          <a:xfrm>
            <a:off x="8267084" y="3748139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8" name="Oval 26"/>
          <p:cNvSpPr>
            <a:spLocks noChangeArrowheads="1"/>
          </p:cNvSpPr>
          <p:nvPr/>
        </p:nvSpPr>
        <p:spPr bwMode="auto">
          <a:xfrm>
            <a:off x="8214260" y="4097539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</a:t>
            </a:r>
          </a:p>
        </p:txBody>
      </p:sp>
      <p:sp>
        <p:nvSpPr>
          <p:cNvPr id="69" name="Oval 26"/>
          <p:cNvSpPr>
            <a:spLocks noChangeArrowheads="1"/>
          </p:cNvSpPr>
          <p:nvPr/>
        </p:nvSpPr>
        <p:spPr bwMode="auto">
          <a:xfrm>
            <a:off x="7260782" y="3320840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70" name="Line 38"/>
          <p:cNvSpPr>
            <a:spLocks noChangeShapeType="1"/>
          </p:cNvSpPr>
          <p:nvPr/>
        </p:nvSpPr>
        <p:spPr bwMode="auto">
          <a:xfrm flipH="1">
            <a:off x="7897379" y="3731374"/>
            <a:ext cx="116558" cy="336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1" name="Oval 26"/>
          <p:cNvSpPr>
            <a:spLocks noChangeArrowheads="1"/>
          </p:cNvSpPr>
          <p:nvPr/>
        </p:nvSpPr>
        <p:spPr bwMode="auto">
          <a:xfrm>
            <a:off x="6958813" y="406828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</a:t>
            </a:r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 flipH="1">
            <a:off x="7269940" y="3750447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Line 37"/>
          <p:cNvSpPr>
            <a:spLocks noChangeShapeType="1"/>
          </p:cNvSpPr>
          <p:nvPr/>
        </p:nvSpPr>
        <p:spPr bwMode="auto">
          <a:xfrm flipH="1">
            <a:off x="7568173" y="2991343"/>
            <a:ext cx="113593" cy="3447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4" name="Oval 26"/>
          <p:cNvSpPr>
            <a:spLocks noChangeArrowheads="1"/>
          </p:cNvSpPr>
          <p:nvPr/>
        </p:nvSpPr>
        <p:spPr bwMode="auto">
          <a:xfrm>
            <a:off x="7577545" y="257626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7630487" y="4084478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</a:t>
            </a:r>
          </a:p>
        </p:txBody>
      </p:sp>
      <p:sp>
        <p:nvSpPr>
          <p:cNvPr id="76" name="Line 38"/>
          <p:cNvSpPr>
            <a:spLocks noChangeShapeType="1"/>
          </p:cNvSpPr>
          <p:nvPr/>
        </p:nvSpPr>
        <p:spPr bwMode="auto">
          <a:xfrm>
            <a:off x="7937214" y="2982753"/>
            <a:ext cx="139774" cy="3541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Smiley Face 41"/>
          <p:cNvSpPr/>
          <p:nvPr/>
        </p:nvSpPr>
        <p:spPr>
          <a:xfrm>
            <a:off x="7400432" y="4766202"/>
            <a:ext cx="891650" cy="826494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25600" y="481413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69165" y="414123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7230" y="338512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19658" y="2661286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15251" y="2667040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68309" y="3390873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63760" y="4138362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64754" y="413836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255890" y="266416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65823" y="3387997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381184" y="338512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23914" y="433389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341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" grpId="0" animBg="1"/>
      <p:bldP spid="29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0" grpId="0" animBg="1"/>
      <p:bldP spid="51" grpId="0" animBg="1"/>
      <p:bldP spid="53" grpId="0" animBg="1"/>
      <p:bldP spid="5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42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2" grpId="0"/>
      <p:bldP spid="55" grpId="0"/>
      <p:bldP spid="56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/>
              <a:t>Four cases: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sz="1700" dirty="0">
                <a:solidFill>
                  <a:srgbClr val="FF0000"/>
                </a:solidFill>
              </a:rPr>
              <a:t>Right</a:t>
            </a:r>
            <a:r>
              <a:rPr lang="en-ZA" sz="1700" dirty="0"/>
              <a:t> rotation about n</a:t>
            </a:r>
            <a:endParaRPr lang="en-ZA" sz="1400" dirty="0"/>
          </a:p>
          <a:p>
            <a:pPr marL="685800" lvl="1" indent="-342900">
              <a:buFont typeface="+mj-lt"/>
              <a:buAutoNum type="arabicParenR"/>
            </a:pPr>
            <a:r>
              <a:rPr lang="en-ZA" sz="1700" dirty="0">
                <a:solidFill>
                  <a:schemeClr val="accent5"/>
                </a:solidFill>
              </a:rPr>
              <a:t>Left</a:t>
            </a:r>
            <a:r>
              <a:rPr lang="en-ZA" sz="1700" dirty="0"/>
              <a:t> rotation about </a:t>
            </a:r>
            <a:r>
              <a:rPr lang="en-ZA" sz="1700" dirty="0" err="1"/>
              <a:t>n.left</a:t>
            </a:r>
            <a:r>
              <a:rPr lang="en-ZA" sz="1700" dirty="0"/>
              <a:t>, then </a:t>
            </a:r>
            <a:r>
              <a:rPr lang="en-ZA" sz="1700" dirty="0">
                <a:solidFill>
                  <a:srgbClr val="FF0000"/>
                </a:solidFill>
              </a:rPr>
              <a:t>right</a:t>
            </a:r>
            <a:r>
              <a:rPr lang="en-ZA" sz="1700" dirty="0"/>
              <a:t> rotation about n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sz="1700" dirty="0">
                <a:solidFill>
                  <a:srgbClr val="FF0000"/>
                </a:solidFill>
              </a:rPr>
              <a:t>Right</a:t>
            </a:r>
            <a:r>
              <a:rPr lang="en-ZA" sz="1700" dirty="0"/>
              <a:t> rotation about </a:t>
            </a:r>
            <a:r>
              <a:rPr lang="en-ZA" sz="1700" dirty="0" err="1"/>
              <a:t>n.right</a:t>
            </a:r>
            <a:r>
              <a:rPr lang="en-ZA" sz="1700" dirty="0"/>
              <a:t>, then </a:t>
            </a:r>
            <a:r>
              <a:rPr lang="en-ZA" sz="1700" dirty="0">
                <a:solidFill>
                  <a:srgbClr val="0070C0"/>
                </a:solidFill>
              </a:rPr>
              <a:t>left</a:t>
            </a:r>
            <a:r>
              <a:rPr lang="en-ZA" sz="1700" dirty="0"/>
              <a:t> rotation about n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sz="1700" dirty="0">
                <a:solidFill>
                  <a:srgbClr val="0070C0"/>
                </a:solidFill>
              </a:rPr>
              <a:t>Left</a:t>
            </a:r>
            <a:r>
              <a:rPr lang="en-ZA" sz="1700" dirty="0"/>
              <a:t> rotation about n</a:t>
            </a:r>
            <a:endParaRPr lang="en-ZA" sz="20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AVL Trees: Insertion</a:t>
            </a:r>
          </a:p>
        </p:txBody>
      </p:sp>
      <p:sp>
        <p:nvSpPr>
          <p:cNvPr id="11" name="Oval 39"/>
          <p:cNvSpPr>
            <a:spLocks noChangeArrowheads="1"/>
          </p:cNvSpPr>
          <p:nvPr/>
        </p:nvSpPr>
        <p:spPr bwMode="auto">
          <a:xfrm>
            <a:off x="1647409" y="338094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</a:t>
            </a:r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1989598" y="3804198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1936774" y="415359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</a:t>
            </a: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1265968" y="412425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1571719" y="3787433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963999" y="487169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</a:t>
            </a:r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 flipH="1">
            <a:off x="1275126" y="4553857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1634805" y="4551257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1571463" y="488915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62970" y="5619144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974097" y="5301304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Oval 39"/>
          <p:cNvSpPr>
            <a:spLocks noChangeArrowheads="1"/>
          </p:cNvSpPr>
          <p:nvPr/>
        </p:nvSpPr>
        <p:spPr bwMode="auto">
          <a:xfrm>
            <a:off x="3463625" y="389565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</a:t>
            </a:r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>
            <a:off x="3805814" y="4318908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3752990" y="466830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3082184" y="463896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3387935" y="4302143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2780215" y="538640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</a:t>
            </a: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3091342" y="5068567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3451021" y="5065967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3387679" y="540386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3689524" y="6076344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</a:t>
            </a: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3752990" y="5812890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Oval 39"/>
          <p:cNvSpPr>
            <a:spLocks noChangeArrowheads="1"/>
          </p:cNvSpPr>
          <p:nvPr/>
        </p:nvSpPr>
        <p:spPr bwMode="auto">
          <a:xfrm>
            <a:off x="5208587" y="3317952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44" name="Line 37"/>
          <p:cNvSpPr>
            <a:spLocks noChangeShapeType="1"/>
          </p:cNvSpPr>
          <p:nvPr/>
        </p:nvSpPr>
        <p:spPr bwMode="auto">
          <a:xfrm>
            <a:off x="5550776" y="3741210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5497952" y="409061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46" name="Oval 26"/>
          <p:cNvSpPr>
            <a:spLocks noChangeArrowheads="1"/>
          </p:cNvSpPr>
          <p:nvPr/>
        </p:nvSpPr>
        <p:spPr bwMode="auto">
          <a:xfrm>
            <a:off x="4827146" y="4061262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</a:t>
            </a:r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 flipH="1">
            <a:off x="5132897" y="3724445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Oval 26"/>
          <p:cNvSpPr>
            <a:spLocks noChangeArrowheads="1"/>
          </p:cNvSpPr>
          <p:nvPr/>
        </p:nvSpPr>
        <p:spPr bwMode="auto">
          <a:xfrm>
            <a:off x="5816381" y="482617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</a:t>
            </a:r>
          </a:p>
        </p:txBody>
      </p:sp>
      <p:sp>
        <p:nvSpPr>
          <p:cNvPr id="49" name="Line 37"/>
          <p:cNvSpPr>
            <a:spLocks noChangeShapeType="1"/>
          </p:cNvSpPr>
          <p:nvPr/>
        </p:nvSpPr>
        <p:spPr bwMode="auto">
          <a:xfrm>
            <a:off x="5819186" y="4518462"/>
            <a:ext cx="135966" cy="325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5132897" y="484363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</a:t>
            </a:r>
          </a:p>
        </p:txBody>
      </p:sp>
      <p:sp>
        <p:nvSpPr>
          <p:cNvPr id="51" name="Line 38"/>
          <p:cNvSpPr>
            <a:spLocks noChangeShapeType="1"/>
          </p:cNvSpPr>
          <p:nvPr/>
        </p:nvSpPr>
        <p:spPr bwMode="auto">
          <a:xfrm flipH="1">
            <a:off x="5435878" y="4502823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4827146" y="5596652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53" name="Line 38"/>
          <p:cNvSpPr>
            <a:spLocks noChangeShapeType="1"/>
          </p:cNvSpPr>
          <p:nvPr/>
        </p:nvSpPr>
        <p:spPr bwMode="auto">
          <a:xfrm flipH="1">
            <a:off x="5138273" y="5278812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4" name="Oval 39"/>
          <p:cNvSpPr>
            <a:spLocks noChangeArrowheads="1"/>
          </p:cNvSpPr>
          <p:nvPr/>
        </p:nvSpPr>
        <p:spPr bwMode="auto">
          <a:xfrm>
            <a:off x="7172046" y="389565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55" name="Line 37"/>
          <p:cNvSpPr>
            <a:spLocks noChangeShapeType="1"/>
          </p:cNvSpPr>
          <p:nvPr/>
        </p:nvSpPr>
        <p:spPr bwMode="auto">
          <a:xfrm>
            <a:off x="7514235" y="4318908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6" name="Oval 26"/>
          <p:cNvSpPr>
            <a:spLocks noChangeArrowheads="1"/>
          </p:cNvSpPr>
          <p:nvPr/>
        </p:nvSpPr>
        <p:spPr bwMode="auto">
          <a:xfrm>
            <a:off x="7461411" y="466830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6790605" y="463896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</a:t>
            </a:r>
          </a:p>
        </p:txBody>
      </p:sp>
      <p:sp>
        <p:nvSpPr>
          <p:cNvPr id="58" name="Line 38"/>
          <p:cNvSpPr>
            <a:spLocks noChangeShapeType="1"/>
          </p:cNvSpPr>
          <p:nvPr/>
        </p:nvSpPr>
        <p:spPr bwMode="auto">
          <a:xfrm flipH="1">
            <a:off x="7096356" y="4302143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7779840" y="540386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</a:t>
            </a:r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>
            <a:off x="7782645" y="5096160"/>
            <a:ext cx="135966" cy="325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7096356" y="5421329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</a:t>
            </a:r>
          </a:p>
        </p:txBody>
      </p:sp>
      <p:sp>
        <p:nvSpPr>
          <p:cNvPr id="62" name="Line 38"/>
          <p:cNvSpPr>
            <a:spLocks noChangeShapeType="1"/>
          </p:cNvSpPr>
          <p:nvPr/>
        </p:nvSpPr>
        <p:spPr bwMode="auto">
          <a:xfrm flipH="1">
            <a:off x="7399337" y="5080521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8058150" y="6091257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</a:t>
            </a:r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>
            <a:off x="8121616" y="5827803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3" name="Down Arrow 62"/>
          <p:cNvSpPr/>
          <p:nvPr/>
        </p:nvSpPr>
        <p:spPr>
          <a:xfrm>
            <a:off x="3295190" y="3284660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64" name="Down Arrow 63"/>
          <p:cNvSpPr/>
          <p:nvPr/>
        </p:nvSpPr>
        <p:spPr>
          <a:xfrm>
            <a:off x="5038194" y="2704445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70" name="Down Arrow 69"/>
          <p:cNvSpPr/>
          <p:nvPr/>
        </p:nvSpPr>
        <p:spPr>
          <a:xfrm>
            <a:off x="1478974" y="2732411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71" name="Down Arrow 70"/>
          <p:cNvSpPr/>
          <p:nvPr/>
        </p:nvSpPr>
        <p:spPr>
          <a:xfrm>
            <a:off x="7006162" y="3284962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418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5" grpId="0" animBg="1"/>
      <p:bldP spid="66" grpId="0" animBg="1"/>
      <p:bldP spid="63" grpId="0" animBg="1"/>
      <p:bldP spid="64" grpId="0" animBg="1"/>
      <p:bldP spid="70" grpId="0" animBg="1"/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 38"/>
          <p:cNvSpPr>
            <a:spLocks noChangeShapeType="1"/>
          </p:cNvSpPr>
          <p:nvPr/>
        </p:nvSpPr>
        <p:spPr bwMode="auto">
          <a:xfrm flipH="1">
            <a:off x="6879770" y="5677831"/>
            <a:ext cx="185121" cy="2919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5" name="Line 38"/>
          <p:cNvSpPr>
            <a:spLocks noChangeShapeType="1"/>
          </p:cNvSpPr>
          <p:nvPr/>
        </p:nvSpPr>
        <p:spPr bwMode="auto">
          <a:xfrm flipH="1">
            <a:off x="7225497" y="4909068"/>
            <a:ext cx="139650" cy="335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>
            <a:stCxn id="60" idx="1"/>
            <a:endCxn id="43" idx="3"/>
          </p:cNvCxnSpPr>
          <p:nvPr/>
        </p:nvCxnSpPr>
        <p:spPr>
          <a:xfrm flipV="1">
            <a:off x="7769555" y="4854321"/>
            <a:ext cx="109658" cy="3899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Line 37"/>
          <p:cNvSpPr>
            <a:spLocks noChangeShapeType="1"/>
          </p:cNvSpPr>
          <p:nvPr/>
        </p:nvSpPr>
        <p:spPr bwMode="auto">
          <a:xfrm>
            <a:off x="7552720" y="4906754"/>
            <a:ext cx="216835" cy="3374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0"/>
            <a:ext cx="8103459" cy="5493350"/>
          </a:xfrm>
        </p:spPr>
        <p:txBody>
          <a:bodyPr>
            <a:normAutofit lnSpcReduction="10000"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How are we going to code it? 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dirty="0"/>
              <a:t>Starting from the node at which an insert happened, backtrack towards the root, updating the balance factors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dirty="0">
                <a:solidFill>
                  <a:schemeClr val="accent5"/>
                </a:solidFill>
              </a:rPr>
              <a:t>If</a:t>
            </a:r>
            <a:r>
              <a:rPr lang="en-ZA" dirty="0"/>
              <a:t> a balance factor </a:t>
            </a:r>
            <a:r>
              <a:rPr lang="en-ZA" dirty="0">
                <a:solidFill>
                  <a:schemeClr val="accent5"/>
                </a:solidFill>
              </a:rPr>
              <a:t>&gt; 1 </a:t>
            </a:r>
            <a:r>
              <a:rPr lang="en-ZA" dirty="0"/>
              <a:t>or</a:t>
            </a:r>
            <a:r>
              <a:rPr lang="en-ZA" dirty="0">
                <a:solidFill>
                  <a:schemeClr val="accent5"/>
                </a:solidFill>
              </a:rPr>
              <a:t> &lt; -1</a:t>
            </a:r>
            <a:r>
              <a:rPr lang="en-ZA" dirty="0"/>
              <a:t> is encountered for node </a:t>
            </a:r>
            <a:r>
              <a:rPr lang="en-ZA" dirty="0">
                <a:solidFill>
                  <a:srgbClr val="0070C0"/>
                </a:solidFill>
              </a:rPr>
              <a:t>n</a:t>
            </a:r>
            <a:r>
              <a:rPr lang="en-ZA" dirty="0"/>
              <a:t>:</a:t>
            </a:r>
          </a:p>
          <a:p>
            <a:pPr marL="1028700" lvl="2" indent="-342900">
              <a:buFont typeface="+mj-lt"/>
              <a:buAutoNum type="alphaLcParenR"/>
            </a:pPr>
            <a:r>
              <a:rPr lang="en-ZA" sz="1600" dirty="0"/>
              <a:t>If negative: </a:t>
            </a:r>
            <a:r>
              <a:rPr lang="en-ZA" sz="1600" dirty="0">
                <a:solidFill>
                  <a:srgbClr val="0070C0"/>
                </a:solidFill>
              </a:rPr>
              <a:t>Left branch insert happened </a:t>
            </a:r>
          </a:p>
          <a:p>
            <a:pPr marL="1428750" lvl="3" indent="-400050">
              <a:buFont typeface="+mj-lt"/>
              <a:buAutoNum type="romanLcPeriod"/>
            </a:pPr>
            <a:r>
              <a:rPr lang="en-ZA" sz="1600" dirty="0"/>
              <a:t>Is the inserted value </a:t>
            </a:r>
            <a:r>
              <a:rPr lang="en-ZA" sz="1600" dirty="0">
                <a:solidFill>
                  <a:srgbClr val="0070C0"/>
                </a:solidFill>
              </a:rPr>
              <a:t>x &gt; </a:t>
            </a:r>
            <a:r>
              <a:rPr lang="en-ZA" sz="1600" dirty="0" err="1">
                <a:solidFill>
                  <a:srgbClr val="0070C0"/>
                </a:solidFill>
              </a:rPr>
              <a:t>n.left</a:t>
            </a:r>
            <a:r>
              <a:rPr lang="en-ZA" sz="1600" dirty="0"/>
              <a:t>?</a:t>
            </a:r>
          </a:p>
          <a:p>
            <a:pPr marL="1428750" lvl="3" indent="-400050">
              <a:buFont typeface="+mj-lt"/>
              <a:buAutoNum type="romanLcPeriod"/>
            </a:pPr>
            <a:r>
              <a:rPr lang="en-ZA" sz="1600" dirty="0">
                <a:solidFill>
                  <a:schemeClr val="accent6"/>
                </a:solidFill>
              </a:rPr>
              <a:t>TRUE</a:t>
            </a:r>
            <a:r>
              <a:rPr lang="en-ZA" sz="1600" dirty="0"/>
              <a:t>: Insert in right sub-tree of left child</a:t>
            </a:r>
          </a:p>
          <a:p>
            <a:pPr marL="1028700" lvl="3" indent="0">
              <a:buNone/>
            </a:pPr>
            <a:r>
              <a:rPr lang="en-ZA" sz="1600" dirty="0"/>
              <a:t>	 Do a double Left-Right rotation</a:t>
            </a:r>
          </a:p>
          <a:p>
            <a:pPr marL="1428750" lvl="3" indent="-400050">
              <a:buFont typeface="+mj-lt"/>
              <a:buAutoNum type="romanLcPeriod" startAt="3"/>
            </a:pPr>
            <a:r>
              <a:rPr lang="en-ZA" sz="1600" dirty="0">
                <a:solidFill>
                  <a:srgbClr val="FF0000"/>
                </a:solidFill>
              </a:rPr>
              <a:t>FALSE</a:t>
            </a:r>
            <a:r>
              <a:rPr lang="en-ZA" sz="1600" dirty="0"/>
              <a:t>: Insert in left sub-tree of left child</a:t>
            </a:r>
          </a:p>
          <a:p>
            <a:pPr marL="1028700" lvl="3" indent="0">
              <a:buNone/>
            </a:pPr>
            <a:r>
              <a:rPr lang="en-ZA" sz="1600" dirty="0"/>
              <a:t>	 Do a single Right rotation</a:t>
            </a:r>
          </a:p>
          <a:p>
            <a:pPr marL="1028700" lvl="2" indent="-342900">
              <a:buFont typeface="+mj-lt"/>
              <a:buAutoNum type="alphaLcParenR"/>
            </a:pPr>
            <a:r>
              <a:rPr lang="en-ZA" sz="1600" dirty="0"/>
              <a:t>If positive: </a:t>
            </a:r>
            <a:r>
              <a:rPr lang="en-ZA" sz="1600" dirty="0">
                <a:solidFill>
                  <a:srgbClr val="0070C0"/>
                </a:solidFill>
              </a:rPr>
              <a:t>Right branch insert happened </a:t>
            </a:r>
          </a:p>
          <a:p>
            <a:pPr marL="1428750" lvl="3" indent="-400050">
              <a:buFont typeface="+mj-lt"/>
              <a:buAutoNum type="romanLcPeriod"/>
            </a:pPr>
            <a:r>
              <a:rPr lang="en-ZA" sz="1600" dirty="0"/>
              <a:t>Is the inserted value </a:t>
            </a:r>
            <a:r>
              <a:rPr lang="en-ZA" sz="1600" dirty="0">
                <a:solidFill>
                  <a:srgbClr val="0070C0"/>
                </a:solidFill>
              </a:rPr>
              <a:t>x &lt; </a:t>
            </a:r>
            <a:r>
              <a:rPr lang="en-ZA" sz="1600" dirty="0" err="1">
                <a:solidFill>
                  <a:srgbClr val="0070C0"/>
                </a:solidFill>
              </a:rPr>
              <a:t>n.right</a:t>
            </a:r>
            <a:r>
              <a:rPr lang="en-ZA" sz="1600" dirty="0"/>
              <a:t>?</a:t>
            </a:r>
          </a:p>
          <a:p>
            <a:pPr marL="1428750" lvl="3" indent="-400050">
              <a:buFont typeface="+mj-lt"/>
              <a:buAutoNum type="romanLcPeriod"/>
            </a:pPr>
            <a:r>
              <a:rPr lang="en-ZA" sz="1600" dirty="0">
                <a:solidFill>
                  <a:schemeClr val="accent6"/>
                </a:solidFill>
              </a:rPr>
              <a:t>TRUE</a:t>
            </a:r>
            <a:r>
              <a:rPr lang="en-ZA" sz="1600" dirty="0"/>
              <a:t>: Insert in left sub-tree of right child</a:t>
            </a:r>
          </a:p>
          <a:p>
            <a:pPr marL="1028700" lvl="3" indent="0">
              <a:buNone/>
            </a:pPr>
            <a:r>
              <a:rPr lang="en-ZA" sz="1600" dirty="0"/>
              <a:t>	 Do a double Right-Left rotation</a:t>
            </a:r>
          </a:p>
          <a:p>
            <a:pPr marL="1428750" lvl="3" indent="-400050">
              <a:buFont typeface="+mj-lt"/>
              <a:buAutoNum type="romanLcPeriod" startAt="3"/>
            </a:pPr>
            <a:r>
              <a:rPr lang="en-ZA" sz="1600" dirty="0">
                <a:solidFill>
                  <a:srgbClr val="FF0000"/>
                </a:solidFill>
              </a:rPr>
              <a:t>FALSE</a:t>
            </a:r>
            <a:r>
              <a:rPr lang="en-ZA" sz="1600" dirty="0"/>
              <a:t>: Insert in right sub-tree of right child</a:t>
            </a:r>
          </a:p>
          <a:p>
            <a:pPr marL="1028700" lvl="3" indent="0">
              <a:buNone/>
            </a:pPr>
            <a:r>
              <a:rPr lang="en-ZA" sz="1600" dirty="0"/>
              <a:t>	 Do a single Left rotation</a:t>
            </a:r>
          </a:p>
          <a:p>
            <a:pPr marL="742950" lvl="1" indent="-400050">
              <a:buFont typeface="+mj-lt"/>
              <a:buAutoNum type="arabicParenR"/>
            </a:pPr>
            <a:r>
              <a:rPr lang="en-ZA" sz="2000" dirty="0"/>
              <a:t>Stop after the first unbalanced</a:t>
            </a:r>
            <a:br>
              <a:rPr lang="en-ZA" sz="2000" dirty="0"/>
            </a:br>
            <a:r>
              <a:rPr lang="en-ZA" sz="2000" dirty="0"/>
              <a:t>node has been found</a:t>
            </a:r>
          </a:p>
          <a:p>
            <a:pPr lvl="3"/>
            <a:r>
              <a:rPr lang="en-ZA" sz="1550" dirty="0"/>
              <a:t>Note that no ancestor nodes of </a:t>
            </a:r>
            <a:r>
              <a:rPr lang="en-ZA" sz="1550" dirty="0">
                <a:solidFill>
                  <a:srgbClr val="0070C0"/>
                </a:solidFill>
              </a:rPr>
              <a:t>n</a:t>
            </a:r>
            <a:r>
              <a:rPr lang="en-ZA" sz="1550" dirty="0"/>
              <a:t> need</a:t>
            </a:r>
          </a:p>
          <a:p>
            <a:pPr marL="1028700" lvl="3" indent="0">
              <a:buNone/>
            </a:pPr>
            <a:r>
              <a:rPr lang="en-ZA" sz="1550" dirty="0"/>
              <a:t>   to have their balance factors updated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AVL Trees: Insertion</a:t>
            </a: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937673" y="2993365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43" name="Oval 24"/>
          <p:cNvSpPr>
            <a:spLocks noChangeArrowheads="1"/>
          </p:cNvSpPr>
          <p:nvPr/>
        </p:nvSpPr>
        <p:spPr bwMode="auto">
          <a:xfrm>
            <a:off x="7807143" y="4464076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44" name="Line 34"/>
          <p:cNvSpPr>
            <a:spLocks noChangeShapeType="1"/>
          </p:cNvSpPr>
          <p:nvPr/>
        </p:nvSpPr>
        <p:spPr bwMode="auto">
          <a:xfrm flipH="1">
            <a:off x="6742411" y="3397718"/>
            <a:ext cx="273892" cy="3608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>
            <a:off x="7321849" y="3377541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>
            <a:off x="7769555" y="4107789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7" name="Oval 26"/>
          <p:cNvSpPr>
            <a:spLocks noChangeArrowheads="1"/>
          </p:cNvSpPr>
          <p:nvPr/>
        </p:nvSpPr>
        <p:spPr bwMode="auto">
          <a:xfrm>
            <a:off x="7225497" y="447946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48" name="Line 38"/>
          <p:cNvSpPr>
            <a:spLocks noChangeShapeType="1"/>
          </p:cNvSpPr>
          <p:nvPr/>
        </p:nvSpPr>
        <p:spPr bwMode="auto">
          <a:xfrm flipH="1">
            <a:off x="7419792" y="4208704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9" name="Oval 39"/>
          <p:cNvSpPr>
            <a:spLocks noChangeArrowheads="1"/>
          </p:cNvSpPr>
          <p:nvPr/>
        </p:nvSpPr>
        <p:spPr bwMode="auto">
          <a:xfrm>
            <a:off x="6399097" y="373109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52" name="Oval 26"/>
          <p:cNvSpPr>
            <a:spLocks noChangeArrowheads="1"/>
          </p:cNvSpPr>
          <p:nvPr/>
        </p:nvSpPr>
        <p:spPr bwMode="auto">
          <a:xfrm>
            <a:off x="6923528" y="522690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56" name="Oval 24"/>
          <p:cNvSpPr>
            <a:spLocks noChangeArrowheads="1"/>
          </p:cNvSpPr>
          <p:nvPr/>
        </p:nvSpPr>
        <p:spPr bwMode="auto">
          <a:xfrm>
            <a:off x="7388855" y="3751505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57" name="Line 37"/>
          <p:cNvSpPr>
            <a:spLocks noChangeShapeType="1"/>
          </p:cNvSpPr>
          <p:nvPr/>
        </p:nvSpPr>
        <p:spPr bwMode="auto">
          <a:xfrm>
            <a:off x="6741286" y="4154355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6649542" y="4480263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7568301" y="522885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6649542" y="5942310"/>
            <a:ext cx="4572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65755" y="4942830"/>
            <a:ext cx="74964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7200" b="1" i="0" u="none" strike="noStrike" kern="1200" cap="none" spc="50" normalizeH="0" baseline="0" noProof="0" dirty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14791" y="600382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24538" y="5270843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6303" y="4194620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-1</a:t>
            </a:r>
          </a:p>
        </p:txBody>
      </p:sp>
      <p:sp>
        <p:nvSpPr>
          <p:cNvPr id="27" name="Line 36"/>
          <p:cNvSpPr>
            <a:spLocks noChangeShapeType="1"/>
          </p:cNvSpPr>
          <p:nvPr/>
        </p:nvSpPr>
        <p:spPr bwMode="auto">
          <a:xfrm>
            <a:off x="7778704" y="4135225"/>
            <a:ext cx="172281" cy="3442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01503" y="3375648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450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0.04775 0.1039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5185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022E-16 L 0.04566 0.1069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" y="5347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05052 0.1048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0.01788 -0.10625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5509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0.0191 -0.10347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" y="-5185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3298 -0.10903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" y="-557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0.02987 -0.1041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-5648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81481E-6 L 0.03229 -0.108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55" grpId="0" animBg="1"/>
      <p:bldP spid="60" grpId="0" animBg="1"/>
      <p:bldP spid="43" grpId="0" animBg="1"/>
      <p:bldP spid="46" grpId="0" animBg="1"/>
      <p:bldP spid="47" grpId="0" animBg="1"/>
      <p:bldP spid="48" grpId="0" animBg="1"/>
      <p:bldP spid="52" grpId="0" animBg="1"/>
      <p:bldP spid="56" grpId="0" animBg="1"/>
      <p:bldP spid="61" grpId="0" animBg="1"/>
      <p:bldP spid="61" grpId="1" animBg="1"/>
      <p:bldP spid="63" grpId="0"/>
      <p:bldP spid="22" grpId="0"/>
      <p:bldP spid="22" grpId="1"/>
      <p:bldP spid="23" grpId="0"/>
      <p:bldP spid="23" grpId="1"/>
      <p:bldP spid="24" grpId="0"/>
      <p:bldP spid="24" grpId="1"/>
      <p:bldP spid="27" grpId="0" animBg="1"/>
      <p:bldP spid="25" grpId="0"/>
      <p:bldP spid="2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26659"/>
            <a:ext cx="8103459" cy="5504799"/>
          </a:xfrm>
        </p:spPr>
        <p:txBody>
          <a:bodyPr>
            <a:normAutofit/>
          </a:bodyPr>
          <a:lstStyle/>
          <a:p>
            <a:r>
              <a:rPr lang="en-ZA" sz="2000" dirty="0"/>
              <a:t>To delete a node from AVL tree, perform delete by copying </a:t>
            </a:r>
          </a:p>
          <a:p>
            <a:pPr lvl="1"/>
            <a:r>
              <a:rPr lang="en-ZA" sz="1700" dirty="0"/>
              <a:t>Replace the node with the rightmost node of its left subtree</a:t>
            </a:r>
            <a:endParaRPr lang="en-ZA" sz="2000" dirty="0">
              <a:solidFill>
                <a:srgbClr val="FF0000"/>
              </a:solidFill>
            </a:endParaRPr>
          </a:p>
          <a:p>
            <a:r>
              <a:rPr lang="en-ZA" sz="2000" dirty="0"/>
              <a:t>Update balance factors</a:t>
            </a:r>
          </a:p>
          <a:p>
            <a:pPr lvl="1"/>
            <a:r>
              <a:rPr lang="en-ZA" sz="1700" dirty="0"/>
              <a:t>Start with the original parent of copied node and move to the root</a:t>
            </a:r>
          </a:p>
          <a:p>
            <a:pPr lvl="1"/>
            <a:r>
              <a:rPr lang="en-ZA" sz="1700" dirty="0"/>
              <a:t>In the example: </a:t>
            </a:r>
          </a:p>
          <a:p>
            <a:pPr lvl="2"/>
            <a:r>
              <a:rPr lang="en-ZA" sz="1400" dirty="0"/>
              <a:t>We are deleting node 3</a:t>
            </a:r>
          </a:p>
          <a:p>
            <a:pPr lvl="2"/>
            <a:r>
              <a:rPr lang="en-ZA" sz="1400" dirty="0"/>
              <a:t>Replace node 3 with node 2</a:t>
            </a:r>
          </a:p>
          <a:p>
            <a:pPr lvl="2"/>
            <a:r>
              <a:rPr lang="en-ZA" sz="1400" dirty="0"/>
              <a:t>Delete node 2</a:t>
            </a:r>
          </a:p>
          <a:p>
            <a:pPr lvl="2"/>
            <a:r>
              <a:rPr lang="en-ZA" sz="1400" dirty="0"/>
              <a:t>Update balance factors from the original parent of the</a:t>
            </a:r>
            <a:br>
              <a:rPr lang="en-ZA" sz="1400" dirty="0"/>
            </a:br>
            <a:r>
              <a:rPr lang="en-ZA" sz="1400" dirty="0"/>
              <a:t>deleted node (node 1) up to the root</a:t>
            </a:r>
          </a:p>
          <a:p>
            <a:r>
              <a:rPr lang="en-ZA" sz="2000" dirty="0">
                <a:solidFill>
                  <a:srgbClr val="FF0000"/>
                </a:solidFill>
              </a:rPr>
              <a:t>What if the tree becomes unbalanced?</a:t>
            </a:r>
            <a:endParaRPr lang="en-ZA" sz="2000" dirty="0"/>
          </a:p>
          <a:p>
            <a:pPr lvl="1"/>
            <a:r>
              <a:rPr lang="en-ZA" sz="1700" dirty="0"/>
              <a:t>For </a:t>
            </a:r>
            <a:r>
              <a:rPr lang="en-ZA" sz="1700" u="sng" dirty="0"/>
              <a:t>every</a:t>
            </a:r>
            <a:r>
              <a:rPr lang="en-ZA" sz="1700" dirty="0"/>
              <a:t> unbalanced node encountered on the</a:t>
            </a:r>
            <a:br>
              <a:rPr lang="en-ZA" sz="1700" dirty="0"/>
            </a:br>
            <a:r>
              <a:rPr lang="en-ZA" sz="1700" dirty="0"/>
              <a:t>path to the root, re-balance the tree using rotations</a:t>
            </a:r>
          </a:p>
          <a:p>
            <a:pPr lvl="1"/>
            <a:r>
              <a:rPr lang="en-ZA" sz="1700" dirty="0"/>
              <a:t>Several re-balancing operations may therefore be</a:t>
            </a:r>
            <a:br>
              <a:rPr lang="en-ZA" sz="1700" dirty="0"/>
            </a:br>
            <a:r>
              <a:rPr lang="en-ZA" sz="1700" dirty="0"/>
              <a:t>necessary, unlike for insertions</a:t>
            </a:r>
          </a:p>
          <a:p>
            <a:r>
              <a:rPr lang="en-ZA" sz="2000" dirty="0">
                <a:solidFill>
                  <a:srgbClr val="0070C0"/>
                </a:solidFill>
              </a:rPr>
              <a:t>How do we know what rotations are needed?</a:t>
            </a:r>
          </a:p>
          <a:p>
            <a:r>
              <a:rPr lang="en-ZA" sz="2000" dirty="0"/>
              <a:t>Specific combination of the corresponding </a:t>
            </a:r>
            <a:br>
              <a:rPr lang="en-ZA" sz="2000" dirty="0"/>
            </a:br>
            <a:r>
              <a:rPr lang="en-ZA" sz="2000" dirty="0"/>
              <a:t>balance factors will give us a good idea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AVL Trees: Deletion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7250711" y="3211922"/>
            <a:ext cx="4572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8120181" y="4682633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24" name="Line 34"/>
          <p:cNvSpPr>
            <a:spLocks noChangeShapeType="1"/>
          </p:cNvSpPr>
          <p:nvPr/>
        </p:nvSpPr>
        <p:spPr bwMode="auto">
          <a:xfrm flipH="1">
            <a:off x="7055449" y="3634197"/>
            <a:ext cx="271462" cy="3429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Line 36"/>
          <p:cNvSpPr>
            <a:spLocks noChangeShapeType="1"/>
          </p:cNvSpPr>
          <p:nvPr/>
        </p:nvSpPr>
        <p:spPr bwMode="auto">
          <a:xfrm>
            <a:off x="7634887" y="3596098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Line 37"/>
          <p:cNvSpPr>
            <a:spLocks noChangeShapeType="1"/>
          </p:cNvSpPr>
          <p:nvPr/>
        </p:nvSpPr>
        <p:spPr bwMode="auto">
          <a:xfrm>
            <a:off x="8082593" y="4326346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7538535" y="469801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7732830" y="4427261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Oval 39"/>
          <p:cNvSpPr>
            <a:spLocks noChangeArrowheads="1"/>
          </p:cNvSpPr>
          <p:nvPr/>
        </p:nvSpPr>
        <p:spPr bwMode="auto">
          <a:xfrm>
            <a:off x="6712135" y="394965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7236566" y="544546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 flipH="1">
            <a:off x="7538535" y="5127625"/>
            <a:ext cx="139650" cy="335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7701893" y="397006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7054324" y="4372912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6962580" y="469882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7881339" y="544740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7865758" y="5125311"/>
            <a:ext cx="216835" cy="3374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47457" y="2743738"/>
            <a:ext cx="74964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7200" b="1" i="0" u="none" strike="noStrike" kern="1200" cap="none" spc="50" normalizeH="0" baseline="0" noProof="0" dirty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31367" y="360726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45980" y="288310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679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03229 -0.2164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-1083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  <p:bldP spid="37" grpId="0"/>
      <p:bldP spid="21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26660"/>
            <a:ext cx="8103459" cy="4777948"/>
          </a:xfrm>
        </p:spPr>
        <p:txBody>
          <a:bodyPr>
            <a:norm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Case 1:</a:t>
            </a:r>
            <a:r>
              <a:rPr lang="en-ZA" sz="2000" dirty="0"/>
              <a:t> Delete in the left branch causes left branch to become too small, and the right branch has </a:t>
            </a:r>
            <a:r>
              <a:rPr lang="en-ZA" sz="2000" dirty="0">
                <a:solidFill>
                  <a:srgbClr val="FF0000"/>
                </a:solidFill>
              </a:rPr>
              <a:t>+1 balance</a:t>
            </a:r>
          </a:p>
          <a:p>
            <a:endParaRPr lang="en-ZA" sz="2000" dirty="0">
              <a:solidFill>
                <a:srgbClr val="FF0000"/>
              </a:solidFill>
            </a:endParaRPr>
          </a:p>
          <a:p>
            <a:endParaRPr lang="en-ZA" sz="2000" dirty="0">
              <a:solidFill>
                <a:srgbClr val="FF0000"/>
              </a:solidFill>
            </a:endParaRPr>
          </a:p>
          <a:p>
            <a:endParaRPr lang="en-ZA" sz="2000" dirty="0">
              <a:solidFill>
                <a:srgbClr val="FF0000"/>
              </a:solidFill>
            </a:endParaRPr>
          </a:p>
          <a:p>
            <a:endParaRPr lang="en-ZA" sz="2000" dirty="0">
              <a:solidFill>
                <a:srgbClr val="FF0000"/>
              </a:solidFill>
            </a:endParaRPr>
          </a:p>
          <a:p>
            <a:endParaRPr lang="en-ZA" sz="2000" dirty="0">
              <a:solidFill>
                <a:srgbClr val="FF0000"/>
              </a:solidFill>
            </a:endParaRPr>
          </a:p>
          <a:p>
            <a:endParaRPr lang="en-ZA" sz="2000" dirty="0">
              <a:solidFill>
                <a:srgbClr val="FF0000"/>
              </a:solidFill>
            </a:endParaRPr>
          </a:p>
          <a:p>
            <a:endParaRPr lang="en-ZA" sz="2000" dirty="0">
              <a:solidFill>
                <a:srgbClr val="FF0000"/>
              </a:solidFill>
            </a:endParaRPr>
          </a:p>
          <a:p>
            <a:r>
              <a:rPr lang="en-ZA" sz="2000" dirty="0"/>
              <a:t>One left rotation about unbalanced node re-balances tree:</a:t>
            </a:r>
            <a:endParaRPr lang="en-ZA" sz="1600" dirty="0"/>
          </a:p>
          <a:p>
            <a:pPr lvl="1"/>
            <a:endParaRPr lang="en-ZA" sz="1600" dirty="0"/>
          </a:p>
          <a:p>
            <a:endParaRPr lang="en-ZA" sz="19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AVL Trees: Deletion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40" t="433" r="51849" b="70851"/>
          <a:stretch/>
        </p:blipFill>
        <p:spPr bwMode="auto">
          <a:xfrm>
            <a:off x="2119957" y="1792800"/>
            <a:ext cx="4536217" cy="250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1493881" y="4802435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1191912" y="5549882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</a:t>
            </a: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H="1">
            <a:off x="1503039" y="5232042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862718" y="5229442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1799376" y="5567343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2085663" y="6242943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</a:t>
            </a:r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2149129" y="5979489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24266" y="558208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80975" y="482040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" name="Right Arrow 1"/>
          <p:cNvSpPr/>
          <p:nvPr/>
        </p:nvSpPr>
        <p:spPr>
          <a:xfrm>
            <a:off x="2816312" y="5253910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7" name="Oval 26"/>
          <p:cNvSpPr>
            <a:spLocks noChangeArrowheads="1"/>
          </p:cNvSpPr>
          <p:nvPr/>
        </p:nvSpPr>
        <p:spPr bwMode="auto">
          <a:xfrm>
            <a:off x="3569513" y="479671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50" name="Line 37"/>
          <p:cNvSpPr>
            <a:spLocks noChangeShapeType="1"/>
          </p:cNvSpPr>
          <p:nvPr/>
        </p:nvSpPr>
        <p:spPr bwMode="auto">
          <a:xfrm>
            <a:off x="3938350" y="5223717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3875008" y="556161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4161295" y="6237218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</a:t>
            </a:r>
          </a:p>
        </p:txBody>
      </p:sp>
      <p:sp>
        <p:nvSpPr>
          <p:cNvPr id="53" name="Line 38"/>
          <p:cNvSpPr>
            <a:spLocks noChangeShapeType="1"/>
          </p:cNvSpPr>
          <p:nvPr/>
        </p:nvSpPr>
        <p:spPr bwMode="auto">
          <a:xfrm>
            <a:off x="4224761" y="5973764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99898" y="557635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29096" y="481804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57" name="Right Arrow 56"/>
          <p:cNvSpPr/>
          <p:nvPr/>
        </p:nvSpPr>
        <p:spPr>
          <a:xfrm>
            <a:off x="5093213" y="5253910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6564008" y="5000112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6865853" y="5684897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</a:t>
            </a:r>
          </a:p>
        </p:txBody>
      </p:sp>
      <p:sp>
        <p:nvSpPr>
          <p:cNvPr id="60" name="Line 38"/>
          <p:cNvSpPr>
            <a:spLocks noChangeShapeType="1"/>
          </p:cNvSpPr>
          <p:nvPr/>
        </p:nvSpPr>
        <p:spPr bwMode="auto">
          <a:xfrm>
            <a:off x="6929319" y="5421443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6148404" y="567600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62" name="Line 38"/>
          <p:cNvSpPr>
            <a:spLocks noChangeShapeType="1"/>
          </p:cNvSpPr>
          <p:nvPr/>
        </p:nvSpPr>
        <p:spPr bwMode="auto">
          <a:xfrm flipH="1">
            <a:off x="6499069" y="5401991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18633" y="505953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44845" y="572949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370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/>
      <p:bldP spid="2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26660"/>
            <a:ext cx="8103459" cy="4777948"/>
          </a:xfrm>
        </p:spPr>
        <p:txBody>
          <a:bodyPr>
            <a:norm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Case 2:</a:t>
            </a:r>
            <a:r>
              <a:rPr lang="en-ZA" sz="2000" dirty="0"/>
              <a:t> Delete in the left branch causes left branch to become too small, and the right branch has </a:t>
            </a:r>
            <a:r>
              <a:rPr lang="en-ZA" sz="2000" dirty="0">
                <a:solidFill>
                  <a:srgbClr val="FF0000"/>
                </a:solidFill>
              </a:rPr>
              <a:t>0 balance</a:t>
            </a:r>
          </a:p>
          <a:p>
            <a:endParaRPr lang="en-ZA" sz="2000" dirty="0">
              <a:solidFill>
                <a:srgbClr val="FF0000"/>
              </a:solidFill>
            </a:endParaRPr>
          </a:p>
          <a:p>
            <a:endParaRPr lang="en-ZA" sz="2000" dirty="0">
              <a:solidFill>
                <a:srgbClr val="FF0000"/>
              </a:solidFill>
            </a:endParaRPr>
          </a:p>
          <a:p>
            <a:endParaRPr lang="en-ZA" sz="2000" dirty="0">
              <a:solidFill>
                <a:srgbClr val="FF0000"/>
              </a:solidFill>
            </a:endParaRPr>
          </a:p>
          <a:p>
            <a:endParaRPr lang="en-ZA" sz="2000" dirty="0">
              <a:solidFill>
                <a:srgbClr val="FF0000"/>
              </a:solidFill>
            </a:endParaRPr>
          </a:p>
          <a:p>
            <a:endParaRPr lang="en-ZA" sz="2000" dirty="0">
              <a:solidFill>
                <a:srgbClr val="FF0000"/>
              </a:solidFill>
            </a:endParaRPr>
          </a:p>
          <a:p>
            <a:endParaRPr lang="en-ZA" sz="2000" dirty="0">
              <a:solidFill>
                <a:srgbClr val="FF0000"/>
              </a:solidFill>
            </a:endParaRPr>
          </a:p>
          <a:p>
            <a:endParaRPr lang="en-ZA" sz="2000" dirty="0">
              <a:solidFill>
                <a:srgbClr val="FF0000"/>
              </a:solidFill>
            </a:endParaRPr>
          </a:p>
          <a:p>
            <a:r>
              <a:rPr lang="en-ZA" sz="2000" dirty="0"/>
              <a:t>One left rotation about unbalanced node re-balances tree:</a:t>
            </a:r>
            <a:endParaRPr lang="en-ZA" sz="1600" dirty="0"/>
          </a:p>
          <a:p>
            <a:pPr lvl="1"/>
            <a:endParaRPr lang="en-ZA" sz="1600" dirty="0"/>
          </a:p>
          <a:p>
            <a:endParaRPr lang="en-ZA" sz="19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AVL Trees: Deletion</a:t>
            </a:r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1493881" y="4802435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1191912" y="5549882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</a:t>
            </a: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H="1">
            <a:off x="1503039" y="5232042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862718" y="5229442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1799376" y="5567343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</a:t>
            </a: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2085663" y="6242943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</a:t>
            </a:r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2149129" y="5979489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24266" y="558208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80975" y="482040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" name="Right Arrow 1"/>
          <p:cNvSpPr/>
          <p:nvPr/>
        </p:nvSpPr>
        <p:spPr>
          <a:xfrm>
            <a:off x="2816312" y="5253910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7" name="Oval 26"/>
          <p:cNvSpPr>
            <a:spLocks noChangeArrowheads="1"/>
          </p:cNvSpPr>
          <p:nvPr/>
        </p:nvSpPr>
        <p:spPr bwMode="auto">
          <a:xfrm>
            <a:off x="3569513" y="479671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50" name="Line 37"/>
          <p:cNvSpPr>
            <a:spLocks noChangeShapeType="1"/>
          </p:cNvSpPr>
          <p:nvPr/>
        </p:nvSpPr>
        <p:spPr bwMode="auto">
          <a:xfrm>
            <a:off x="3938350" y="5223717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29096" y="481804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57" name="Right Arrow 56"/>
          <p:cNvSpPr/>
          <p:nvPr/>
        </p:nvSpPr>
        <p:spPr>
          <a:xfrm>
            <a:off x="5093213" y="5253910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948" t="1848" r="3026" b="76480"/>
          <a:stretch/>
        </p:blipFill>
        <p:spPr bwMode="auto">
          <a:xfrm>
            <a:off x="2241018" y="1923987"/>
            <a:ext cx="4698004" cy="202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1507124" y="625498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32" name="Line 38"/>
          <p:cNvSpPr>
            <a:spLocks noChangeShapeType="1"/>
          </p:cNvSpPr>
          <p:nvPr/>
        </p:nvSpPr>
        <p:spPr bwMode="auto">
          <a:xfrm flipH="1">
            <a:off x="1825413" y="5985305"/>
            <a:ext cx="107509" cy="26967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3888691" y="558208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4174978" y="625768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</a:t>
            </a: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4238444" y="5994226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13581" y="559681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48" name="Oval 26"/>
          <p:cNvSpPr>
            <a:spLocks noChangeArrowheads="1"/>
          </p:cNvSpPr>
          <p:nvPr/>
        </p:nvSpPr>
        <p:spPr bwMode="auto">
          <a:xfrm>
            <a:off x="3596439" y="626972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49" name="Line 38"/>
          <p:cNvSpPr>
            <a:spLocks noChangeShapeType="1"/>
          </p:cNvSpPr>
          <p:nvPr/>
        </p:nvSpPr>
        <p:spPr bwMode="auto">
          <a:xfrm flipH="1">
            <a:off x="3914728" y="6000042"/>
            <a:ext cx="107509" cy="26967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3" name="Oval 26"/>
          <p:cNvSpPr>
            <a:spLocks noChangeArrowheads="1"/>
          </p:cNvSpPr>
          <p:nvPr/>
        </p:nvSpPr>
        <p:spPr bwMode="auto">
          <a:xfrm>
            <a:off x="6622032" y="479671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</a:t>
            </a:r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908319" y="547231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</a:t>
            </a:r>
          </a:p>
        </p:txBody>
      </p:sp>
      <p:sp>
        <p:nvSpPr>
          <p:cNvPr id="65" name="Line 38"/>
          <p:cNvSpPr>
            <a:spLocks noChangeShapeType="1"/>
          </p:cNvSpPr>
          <p:nvPr/>
        </p:nvSpPr>
        <p:spPr bwMode="auto">
          <a:xfrm>
            <a:off x="6971785" y="5208856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 flipH="1">
            <a:off x="6576616" y="5204190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7" name="Oval 26"/>
          <p:cNvSpPr>
            <a:spLocks noChangeArrowheads="1"/>
          </p:cNvSpPr>
          <p:nvPr/>
        </p:nvSpPr>
        <p:spPr bwMode="auto">
          <a:xfrm>
            <a:off x="6247411" y="5484719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>
            <a:off x="6613970" y="5892816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9" name="Oval 26"/>
          <p:cNvSpPr>
            <a:spLocks noChangeArrowheads="1"/>
          </p:cNvSpPr>
          <p:nvPr/>
        </p:nvSpPr>
        <p:spPr bwMode="auto">
          <a:xfrm>
            <a:off x="6569710" y="613482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242086" y="4777052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929180" y="550823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015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/>
      <p:bldP spid="2" grpId="0" animBg="1"/>
      <p:bldP spid="47" grpId="0" animBg="1"/>
      <p:bldP spid="50" grpId="0" animBg="1"/>
      <p:bldP spid="55" grpId="0"/>
      <p:bldP spid="5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  <p:bldP spid="48" grpId="0" animBg="1"/>
      <p:bldP spid="49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012213"/>
            <a:ext cx="8103459" cy="4777948"/>
          </a:xfrm>
        </p:spPr>
        <p:txBody>
          <a:bodyPr>
            <a:norm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Case 3:</a:t>
            </a:r>
            <a:r>
              <a:rPr lang="en-ZA" sz="2000" dirty="0"/>
              <a:t> Delete in the left branch causes left branch to become too small, the right branch has </a:t>
            </a:r>
            <a:r>
              <a:rPr lang="en-ZA" sz="2000" dirty="0">
                <a:solidFill>
                  <a:srgbClr val="FF0000"/>
                </a:solidFill>
              </a:rPr>
              <a:t>-1 balance</a:t>
            </a:r>
            <a:r>
              <a:rPr lang="en-ZA" sz="2000" dirty="0"/>
              <a:t>, and the left child of the right child also has </a:t>
            </a:r>
            <a:r>
              <a:rPr lang="en-ZA" sz="2000" dirty="0">
                <a:solidFill>
                  <a:srgbClr val="FF0000"/>
                </a:solidFill>
              </a:rPr>
              <a:t>-1 balance.</a:t>
            </a:r>
            <a:endParaRPr lang="en-ZA" sz="2000" dirty="0"/>
          </a:p>
          <a:p>
            <a:r>
              <a:rPr lang="en-ZA" sz="2000" dirty="0"/>
              <a:t>A </a:t>
            </a:r>
            <a:r>
              <a:rPr lang="en-ZA" sz="2000" dirty="0">
                <a:solidFill>
                  <a:srgbClr val="0070C0"/>
                </a:solidFill>
              </a:rPr>
              <a:t>double rotation </a:t>
            </a:r>
            <a:r>
              <a:rPr lang="en-ZA" sz="2000" dirty="0"/>
              <a:t>is </a:t>
            </a:r>
            <a:br>
              <a:rPr lang="en-ZA" sz="2000" dirty="0"/>
            </a:br>
            <a:r>
              <a:rPr lang="en-ZA" sz="2000" dirty="0"/>
              <a:t>required: </a:t>
            </a:r>
          </a:p>
          <a:p>
            <a:pPr lvl="1"/>
            <a:r>
              <a:rPr lang="en-ZA" sz="1700" dirty="0"/>
              <a:t>Right rotation about right</a:t>
            </a:r>
            <a:br>
              <a:rPr lang="en-ZA" sz="1700" dirty="0"/>
            </a:br>
            <a:r>
              <a:rPr lang="en-ZA" sz="1700" dirty="0"/>
              <a:t>child of unbalanced node</a:t>
            </a:r>
          </a:p>
          <a:p>
            <a:pPr lvl="1"/>
            <a:r>
              <a:rPr lang="en-ZA" sz="1700" dirty="0"/>
              <a:t>Left rotation about </a:t>
            </a:r>
            <a:br>
              <a:rPr lang="en-ZA" sz="1700" dirty="0"/>
            </a:br>
            <a:r>
              <a:rPr lang="en-ZA" sz="1700" dirty="0"/>
              <a:t>unbalanced node</a:t>
            </a:r>
            <a:endParaRPr lang="en-ZA" sz="1600" dirty="0"/>
          </a:p>
          <a:p>
            <a:endParaRPr lang="en-ZA" sz="19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AVL Trees: Deletion</a:t>
            </a:r>
          </a:p>
        </p:txBody>
      </p:sp>
      <p:sp>
        <p:nvSpPr>
          <p:cNvPr id="2" name="Right Arrow 1"/>
          <p:cNvSpPr/>
          <p:nvPr/>
        </p:nvSpPr>
        <p:spPr>
          <a:xfrm>
            <a:off x="2186325" y="3879173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4299922" y="3938215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60" t="31316" r="21081" b="41377"/>
          <a:stretch/>
        </p:blipFill>
        <p:spPr bwMode="auto">
          <a:xfrm>
            <a:off x="4299922" y="1893165"/>
            <a:ext cx="4384693" cy="1883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1167226" y="395937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77" name="Oval 24"/>
          <p:cNvSpPr>
            <a:spLocks noChangeArrowheads="1"/>
          </p:cNvSpPr>
          <p:nvPr/>
        </p:nvSpPr>
        <p:spPr bwMode="auto">
          <a:xfrm>
            <a:off x="2036696" y="5430081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78" name="Line 34"/>
          <p:cNvSpPr>
            <a:spLocks noChangeShapeType="1"/>
          </p:cNvSpPr>
          <p:nvPr/>
        </p:nvSpPr>
        <p:spPr bwMode="auto">
          <a:xfrm flipH="1">
            <a:off x="971964" y="4381645"/>
            <a:ext cx="271462" cy="3429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9" name="Line 36"/>
          <p:cNvSpPr>
            <a:spLocks noChangeShapeType="1"/>
          </p:cNvSpPr>
          <p:nvPr/>
        </p:nvSpPr>
        <p:spPr bwMode="auto">
          <a:xfrm>
            <a:off x="1551402" y="4343546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0" name="Line 37"/>
          <p:cNvSpPr>
            <a:spLocks noChangeShapeType="1"/>
          </p:cNvSpPr>
          <p:nvPr/>
        </p:nvSpPr>
        <p:spPr bwMode="auto">
          <a:xfrm>
            <a:off x="1999108" y="5073794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1" name="Oval 26"/>
          <p:cNvSpPr>
            <a:spLocks noChangeArrowheads="1"/>
          </p:cNvSpPr>
          <p:nvPr/>
        </p:nvSpPr>
        <p:spPr bwMode="auto">
          <a:xfrm>
            <a:off x="1455050" y="544546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82" name="Line 38"/>
          <p:cNvSpPr>
            <a:spLocks noChangeShapeType="1"/>
          </p:cNvSpPr>
          <p:nvPr/>
        </p:nvSpPr>
        <p:spPr bwMode="auto">
          <a:xfrm flipH="1">
            <a:off x="1649345" y="5174709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3" name="Oval 39"/>
          <p:cNvSpPr>
            <a:spLocks noChangeArrowheads="1"/>
          </p:cNvSpPr>
          <p:nvPr/>
        </p:nvSpPr>
        <p:spPr bwMode="auto">
          <a:xfrm>
            <a:off x="628650" y="4697102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84" name="Oval 26"/>
          <p:cNvSpPr>
            <a:spLocks noChangeArrowheads="1"/>
          </p:cNvSpPr>
          <p:nvPr/>
        </p:nvSpPr>
        <p:spPr bwMode="auto">
          <a:xfrm>
            <a:off x="1153081" y="619291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85" name="Line 38"/>
          <p:cNvSpPr>
            <a:spLocks noChangeShapeType="1"/>
          </p:cNvSpPr>
          <p:nvPr/>
        </p:nvSpPr>
        <p:spPr bwMode="auto">
          <a:xfrm flipH="1">
            <a:off x="1464208" y="5875074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6" name="Oval 24"/>
          <p:cNvSpPr>
            <a:spLocks noChangeArrowheads="1"/>
          </p:cNvSpPr>
          <p:nvPr/>
        </p:nvSpPr>
        <p:spPr bwMode="auto">
          <a:xfrm>
            <a:off x="1618408" y="471751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87" name="Line 37"/>
          <p:cNvSpPr>
            <a:spLocks noChangeShapeType="1"/>
          </p:cNvSpPr>
          <p:nvPr/>
        </p:nvSpPr>
        <p:spPr bwMode="auto">
          <a:xfrm>
            <a:off x="970839" y="5120360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8" name="Oval 26"/>
          <p:cNvSpPr>
            <a:spLocks noChangeArrowheads="1"/>
          </p:cNvSpPr>
          <p:nvPr/>
        </p:nvSpPr>
        <p:spPr bwMode="auto">
          <a:xfrm>
            <a:off x="879095" y="544626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87718" y="5152051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85428" y="4405159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37237" y="391548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3147185" y="395937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94" name="Oval 24"/>
          <p:cNvSpPr>
            <a:spLocks noChangeArrowheads="1"/>
          </p:cNvSpPr>
          <p:nvPr/>
        </p:nvSpPr>
        <p:spPr bwMode="auto">
          <a:xfrm>
            <a:off x="4016655" y="5430081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3110701" y="4385963"/>
            <a:ext cx="156976" cy="35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6" name="Line 36"/>
          <p:cNvSpPr>
            <a:spLocks noChangeShapeType="1"/>
          </p:cNvSpPr>
          <p:nvPr/>
        </p:nvSpPr>
        <p:spPr bwMode="auto">
          <a:xfrm>
            <a:off x="3531361" y="4343546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7" name="Line 37"/>
          <p:cNvSpPr>
            <a:spLocks noChangeShapeType="1"/>
          </p:cNvSpPr>
          <p:nvPr/>
        </p:nvSpPr>
        <p:spPr bwMode="auto">
          <a:xfrm>
            <a:off x="3979067" y="5073794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8" name="Oval 26"/>
          <p:cNvSpPr>
            <a:spLocks noChangeArrowheads="1"/>
          </p:cNvSpPr>
          <p:nvPr/>
        </p:nvSpPr>
        <p:spPr bwMode="auto">
          <a:xfrm>
            <a:off x="3435009" y="544546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 flipH="1">
            <a:off x="3629304" y="5174709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1" name="Oval 26"/>
          <p:cNvSpPr>
            <a:spLocks noChangeArrowheads="1"/>
          </p:cNvSpPr>
          <p:nvPr/>
        </p:nvSpPr>
        <p:spPr bwMode="auto">
          <a:xfrm>
            <a:off x="3133040" y="619291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102" name="Line 38"/>
          <p:cNvSpPr>
            <a:spLocks noChangeShapeType="1"/>
          </p:cNvSpPr>
          <p:nvPr/>
        </p:nvSpPr>
        <p:spPr bwMode="auto">
          <a:xfrm flipH="1">
            <a:off x="3444167" y="5875074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3" name="Oval 24"/>
          <p:cNvSpPr>
            <a:spLocks noChangeArrowheads="1"/>
          </p:cNvSpPr>
          <p:nvPr/>
        </p:nvSpPr>
        <p:spPr bwMode="auto">
          <a:xfrm>
            <a:off x="3598367" y="471751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105" name="Oval 26"/>
          <p:cNvSpPr>
            <a:spLocks noChangeArrowheads="1"/>
          </p:cNvSpPr>
          <p:nvPr/>
        </p:nvSpPr>
        <p:spPr bwMode="auto">
          <a:xfrm>
            <a:off x="2825114" y="473835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267677" y="5152051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765387" y="4405159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817196" y="391548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13" name="Oval 112"/>
          <p:cNvSpPr>
            <a:spLocks noChangeArrowheads="1"/>
          </p:cNvSpPr>
          <p:nvPr/>
        </p:nvSpPr>
        <p:spPr bwMode="auto">
          <a:xfrm>
            <a:off x="5262813" y="398672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14" name="Line 34"/>
          <p:cNvSpPr>
            <a:spLocks noChangeShapeType="1"/>
          </p:cNvSpPr>
          <p:nvPr/>
        </p:nvSpPr>
        <p:spPr bwMode="auto">
          <a:xfrm flipH="1">
            <a:off x="5226329" y="4413313"/>
            <a:ext cx="156976" cy="35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5" name="Line 36"/>
          <p:cNvSpPr>
            <a:spLocks noChangeShapeType="1"/>
          </p:cNvSpPr>
          <p:nvPr/>
        </p:nvSpPr>
        <p:spPr bwMode="auto">
          <a:xfrm>
            <a:off x="5646989" y="4370896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6" name="Oval 24"/>
          <p:cNvSpPr>
            <a:spLocks noChangeArrowheads="1"/>
          </p:cNvSpPr>
          <p:nvPr/>
        </p:nvSpPr>
        <p:spPr bwMode="auto">
          <a:xfrm>
            <a:off x="5900302" y="5509921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117" name="Oval 26"/>
          <p:cNvSpPr>
            <a:spLocks noChangeArrowheads="1"/>
          </p:cNvSpPr>
          <p:nvPr/>
        </p:nvSpPr>
        <p:spPr bwMode="auto">
          <a:xfrm>
            <a:off x="4940742" y="47657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19" name="Oval 26"/>
          <p:cNvSpPr>
            <a:spLocks noChangeArrowheads="1"/>
          </p:cNvSpPr>
          <p:nvPr/>
        </p:nvSpPr>
        <p:spPr bwMode="auto">
          <a:xfrm>
            <a:off x="5566713" y="476247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120" name="Oval 26"/>
          <p:cNvSpPr>
            <a:spLocks noChangeArrowheads="1"/>
          </p:cNvSpPr>
          <p:nvPr/>
        </p:nvSpPr>
        <p:spPr bwMode="auto">
          <a:xfrm>
            <a:off x="5264744" y="550992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121" name="Line 38"/>
          <p:cNvSpPr>
            <a:spLocks noChangeShapeType="1"/>
          </p:cNvSpPr>
          <p:nvPr/>
        </p:nvSpPr>
        <p:spPr bwMode="auto">
          <a:xfrm flipH="1">
            <a:off x="5575871" y="5192081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2" name="Line 36"/>
          <p:cNvSpPr>
            <a:spLocks noChangeShapeType="1"/>
          </p:cNvSpPr>
          <p:nvPr/>
        </p:nvSpPr>
        <p:spPr bwMode="auto">
          <a:xfrm>
            <a:off x="5979472" y="5116093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3" name="Line 36"/>
          <p:cNvSpPr>
            <a:spLocks noChangeShapeType="1"/>
          </p:cNvSpPr>
          <p:nvPr/>
        </p:nvSpPr>
        <p:spPr bwMode="auto">
          <a:xfrm>
            <a:off x="6182688" y="5942486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4" name="Oval 24"/>
          <p:cNvSpPr>
            <a:spLocks noChangeArrowheads="1"/>
          </p:cNvSpPr>
          <p:nvPr/>
        </p:nvSpPr>
        <p:spPr bwMode="auto">
          <a:xfrm>
            <a:off x="6182688" y="6242447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125" name="Right Arrow 124"/>
          <p:cNvSpPr/>
          <p:nvPr/>
        </p:nvSpPr>
        <p:spPr>
          <a:xfrm>
            <a:off x="6171159" y="3940707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6" name="Oval 24"/>
          <p:cNvSpPr>
            <a:spLocks noChangeArrowheads="1"/>
          </p:cNvSpPr>
          <p:nvPr/>
        </p:nvSpPr>
        <p:spPr bwMode="auto">
          <a:xfrm>
            <a:off x="7705253" y="4690471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127" name="Oval 26"/>
          <p:cNvSpPr>
            <a:spLocks noChangeArrowheads="1"/>
          </p:cNvSpPr>
          <p:nvPr/>
        </p:nvSpPr>
        <p:spPr bwMode="auto">
          <a:xfrm>
            <a:off x="7371664" y="394302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128" name="Line 36"/>
          <p:cNvSpPr>
            <a:spLocks noChangeShapeType="1"/>
          </p:cNvSpPr>
          <p:nvPr/>
        </p:nvSpPr>
        <p:spPr bwMode="auto">
          <a:xfrm>
            <a:off x="7784423" y="4296643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9" name="Line 36"/>
          <p:cNvSpPr>
            <a:spLocks noChangeShapeType="1"/>
          </p:cNvSpPr>
          <p:nvPr/>
        </p:nvSpPr>
        <p:spPr bwMode="auto">
          <a:xfrm>
            <a:off x="8060845" y="5115117"/>
            <a:ext cx="160517" cy="3078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0" name="Oval 24"/>
          <p:cNvSpPr>
            <a:spLocks noChangeArrowheads="1"/>
          </p:cNvSpPr>
          <p:nvPr/>
        </p:nvSpPr>
        <p:spPr bwMode="auto">
          <a:xfrm>
            <a:off x="7987639" y="5422997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131" name="Line 34"/>
          <p:cNvSpPr>
            <a:spLocks noChangeShapeType="1"/>
          </p:cNvSpPr>
          <p:nvPr/>
        </p:nvSpPr>
        <p:spPr bwMode="auto">
          <a:xfrm flipH="1">
            <a:off x="7293176" y="4331439"/>
            <a:ext cx="156976" cy="35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2" name="Oval 131"/>
          <p:cNvSpPr>
            <a:spLocks noChangeArrowheads="1"/>
          </p:cNvSpPr>
          <p:nvPr/>
        </p:nvSpPr>
        <p:spPr bwMode="auto">
          <a:xfrm>
            <a:off x="7009753" y="467845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33" name="Line 34"/>
          <p:cNvSpPr>
            <a:spLocks noChangeShapeType="1"/>
          </p:cNvSpPr>
          <p:nvPr/>
        </p:nvSpPr>
        <p:spPr bwMode="auto">
          <a:xfrm flipH="1">
            <a:off x="6973269" y="5105043"/>
            <a:ext cx="156976" cy="35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4" name="Oval 26"/>
          <p:cNvSpPr>
            <a:spLocks noChangeArrowheads="1"/>
          </p:cNvSpPr>
          <p:nvPr/>
        </p:nvSpPr>
        <p:spPr bwMode="auto">
          <a:xfrm>
            <a:off x="6687682" y="545743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35" name="Oval 26"/>
          <p:cNvSpPr>
            <a:spLocks noChangeArrowheads="1"/>
          </p:cNvSpPr>
          <p:nvPr/>
        </p:nvSpPr>
        <p:spPr bwMode="auto">
          <a:xfrm>
            <a:off x="7352854" y="543802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136" name="Line 36"/>
          <p:cNvSpPr>
            <a:spLocks noChangeShapeType="1"/>
          </p:cNvSpPr>
          <p:nvPr/>
        </p:nvSpPr>
        <p:spPr bwMode="auto">
          <a:xfrm>
            <a:off x="7370363" y="5087857"/>
            <a:ext cx="157305" cy="35760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186560" y="521079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980537" y="471332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938527" y="39002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148656" y="467845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812274" y="387917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694035" y="469499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241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7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/>
      <p:bldP spid="91" grpId="0"/>
      <p:bldP spid="92" grpId="0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5" grpId="0" animBg="1"/>
      <p:bldP spid="107" grpId="0"/>
      <p:bldP spid="108" grpId="0"/>
      <p:bldP spid="109" grpId="0"/>
      <p:bldP spid="113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/>
      <p:bldP spid="138" grpId="0"/>
      <p:bldP spid="139" grpId="0"/>
      <p:bldP spid="140" grpId="0"/>
      <p:bldP spid="141" grpId="0"/>
      <p:bldP spid="1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012213"/>
            <a:ext cx="8103459" cy="4777948"/>
          </a:xfrm>
        </p:spPr>
        <p:txBody>
          <a:bodyPr>
            <a:norm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Case 4:</a:t>
            </a:r>
            <a:r>
              <a:rPr lang="en-ZA" sz="2000" dirty="0"/>
              <a:t> Delete in the left branch causes left branch to become too small, the right branch has </a:t>
            </a:r>
            <a:r>
              <a:rPr lang="en-ZA" sz="2000" dirty="0">
                <a:solidFill>
                  <a:srgbClr val="FF0000"/>
                </a:solidFill>
              </a:rPr>
              <a:t>-1 balance</a:t>
            </a:r>
            <a:r>
              <a:rPr lang="en-ZA" sz="2000" dirty="0"/>
              <a:t>, and the left child of the right child also has </a:t>
            </a:r>
            <a:r>
              <a:rPr lang="en-ZA" sz="2000" dirty="0">
                <a:solidFill>
                  <a:srgbClr val="FF0000"/>
                </a:solidFill>
              </a:rPr>
              <a:t>+1 balance.</a:t>
            </a:r>
            <a:endParaRPr lang="en-ZA" sz="2000" dirty="0"/>
          </a:p>
          <a:p>
            <a:r>
              <a:rPr lang="en-ZA" sz="2000" dirty="0"/>
              <a:t>A </a:t>
            </a:r>
            <a:r>
              <a:rPr lang="en-ZA" sz="2000" dirty="0">
                <a:solidFill>
                  <a:srgbClr val="0070C0"/>
                </a:solidFill>
              </a:rPr>
              <a:t>double rotation</a:t>
            </a:r>
            <a:r>
              <a:rPr lang="en-ZA" sz="2000" dirty="0"/>
              <a:t> is </a:t>
            </a:r>
            <a:br>
              <a:rPr lang="en-ZA" sz="2000" dirty="0"/>
            </a:br>
            <a:r>
              <a:rPr lang="en-ZA" sz="2000" dirty="0"/>
              <a:t>required: </a:t>
            </a:r>
          </a:p>
          <a:p>
            <a:pPr lvl="1"/>
            <a:r>
              <a:rPr lang="en-ZA" sz="1700" dirty="0"/>
              <a:t>Right rotation about right</a:t>
            </a:r>
            <a:br>
              <a:rPr lang="en-ZA" sz="1700" dirty="0"/>
            </a:br>
            <a:r>
              <a:rPr lang="en-ZA" sz="1700" dirty="0"/>
              <a:t>child of unbalanced node</a:t>
            </a:r>
          </a:p>
          <a:p>
            <a:pPr lvl="1"/>
            <a:r>
              <a:rPr lang="en-ZA" sz="1700" dirty="0"/>
              <a:t>Left rotation about </a:t>
            </a:r>
            <a:br>
              <a:rPr lang="en-ZA" sz="1700" dirty="0"/>
            </a:br>
            <a:r>
              <a:rPr lang="en-ZA" sz="1700" dirty="0"/>
              <a:t>unbalanced node</a:t>
            </a:r>
            <a:endParaRPr lang="en-ZA" sz="1300" dirty="0"/>
          </a:p>
          <a:p>
            <a:pPr lvl="1"/>
            <a:endParaRPr lang="en-ZA" sz="1600" dirty="0"/>
          </a:p>
          <a:p>
            <a:endParaRPr lang="en-ZA" sz="19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AVL Trees: Deletion</a:t>
            </a:r>
          </a:p>
        </p:txBody>
      </p:sp>
      <p:sp>
        <p:nvSpPr>
          <p:cNvPr id="2" name="Right Arrow 1"/>
          <p:cNvSpPr/>
          <p:nvPr/>
        </p:nvSpPr>
        <p:spPr>
          <a:xfrm>
            <a:off x="2186325" y="3879173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4299922" y="3938215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1167226" y="395937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77" name="Oval 24"/>
          <p:cNvSpPr>
            <a:spLocks noChangeArrowheads="1"/>
          </p:cNvSpPr>
          <p:nvPr/>
        </p:nvSpPr>
        <p:spPr bwMode="auto">
          <a:xfrm>
            <a:off x="2036696" y="5430081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78" name="Line 34"/>
          <p:cNvSpPr>
            <a:spLocks noChangeShapeType="1"/>
          </p:cNvSpPr>
          <p:nvPr/>
        </p:nvSpPr>
        <p:spPr bwMode="auto">
          <a:xfrm flipH="1">
            <a:off x="971964" y="4381645"/>
            <a:ext cx="271462" cy="3429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9" name="Line 36"/>
          <p:cNvSpPr>
            <a:spLocks noChangeShapeType="1"/>
          </p:cNvSpPr>
          <p:nvPr/>
        </p:nvSpPr>
        <p:spPr bwMode="auto">
          <a:xfrm>
            <a:off x="1551402" y="4343546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0" name="Line 37"/>
          <p:cNvSpPr>
            <a:spLocks noChangeShapeType="1"/>
          </p:cNvSpPr>
          <p:nvPr/>
        </p:nvSpPr>
        <p:spPr bwMode="auto">
          <a:xfrm>
            <a:off x="1999108" y="5073794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1" name="Oval 26"/>
          <p:cNvSpPr>
            <a:spLocks noChangeArrowheads="1"/>
          </p:cNvSpPr>
          <p:nvPr/>
        </p:nvSpPr>
        <p:spPr bwMode="auto">
          <a:xfrm>
            <a:off x="1455050" y="544546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82" name="Line 38"/>
          <p:cNvSpPr>
            <a:spLocks noChangeShapeType="1"/>
          </p:cNvSpPr>
          <p:nvPr/>
        </p:nvSpPr>
        <p:spPr bwMode="auto">
          <a:xfrm flipH="1">
            <a:off x="1649345" y="5174709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3" name="Oval 39"/>
          <p:cNvSpPr>
            <a:spLocks noChangeArrowheads="1"/>
          </p:cNvSpPr>
          <p:nvPr/>
        </p:nvSpPr>
        <p:spPr bwMode="auto">
          <a:xfrm>
            <a:off x="628650" y="4697102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85" name="Line 38"/>
          <p:cNvSpPr>
            <a:spLocks noChangeShapeType="1"/>
          </p:cNvSpPr>
          <p:nvPr/>
        </p:nvSpPr>
        <p:spPr bwMode="auto">
          <a:xfrm>
            <a:off x="1722703" y="5910190"/>
            <a:ext cx="189546" cy="2858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6" name="Oval 24"/>
          <p:cNvSpPr>
            <a:spLocks noChangeArrowheads="1"/>
          </p:cNvSpPr>
          <p:nvPr/>
        </p:nvSpPr>
        <p:spPr bwMode="auto">
          <a:xfrm>
            <a:off x="1618408" y="471751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87" name="Line 37"/>
          <p:cNvSpPr>
            <a:spLocks noChangeShapeType="1"/>
          </p:cNvSpPr>
          <p:nvPr/>
        </p:nvSpPr>
        <p:spPr bwMode="auto">
          <a:xfrm>
            <a:off x="970839" y="5120360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8" name="Oval 26"/>
          <p:cNvSpPr>
            <a:spLocks noChangeArrowheads="1"/>
          </p:cNvSpPr>
          <p:nvPr/>
        </p:nvSpPr>
        <p:spPr bwMode="auto">
          <a:xfrm>
            <a:off x="879095" y="544626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337329" y="516004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85428" y="4405159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37237" y="391548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3147185" y="395937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94" name="Oval 24"/>
          <p:cNvSpPr>
            <a:spLocks noChangeArrowheads="1"/>
          </p:cNvSpPr>
          <p:nvPr/>
        </p:nvSpPr>
        <p:spPr bwMode="auto">
          <a:xfrm>
            <a:off x="4016655" y="5430081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3110701" y="4385963"/>
            <a:ext cx="156976" cy="35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6" name="Line 36"/>
          <p:cNvSpPr>
            <a:spLocks noChangeShapeType="1"/>
          </p:cNvSpPr>
          <p:nvPr/>
        </p:nvSpPr>
        <p:spPr bwMode="auto">
          <a:xfrm>
            <a:off x="3531361" y="4343546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7" name="Line 37"/>
          <p:cNvSpPr>
            <a:spLocks noChangeShapeType="1"/>
          </p:cNvSpPr>
          <p:nvPr/>
        </p:nvSpPr>
        <p:spPr bwMode="auto">
          <a:xfrm>
            <a:off x="3979067" y="5073794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8" name="Oval 26"/>
          <p:cNvSpPr>
            <a:spLocks noChangeArrowheads="1"/>
          </p:cNvSpPr>
          <p:nvPr/>
        </p:nvSpPr>
        <p:spPr bwMode="auto">
          <a:xfrm>
            <a:off x="3435009" y="544546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 flipH="1">
            <a:off x="3629304" y="5174709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3" name="Oval 24"/>
          <p:cNvSpPr>
            <a:spLocks noChangeArrowheads="1"/>
          </p:cNvSpPr>
          <p:nvPr/>
        </p:nvSpPr>
        <p:spPr bwMode="auto">
          <a:xfrm>
            <a:off x="3598367" y="471751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105" name="Oval 26"/>
          <p:cNvSpPr>
            <a:spLocks noChangeArrowheads="1"/>
          </p:cNvSpPr>
          <p:nvPr/>
        </p:nvSpPr>
        <p:spPr bwMode="auto">
          <a:xfrm>
            <a:off x="2825114" y="473835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267677" y="515205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765387" y="4405159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817196" y="391548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13" name="Oval 112"/>
          <p:cNvSpPr>
            <a:spLocks noChangeArrowheads="1"/>
          </p:cNvSpPr>
          <p:nvPr/>
        </p:nvSpPr>
        <p:spPr bwMode="auto">
          <a:xfrm>
            <a:off x="5262813" y="398672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14" name="Line 34"/>
          <p:cNvSpPr>
            <a:spLocks noChangeShapeType="1"/>
          </p:cNvSpPr>
          <p:nvPr/>
        </p:nvSpPr>
        <p:spPr bwMode="auto">
          <a:xfrm flipH="1">
            <a:off x="5226329" y="4413313"/>
            <a:ext cx="156976" cy="35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5" name="Line 36"/>
          <p:cNvSpPr>
            <a:spLocks noChangeShapeType="1"/>
          </p:cNvSpPr>
          <p:nvPr/>
        </p:nvSpPr>
        <p:spPr bwMode="auto">
          <a:xfrm>
            <a:off x="5646989" y="4370896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6" name="Oval 24"/>
          <p:cNvSpPr>
            <a:spLocks noChangeArrowheads="1"/>
          </p:cNvSpPr>
          <p:nvPr/>
        </p:nvSpPr>
        <p:spPr bwMode="auto">
          <a:xfrm>
            <a:off x="5900302" y="5509921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117" name="Oval 26"/>
          <p:cNvSpPr>
            <a:spLocks noChangeArrowheads="1"/>
          </p:cNvSpPr>
          <p:nvPr/>
        </p:nvSpPr>
        <p:spPr bwMode="auto">
          <a:xfrm>
            <a:off x="4940742" y="47657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19" name="Oval 26"/>
          <p:cNvSpPr>
            <a:spLocks noChangeArrowheads="1"/>
          </p:cNvSpPr>
          <p:nvPr/>
        </p:nvSpPr>
        <p:spPr bwMode="auto">
          <a:xfrm>
            <a:off x="5566713" y="476247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122" name="Line 36"/>
          <p:cNvSpPr>
            <a:spLocks noChangeShapeType="1"/>
          </p:cNvSpPr>
          <p:nvPr/>
        </p:nvSpPr>
        <p:spPr bwMode="auto">
          <a:xfrm>
            <a:off x="5979472" y="5116093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3" name="Line 36"/>
          <p:cNvSpPr>
            <a:spLocks noChangeShapeType="1"/>
          </p:cNvSpPr>
          <p:nvPr/>
        </p:nvSpPr>
        <p:spPr bwMode="auto">
          <a:xfrm>
            <a:off x="6182688" y="5942486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4" name="Oval 24"/>
          <p:cNvSpPr>
            <a:spLocks noChangeArrowheads="1"/>
          </p:cNvSpPr>
          <p:nvPr/>
        </p:nvSpPr>
        <p:spPr bwMode="auto">
          <a:xfrm>
            <a:off x="6182688" y="6242447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125" name="Right Arrow 124"/>
          <p:cNvSpPr/>
          <p:nvPr/>
        </p:nvSpPr>
        <p:spPr>
          <a:xfrm>
            <a:off x="6171159" y="3940707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6" name="Oval 24"/>
          <p:cNvSpPr>
            <a:spLocks noChangeArrowheads="1"/>
          </p:cNvSpPr>
          <p:nvPr/>
        </p:nvSpPr>
        <p:spPr bwMode="auto">
          <a:xfrm>
            <a:off x="7705253" y="4690471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127" name="Oval 26"/>
          <p:cNvSpPr>
            <a:spLocks noChangeArrowheads="1"/>
          </p:cNvSpPr>
          <p:nvPr/>
        </p:nvSpPr>
        <p:spPr bwMode="auto">
          <a:xfrm>
            <a:off x="7371664" y="394302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128" name="Line 36"/>
          <p:cNvSpPr>
            <a:spLocks noChangeShapeType="1"/>
          </p:cNvSpPr>
          <p:nvPr/>
        </p:nvSpPr>
        <p:spPr bwMode="auto">
          <a:xfrm>
            <a:off x="7784423" y="4296643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9" name="Line 36"/>
          <p:cNvSpPr>
            <a:spLocks noChangeShapeType="1"/>
          </p:cNvSpPr>
          <p:nvPr/>
        </p:nvSpPr>
        <p:spPr bwMode="auto">
          <a:xfrm>
            <a:off x="8060845" y="5115117"/>
            <a:ext cx="160517" cy="3078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0" name="Oval 24"/>
          <p:cNvSpPr>
            <a:spLocks noChangeArrowheads="1"/>
          </p:cNvSpPr>
          <p:nvPr/>
        </p:nvSpPr>
        <p:spPr bwMode="auto">
          <a:xfrm>
            <a:off x="7987639" y="5422997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131" name="Line 34"/>
          <p:cNvSpPr>
            <a:spLocks noChangeShapeType="1"/>
          </p:cNvSpPr>
          <p:nvPr/>
        </p:nvSpPr>
        <p:spPr bwMode="auto">
          <a:xfrm flipH="1">
            <a:off x="7293176" y="4331439"/>
            <a:ext cx="156976" cy="35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2" name="Oval 131"/>
          <p:cNvSpPr>
            <a:spLocks noChangeArrowheads="1"/>
          </p:cNvSpPr>
          <p:nvPr/>
        </p:nvSpPr>
        <p:spPr bwMode="auto">
          <a:xfrm>
            <a:off x="7009753" y="467845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33" name="Line 34"/>
          <p:cNvSpPr>
            <a:spLocks noChangeShapeType="1"/>
          </p:cNvSpPr>
          <p:nvPr/>
        </p:nvSpPr>
        <p:spPr bwMode="auto">
          <a:xfrm flipH="1">
            <a:off x="6973269" y="5105043"/>
            <a:ext cx="156976" cy="35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4" name="Oval 26"/>
          <p:cNvSpPr>
            <a:spLocks noChangeArrowheads="1"/>
          </p:cNvSpPr>
          <p:nvPr/>
        </p:nvSpPr>
        <p:spPr bwMode="auto">
          <a:xfrm>
            <a:off x="6687682" y="545743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186560" y="521079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980537" y="471332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938527" y="39002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148656" y="467845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812274" y="387917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694035" y="4694995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-1</a:t>
            </a: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27" t="65992" r="21486" b="6123"/>
          <a:stretch/>
        </p:blipFill>
        <p:spPr bwMode="auto">
          <a:xfrm>
            <a:off x="4306444" y="1878420"/>
            <a:ext cx="4546472" cy="192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Oval 26"/>
          <p:cNvSpPr>
            <a:spLocks noChangeArrowheads="1"/>
          </p:cNvSpPr>
          <p:nvPr/>
        </p:nvSpPr>
        <p:spPr bwMode="auto">
          <a:xfrm>
            <a:off x="1751107" y="618667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>
            <a:off x="3695691" y="5896938"/>
            <a:ext cx="189546" cy="2858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9" name="Oval 26"/>
          <p:cNvSpPr>
            <a:spLocks noChangeArrowheads="1"/>
          </p:cNvSpPr>
          <p:nvPr/>
        </p:nvSpPr>
        <p:spPr bwMode="auto">
          <a:xfrm>
            <a:off x="3724095" y="617342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70" name="Oval 26"/>
          <p:cNvSpPr>
            <a:spLocks noChangeArrowheads="1"/>
          </p:cNvSpPr>
          <p:nvPr/>
        </p:nvSpPr>
        <p:spPr bwMode="auto">
          <a:xfrm>
            <a:off x="5529738" y="620378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71" name="Line 38"/>
          <p:cNvSpPr>
            <a:spLocks noChangeShapeType="1"/>
          </p:cNvSpPr>
          <p:nvPr/>
        </p:nvSpPr>
        <p:spPr bwMode="auto">
          <a:xfrm flipH="1">
            <a:off x="5840865" y="5885949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2" name="Oval 26"/>
          <p:cNvSpPr>
            <a:spLocks noChangeArrowheads="1"/>
          </p:cNvSpPr>
          <p:nvPr/>
        </p:nvSpPr>
        <p:spPr bwMode="auto">
          <a:xfrm>
            <a:off x="7379147" y="543973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73" name="Line 38"/>
          <p:cNvSpPr>
            <a:spLocks noChangeShapeType="1"/>
          </p:cNvSpPr>
          <p:nvPr/>
        </p:nvSpPr>
        <p:spPr bwMode="auto">
          <a:xfrm flipH="1">
            <a:off x="7690274" y="5121898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188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7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5" grpId="0" animBg="1"/>
      <p:bldP spid="86" grpId="0" animBg="1"/>
      <p:bldP spid="87" grpId="0" animBg="1"/>
      <p:bldP spid="88" grpId="0" animBg="1"/>
      <p:bldP spid="90" grpId="0"/>
      <p:bldP spid="91" grpId="0"/>
      <p:bldP spid="92" grpId="0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3" grpId="0" animBg="1"/>
      <p:bldP spid="105" grpId="0" animBg="1"/>
      <p:bldP spid="107" grpId="0"/>
      <p:bldP spid="108" grpId="0"/>
      <p:bldP spid="109" grpId="0"/>
      <p:bldP spid="113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7" grpId="0"/>
      <p:bldP spid="138" grpId="0"/>
      <p:bldP spid="139" grpId="0"/>
      <p:bldP spid="140" grpId="0"/>
      <p:bldP spid="141" grpId="0"/>
      <p:bldP spid="142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012213"/>
            <a:ext cx="8103459" cy="4777948"/>
          </a:xfrm>
        </p:spPr>
        <p:txBody>
          <a:bodyPr>
            <a:norm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Cases 1 &amp; 2</a:t>
            </a:r>
            <a:r>
              <a:rPr lang="en-ZA" sz="2000" dirty="0"/>
              <a:t> (</a:t>
            </a:r>
            <a:r>
              <a:rPr lang="en-ZA" sz="2000" dirty="0">
                <a:solidFill>
                  <a:schemeClr val="accent5"/>
                </a:solidFill>
              </a:rPr>
              <a:t>root +2, right &gt;= 0</a:t>
            </a:r>
            <a:r>
              <a:rPr lang="en-ZA" sz="2000" dirty="0"/>
              <a:t>) require the same single rotation – do with a single if statement</a:t>
            </a:r>
          </a:p>
          <a:p>
            <a:r>
              <a:rPr lang="en-ZA" sz="2000" dirty="0">
                <a:solidFill>
                  <a:srgbClr val="FF0000"/>
                </a:solidFill>
              </a:rPr>
              <a:t>Cases 3 &amp; 4</a:t>
            </a:r>
            <a:r>
              <a:rPr lang="en-ZA" sz="2000" dirty="0"/>
              <a:t> (</a:t>
            </a:r>
            <a:r>
              <a:rPr lang="en-ZA" sz="2000" dirty="0">
                <a:solidFill>
                  <a:schemeClr val="accent5"/>
                </a:solidFill>
              </a:rPr>
              <a:t>root +2, right &lt; 0</a:t>
            </a:r>
            <a:r>
              <a:rPr lang="en-ZA" sz="2000" dirty="0"/>
              <a:t>) require the same double rotation – do with a single if statement</a:t>
            </a:r>
          </a:p>
          <a:p>
            <a:endParaRPr lang="en-ZA" sz="2000" dirty="0"/>
          </a:p>
          <a:p>
            <a:r>
              <a:rPr lang="en-ZA" sz="2000" dirty="0"/>
              <a:t>Four more cases if the right branch becomes too short: mirror the 4 cases discussed</a:t>
            </a:r>
          </a:p>
          <a:p>
            <a:endParaRPr lang="en-ZA" sz="2000" dirty="0"/>
          </a:p>
          <a:p>
            <a:r>
              <a:rPr lang="en-ZA" sz="2000" dirty="0"/>
              <a:t>8 distinct cases to consider in total </a:t>
            </a:r>
          </a:p>
          <a:p>
            <a:endParaRPr lang="en-ZA" sz="2000" dirty="0"/>
          </a:p>
          <a:p>
            <a:r>
              <a:rPr lang="en-ZA" sz="2000" dirty="0">
                <a:solidFill>
                  <a:srgbClr val="0070C0"/>
                </a:solidFill>
              </a:rPr>
              <a:t>Try it out as an exercise!</a:t>
            </a:r>
            <a:endParaRPr lang="en-ZA" sz="19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AVL Trees: Deletion</a:t>
            </a:r>
          </a:p>
        </p:txBody>
      </p:sp>
    </p:spTree>
    <p:extLst>
      <p:ext uri="{BB962C8B-B14F-4D97-AF65-F5344CB8AC3E}">
        <p14:creationId xmlns:p14="http://schemas.microsoft.com/office/powerpoint/2010/main" val="207904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kumimoji="1" lang="en-ZA" sz="2000" dirty="0">
                <a:ea typeface="新細明體" charset="-120"/>
              </a:rPr>
              <a:t>DSW is a good algorithm to balance an unbalanced tree</a:t>
            </a:r>
          </a:p>
          <a:p>
            <a:r>
              <a:rPr kumimoji="1" lang="en-ZA" sz="2000" dirty="0">
                <a:solidFill>
                  <a:srgbClr val="FF0000"/>
                </a:solidFill>
                <a:ea typeface="新細明體" charset="-120"/>
              </a:rPr>
              <a:t>Disadvantage?</a:t>
            </a:r>
          </a:p>
          <a:p>
            <a:pPr lvl="1"/>
            <a:r>
              <a:rPr kumimoji="1" lang="en-ZA" sz="1700" dirty="0">
                <a:solidFill>
                  <a:schemeClr val="accent5"/>
                </a:solidFill>
                <a:ea typeface="新細明體" charset="-120"/>
              </a:rPr>
              <a:t>What happens if we insert or delete a node?</a:t>
            </a:r>
          </a:p>
          <a:p>
            <a:pPr lvl="1"/>
            <a:r>
              <a:rPr kumimoji="1" lang="en-ZA" sz="1700" dirty="0">
                <a:solidFill>
                  <a:schemeClr val="accent5"/>
                </a:solidFill>
                <a:ea typeface="新細明體" charset="-120"/>
              </a:rPr>
              <a:t>DSW works on the global tree structure</a:t>
            </a:r>
          </a:p>
          <a:p>
            <a:r>
              <a:rPr lang="en-ZA" sz="2000" dirty="0"/>
              <a:t>We need an algorithm to adjust the tree locally when an item is added or removed such that </a:t>
            </a:r>
            <a:r>
              <a:rPr kumimoji="1" lang="en-ZA" sz="2000" dirty="0">
                <a:solidFill>
                  <a:srgbClr val="00B050"/>
                </a:solidFill>
                <a:ea typeface="新細明體" charset="-120"/>
              </a:rPr>
              <a:t>the balance is maintained</a:t>
            </a:r>
          </a:p>
          <a:p>
            <a:r>
              <a:rPr kumimoji="1" lang="en-ZA" sz="2000" dirty="0">
                <a:ea typeface="新細明體" charset="-120"/>
              </a:rPr>
              <a:t>AVL trees</a:t>
            </a:r>
          </a:p>
          <a:p>
            <a:pPr lvl="1"/>
            <a:r>
              <a:rPr kumimoji="1" lang="en-ZA" sz="1700" dirty="0">
                <a:ea typeface="新細明體" charset="-120"/>
              </a:rPr>
              <a:t>Invented</a:t>
            </a:r>
            <a:r>
              <a:rPr lang="en-ZA" sz="1600" dirty="0"/>
              <a:t> in 1962 by two Soviet scientists: </a:t>
            </a:r>
            <a:br>
              <a:rPr lang="en-ZA" sz="1600" dirty="0"/>
            </a:br>
            <a:r>
              <a:rPr lang="en-ZA" sz="1600" dirty="0" err="1"/>
              <a:t>Georgy</a:t>
            </a:r>
            <a:r>
              <a:rPr lang="en-ZA" sz="1600" dirty="0"/>
              <a:t> </a:t>
            </a:r>
            <a:r>
              <a:rPr lang="en-ZA" sz="1600" dirty="0" err="1">
                <a:solidFill>
                  <a:srgbClr val="FF0000"/>
                </a:solidFill>
              </a:rPr>
              <a:t>A</a:t>
            </a:r>
            <a:r>
              <a:rPr lang="en-ZA" sz="1600" dirty="0" err="1"/>
              <a:t>delson-</a:t>
            </a:r>
            <a:r>
              <a:rPr lang="en-ZA" sz="1600" dirty="0" err="1">
                <a:solidFill>
                  <a:srgbClr val="FF0000"/>
                </a:solidFill>
              </a:rPr>
              <a:t>V</a:t>
            </a:r>
            <a:r>
              <a:rPr lang="en-ZA" sz="1600" dirty="0" err="1"/>
              <a:t>elsky</a:t>
            </a:r>
            <a:r>
              <a:rPr lang="en-ZA" sz="1600" dirty="0"/>
              <a:t> and </a:t>
            </a:r>
            <a:r>
              <a:rPr lang="en-ZA" sz="1600" dirty="0" err="1"/>
              <a:t>Evgenii</a:t>
            </a:r>
            <a:r>
              <a:rPr lang="en-ZA" sz="1600" dirty="0"/>
              <a:t> </a:t>
            </a:r>
            <a:r>
              <a:rPr lang="en-ZA" sz="1600" dirty="0">
                <a:solidFill>
                  <a:srgbClr val="FF0000"/>
                </a:solidFill>
              </a:rPr>
              <a:t>L</a:t>
            </a:r>
            <a:r>
              <a:rPr lang="en-ZA" sz="1600" dirty="0"/>
              <a:t>andis</a:t>
            </a:r>
          </a:p>
          <a:p>
            <a:pPr lvl="1"/>
            <a:r>
              <a:rPr lang="en-ZA" sz="1600" dirty="0"/>
              <a:t>The sub-trees of every node differ in height by at most one</a:t>
            </a:r>
          </a:p>
          <a:p>
            <a:pPr lvl="1"/>
            <a:r>
              <a:rPr lang="en-ZA" sz="1600" dirty="0"/>
              <a:t>Every sub-tree is an AVL tree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AVL Trees</a:t>
            </a:r>
          </a:p>
        </p:txBody>
      </p:sp>
      <p:sp>
        <p:nvSpPr>
          <p:cNvPr id="6" name="Oval 15"/>
          <p:cNvSpPr>
            <a:spLocks noChangeArrowheads="1"/>
          </p:cNvSpPr>
          <p:nvPr/>
        </p:nvSpPr>
        <p:spPr bwMode="auto">
          <a:xfrm>
            <a:off x="1703481" y="446786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</a:t>
            </a:r>
          </a:p>
        </p:txBody>
      </p:sp>
      <p:sp>
        <p:nvSpPr>
          <p:cNvPr id="7" name="Oval 17"/>
          <p:cNvSpPr>
            <a:spLocks noChangeArrowheads="1"/>
          </p:cNvSpPr>
          <p:nvPr/>
        </p:nvSpPr>
        <p:spPr bwMode="auto">
          <a:xfrm>
            <a:off x="1125420" y="5291509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</a:t>
            </a:r>
          </a:p>
        </p:txBody>
      </p:sp>
      <p:sp>
        <p:nvSpPr>
          <p:cNvPr id="8" name="Oval 22"/>
          <p:cNvSpPr>
            <a:spLocks noChangeArrowheads="1"/>
          </p:cNvSpPr>
          <p:nvPr/>
        </p:nvSpPr>
        <p:spPr bwMode="auto">
          <a:xfrm>
            <a:off x="2350165" y="5291509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</a:t>
            </a:r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 flipH="1">
            <a:off x="1404009" y="4890141"/>
            <a:ext cx="375672" cy="4235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2087656" y="4852041"/>
            <a:ext cx="422275" cy="4616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Line 36"/>
          <p:cNvSpPr>
            <a:spLocks noChangeShapeType="1"/>
          </p:cNvSpPr>
          <p:nvPr/>
        </p:nvSpPr>
        <p:spPr bwMode="auto">
          <a:xfrm>
            <a:off x="1460764" y="5736009"/>
            <a:ext cx="242718" cy="516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Oval 39"/>
          <p:cNvSpPr>
            <a:spLocks noChangeArrowheads="1"/>
          </p:cNvSpPr>
          <p:nvPr/>
        </p:nvSpPr>
        <p:spPr bwMode="auto">
          <a:xfrm>
            <a:off x="1492170" y="624768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15" name="Line 36"/>
          <p:cNvSpPr>
            <a:spLocks noChangeShapeType="1"/>
          </p:cNvSpPr>
          <p:nvPr/>
        </p:nvSpPr>
        <p:spPr bwMode="auto">
          <a:xfrm>
            <a:off x="2713646" y="5692659"/>
            <a:ext cx="242718" cy="516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Oval 39"/>
          <p:cNvSpPr>
            <a:spLocks noChangeArrowheads="1"/>
          </p:cNvSpPr>
          <p:nvPr/>
        </p:nvSpPr>
        <p:spPr bwMode="auto">
          <a:xfrm>
            <a:off x="2745052" y="620433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481370" y="391748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8" name="Oval 24"/>
          <p:cNvSpPr>
            <a:spLocks noChangeArrowheads="1"/>
          </p:cNvSpPr>
          <p:nvPr/>
        </p:nvSpPr>
        <p:spPr bwMode="auto">
          <a:xfrm>
            <a:off x="8350840" y="5388197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19" name="Line 34"/>
          <p:cNvSpPr>
            <a:spLocks noChangeShapeType="1"/>
          </p:cNvSpPr>
          <p:nvPr/>
        </p:nvSpPr>
        <p:spPr bwMode="auto">
          <a:xfrm flipH="1">
            <a:off x="7286108" y="4339761"/>
            <a:ext cx="271462" cy="3429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Line 36"/>
          <p:cNvSpPr>
            <a:spLocks noChangeShapeType="1"/>
          </p:cNvSpPr>
          <p:nvPr/>
        </p:nvSpPr>
        <p:spPr bwMode="auto">
          <a:xfrm>
            <a:off x="7865546" y="4301662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Line 37"/>
          <p:cNvSpPr>
            <a:spLocks noChangeShapeType="1"/>
          </p:cNvSpPr>
          <p:nvPr/>
        </p:nvSpPr>
        <p:spPr bwMode="auto">
          <a:xfrm>
            <a:off x="8313252" y="5031910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7769194" y="5403583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 flipH="1">
            <a:off x="7963489" y="5132825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Oval 39"/>
          <p:cNvSpPr>
            <a:spLocks noChangeArrowheads="1"/>
          </p:cNvSpPr>
          <p:nvPr/>
        </p:nvSpPr>
        <p:spPr bwMode="auto">
          <a:xfrm>
            <a:off x="6942794" y="465521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7467225" y="615103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7778352" y="5833190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7932552" y="467562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>
            <a:off x="7284983" y="5078476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7193239" y="540438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30" name="Oval 39"/>
          <p:cNvSpPr>
            <a:spLocks noChangeArrowheads="1"/>
          </p:cNvSpPr>
          <p:nvPr/>
        </p:nvSpPr>
        <p:spPr bwMode="auto">
          <a:xfrm>
            <a:off x="4922853" y="446833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</a:t>
            </a: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>
            <a:off x="5265042" y="4891593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212218" y="5240993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</a:t>
            </a:r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4541412" y="521164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 flipH="1">
            <a:off x="4847163" y="4874828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4239443" y="5959092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</a:t>
            </a:r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 flipH="1">
            <a:off x="4550570" y="5641252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4910249" y="5638652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4846907" y="5976553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49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/>
              <a:t>AVL tree properties</a:t>
            </a:r>
          </a:p>
          <a:p>
            <a:pPr lvl="1"/>
            <a:r>
              <a:rPr lang="en-ZA" sz="1700" dirty="0"/>
              <a:t>The sub-trees of every node differ in height by at most one</a:t>
            </a:r>
          </a:p>
          <a:p>
            <a:pPr lvl="1"/>
            <a:r>
              <a:rPr lang="en-ZA" sz="1700" dirty="0"/>
              <a:t>Every sub-tree is an AVL tree</a:t>
            </a:r>
          </a:p>
          <a:p>
            <a:r>
              <a:rPr lang="en-ZA" sz="2000" dirty="0">
                <a:solidFill>
                  <a:srgbClr val="FF0000"/>
                </a:solidFill>
              </a:rPr>
              <a:t>When an item is inserted or deleted, the above two properties must be preserved</a:t>
            </a:r>
          </a:p>
          <a:p>
            <a:r>
              <a:rPr lang="en-ZA" sz="2000" dirty="0">
                <a:solidFill>
                  <a:srgbClr val="0070C0"/>
                </a:solidFill>
              </a:rPr>
              <a:t>How: </a:t>
            </a:r>
            <a:r>
              <a:rPr lang="en-ZA" sz="2000" dirty="0"/>
              <a:t>every node has a </a:t>
            </a:r>
            <a:r>
              <a:rPr lang="en-ZA" sz="2000" dirty="0">
                <a:solidFill>
                  <a:srgbClr val="FF0000"/>
                </a:solidFill>
              </a:rPr>
              <a:t>“balance factor”</a:t>
            </a:r>
            <a:r>
              <a:rPr lang="en-ZA" sz="2000" dirty="0"/>
              <a:t>: a number that indicates the difference between the height of the right and the left branch </a:t>
            </a:r>
            <a:r>
              <a:rPr lang="en-ZA" sz="2000" dirty="0">
                <a:solidFill>
                  <a:schemeClr val="accent5"/>
                </a:solidFill>
              </a:rPr>
              <a:t>(bf = h(right) – h(left))</a:t>
            </a:r>
          </a:p>
          <a:p>
            <a:r>
              <a:rPr lang="en-ZA" sz="2000" dirty="0">
                <a:solidFill>
                  <a:srgbClr val="00B050"/>
                </a:solidFill>
              </a:rPr>
              <a:t>In a valid AVL tree, every node has a balance factor of </a:t>
            </a:r>
            <a:br>
              <a:rPr lang="en-ZA" sz="2000" dirty="0">
                <a:solidFill>
                  <a:srgbClr val="00B050"/>
                </a:solidFill>
              </a:rPr>
            </a:br>
            <a:r>
              <a:rPr lang="en-ZA" sz="2000" dirty="0">
                <a:solidFill>
                  <a:srgbClr val="00B050"/>
                </a:solidFill>
              </a:rPr>
              <a:t>-1, 0, or +1</a:t>
            </a:r>
          </a:p>
          <a:p>
            <a:r>
              <a:rPr lang="en-ZA" sz="2000" dirty="0"/>
              <a:t>When an item is inserted/deleted, the balance factors are updated, and if the balance is lost, the tree is rebalanced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AVL Trees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1" b="11924"/>
          <a:stretch/>
        </p:blipFill>
        <p:spPr bwMode="auto">
          <a:xfrm>
            <a:off x="689620" y="4727283"/>
            <a:ext cx="8137966" cy="20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55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How can a tree get out of balance?</a:t>
            </a:r>
          </a:p>
          <a:p>
            <a:r>
              <a:rPr lang="en-ZA" sz="2000" dirty="0"/>
              <a:t>Can a tree get out of balance if its left and right branches are of the same height?</a:t>
            </a:r>
          </a:p>
          <a:p>
            <a:endParaRPr lang="en-ZA" sz="2000" dirty="0"/>
          </a:p>
          <a:p>
            <a:endParaRPr lang="en-ZA" sz="2000" dirty="0"/>
          </a:p>
          <a:p>
            <a:endParaRPr lang="en-ZA" sz="2000" dirty="0"/>
          </a:p>
          <a:p>
            <a:r>
              <a:rPr lang="en-ZA" sz="2000" dirty="0"/>
              <a:t>Can a tree get out of balance if the left branch is longer than the right branch?</a:t>
            </a:r>
          </a:p>
          <a:p>
            <a:r>
              <a:rPr lang="en-ZA" sz="2000" dirty="0"/>
              <a:t>If the right branch is longer than the left branch?</a:t>
            </a:r>
          </a:p>
          <a:p>
            <a:endParaRPr lang="en-ZA" sz="20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AVL Trees: Insertion</a:t>
            </a:r>
          </a:p>
        </p:txBody>
      </p:sp>
      <p:sp>
        <p:nvSpPr>
          <p:cNvPr id="6" name="Oval 39"/>
          <p:cNvSpPr>
            <a:spLocks noChangeArrowheads="1"/>
          </p:cNvSpPr>
          <p:nvPr/>
        </p:nvSpPr>
        <p:spPr bwMode="auto">
          <a:xfrm>
            <a:off x="3942550" y="1708659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</a:t>
            </a:r>
          </a:p>
        </p:txBody>
      </p:sp>
      <p:sp>
        <p:nvSpPr>
          <p:cNvPr id="7" name="Line 37"/>
          <p:cNvSpPr>
            <a:spLocks noChangeShapeType="1"/>
          </p:cNvSpPr>
          <p:nvPr/>
        </p:nvSpPr>
        <p:spPr bwMode="auto">
          <a:xfrm>
            <a:off x="4284739" y="2131917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Oval 26"/>
          <p:cNvSpPr>
            <a:spLocks noChangeArrowheads="1"/>
          </p:cNvSpPr>
          <p:nvPr/>
        </p:nvSpPr>
        <p:spPr bwMode="auto">
          <a:xfrm>
            <a:off x="4231915" y="248131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</a:t>
            </a:r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3561109" y="2451969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10" name="Line 38"/>
          <p:cNvSpPr>
            <a:spLocks noChangeShapeType="1"/>
          </p:cNvSpPr>
          <p:nvPr/>
        </p:nvSpPr>
        <p:spPr bwMode="auto">
          <a:xfrm flipH="1">
            <a:off x="3866860" y="2115152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Oval 39"/>
          <p:cNvSpPr>
            <a:spLocks noChangeArrowheads="1"/>
          </p:cNvSpPr>
          <p:nvPr/>
        </p:nvSpPr>
        <p:spPr bwMode="auto">
          <a:xfrm>
            <a:off x="2402075" y="441890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</a:t>
            </a:r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2744264" y="4842165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2691440" y="519156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</a:t>
            </a: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2020634" y="516221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2326385" y="4825400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1718665" y="590966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</a:t>
            </a:r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 flipH="1">
            <a:off x="2029792" y="5591824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2389471" y="5589224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2326129" y="592712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22" name="Oval 39"/>
          <p:cNvSpPr>
            <a:spLocks noChangeArrowheads="1"/>
          </p:cNvSpPr>
          <p:nvPr/>
        </p:nvSpPr>
        <p:spPr bwMode="auto">
          <a:xfrm>
            <a:off x="5425983" y="440144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</a:t>
            </a:r>
          </a:p>
        </p:txBody>
      </p:sp>
      <p:sp>
        <p:nvSpPr>
          <p:cNvPr id="23" name="Line 37"/>
          <p:cNvSpPr>
            <a:spLocks noChangeShapeType="1"/>
          </p:cNvSpPr>
          <p:nvPr/>
        </p:nvSpPr>
        <p:spPr bwMode="auto">
          <a:xfrm>
            <a:off x="5768172" y="4824704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5715348" y="517410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5044542" y="514475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5350293" y="4807939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6033777" y="590966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</a:t>
            </a: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>
            <a:off x="6036582" y="5601956"/>
            <a:ext cx="135966" cy="325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350293" y="592712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flipH="1">
            <a:off x="5653274" y="5586317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74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/>
              <a:t>If an insertion doesn’t unbalance the tree</a:t>
            </a:r>
          </a:p>
          <a:p>
            <a:pPr lvl="1"/>
            <a:r>
              <a:rPr lang="en-ZA" sz="1700" dirty="0"/>
              <a:t>Rebalancing is not required</a:t>
            </a:r>
          </a:p>
          <a:p>
            <a:pPr lvl="1"/>
            <a:r>
              <a:rPr lang="en-ZA" sz="1700" dirty="0"/>
              <a:t>We only need to update the balance factors for nodes moving back from the inserted node towards the root of the AVL tree</a:t>
            </a:r>
          </a:p>
          <a:p>
            <a:r>
              <a:rPr lang="en-ZA" sz="2000" dirty="0"/>
              <a:t>For example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AVL Trees: Insertion</a:t>
            </a:r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2402075" y="3047319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</a:t>
            </a:r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>
            <a:off x="2744264" y="3470577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2691440" y="381997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020634" y="3790629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2326385" y="3453812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1718665" y="453807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</a:t>
            </a: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2029792" y="4220236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2389471" y="4217636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2326129" y="455553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86946" y="459770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07428" y="459482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03243" y="381845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43852" y="381845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13808" y="3067959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-1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3808348" y="3761542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6" name="Oval 39"/>
          <p:cNvSpPr>
            <a:spLocks noChangeArrowheads="1"/>
          </p:cNvSpPr>
          <p:nvPr/>
        </p:nvSpPr>
        <p:spPr bwMode="auto">
          <a:xfrm>
            <a:off x="5452942" y="304445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</a:t>
            </a:r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5795131" y="3467708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Oval 26"/>
          <p:cNvSpPr>
            <a:spLocks noChangeArrowheads="1"/>
          </p:cNvSpPr>
          <p:nvPr/>
        </p:nvSpPr>
        <p:spPr bwMode="auto">
          <a:xfrm>
            <a:off x="5742307" y="381710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</a:t>
            </a:r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5071501" y="378776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50" name="Line 38"/>
          <p:cNvSpPr>
            <a:spLocks noChangeShapeType="1"/>
          </p:cNvSpPr>
          <p:nvPr/>
        </p:nvSpPr>
        <p:spPr bwMode="auto">
          <a:xfrm flipH="1">
            <a:off x="5377252" y="3450943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4769532" y="453520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</a:t>
            </a:r>
          </a:p>
        </p:txBody>
      </p:sp>
      <p:sp>
        <p:nvSpPr>
          <p:cNvPr id="52" name="Line 38"/>
          <p:cNvSpPr>
            <a:spLocks noChangeShapeType="1"/>
          </p:cNvSpPr>
          <p:nvPr/>
        </p:nvSpPr>
        <p:spPr bwMode="auto">
          <a:xfrm flipH="1">
            <a:off x="5080659" y="4217367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3" name="Line 37"/>
          <p:cNvSpPr>
            <a:spLocks noChangeShapeType="1"/>
          </p:cNvSpPr>
          <p:nvPr/>
        </p:nvSpPr>
        <p:spPr bwMode="auto">
          <a:xfrm>
            <a:off x="5440338" y="4214767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4" name="Oval 26"/>
          <p:cNvSpPr>
            <a:spLocks noChangeArrowheads="1"/>
          </p:cNvSpPr>
          <p:nvPr/>
        </p:nvSpPr>
        <p:spPr bwMode="auto">
          <a:xfrm>
            <a:off x="5376996" y="455266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37813" y="459483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58295" y="459195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54110" y="381558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194719" y="381559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33683" y="306509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74" name="Line 37"/>
          <p:cNvSpPr>
            <a:spLocks noChangeShapeType="1"/>
          </p:cNvSpPr>
          <p:nvPr/>
        </p:nvSpPr>
        <p:spPr bwMode="auto">
          <a:xfrm>
            <a:off x="6109791" y="4244959"/>
            <a:ext cx="502139" cy="3370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5" name="Oval 26"/>
          <p:cNvSpPr>
            <a:spLocks noChangeArrowheads="1"/>
          </p:cNvSpPr>
          <p:nvPr/>
        </p:nvSpPr>
        <p:spPr bwMode="auto">
          <a:xfrm>
            <a:off x="6446796" y="4581981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899208" y="458046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9387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/>
              <a:t>But, if an insertion unbalances the tree</a:t>
            </a:r>
          </a:p>
          <a:p>
            <a:pPr lvl="1"/>
            <a:r>
              <a:rPr lang="en-ZA" sz="1700" dirty="0"/>
              <a:t>We need to update the balance factors for nodes moving back from the inserted node towards the root of the AVL tree</a:t>
            </a:r>
          </a:p>
          <a:p>
            <a:pPr lvl="1"/>
            <a:r>
              <a:rPr lang="en-ZA" sz="1700" dirty="0"/>
              <a:t>We also need to rebalance the tree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AVL Trees: Insertion</a:t>
            </a:r>
          </a:p>
        </p:txBody>
      </p:sp>
    </p:spTree>
    <p:extLst>
      <p:ext uri="{BB962C8B-B14F-4D97-AF65-F5344CB8AC3E}">
        <p14:creationId xmlns:p14="http://schemas.microsoft.com/office/powerpoint/2010/main" val="405703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Four cases producing an unbalanced tree: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sz="1700" dirty="0"/>
              <a:t>Insert into the </a:t>
            </a:r>
            <a:r>
              <a:rPr lang="en-ZA" sz="1700" dirty="0">
                <a:solidFill>
                  <a:srgbClr val="0070C0"/>
                </a:solidFill>
              </a:rPr>
              <a:t>left </a:t>
            </a:r>
            <a:r>
              <a:rPr lang="en-ZA" sz="1700" dirty="0" err="1">
                <a:solidFill>
                  <a:srgbClr val="0070C0"/>
                </a:solidFill>
              </a:rPr>
              <a:t>subtree</a:t>
            </a:r>
            <a:r>
              <a:rPr lang="en-ZA" sz="1700" dirty="0">
                <a:solidFill>
                  <a:srgbClr val="0070C0"/>
                </a:solidFill>
              </a:rPr>
              <a:t> </a:t>
            </a:r>
            <a:r>
              <a:rPr lang="en-ZA" sz="1700" dirty="0"/>
              <a:t>of the </a:t>
            </a:r>
            <a:r>
              <a:rPr lang="en-ZA" sz="1700" dirty="0">
                <a:solidFill>
                  <a:srgbClr val="0070C0"/>
                </a:solidFill>
              </a:rPr>
              <a:t>left child </a:t>
            </a:r>
            <a:r>
              <a:rPr lang="en-ZA" sz="1700" dirty="0"/>
              <a:t>of n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sz="1700" dirty="0"/>
              <a:t>Insert into the </a:t>
            </a:r>
            <a:r>
              <a:rPr lang="en-ZA" sz="1700" dirty="0">
                <a:solidFill>
                  <a:srgbClr val="FF0000"/>
                </a:solidFill>
              </a:rPr>
              <a:t>right </a:t>
            </a:r>
            <a:r>
              <a:rPr lang="en-ZA" sz="1700" dirty="0" err="1">
                <a:solidFill>
                  <a:srgbClr val="FF0000"/>
                </a:solidFill>
              </a:rPr>
              <a:t>subtree</a:t>
            </a:r>
            <a:r>
              <a:rPr lang="en-ZA" sz="1700" dirty="0">
                <a:solidFill>
                  <a:srgbClr val="FF0000"/>
                </a:solidFill>
              </a:rPr>
              <a:t> </a:t>
            </a:r>
            <a:r>
              <a:rPr lang="en-ZA" sz="1700" dirty="0"/>
              <a:t>of the </a:t>
            </a:r>
            <a:r>
              <a:rPr lang="en-ZA" sz="1700" dirty="0">
                <a:solidFill>
                  <a:srgbClr val="0070C0"/>
                </a:solidFill>
              </a:rPr>
              <a:t>left child </a:t>
            </a:r>
            <a:r>
              <a:rPr lang="en-ZA" sz="1700" dirty="0"/>
              <a:t>of n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sz="1700" dirty="0"/>
              <a:t>Insert into the </a:t>
            </a:r>
            <a:r>
              <a:rPr lang="en-ZA" sz="1700" dirty="0">
                <a:solidFill>
                  <a:srgbClr val="0070C0"/>
                </a:solidFill>
              </a:rPr>
              <a:t>left </a:t>
            </a:r>
            <a:r>
              <a:rPr lang="en-ZA" sz="1700" dirty="0" err="1">
                <a:solidFill>
                  <a:srgbClr val="0070C0"/>
                </a:solidFill>
              </a:rPr>
              <a:t>subtree</a:t>
            </a:r>
            <a:r>
              <a:rPr lang="en-ZA" sz="1700" dirty="0">
                <a:solidFill>
                  <a:srgbClr val="0070C0"/>
                </a:solidFill>
              </a:rPr>
              <a:t> </a:t>
            </a:r>
            <a:r>
              <a:rPr lang="en-ZA" sz="1700" dirty="0"/>
              <a:t>of the </a:t>
            </a:r>
            <a:r>
              <a:rPr lang="en-ZA" sz="1700" dirty="0">
                <a:solidFill>
                  <a:srgbClr val="FF0000"/>
                </a:solidFill>
              </a:rPr>
              <a:t>right child </a:t>
            </a:r>
            <a:r>
              <a:rPr lang="en-ZA" sz="1700" dirty="0"/>
              <a:t>of n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sz="1700" dirty="0"/>
              <a:t>Insert into the </a:t>
            </a:r>
            <a:r>
              <a:rPr lang="en-ZA" sz="1700" dirty="0">
                <a:solidFill>
                  <a:srgbClr val="FF0000"/>
                </a:solidFill>
              </a:rPr>
              <a:t>right </a:t>
            </a:r>
            <a:r>
              <a:rPr lang="en-ZA" sz="1700" dirty="0" err="1">
                <a:solidFill>
                  <a:srgbClr val="FF0000"/>
                </a:solidFill>
              </a:rPr>
              <a:t>subtree</a:t>
            </a:r>
            <a:r>
              <a:rPr lang="en-ZA" sz="1700" dirty="0">
                <a:solidFill>
                  <a:srgbClr val="FF0000"/>
                </a:solidFill>
              </a:rPr>
              <a:t> </a:t>
            </a:r>
            <a:r>
              <a:rPr lang="en-ZA" sz="1700" dirty="0"/>
              <a:t>of the </a:t>
            </a:r>
            <a:r>
              <a:rPr lang="en-ZA" sz="1700" dirty="0">
                <a:solidFill>
                  <a:srgbClr val="FF0000"/>
                </a:solidFill>
              </a:rPr>
              <a:t>right child </a:t>
            </a:r>
            <a:r>
              <a:rPr lang="en-ZA" sz="1700" dirty="0"/>
              <a:t>of n</a:t>
            </a:r>
            <a:endParaRPr lang="en-ZA" sz="20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AVL Trees: Insertion</a:t>
            </a:r>
          </a:p>
        </p:txBody>
      </p:sp>
      <p:sp>
        <p:nvSpPr>
          <p:cNvPr id="11" name="Oval 39"/>
          <p:cNvSpPr>
            <a:spLocks noChangeArrowheads="1"/>
          </p:cNvSpPr>
          <p:nvPr/>
        </p:nvSpPr>
        <p:spPr bwMode="auto">
          <a:xfrm>
            <a:off x="1846090" y="335622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</a:t>
            </a:r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2188279" y="3779484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2135455" y="412888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</a:t>
            </a: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1464649" y="409953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1770400" y="3762719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1162680" y="4846983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</a:t>
            </a:r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 flipH="1">
            <a:off x="1473807" y="4529143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1833486" y="4526543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1770144" y="486444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61651" y="5594430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1172778" y="5276590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Oval 39"/>
          <p:cNvSpPr>
            <a:spLocks noChangeArrowheads="1"/>
          </p:cNvSpPr>
          <p:nvPr/>
        </p:nvSpPr>
        <p:spPr bwMode="auto">
          <a:xfrm>
            <a:off x="3662306" y="387093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</a:t>
            </a:r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>
            <a:off x="4004495" y="4294194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3951671" y="464359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3280865" y="461424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3586616" y="4277429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2978896" y="5361693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</a:t>
            </a: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3290023" y="5043853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3649702" y="5041253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3586360" y="537915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3888205" y="6051630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</a:t>
            </a: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3951671" y="5788176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3509465" y="3293238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43" name="Oval 39"/>
          <p:cNvSpPr>
            <a:spLocks noChangeArrowheads="1"/>
          </p:cNvSpPr>
          <p:nvPr/>
        </p:nvSpPr>
        <p:spPr bwMode="auto">
          <a:xfrm>
            <a:off x="5407268" y="329323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44" name="Line 37"/>
          <p:cNvSpPr>
            <a:spLocks noChangeShapeType="1"/>
          </p:cNvSpPr>
          <p:nvPr/>
        </p:nvSpPr>
        <p:spPr bwMode="auto">
          <a:xfrm>
            <a:off x="5749457" y="3716496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5696633" y="406589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46" name="Oval 26"/>
          <p:cNvSpPr>
            <a:spLocks noChangeArrowheads="1"/>
          </p:cNvSpPr>
          <p:nvPr/>
        </p:nvSpPr>
        <p:spPr bwMode="auto">
          <a:xfrm>
            <a:off x="5025827" y="403654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</a:t>
            </a:r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 flipH="1">
            <a:off x="5331578" y="3699731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Oval 26"/>
          <p:cNvSpPr>
            <a:spLocks noChangeArrowheads="1"/>
          </p:cNvSpPr>
          <p:nvPr/>
        </p:nvSpPr>
        <p:spPr bwMode="auto">
          <a:xfrm>
            <a:off x="6015062" y="480145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</a:t>
            </a:r>
          </a:p>
        </p:txBody>
      </p:sp>
      <p:sp>
        <p:nvSpPr>
          <p:cNvPr id="49" name="Line 37"/>
          <p:cNvSpPr>
            <a:spLocks noChangeShapeType="1"/>
          </p:cNvSpPr>
          <p:nvPr/>
        </p:nvSpPr>
        <p:spPr bwMode="auto">
          <a:xfrm>
            <a:off x="6017867" y="4493748"/>
            <a:ext cx="135966" cy="325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5331578" y="481891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</a:t>
            </a:r>
          </a:p>
        </p:txBody>
      </p:sp>
      <p:sp>
        <p:nvSpPr>
          <p:cNvPr id="51" name="Line 38"/>
          <p:cNvSpPr>
            <a:spLocks noChangeShapeType="1"/>
          </p:cNvSpPr>
          <p:nvPr/>
        </p:nvSpPr>
        <p:spPr bwMode="auto">
          <a:xfrm flipH="1">
            <a:off x="5634559" y="4478109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5025827" y="5571938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53" name="Line 38"/>
          <p:cNvSpPr>
            <a:spLocks noChangeShapeType="1"/>
          </p:cNvSpPr>
          <p:nvPr/>
        </p:nvSpPr>
        <p:spPr bwMode="auto">
          <a:xfrm flipH="1">
            <a:off x="5336954" y="5254098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4" name="Oval 39"/>
          <p:cNvSpPr>
            <a:spLocks noChangeArrowheads="1"/>
          </p:cNvSpPr>
          <p:nvPr/>
        </p:nvSpPr>
        <p:spPr bwMode="auto">
          <a:xfrm>
            <a:off x="7370727" y="387093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55" name="Line 37"/>
          <p:cNvSpPr>
            <a:spLocks noChangeShapeType="1"/>
          </p:cNvSpPr>
          <p:nvPr/>
        </p:nvSpPr>
        <p:spPr bwMode="auto">
          <a:xfrm>
            <a:off x="7712916" y="4294194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6" name="Oval 26"/>
          <p:cNvSpPr>
            <a:spLocks noChangeArrowheads="1"/>
          </p:cNvSpPr>
          <p:nvPr/>
        </p:nvSpPr>
        <p:spPr bwMode="auto">
          <a:xfrm>
            <a:off x="7660092" y="464359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6989286" y="461424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</a:t>
            </a:r>
          </a:p>
        </p:txBody>
      </p:sp>
      <p:sp>
        <p:nvSpPr>
          <p:cNvPr id="58" name="Line 38"/>
          <p:cNvSpPr>
            <a:spLocks noChangeShapeType="1"/>
          </p:cNvSpPr>
          <p:nvPr/>
        </p:nvSpPr>
        <p:spPr bwMode="auto">
          <a:xfrm flipH="1">
            <a:off x="7295037" y="4277429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7978521" y="537915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</a:t>
            </a:r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>
            <a:off x="7981326" y="5071446"/>
            <a:ext cx="135966" cy="325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7295037" y="539661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</a:t>
            </a:r>
          </a:p>
        </p:txBody>
      </p:sp>
      <p:sp>
        <p:nvSpPr>
          <p:cNvPr id="62" name="Line 38"/>
          <p:cNvSpPr>
            <a:spLocks noChangeShapeType="1"/>
          </p:cNvSpPr>
          <p:nvPr/>
        </p:nvSpPr>
        <p:spPr bwMode="auto">
          <a:xfrm flipH="1">
            <a:off x="7598018" y="5055807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8256831" y="6066543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</a:t>
            </a:r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>
            <a:off x="8320297" y="5803089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7" name="Down Arrow 66"/>
          <p:cNvSpPr/>
          <p:nvPr/>
        </p:nvSpPr>
        <p:spPr>
          <a:xfrm>
            <a:off x="5252469" y="2713023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68" name="Down Arrow 67"/>
          <p:cNvSpPr/>
          <p:nvPr/>
        </p:nvSpPr>
        <p:spPr>
          <a:xfrm>
            <a:off x="1693249" y="2740989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69" name="Down Arrow 68"/>
          <p:cNvSpPr/>
          <p:nvPr/>
        </p:nvSpPr>
        <p:spPr>
          <a:xfrm>
            <a:off x="7220437" y="3293540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472262" y="306608"/>
            <a:ext cx="2380735" cy="169189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Cases 1 &amp; 4 mirror each other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Cases 2 &amp; 3 mirror each other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0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3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Let’s consider the two basic cases: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sz="1700" dirty="0"/>
              <a:t>Insert into the </a:t>
            </a:r>
            <a:r>
              <a:rPr lang="en-ZA" sz="1700" dirty="0">
                <a:solidFill>
                  <a:srgbClr val="0070C0"/>
                </a:solidFill>
              </a:rPr>
              <a:t>left </a:t>
            </a:r>
            <a:r>
              <a:rPr lang="en-ZA" sz="1700" dirty="0" err="1">
                <a:solidFill>
                  <a:srgbClr val="0070C0"/>
                </a:solidFill>
              </a:rPr>
              <a:t>subtree</a:t>
            </a:r>
            <a:r>
              <a:rPr lang="en-ZA" sz="1700" dirty="0">
                <a:solidFill>
                  <a:srgbClr val="0070C0"/>
                </a:solidFill>
              </a:rPr>
              <a:t> </a:t>
            </a:r>
            <a:r>
              <a:rPr lang="en-ZA" sz="1700" dirty="0"/>
              <a:t>of the </a:t>
            </a:r>
            <a:r>
              <a:rPr lang="en-ZA" sz="1700" dirty="0">
                <a:solidFill>
                  <a:srgbClr val="0070C0"/>
                </a:solidFill>
              </a:rPr>
              <a:t>left child </a:t>
            </a:r>
            <a:r>
              <a:rPr lang="en-ZA" sz="1700" dirty="0"/>
              <a:t>of n </a:t>
            </a:r>
            <a:br>
              <a:rPr lang="en-ZA" sz="1700" dirty="0"/>
            </a:br>
            <a:r>
              <a:rPr lang="en-ZA" sz="1700" dirty="0"/>
              <a:t>(inserting on the “outside”)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sz="1700" dirty="0"/>
              <a:t>Insert into the </a:t>
            </a:r>
            <a:r>
              <a:rPr lang="en-ZA" sz="1700" dirty="0">
                <a:solidFill>
                  <a:srgbClr val="FF0000"/>
                </a:solidFill>
              </a:rPr>
              <a:t>right </a:t>
            </a:r>
            <a:r>
              <a:rPr lang="en-ZA" sz="1700" dirty="0" err="1">
                <a:solidFill>
                  <a:srgbClr val="FF0000"/>
                </a:solidFill>
              </a:rPr>
              <a:t>subtree</a:t>
            </a:r>
            <a:r>
              <a:rPr lang="en-ZA" sz="1700" dirty="0">
                <a:solidFill>
                  <a:srgbClr val="FF0000"/>
                </a:solidFill>
              </a:rPr>
              <a:t> </a:t>
            </a:r>
            <a:r>
              <a:rPr lang="en-ZA" sz="1700" dirty="0"/>
              <a:t>of the </a:t>
            </a:r>
            <a:r>
              <a:rPr lang="en-ZA" sz="1700" dirty="0">
                <a:solidFill>
                  <a:srgbClr val="0070C0"/>
                </a:solidFill>
              </a:rPr>
              <a:t>left child </a:t>
            </a:r>
            <a:r>
              <a:rPr lang="en-ZA" sz="1700" dirty="0"/>
              <a:t>of n </a:t>
            </a:r>
            <a:br>
              <a:rPr lang="en-ZA" sz="1700" dirty="0"/>
            </a:br>
            <a:r>
              <a:rPr lang="en-ZA" sz="1700" dirty="0"/>
              <a:t>(inserting on the “inside”)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AVL Trees: Insertion</a:t>
            </a:r>
          </a:p>
        </p:txBody>
      </p:sp>
      <p:sp>
        <p:nvSpPr>
          <p:cNvPr id="11" name="Oval 39"/>
          <p:cNvSpPr>
            <a:spLocks noChangeArrowheads="1"/>
          </p:cNvSpPr>
          <p:nvPr/>
        </p:nvSpPr>
        <p:spPr bwMode="auto">
          <a:xfrm>
            <a:off x="3051065" y="346600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</a:t>
            </a:r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3393254" y="3889259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3340430" y="4238659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</a:t>
            </a: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2669624" y="420931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2975375" y="3872494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2367655" y="495675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</a:t>
            </a:r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 flipH="1">
            <a:off x="2678782" y="4638918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3038461" y="4636318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2975119" y="4974219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066626" y="5704205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2377753" y="5386365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Oval 39"/>
          <p:cNvSpPr>
            <a:spLocks noChangeArrowheads="1"/>
          </p:cNvSpPr>
          <p:nvPr/>
        </p:nvSpPr>
        <p:spPr bwMode="auto">
          <a:xfrm>
            <a:off x="5894760" y="351670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</a:t>
            </a:r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>
            <a:off x="6236949" y="3939966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6184125" y="428936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513319" y="426001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5819070" y="3923201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5211350" y="500746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</a:t>
            </a: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5522477" y="4689625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5882156" y="4687025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5818814" y="502492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6120659" y="5697402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</a:t>
            </a: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6184125" y="5433948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741919" y="2939010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68" name="Down Arrow 67"/>
          <p:cNvSpPr/>
          <p:nvPr/>
        </p:nvSpPr>
        <p:spPr>
          <a:xfrm>
            <a:off x="2895414" y="2881208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559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Case 1: </a:t>
            </a:r>
            <a:r>
              <a:rPr lang="en-ZA" sz="2000" dirty="0"/>
              <a:t>Insert into the </a:t>
            </a:r>
            <a:r>
              <a:rPr lang="en-ZA" sz="2000" dirty="0">
                <a:solidFill>
                  <a:srgbClr val="0070C0"/>
                </a:solidFill>
              </a:rPr>
              <a:t>left subtree </a:t>
            </a:r>
            <a:r>
              <a:rPr lang="en-ZA" sz="2000" dirty="0"/>
              <a:t>of the </a:t>
            </a:r>
            <a:r>
              <a:rPr lang="en-ZA" sz="2000" dirty="0">
                <a:solidFill>
                  <a:srgbClr val="0070C0"/>
                </a:solidFill>
              </a:rPr>
              <a:t>left child </a:t>
            </a:r>
            <a:r>
              <a:rPr lang="en-ZA" sz="2000" dirty="0"/>
              <a:t>of n</a:t>
            </a:r>
          </a:p>
          <a:p>
            <a:r>
              <a:rPr lang="en-ZA" sz="2000" dirty="0"/>
              <a:t>Rebalance tree: One right rotation about unbalanced node</a:t>
            </a:r>
            <a:endParaRPr lang="en-ZA" sz="17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AVL Trees: Insertion</a:t>
            </a:r>
          </a:p>
        </p:txBody>
      </p:sp>
      <p:sp>
        <p:nvSpPr>
          <p:cNvPr id="11" name="Oval 39"/>
          <p:cNvSpPr>
            <a:spLocks noChangeArrowheads="1"/>
          </p:cNvSpPr>
          <p:nvPr/>
        </p:nvSpPr>
        <p:spPr bwMode="auto">
          <a:xfrm>
            <a:off x="2037811" y="2601028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</a:t>
            </a:r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2380000" y="3024286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2327176" y="337368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</a:t>
            </a: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1656370" y="334433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1962121" y="3007521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1354401" y="409178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</a:t>
            </a:r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 flipH="1">
            <a:off x="1665528" y="3773945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2025207" y="3771345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1961865" y="410924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53372" y="4839232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1364499" y="4521392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3335307" y="3454221"/>
            <a:ext cx="2578758" cy="95728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Rotate C around G</a:t>
            </a:r>
          </a:p>
        </p:txBody>
      </p:sp>
      <p:sp>
        <p:nvSpPr>
          <p:cNvPr id="31" name="Oval 39"/>
          <p:cNvSpPr>
            <a:spLocks noChangeArrowheads="1"/>
          </p:cNvSpPr>
          <p:nvPr/>
        </p:nvSpPr>
        <p:spPr bwMode="auto">
          <a:xfrm>
            <a:off x="7351438" y="3403698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</a:t>
            </a:r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7693627" y="3826956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7640803" y="417635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</a:t>
            </a:r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6930252" y="2656251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 flipH="1">
            <a:off x="7319804" y="3826956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6" name="Oval 26"/>
          <p:cNvSpPr>
            <a:spLocks noChangeArrowheads="1"/>
          </p:cNvSpPr>
          <p:nvPr/>
        </p:nvSpPr>
        <p:spPr bwMode="auto">
          <a:xfrm>
            <a:off x="6628283" y="340369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</a:t>
            </a:r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 flipH="1">
            <a:off x="6939410" y="3085858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Line 37"/>
          <p:cNvSpPr>
            <a:spLocks noChangeShapeType="1"/>
          </p:cNvSpPr>
          <p:nvPr/>
        </p:nvSpPr>
        <p:spPr bwMode="auto">
          <a:xfrm>
            <a:off x="7299089" y="3083258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7026760" y="416882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6327254" y="4151145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</a:t>
            </a:r>
          </a:p>
        </p:txBody>
      </p:sp>
      <p:sp>
        <p:nvSpPr>
          <p:cNvPr id="51" name="Line 38"/>
          <p:cNvSpPr>
            <a:spLocks noChangeShapeType="1"/>
          </p:cNvSpPr>
          <p:nvPr/>
        </p:nvSpPr>
        <p:spPr bwMode="auto">
          <a:xfrm flipH="1">
            <a:off x="6638381" y="3833305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2" name="U-Turn Arrow 51"/>
          <p:cNvSpPr/>
          <p:nvPr/>
        </p:nvSpPr>
        <p:spPr>
          <a:xfrm>
            <a:off x="1720967" y="1989477"/>
            <a:ext cx="1090888" cy="593124"/>
          </a:xfrm>
          <a:prstGeom prst="utur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0572" y="483923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05882" y="4109246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21308" y="3367868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11370" y="2644034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-2</a:t>
            </a:r>
          </a:p>
        </p:txBody>
      </p:sp>
      <p:sp>
        <p:nvSpPr>
          <p:cNvPr id="3" name="Smiley Face 2"/>
          <p:cNvSpPr/>
          <p:nvPr/>
        </p:nvSpPr>
        <p:spPr>
          <a:xfrm>
            <a:off x="6485446" y="5120202"/>
            <a:ext cx="1383957" cy="1334530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94544" y="26929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46618" y="3449158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07992" y="344915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22330" y="417377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759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2" grpId="0" animBg="1"/>
      <p:bldP spid="3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4" grpId="0"/>
      <p:bldP spid="53" grpId="0"/>
      <p:bldP spid="54" grpId="0"/>
      <p:bldP spid="55" grpId="0"/>
      <p:bldP spid="3" grpId="0" animBg="1"/>
      <p:bldP spid="36" grpId="0"/>
      <p:bldP spid="37" grpId="0"/>
      <p:bldP spid="38" grpId="0"/>
      <p:bldP spid="3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13.8|37.7|31.4|41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3.5|20|19.1|61.5|51.5|33.8|9.7|19.5|8|17.3|12|100.6|1.9|6|10.5|4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2.9|7.2|5.5|1.6|28.6|27.3|10.5|22.3|42.4|3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5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5.5|36.1|62|44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.1|13.2|63.7|3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2.4|35.3|22.1|98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7.9|9.2|80|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77.7|47.8|61.5|55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18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36.1|78.4|13.9|36.5|3.4|26.9|15.7|3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4.1|33|9|9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4|15.9|17.3|22.7|7.3|18.5|11.9|7.6|67.6|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0.8|37.7|31"/>
</p:tagLst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1609</Words>
  <Application>Microsoft Office PowerPoint</Application>
  <PresentationFormat>On-screen Show (4:3)</PresentationFormat>
  <Paragraphs>499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Century Gothic</vt:lpstr>
      <vt:lpstr>Times New Roman</vt:lpstr>
      <vt:lpstr>Wingdings</vt:lpstr>
      <vt:lpstr>Presentation level design</vt:lpstr>
      <vt:lpstr>COS 212 Balancing a Binary Tree: AVL Trees</vt:lpstr>
      <vt:lpstr>AVL Trees</vt:lpstr>
      <vt:lpstr>AVL Trees</vt:lpstr>
      <vt:lpstr>AVL Trees: Insertion</vt:lpstr>
      <vt:lpstr>AVL Trees: Insertion</vt:lpstr>
      <vt:lpstr>AVL Trees: Insertion</vt:lpstr>
      <vt:lpstr>AVL Trees: Insertion</vt:lpstr>
      <vt:lpstr>AVL Trees: Insertion</vt:lpstr>
      <vt:lpstr>AVL Trees: Insertion</vt:lpstr>
      <vt:lpstr>AVL Trees: Insertion</vt:lpstr>
      <vt:lpstr>AVL Trees: Insertion</vt:lpstr>
      <vt:lpstr>AVL Trees: Insertion</vt:lpstr>
      <vt:lpstr>AVL Trees: Insertion</vt:lpstr>
      <vt:lpstr>AVL Trees: Deletion</vt:lpstr>
      <vt:lpstr>AVL Trees: Deletion</vt:lpstr>
      <vt:lpstr>AVL Trees: Deletion</vt:lpstr>
      <vt:lpstr>AVL Trees: Deletion</vt:lpstr>
      <vt:lpstr>AVL Trees: Deletion</vt:lpstr>
      <vt:lpstr>AVL Trees: Deletion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212 Balancing a Binary Tree: AVL Trees</dc:title>
  <dc:creator>Mr. WK Hauger</dc:creator>
  <cp:lastModifiedBy>Mr. S Bebington</cp:lastModifiedBy>
  <cp:revision>1</cp:revision>
  <dcterms:created xsi:type="dcterms:W3CDTF">2023-03-08T04:18:38Z</dcterms:created>
  <dcterms:modified xsi:type="dcterms:W3CDTF">2023-03-24T09:16:44Z</dcterms:modified>
</cp:coreProperties>
</file>