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1"/>
  </p:notesMasterIdLst>
  <p:handoutMasterIdLst>
    <p:handoutMasterId r:id="rId12"/>
  </p:handoutMasterIdLst>
  <p:sldIdLst>
    <p:sldId id="257" r:id="rId3"/>
    <p:sldId id="258" r:id="rId4"/>
    <p:sldId id="289" r:id="rId5"/>
    <p:sldId id="291" r:id="rId6"/>
    <p:sldId id="294" r:id="rId7"/>
    <p:sldId id="303" r:id="rId8"/>
    <p:sldId id="295" r:id="rId9"/>
    <p:sldId id="30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7" autoAdjust="0"/>
  </p:normalViewPr>
  <p:slideViewPr>
    <p:cSldViewPr snapToGrid="0">
      <p:cViewPr varScale="1">
        <p:scale>
          <a:sx n="78" d="100"/>
          <a:sy n="78" d="100"/>
        </p:scale>
        <p:origin x="157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68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40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16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23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87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35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74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3/24/2023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3/24/2023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3/24/2023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3/24/2023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3/24/2023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3/24/2023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3/24/2023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 212</a:t>
            </a:r>
            <a:br>
              <a:rPr lang="en-US" dirty="0"/>
            </a:br>
            <a:r>
              <a:rPr lang="en-US" dirty="0"/>
              <a:t>Recursion Basics, Tail &amp; Non-Tail Recursion</a:t>
            </a:r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439933" cy="5272220"/>
          </a:xfrm>
        </p:spPr>
        <p:txBody>
          <a:bodyPr>
            <a:normAutofit/>
          </a:bodyPr>
          <a:lstStyle/>
          <a:p>
            <a:pPr lvl="0"/>
            <a:r>
              <a:rPr kumimoji="1" lang="en-US" altLang="zh-TW" sz="2400" dirty="0">
                <a:solidFill>
                  <a:srgbClr val="0070C0"/>
                </a:solidFill>
                <a:ea typeface="新細明體" charset="-120"/>
              </a:rPr>
              <a:t>Iterative structures</a:t>
            </a:r>
            <a:r>
              <a:rPr kumimoji="1" lang="en-US" altLang="zh-TW" sz="2400" dirty="0">
                <a:ea typeface="新細明體" charset="-120"/>
              </a:rPr>
              <a:t> repeat operations using loops</a:t>
            </a:r>
            <a:endParaRPr kumimoji="1" lang="en-US" altLang="zh-TW" sz="2400" dirty="0">
              <a:solidFill>
                <a:srgbClr val="0070C0"/>
              </a:solidFill>
              <a:ea typeface="新細明體" charset="-120"/>
            </a:endParaRPr>
          </a:p>
          <a:p>
            <a:pPr lvl="0"/>
            <a:r>
              <a:rPr kumimoji="1" lang="en-US" altLang="zh-TW" sz="2400" dirty="0">
                <a:solidFill>
                  <a:srgbClr val="0070C0"/>
                </a:solidFill>
                <a:ea typeface="新細明體" charset="-120"/>
              </a:rPr>
              <a:t>Recursive functions</a:t>
            </a:r>
            <a:r>
              <a:rPr kumimoji="1" lang="en-US" altLang="zh-TW" sz="2400" dirty="0">
                <a:ea typeface="新細明體" charset="-120"/>
              </a:rPr>
              <a:t> repeat operations by </a:t>
            </a:r>
            <a:r>
              <a:rPr kumimoji="1" lang="en-US" altLang="zh-TW" sz="2400" dirty="0">
                <a:solidFill>
                  <a:srgbClr val="FF0000"/>
                </a:solidFill>
                <a:ea typeface="新細明體" charset="-120"/>
              </a:rPr>
              <a:t>invoking themselves</a:t>
            </a:r>
            <a:r>
              <a:rPr kumimoji="1" lang="en-US" altLang="zh-TW" sz="2400" dirty="0">
                <a:ea typeface="新細明體" charset="-120"/>
              </a:rPr>
              <a:t> over and over until a </a:t>
            </a:r>
            <a:r>
              <a:rPr kumimoji="1" lang="en-US" altLang="zh-TW" sz="2400" dirty="0">
                <a:solidFill>
                  <a:srgbClr val="FF0000"/>
                </a:solidFill>
                <a:ea typeface="新細明體" charset="-120"/>
              </a:rPr>
              <a:t>base case</a:t>
            </a:r>
            <a:r>
              <a:rPr kumimoji="1" lang="en-US" altLang="zh-TW" sz="2400" dirty="0">
                <a:ea typeface="新細明體" charset="-120"/>
              </a:rPr>
              <a:t> is reached</a:t>
            </a:r>
          </a:p>
          <a:p>
            <a:pPr lvl="0"/>
            <a:r>
              <a:rPr kumimoji="1" lang="en-US" altLang="zh-TW" sz="2400" dirty="0">
                <a:ea typeface="新細明體" charset="-120"/>
              </a:rPr>
              <a:t>Consider the factorial function:</a:t>
            </a:r>
          </a:p>
          <a:p>
            <a:endParaRPr kumimoji="1" lang="en-US" dirty="0">
              <a:ea typeface="新細明體" charset="-120"/>
            </a:endParaRPr>
          </a:p>
          <a:p>
            <a:pPr lvl="1"/>
            <a:endParaRPr lang="en-ZA" dirty="0"/>
          </a:p>
          <a:p>
            <a:pPr lvl="1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60575" y="3096180"/>
            <a:ext cx="911225" cy="457200"/>
          </a:xfrm>
          <a:prstGeom prst="rect">
            <a:avLst/>
          </a:prstGeom>
          <a:noFill/>
        </p:spPr>
        <p:txBody>
          <a:bodyPr vert="horz" lIns="92075" tIns="46038" rIns="92075" bIns="46038" rtlCol="0" anchor="ctr"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>
                <a:latin typeface="Arial Unicode MS" pitchFamily="34" charset="-128"/>
              </a:rPr>
              <a:t>n</a:t>
            </a:r>
            <a:r>
              <a:rPr lang="en-US" sz="1400" i="1" dirty="0">
                <a:latin typeface="Arial Unicode MS" pitchFamily="34" charset="-128"/>
              </a:rPr>
              <a:t> </a:t>
            </a:r>
            <a:r>
              <a:rPr lang="en-US" sz="2800" dirty="0">
                <a:latin typeface="Arial Unicode MS" pitchFamily="34" charset="-128"/>
              </a:rPr>
              <a:t>! =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95600" y="3096180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800">
                <a:latin typeface="Arial Unicode MS" pitchFamily="34" charset="-128"/>
              </a:rPr>
              <a:t>1 </a:t>
            </a:r>
            <a:r>
              <a:rPr lang="en-US" sz="2800">
                <a:latin typeface="Arial Unicode MS" pitchFamily="34" charset="-128"/>
                <a:cs typeface="Times New Roman" pitchFamily="18" charset="0"/>
              </a:rPr>
              <a:t>⋅ 2 ⋅ 3 ⋅ … ⋅ (</a:t>
            </a:r>
            <a:r>
              <a:rPr lang="en-US" sz="2800" i="1">
                <a:latin typeface="Arial Unicode MS" pitchFamily="34" charset="-128"/>
                <a:cs typeface="Times New Roman" pitchFamily="18" charset="0"/>
              </a:rPr>
              <a:t>n</a:t>
            </a:r>
            <a:r>
              <a:rPr lang="en-US" sz="2800">
                <a:latin typeface="Arial Unicode MS" pitchFamily="34" charset="-128"/>
                <a:cs typeface="Times New Roman" pitchFamily="18" charset="0"/>
              </a:rPr>
              <a:t> – 1) ⋅ </a:t>
            </a:r>
            <a:r>
              <a:rPr lang="en-US" sz="2800" i="1">
                <a:latin typeface="Arial Unicode MS" pitchFamily="34" charset="-128"/>
                <a:cs typeface="Times New Roman" pitchFamily="18" charset="0"/>
              </a:rPr>
              <a:t>n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4648200" y="3629580"/>
            <a:ext cx="0" cy="381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39123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359800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194175" y="4010580"/>
            <a:ext cx="9112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000" dirty="0">
                <a:solidFill>
                  <a:srgbClr val="FF0000"/>
                </a:solidFill>
                <a:latin typeface="Arial Unicode MS" pitchFamily="34" charset="-128"/>
              </a:rPr>
              <a:t>??</a:t>
            </a:r>
            <a:r>
              <a:rPr lang="en-US" sz="3200" dirty="0">
                <a:latin typeface="Arial Unicode MS" pitchFamily="34" charset="-128"/>
              </a:rPr>
              <a:t> 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616695" y="5001180"/>
            <a:ext cx="91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800" i="1" dirty="0">
                <a:latin typeface="Arial Unicode MS" pitchFamily="34" charset="-128"/>
              </a:rPr>
              <a:t>n</a:t>
            </a:r>
            <a:r>
              <a:rPr lang="en-US" sz="1200" i="1" dirty="0">
                <a:latin typeface="Arial Unicode MS" pitchFamily="34" charset="-128"/>
              </a:rPr>
              <a:t> </a:t>
            </a:r>
            <a:r>
              <a:rPr lang="en-US" sz="2800" dirty="0">
                <a:latin typeface="Arial Unicode MS" pitchFamily="34" charset="-128"/>
              </a:rPr>
              <a:t>! =</a:t>
            </a:r>
            <a:r>
              <a:rPr lang="en-US" sz="3200" dirty="0">
                <a:latin typeface="Arial Unicode MS" pitchFamily="34" charset="-128"/>
              </a:rPr>
              <a:t> 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1451718" y="4772580"/>
            <a:ext cx="761686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defTabSz="663575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800" dirty="0">
                <a:latin typeface="Arial Unicode MS" pitchFamily="34" charset="-128"/>
              </a:rPr>
              <a:t>1 			if </a:t>
            </a:r>
            <a:r>
              <a:rPr lang="en-US" sz="2800" i="1" dirty="0">
                <a:latin typeface="Arial Unicode MS" pitchFamily="34" charset="-128"/>
              </a:rPr>
              <a:t>n</a:t>
            </a:r>
            <a:r>
              <a:rPr lang="en-US" sz="2800" dirty="0">
                <a:latin typeface="Arial Unicode MS" pitchFamily="34" charset="-128"/>
              </a:rPr>
              <a:t> = 0 	</a:t>
            </a:r>
            <a:r>
              <a:rPr lang="en-US" sz="2000" dirty="0">
                <a:solidFill>
                  <a:srgbClr val="0070C0"/>
                </a:solidFill>
                <a:latin typeface="Arial Unicode MS" pitchFamily="34" charset="-128"/>
              </a:rPr>
              <a:t>(Base case, ground case, or anchor)</a:t>
            </a:r>
          </a:p>
          <a:p>
            <a:pPr defTabSz="663575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800" i="1" dirty="0">
                <a:latin typeface="Arial Unicode MS" pitchFamily="34" charset="-128"/>
              </a:rPr>
              <a:t>n</a:t>
            </a:r>
            <a:r>
              <a:rPr lang="en-US" sz="2000" dirty="0">
                <a:latin typeface="Arial Unicode MS" pitchFamily="34" charset="-128"/>
              </a:rPr>
              <a:t> </a:t>
            </a:r>
            <a:r>
              <a:rPr lang="en-US" sz="2800" dirty="0">
                <a:latin typeface="Arial Unicode MS" pitchFamily="34" charset="-128"/>
                <a:cs typeface="Times New Roman" pitchFamily="18" charset="0"/>
              </a:rPr>
              <a:t>⋅</a:t>
            </a:r>
            <a:r>
              <a:rPr lang="en-US" sz="2000" dirty="0">
                <a:latin typeface="Arial Unicode MS" pitchFamily="34" charset="-128"/>
                <a:cs typeface="Times New Roman" pitchFamily="18" charset="0"/>
              </a:rPr>
              <a:t> </a:t>
            </a:r>
            <a:r>
              <a:rPr lang="en-US" sz="2800" dirty="0">
                <a:latin typeface="Arial Unicode MS" pitchFamily="34" charset="-128"/>
                <a:cs typeface="Times New Roman" pitchFamily="18" charset="0"/>
              </a:rPr>
              <a:t>(</a:t>
            </a:r>
            <a:r>
              <a:rPr lang="en-US" sz="2800" i="1" dirty="0">
                <a:latin typeface="Arial Unicode MS" pitchFamily="34" charset="-128"/>
                <a:cs typeface="Times New Roman" pitchFamily="18" charset="0"/>
              </a:rPr>
              <a:t>n</a:t>
            </a:r>
            <a:r>
              <a:rPr lang="en-US" sz="2800" dirty="0">
                <a:latin typeface="Arial Unicode MS" pitchFamily="34" charset="-128"/>
                <a:cs typeface="Times New Roman" pitchFamily="18" charset="0"/>
              </a:rPr>
              <a:t> – 1)!	if </a:t>
            </a:r>
            <a:r>
              <a:rPr lang="en-US" sz="2800" i="1" dirty="0">
                <a:latin typeface="Arial Unicode MS" pitchFamily="34" charset="-128"/>
                <a:cs typeface="Times New Roman" pitchFamily="18" charset="0"/>
              </a:rPr>
              <a:t>n</a:t>
            </a:r>
            <a:r>
              <a:rPr lang="en-US" sz="2800" dirty="0">
                <a:latin typeface="Arial Unicode MS" pitchFamily="34" charset="-128"/>
                <a:cs typeface="Times New Roman" pitchFamily="18" charset="0"/>
              </a:rPr>
              <a:t> &gt; 0 	</a:t>
            </a:r>
            <a:r>
              <a:rPr lang="en-US" sz="2000" dirty="0">
                <a:solidFill>
                  <a:srgbClr val="0070C0"/>
                </a:solidFill>
                <a:latin typeface="Arial Unicode MS" pitchFamily="34" charset="-128"/>
                <a:cs typeface="Times New Roman" pitchFamily="18" charset="0"/>
              </a:rPr>
              <a:t>(Inductive, or recursive step) </a:t>
            </a:r>
          </a:p>
        </p:txBody>
      </p:sp>
      <p:sp>
        <p:nvSpPr>
          <p:cNvPr id="12" name="AutoShape 14"/>
          <p:cNvSpPr>
            <a:spLocks/>
          </p:cNvSpPr>
          <p:nvPr/>
        </p:nvSpPr>
        <p:spPr bwMode="auto">
          <a:xfrm>
            <a:off x="1375520" y="477258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311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9" grpId="0"/>
      <p:bldP spid="10" grpId="0"/>
      <p:bldP spid="11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1029723"/>
            <a:ext cx="8210550" cy="56429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ZA" dirty="0"/>
          </a:p>
          <a:p>
            <a:pPr lvl="1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Executing Factorial Recursively</a:t>
            </a:r>
          </a:p>
        </p:txBody>
      </p:sp>
      <p:sp>
        <p:nvSpPr>
          <p:cNvPr id="4" name="Text Box 87"/>
          <p:cNvSpPr txBox="1">
            <a:spLocks noChangeArrowheads="1"/>
          </p:cNvSpPr>
          <p:nvPr/>
        </p:nvSpPr>
        <p:spPr bwMode="auto">
          <a:xfrm>
            <a:off x="1981200" y="5875642"/>
            <a:ext cx="1295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latin typeface="Arial Unicode MS" pitchFamily="34" charset="-128"/>
              </a:rPr>
              <a:t>= 3 </a:t>
            </a:r>
            <a:r>
              <a:rPr lang="en-US">
                <a:latin typeface="Arial Unicode MS" pitchFamily="34" charset="-128"/>
                <a:cs typeface="Times New Roman" pitchFamily="18" charset="0"/>
              </a:rPr>
              <a:t>⋅</a:t>
            </a:r>
            <a:r>
              <a:rPr lang="en-US" b="1">
                <a:latin typeface="Arial Unicode MS" pitchFamily="34" charset="-128"/>
                <a:cs typeface="Times New Roman" pitchFamily="18" charset="0"/>
              </a:rPr>
              <a:t> 2! </a:t>
            </a:r>
          </a:p>
        </p:txBody>
      </p:sp>
      <p:sp>
        <p:nvSpPr>
          <p:cNvPr id="5" name="Text Box 93"/>
          <p:cNvSpPr txBox="1">
            <a:spLocks noChangeArrowheads="1"/>
          </p:cNvSpPr>
          <p:nvPr/>
        </p:nvSpPr>
        <p:spPr bwMode="auto">
          <a:xfrm>
            <a:off x="3048000" y="4961242"/>
            <a:ext cx="1828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latin typeface="Arial Unicode MS" pitchFamily="34" charset="-128"/>
              </a:rPr>
              <a:t>= 2 </a:t>
            </a:r>
            <a:r>
              <a:rPr lang="en-US">
                <a:latin typeface="Arial Unicode MS" pitchFamily="34" charset="-128"/>
                <a:cs typeface="Times New Roman" pitchFamily="18" charset="0"/>
              </a:rPr>
              <a:t>⋅</a:t>
            </a:r>
            <a:r>
              <a:rPr lang="en-US" b="1">
                <a:latin typeface="Arial Unicode MS" pitchFamily="34" charset="-128"/>
                <a:cs typeface="Times New Roman" pitchFamily="18" charset="0"/>
              </a:rPr>
              <a:t> 1! </a:t>
            </a:r>
          </a:p>
        </p:txBody>
      </p:sp>
      <p:sp>
        <p:nvSpPr>
          <p:cNvPr id="6" name="Text Box 94"/>
          <p:cNvSpPr txBox="1">
            <a:spLocks noChangeArrowheads="1"/>
          </p:cNvSpPr>
          <p:nvPr/>
        </p:nvSpPr>
        <p:spPr bwMode="auto">
          <a:xfrm>
            <a:off x="4038600" y="4046842"/>
            <a:ext cx="1295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latin typeface="Arial Unicode MS" pitchFamily="34" charset="-128"/>
              </a:rPr>
              <a:t>= 1 </a:t>
            </a:r>
            <a:r>
              <a:rPr lang="en-US">
                <a:latin typeface="Arial Unicode MS" pitchFamily="34" charset="-128"/>
                <a:cs typeface="Times New Roman" pitchFamily="18" charset="0"/>
              </a:rPr>
              <a:t>⋅</a:t>
            </a:r>
            <a:r>
              <a:rPr lang="en-US" b="1">
                <a:latin typeface="Arial Unicode MS" pitchFamily="34" charset="-128"/>
                <a:cs typeface="Times New Roman" pitchFamily="18" charset="0"/>
              </a:rPr>
              <a:t> 0! </a:t>
            </a:r>
          </a:p>
        </p:txBody>
      </p:sp>
      <p:sp>
        <p:nvSpPr>
          <p:cNvPr id="7" name="Line 95"/>
          <p:cNvSpPr>
            <a:spLocks noChangeShapeType="1"/>
          </p:cNvSpPr>
          <p:nvPr/>
        </p:nvSpPr>
        <p:spPr bwMode="auto">
          <a:xfrm>
            <a:off x="2895600" y="5342242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96"/>
          <p:cNvSpPr txBox="1">
            <a:spLocks noChangeArrowheads="1"/>
          </p:cNvSpPr>
          <p:nvPr/>
        </p:nvSpPr>
        <p:spPr bwMode="auto">
          <a:xfrm>
            <a:off x="2971800" y="5875642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latin typeface="Arial Unicode MS" pitchFamily="34" charset="-128"/>
              </a:rPr>
              <a:t>= ?</a:t>
            </a:r>
            <a:endParaRPr lang="en-US" b="1">
              <a:latin typeface="Arial Unicode MS" pitchFamily="34" charset="-128"/>
              <a:cs typeface="Times New Roman" pitchFamily="18" charset="0"/>
            </a:endParaRPr>
          </a:p>
        </p:txBody>
      </p:sp>
      <p:sp>
        <p:nvSpPr>
          <p:cNvPr id="9" name="Line 97"/>
          <p:cNvSpPr>
            <a:spLocks noChangeShapeType="1"/>
          </p:cNvSpPr>
          <p:nvPr/>
        </p:nvSpPr>
        <p:spPr bwMode="auto">
          <a:xfrm>
            <a:off x="3962400" y="4427842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98"/>
          <p:cNvSpPr>
            <a:spLocks noChangeShapeType="1"/>
          </p:cNvSpPr>
          <p:nvPr/>
        </p:nvSpPr>
        <p:spPr bwMode="auto">
          <a:xfrm>
            <a:off x="4953000" y="3513442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99"/>
          <p:cNvSpPr txBox="1">
            <a:spLocks noChangeArrowheads="1"/>
          </p:cNvSpPr>
          <p:nvPr/>
        </p:nvSpPr>
        <p:spPr bwMode="auto">
          <a:xfrm>
            <a:off x="4724400" y="3132442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latin typeface="Arial Unicode MS" pitchFamily="34" charset="-128"/>
                <a:cs typeface="Times New Roman" pitchFamily="18" charset="0"/>
              </a:rPr>
              <a:t>0! </a:t>
            </a:r>
          </a:p>
        </p:txBody>
      </p:sp>
      <p:sp>
        <p:nvSpPr>
          <p:cNvPr id="12" name="Text Box 100"/>
          <p:cNvSpPr txBox="1">
            <a:spLocks noChangeArrowheads="1"/>
          </p:cNvSpPr>
          <p:nvPr/>
        </p:nvSpPr>
        <p:spPr bwMode="auto">
          <a:xfrm>
            <a:off x="4114800" y="4961242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latin typeface="Arial Unicode MS" pitchFamily="34" charset="-128"/>
              </a:rPr>
              <a:t>= ?</a:t>
            </a:r>
            <a:endParaRPr lang="en-US" b="1">
              <a:latin typeface="Arial Unicode MS" pitchFamily="34" charset="-128"/>
              <a:cs typeface="Times New Roman" pitchFamily="18" charset="0"/>
            </a:endParaRPr>
          </a:p>
        </p:txBody>
      </p:sp>
      <p:sp>
        <p:nvSpPr>
          <p:cNvPr id="15" name="Text Box 101"/>
          <p:cNvSpPr txBox="1">
            <a:spLocks noChangeArrowheads="1"/>
          </p:cNvSpPr>
          <p:nvPr/>
        </p:nvSpPr>
        <p:spPr bwMode="auto">
          <a:xfrm>
            <a:off x="5029200" y="4046842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latin typeface="Arial Unicode MS" pitchFamily="34" charset="-128"/>
              </a:rPr>
              <a:t>= ?</a:t>
            </a:r>
            <a:endParaRPr lang="en-US" b="1">
              <a:latin typeface="Arial Unicode MS" pitchFamily="34" charset="-128"/>
              <a:cs typeface="Times New Roman" pitchFamily="18" charset="0"/>
            </a:endParaRPr>
          </a:p>
        </p:txBody>
      </p:sp>
      <p:sp>
        <p:nvSpPr>
          <p:cNvPr id="16" name="Text Box 103"/>
          <p:cNvSpPr txBox="1">
            <a:spLocks noChangeArrowheads="1"/>
          </p:cNvSpPr>
          <p:nvPr/>
        </p:nvSpPr>
        <p:spPr bwMode="auto">
          <a:xfrm>
            <a:off x="5029200" y="4046842"/>
            <a:ext cx="1828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Arial Unicode MS" pitchFamily="34" charset="-128"/>
              </a:rPr>
              <a:t>= 1 </a:t>
            </a:r>
            <a:r>
              <a:rPr lang="en-US" dirty="0">
                <a:latin typeface="Arial Unicode MS" pitchFamily="34" charset="-128"/>
                <a:cs typeface="Times New Roman" pitchFamily="18" charset="0"/>
              </a:rPr>
              <a:t>⋅</a:t>
            </a:r>
            <a:r>
              <a:rPr lang="en-US" b="1" dirty="0">
                <a:latin typeface="Arial Unicode MS" pitchFamily="34" charset="-128"/>
                <a:cs typeface="Times New Roman" pitchFamily="18" charset="0"/>
              </a:rPr>
              <a:t> 1 = 1</a:t>
            </a:r>
          </a:p>
        </p:txBody>
      </p:sp>
      <p:sp>
        <p:nvSpPr>
          <p:cNvPr id="17" name="Line 104"/>
          <p:cNvSpPr>
            <a:spLocks noChangeShapeType="1"/>
          </p:cNvSpPr>
          <p:nvPr/>
        </p:nvSpPr>
        <p:spPr bwMode="auto">
          <a:xfrm flipH="1" flipV="1">
            <a:off x="5538788" y="3551542"/>
            <a:ext cx="328612" cy="57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105"/>
          <p:cNvSpPr txBox="1">
            <a:spLocks noChangeArrowheads="1"/>
          </p:cNvSpPr>
          <p:nvPr/>
        </p:nvSpPr>
        <p:spPr bwMode="auto">
          <a:xfrm>
            <a:off x="4114800" y="4961242"/>
            <a:ext cx="1828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latin typeface="Arial Unicode MS" pitchFamily="34" charset="-128"/>
              </a:rPr>
              <a:t>= 2 </a:t>
            </a:r>
            <a:r>
              <a:rPr lang="en-US">
                <a:latin typeface="Arial Unicode MS" pitchFamily="34" charset="-128"/>
                <a:cs typeface="Times New Roman" pitchFamily="18" charset="0"/>
              </a:rPr>
              <a:t>⋅</a:t>
            </a:r>
            <a:r>
              <a:rPr lang="en-US" b="1">
                <a:latin typeface="Arial Unicode MS" pitchFamily="34" charset="-128"/>
                <a:cs typeface="Times New Roman" pitchFamily="18" charset="0"/>
              </a:rPr>
              <a:t> 1 = 2</a:t>
            </a:r>
          </a:p>
        </p:txBody>
      </p:sp>
      <p:sp>
        <p:nvSpPr>
          <p:cNvPr id="19" name="Line 108"/>
          <p:cNvSpPr>
            <a:spLocks noChangeShapeType="1"/>
          </p:cNvSpPr>
          <p:nvPr/>
        </p:nvSpPr>
        <p:spPr bwMode="auto">
          <a:xfrm flipV="1">
            <a:off x="5105400" y="4427842"/>
            <a:ext cx="1219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109"/>
          <p:cNvSpPr txBox="1">
            <a:spLocks noChangeArrowheads="1"/>
          </p:cNvSpPr>
          <p:nvPr/>
        </p:nvSpPr>
        <p:spPr bwMode="auto">
          <a:xfrm>
            <a:off x="2971800" y="5875642"/>
            <a:ext cx="1752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Arial Unicode MS" pitchFamily="34" charset="-128"/>
              </a:rPr>
              <a:t>= 3 </a:t>
            </a:r>
            <a:r>
              <a:rPr lang="en-US" dirty="0">
                <a:latin typeface="Arial Unicode MS" pitchFamily="34" charset="-128"/>
                <a:cs typeface="Times New Roman" pitchFamily="18" charset="0"/>
              </a:rPr>
              <a:t>⋅</a:t>
            </a:r>
            <a:r>
              <a:rPr lang="en-US" b="1" dirty="0">
                <a:latin typeface="Arial Unicode MS" pitchFamily="34" charset="-128"/>
                <a:cs typeface="Times New Roman" pitchFamily="18" charset="0"/>
              </a:rPr>
              <a:t> 2 = 6</a:t>
            </a:r>
          </a:p>
        </p:txBody>
      </p:sp>
      <p:sp>
        <p:nvSpPr>
          <p:cNvPr id="21" name="Line 111"/>
          <p:cNvSpPr>
            <a:spLocks noChangeShapeType="1"/>
          </p:cNvSpPr>
          <p:nvPr/>
        </p:nvSpPr>
        <p:spPr bwMode="auto">
          <a:xfrm flipV="1">
            <a:off x="3962400" y="5342242"/>
            <a:ext cx="1447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112"/>
          <p:cNvSpPr txBox="1">
            <a:spLocks noChangeArrowheads="1"/>
          </p:cNvSpPr>
          <p:nvPr/>
        </p:nvSpPr>
        <p:spPr bwMode="auto">
          <a:xfrm>
            <a:off x="1600200" y="5875642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Arial Unicode MS" pitchFamily="34" charset="-128"/>
              </a:rPr>
              <a:t>3! </a:t>
            </a:r>
            <a:endParaRPr lang="en-US" b="1" dirty="0">
              <a:latin typeface="Arial Unicode MS" pitchFamily="34" charset="-128"/>
              <a:cs typeface="Times New Roman" pitchFamily="18" charset="0"/>
            </a:endParaRPr>
          </a:p>
        </p:txBody>
      </p:sp>
      <p:sp>
        <p:nvSpPr>
          <p:cNvPr id="23" name="Text Box 113"/>
          <p:cNvSpPr txBox="1">
            <a:spLocks noChangeArrowheads="1"/>
          </p:cNvSpPr>
          <p:nvPr/>
        </p:nvSpPr>
        <p:spPr bwMode="auto">
          <a:xfrm>
            <a:off x="3733800" y="4046842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latin typeface="Arial Unicode MS" pitchFamily="34" charset="-128"/>
              </a:rPr>
              <a:t>1! </a:t>
            </a:r>
            <a:endParaRPr lang="en-US" b="1">
              <a:latin typeface="Arial Unicode MS" pitchFamily="34" charset="-128"/>
              <a:cs typeface="Times New Roman" pitchFamily="18" charset="0"/>
            </a:endParaRPr>
          </a:p>
        </p:txBody>
      </p:sp>
      <p:sp>
        <p:nvSpPr>
          <p:cNvPr id="24" name="Text Box 114"/>
          <p:cNvSpPr txBox="1">
            <a:spLocks noChangeArrowheads="1"/>
          </p:cNvSpPr>
          <p:nvPr/>
        </p:nvSpPr>
        <p:spPr bwMode="auto">
          <a:xfrm>
            <a:off x="2667000" y="4961242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latin typeface="Arial Unicode MS" pitchFamily="34" charset="-128"/>
              </a:rPr>
              <a:t>2! </a:t>
            </a:r>
            <a:endParaRPr lang="en-US" b="1">
              <a:latin typeface="Arial Unicode MS" pitchFamily="34" charset="-128"/>
              <a:cs typeface="Times New Roman" pitchFamily="18" charset="0"/>
            </a:endParaRPr>
          </a:p>
        </p:txBody>
      </p:sp>
      <p:sp>
        <p:nvSpPr>
          <p:cNvPr id="25" name="Text Box 115"/>
          <p:cNvSpPr txBox="1">
            <a:spLocks noChangeArrowheads="1"/>
          </p:cNvSpPr>
          <p:nvPr/>
        </p:nvSpPr>
        <p:spPr bwMode="auto">
          <a:xfrm>
            <a:off x="5029200" y="3132442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latin typeface="Arial Unicode MS" pitchFamily="34" charset="-128"/>
                <a:cs typeface="Times New Roman" pitchFamily="18" charset="0"/>
              </a:rPr>
              <a:t>= 1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6799" y="1187616"/>
            <a:ext cx="51939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</a:rPr>
              <a:t> factorial(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</a:rPr>
              <a:t> n) {</a:t>
            </a:r>
          </a:p>
          <a:p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</a:rPr>
              <a:t> (n == 0)</a:t>
            </a:r>
          </a:p>
          <a:p>
            <a:r>
              <a:rPr lang="en-US" b="1" dirty="0">
                <a:latin typeface="Courier New" pitchFamily="49" charset="0"/>
              </a:rPr>
              <a:t>     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</a:rPr>
              <a:t> 1;</a:t>
            </a:r>
          </a:p>
          <a:p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en-US" b="1" dirty="0">
                <a:latin typeface="Courier New" pitchFamily="49" charset="0"/>
              </a:rPr>
              <a:t> 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	  return</a:t>
            </a:r>
            <a:r>
              <a:rPr lang="en-US" b="1" dirty="0">
                <a:latin typeface="Courier New" pitchFamily="49" charset="0"/>
              </a:rPr>
              <a:t> n * factorial(n-1);</a:t>
            </a:r>
          </a:p>
          <a:p>
            <a:r>
              <a:rPr lang="en-US" b="1" dirty="0">
                <a:latin typeface="Courier New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009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/>
      <p:bldP spid="8" grpId="1"/>
      <p:bldP spid="9" grpId="0" animBg="1"/>
      <p:bldP spid="10" grpId="0" animBg="1"/>
      <p:bldP spid="11" grpId="0"/>
      <p:bldP spid="12" grpId="0"/>
      <p:bldP spid="12" grpId="1"/>
      <p:bldP spid="15" grpId="0"/>
      <p:bldP spid="15" grpId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1029723"/>
            <a:ext cx="5236691" cy="5642924"/>
          </a:xfrm>
        </p:spPr>
        <p:txBody>
          <a:bodyPr>
            <a:normAutofit/>
          </a:bodyPr>
          <a:lstStyle/>
          <a:p>
            <a:pPr lvl="0"/>
            <a:endParaRPr kumimoji="1" lang="en-US" sz="2400" dirty="0">
              <a:solidFill>
                <a:srgbClr val="0070C0"/>
              </a:solidFill>
              <a:ea typeface="新細明體" charset="-120"/>
            </a:endParaRPr>
          </a:p>
          <a:p>
            <a:pPr lvl="0"/>
            <a:r>
              <a:rPr kumimoji="1" lang="en-US" sz="2400" dirty="0">
                <a:ea typeface="新細明體" charset="-120"/>
              </a:rPr>
              <a:t>If </a:t>
            </a:r>
            <a:r>
              <a:rPr kumimoji="1" lang="en-US" sz="2400" dirty="0">
                <a:solidFill>
                  <a:schemeClr val="accent5"/>
                </a:solidFill>
                <a:ea typeface="新細明體" charset="-120"/>
              </a:rPr>
              <a:t>A</a:t>
            </a:r>
            <a:r>
              <a:rPr kumimoji="1" lang="en-US" sz="2400" dirty="0">
                <a:ea typeface="新細明體" charset="-120"/>
              </a:rPr>
              <a:t> calls </a:t>
            </a:r>
            <a:r>
              <a:rPr kumimoji="1" lang="en-US" sz="2400" dirty="0">
                <a:solidFill>
                  <a:srgbClr val="FF0000"/>
                </a:solidFill>
                <a:ea typeface="新細明體" charset="-120"/>
              </a:rPr>
              <a:t>B</a:t>
            </a:r>
            <a:r>
              <a:rPr kumimoji="1" lang="en-US" sz="2400" dirty="0">
                <a:ea typeface="新細明體" charset="-120"/>
              </a:rPr>
              <a:t>, and </a:t>
            </a:r>
            <a:r>
              <a:rPr kumimoji="1" lang="en-US" sz="2400" dirty="0">
                <a:solidFill>
                  <a:srgbClr val="FF0000"/>
                </a:solidFill>
                <a:ea typeface="新細明體" charset="-120"/>
              </a:rPr>
              <a:t>B</a:t>
            </a:r>
            <a:r>
              <a:rPr kumimoji="1" lang="en-US" sz="2400" dirty="0">
                <a:ea typeface="新細明體" charset="-120"/>
              </a:rPr>
              <a:t> calls </a:t>
            </a:r>
            <a:r>
              <a:rPr kumimoji="1" lang="en-US" sz="2400" dirty="0">
                <a:solidFill>
                  <a:srgbClr val="00B050"/>
                </a:solidFill>
                <a:ea typeface="新細明體" charset="-120"/>
              </a:rPr>
              <a:t>C</a:t>
            </a:r>
            <a:r>
              <a:rPr kumimoji="1" lang="en-US" sz="2400" dirty="0">
                <a:ea typeface="新細明體" charset="-120"/>
              </a:rPr>
              <a:t>, how does the computer get back to </a:t>
            </a:r>
            <a:r>
              <a:rPr kumimoji="1" lang="en-US" sz="2400" dirty="0">
                <a:solidFill>
                  <a:srgbClr val="FF0000"/>
                </a:solidFill>
                <a:ea typeface="新細明體" charset="-120"/>
              </a:rPr>
              <a:t>B</a:t>
            </a:r>
            <a:r>
              <a:rPr kumimoji="1" lang="en-US" sz="2400" dirty="0">
                <a:ea typeface="新細明體" charset="-120"/>
              </a:rPr>
              <a:t> from </a:t>
            </a:r>
            <a:r>
              <a:rPr kumimoji="1" lang="en-US" sz="2400" dirty="0">
                <a:solidFill>
                  <a:srgbClr val="00B050"/>
                </a:solidFill>
                <a:ea typeface="新細明體" charset="-120"/>
              </a:rPr>
              <a:t>C</a:t>
            </a:r>
            <a:r>
              <a:rPr kumimoji="1" lang="en-US" sz="2400" dirty="0">
                <a:ea typeface="新細明體" charset="-120"/>
              </a:rPr>
              <a:t>, and back to </a:t>
            </a:r>
            <a:r>
              <a:rPr kumimoji="1" lang="en-US" sz="2400" dirty="0">
                <a:solidFill>
                  <a:srgbClr val="0070C0"/>
                </a:solidFill>
                <a:ea typeface="新細明體" charset="-120"/>
              </a:rPr>
              <a:t>A</a:t>
            </a:r>
            <a:r>
              <a:rPr kumimoji="1" lang="en-US" sz="2400" dirty="0">
                <a:ea typeface="新細明體" charset="-120"/>
              </a:rPr>
              <a:t> from </a:t>
            </a:r>
            <a:r>
              <a:rPr kumimoji="1" lang="en-US" sz="2400" dirty="0">
                <a:solidFill>
                  <a:srgbClr val="FF0000"/>
                </a:solidFill>
                <a:ea typeface="新細明體" charset="-120"/>
              </a:rPr>
              <a:t>B</a:t>
            </a:r>
            <a:r>
              <a:rPr kumimoji="1" lang="en-US" sz="2400" dirty="0">
                <a:ea typeface="新細明體" charset="-120"/>
              </a:rPr>
              <a:t>?</a:t>
            </a:r>
          </a:p>
          <a:p>
            <a:pPr lvl="0"/>
            <a:endParaRPr kumimoji="1" lang="en-US" sz="2400" dirty="0">
              <a:ea typeface="新細明體" charset="-120"/>
            </a:endParaRPr>
          </a:p>
          <a:p>
            <a:pPr lvl="0"/>
            <a:r>
              <a:rPr kumimoji="1" lang="en-US" sz="2400" dirty="0">
                <a:ea typeface="新細明體" charset="-120"/>
              </a:rPr>
              <a:t>Every function call creates (or allocates) a new </a:t>
            </a:r>
            <a:r>
              <a:rPr kumimoji="1" lang="en-US" sz="2400" dirty="0">
                <a:solidFill>
                  <a:srgbClr val="0070C0"/>
                </a:solidFill>
                <a:ea typeface="新細明體" charset="-120"/>
              </a:rPr>
              <a:t>stack frame </a:t>
            </a:r>
            <a:r>
              <a:rPr kumimoji="1" lang="en-US" sz="2400" dirty="0">
                <a:ea typeface="新細明體" charset="-120"/>
              </a:rPr>
              <a:t>instance</a:t>
            </a:r>
          </a:p>
          <a:p>
            <a:pPr lvl="0"/>
            <a:endParaRPr kumimoji="1" lang="en-US" sz="2400" dirty="0">
              <a:ea typeface="新細明體" charset="-120"/>
            </a:endParaRPr>
          </a:p>
          <a:p>
            <a:pPr lvl="0"/>
            <a:r>
              <a:rPr kumimoji="1" lang="en-US" sz="2400" dirty="0">
                <a:ea typeface="新細明體" charset="-120"/>
              </a:rPr>
              <a:t>What happens if </a:t>
            </a:r>
            <a:r>
              <a:rPr kumimoji="1" lang="en-US" sz="2400" dirty="0">
                <a:solidFill>
                  <a:srgbClr val="0070C0"/>
                </a:solidFill>
                <a:ea typeface="新細明體" charset="-120"/>
              </a:rPr>
              <a:t>A </a:t>
            </a:r>
            <a:r>
              <a:rPr kumimoji="1" lang="en-US" sz="2400" dirty="0">
                <a:ea typeface="新細明體" charset="-120"/>
              </a:rPr>
              <a:t>calls </a:t>
            </a:r>
            <a:r>
              <a:rPr kumimoji="1" lang="en-US" sz="2400" u="sng" dirty="0">
                <a:ea typeface="新細明體" charset="-120"/>
              </a:rPr>
              <a:t>itself</a:t>
            </a:r>
            <a:r>
              <a:rPr kumimoji="1" lang="en-US" sz="2400" dirty="0">
                <a:ea typeface="新細明體" charset="-120"/>
              </a:rPr>
              <a:t> </a:t>
            </a:r>
            <a:r>
              <a:rPr kumimoji="1" lang="en-US" sz="2400" dirty="0">
                <a:solidFill>
                  <a:srgbClr val="0070C0"/>
                </a:solidFill>
                <a:ea typeface="新細明體" charset="-120"/>
              </a:rPr>
              <a:t>5 </a:t>
            </a:r>
            <a:r>
              <a:rPr kumimoji="1" lang="en-US" sz="2400" dirty="0">
                <a:ea typeface="新細明體" charset="-120"/>
              </a:rPr>
              <a:t>times?</a:t>
            </a:r>
            <a:endParaRPr lang="en-ZA" dirty="0"/>
          </a:p>
          <a:p>
            <a:pPr lvl="1"/>
            <a:endParaRPr lang="en-ZA" dirty="0">
              <a:solidFill>
                <a:srgbClr val="FF0000"/>
              </a:solidFill>
            </a:endParaRPr>
          </a:p>
          <a:p>
            <a:endParaRPr lang="en-ZA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Run-Time Stack &amp; Function Calls</a:t>
            </a:r>
          </a:p>
        </p:txBody>
      </p:sp>
      <p:graphicFrame>
        <p:nvGraphicFramePr>
          <p:cNvPr id="6" name="Group 6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4056063"/>
              </p:ext>
            </p:extLst>
          </p:nvPr>
        </p:nvGraphicFramePr>
        <p:xfrm>
          <a:off x="6423457" y="1524000"/>
          <a:ext cx="2133600" cy="4135396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4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8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parameters and local variables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return value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33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return address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4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Down Arrow 3"/>
          <p:cNvSpPr/>
          <p:nvPr/>
        </p:nvSpPr>
        <p:spPr>
          <a:xfrm rot="1962520">
            <a:off x="7125918" y="959536"/>
            <a:ext cx="395416" cy="848497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Rounded Rectangle 2"/>
          <p:cNvSpPr/>
          <p:nvPr/>
        </p:nvSpPr>
        <p:spPr>
          <a:xfrm>
            <a:off x="7405816" y="296562"/>
            <a:ext cx="1210962" cy="93911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400" dirty="0"/>
              <a:t>Stack frame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553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25083"/>
            <a:ext cx="7886700" cy="64812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Executing the Factorial Method</a:t>
            </a:r>
            <a:endParaRPr lang="en-US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1"/>
          </p:nvPr>
        </p:nvSpPr>
        <p:spPr bwMode="auto">
          <a:xfrm>
            <a:off x="628650" y="1592844"/>
            <a:ext cx="7886700" cy="412792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marL="0" indent="0">
              <a:spcBef>
                <a:spcPct val="10000"/>
              </a:spcBef>
              <a:buClr>
                <a:schemeClr val="accent2"/>
              </a:buClr>
              <a:buNone/>
            </a:pPr>
            <a:r>
              <a:rPr lang="en-US" sz="2400" dirty="0">
                <a:latin typeface="Courier New" pitchFamily="49" charset="0"/>
              </a:rPr>
              <a:t>long factorial(long n) {</a:t>
            </a:r>
          </a:p>
          <a:p>
            <a:pPr marL="0" indent="0">
              <a:spcBef>
                <a:spcPct val="10000"/>
              </a:spcBef>
              <a:buClr>
                <a:schemeClr val="accent2"/>
              </a:buClr>
              <a:buNone/>
            </a:pPr>
            <a:r>
              <a:rPr lang="en-US" sz="2400" dirty="0">
                <a:latin typeface="Courier New" pitchFamily="49" charset="0"/>
              </a:rPr>
              <a:t>    if (n == 0)</a:t>
            </a:r>
          </a:p>
          <a:p>
            <a:pPr marL="0" indent="0">
              <a:spcBef>
                <a:spcPct val="10000"/>
              </a:spcBef>
              <a:buClr>
                <a:schemeClr val="accent2"/>
              </a:buClr>
              <a:buNone/>
            </a:pPr>
            <a:r>
              <a:rPr lang="en-US" sz="2400" dirty="0">
                <a:latin typeface="Courier New" pitchFamily="49" charset="0"/>
              </a:rPr>
              <a:t>         return 1;</a:t>
            </a:r>
          </a:p>
          <a:p>
            <a:pPr marL="0" indent="0">
              <a:spcBef>
                <a:spcPct val="10000"/>
              </a:spcBef>
              <a:buClr>
                <a:schemeClr val="accent2"/>
              </a:buClr>
              <a:buNone/>
            </a:pPr>
            <a:r>
              <a:rPr lang="en-US" sz="2400" dirty="0">
                <a:latin typeface="Courier New" pitchFamily="49" charset="0"/>
              </a:rPr>
              <a:t>    else return n * factorial(n-1);</a:t>
            </a:r>
          </a:p>
          <a:p>
            <a:pPr marL="0" indent="0">
              <a:spcBef>
                <a:spcPct val="10000"/>
              </a:spcBef>
              <a:buClr>
                <a:schemeClr val="accent2"/>
              </a:buClr>
              <a:buNone/>
            </a:pPr>
            <a:r>
              <a:rPr lang="en-US" sz="2400" dirty="0">
                <a:latin typeface="Courier New" pitchFamily="49" charset="0"/>
              </a:rPr>
              <a:t>}</a:t>
            </a:r>
          </a:p>
          <a:p>
            <a:pPr marL="0" indent="0">
              <a:spcBef>
                <a:spcPct val="10000"/>
              </a:spcBef>
              <a:buClr>
                <a:schemeClr val="accent2"/>
              </a:buClr>
              <a:buNone/>
            </a:pPr>
            <a:r>
              <a:rPr lang="en-US" sz="2400" dirty="0">
                <a:latin typeface="Courier New" pitchFamily="49" charset="0"/>
              </a:rPr>
              <a:t>.............................</a:t>
            </a:r>
          </a:p>
          <a:p>
            <a:pPr marL="0" indent="0">
              <a:spcBef>
                <a:spcPct val="10000"/>
              </a:spcBef>
              <a:buClr>
                <a:schemeClr val="accent2"/>
              </a:buClr>
              <a:buNone/>
            </a:pPr>
            <a:r>
              <a:rPr lang="en-US" sz="2400" dirty="0">
                <a:latin typeface="Courier New" pitchFamily="49" charset="0"/>
              </a:rPr>
              <a:t>void f() {</a:t>
            </a:r>
          </a:p>
          <a:p>
            <a:pPr marL="0" indent="0">
              <a:spcBef>
                <a:spcPct val="10000"/>
              </a:spcBef>
              <a:buClr>
                <a:schemeClr val="accent2"/>
              </a:buClr>
              <a:buNone/>
            </a:pPr>
            <a:r>
              <a:rPr lang="en-US" sz="2400" dirty="0">
                <a:latin typeface="Courier New" pitchFamily="49" charset="0"/>
              </a:rPr>
              <a:t>    .............................</a:t>
            </a:r>
          </a:p>
          <a:p>
            <a:pPr marL="0" indent="0">
              <a:spcBef>
                <a:spcPct val="10000"/>
              </a:spcBef>
              <a:buClr>
                <a:schemeClr val="accent2"/>
              </a:buClr>
              <a:buNone/>
            </a:pPr>
            <a:r>
              <a:rPr lang="en-US" sz="2400" dirty="0">
                <a:latin typeface="Courier New" pitchFamily="49" charset="0"/>
              </a:rPr>
              <a:t>    long m = factorial(3);</a:t>
            </a:r>
          </a:p>
          <a:p>
            <a:pPr marL="0" indent="0">
              <a:spcBef>
                <a:spcPct val="10000"/>
              </a:spcBef>
              <a:buClr>
                <a:schemeClr val="accent2"/>
              </a:buClr>
              <a:buNone/>
            </a:pPr>
            <a:r>
              <a:rPr lang="en-US" sz="2400" dirty="0">
                <a:latin typeface="Courier New" pitchFamily="49" charset="0"/>
              </a:rPr>
              <a:t>    .............................</a:t>
            </a:r>
          </a:p>
          <a:p>
            <a:pPr marL="0" indent="0">
              <a:spcBef>
                <a:spcPct val="10000"/>
              </a:spcBef>
              <a:buClr>
                <a:schemeClr val="accent2"/>
              </a:buClr>
              <a:buNone/>
            </a:pPr>
            <a:r>
              <a:rPr lang="en-US" sz="2400" dirty="0">
                <a:latin typeface="Courier New" pitchFamily="49" charset="0"/>
              </a:rPr>
              <a:t>}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677150" y="4475206"/>
            <a:ext cx="838200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latin typeface="Arial Unicode MS" pitchFamily="34" charset="-128"/>
              </a:rPr>
              <a:t>(20)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677150" y="2640227"/>
            <a:ext cx="838200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latin typeface="Arial Unicode MS" pitchFamily="34" charset="-128"/>
              </a:rPr>
              <a:t>(10)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7183395" y="2875177"/>
            <a:ext cx="493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</p:cNvCxnSpPr>
          <p:nvPr/>
        </p:nvCxnSpPr>
        <p:spPr>
          <a:xfrm flipH="1">
            <a:off x="5692346" y="4710156"/>
            <a:ext cx="1984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87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09" name="Group 117"/>
          <p:cNvGraphicFramePr>
            <a:graphicFrameLocks noGrp="1"/>
          </p:cNvGraphicFramePr>
          <p:nvPr/>
        </p:nvGraphicFramePr>
        <p:xfrm>
          <a:off x="3276600" y="1828800"/>
          <a:ext cx="609600" cy="4017999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9144" marR="9144" marT="9143" marB="91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?</a:t>
                      </a:r>
                    </a:p>
                  </a:txBody>
                  <a:tcPr marL="9144" marR="9144" marT="9143" marB="91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(10)</a:t>
                      </a:r>
                    </a:p>
                  </a:txBody>
                  <a:tcPr marL="9144" marR="9144" marT="9143" marB="91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9144" marR="9144" marT="9143" marB="91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?</a:t>
                      </a:r>
                    </a:p>
                  </a:txBody>
                  <a:tcPr marL="9144" marR="9144" marT="9143" marB="91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(10)</a:t>
                      </a:r>
                    </a:p>
                  </a:txBody>
                  <a:tcPr marL="9144" marR="9144" marT="9143" marB="91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9144" marR="9144" marT="9143" marB="91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?</a:t>
                      </a:r>
                    </a:p>
                  </a:txBody>
                  <a:tcPr marL="9144" marR="9144" marT="9143" marB="91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(10)</a:t>
                      </a:r>
                    </a:p>
                  </a:txBody>
                  <a:tcPr marL="9144" marR="9144" marT="9143" marB="91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9144" marR="9144" marT="9143" marB="91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?</a:t>
                      </a:r>
                    </a:p>
                  </a:txBody>
                  <a:tcPr marL="9144" marR="9144" marT="9143" marB="91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(20)</a:t>
                      </a:r>
                    </a:p>
                  </a:txBody>
                  <a:tcPr marL="9144" marR="9144" marT="9143" marB="91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8311" name="Group 119"/>
          <p:cNvGraphicFramePr>
            <a:graphicFrameLocks noGrp="1"/>
          </p:cNvGraphicFramePr>
          <p:nvPr/>
        </p:nvGraphicFramePr>
        <p:xfrm>
          <a:off x="4191000" y="1824038"/>
          <a:ext cx="609600" cy="4017999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9144" marR="9144" marT="9143" marB="91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9144" marR="9144" marT="9143" marB="91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(10)</a:t>
                      </a:r>
                    </a:p>
                  </a:txBody>
                  <a:tcPr marL="9144" marR="9144" marT="9143" marB="91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9144" marR="9144" marT="9143" marB="91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?</a:t>
                      </a:r>
                    </a:p>
                  </a:txBody>
                  <a:tcPr marL="9144" marR="9144" marT="9143" marB="91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(10)</a:t>
                      </a:r>
                    </a:p>
                  </a:txBody>
                  <a:tcPr marL="9144" marR="9144" marT="9143" marB="91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9144" marR="9144" marT="9143" marB="91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?</a:t>
                      </a:r>
                    </a:p>
                  </a:txBody>
                  <a:tcPr marL="9144" marR="9144" marT="9143" marB="91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(10)</a:t>
                      </a:r>
                    </a:p>
                  </a:txBody>
                  <a:tcPr marL="9144" marR="9144" marT="9143" marB="91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9144" marR="9144" marT="9143" marB="91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?</a:t>
                      </a:r>
                    </a:p>
                  </a:txBody>
                  <a:tcPr marL="9144" marR="9144" marT="9143" marB="91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(20)</a:t>
                      </a:r>
                    </a:p>
                  </a:txBody>
                  <a:tcPr marL="9144" marR="9144" marT="9143" marB="91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8505" name="Group 313"/>
          <p:cNvGraphicFramePr>
            <a:graphicFrameLocks noGrp="1"/>
          </p:cNvGraphicFramePr>
          <p:nvPr/>
        </p:nvGraphicFramePr>
        <p:xfrm>
          <a:off x="5562600" y="2865438"/>
          <a:ext cx="609600" cy="300200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(10)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?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(10)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?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5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(20)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506" name="Group 314"/>
          <p:cNvGraphicFramePr>
            <a:graphicFrameLocks noGrp="1"/>
          </p:cNvGraphicFramePr>
          <p:nvPr/>
        </p:nvGraphicFramePr>
        <p:xfrm>
          <a:off x="6934200" y="3876675"/>
          <a:ext cx="609600" cy="1986033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0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0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(10)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0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?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(20)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288" name="Text Box 204"/>
          <p:cNvSpPr txBox="1">
            <a:spLocks noChangeArrowheads="1"/>
          </p:cNvSpPr>
          <p:nvPr/>
        </p:nvSpPr>
        <p:spPr bwMode="auto">
          <a:xfrm>
            <a:off x="5029200" y="2433638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8398" name="Text Box 206"/>
          <p:cNvSpPr txBox="1">
            <a:spLocks noChangeArrowheads="1"/>
          </p:cNvSpPr>
          <p:nvPr/>
        </p:nvSpPr>
        <p:spPr bwMode="auto">
          <a:xfrm>
            <a:off x="4953000" y="2895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*</a:t>
            </a:r>
          </a:p>
        </p:txBody>
      </p:sp>
      <p:sp>
        <p:nvSpPr>
          <p:cNvPr id="8399" name="Line 207"/>
          <p:cNvSpPr>
            <a:spLocks noChangeShapeType="1"/>
          </p:cNvSpPr>
          <p:nvPr/>
        </p:nvSpPr>
        <p:spPr bwMode="auto">
          <a:xfrm>
            <a:off x="4648200" y="2362200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0" name="Line 208"/>
          <p:cNvSpPr>
            <a:spLocks noChangeShapeType="1"/>
          </p:cNvSpPr>
          <p:nvPr/>
        </p:nvSpPr>
        <p:spPr bwMode="auto">
          <a:xfrm>
            <a:off x="4648200" y="2971800"/>
            <a:ext cx="3810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1" name="Line 209"/>
          <p:cNvSpPr>
            <a:spLocks noChangeShapeType="1"/>
          </p:cNvSpPr>
          <p:nvPr/>
        </p:nvSpPr>
        <p:spPr bwMode="auto">
          <a:xfrm>
            <a:off x="5334000" y="3124200"/>
            <a:ext cx="381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507" name="Group 315"/>
          <p:cNvGraphicFramePr>
            <a:graphicFrameLocks noGrp="1"/>
          </p:cNvGraphicFramePr>
          <p:nvPr/>
        </p:nvGraphicFramePr>
        <p:xfrm>
          <a:off x="8229600" y="4872038"/>
          <a:ext cx="609600" cy="970106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9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5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4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(20)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527" name="Group 335"/>
          <p:cNvGraphicFramePr>
            <a:graphicFrameLocks noGrp="1"/>
          </p:cNvGraphicFramePr>
          <p:nvPr/>
        </p:nvGraphicFramePr>
        <p:xfrm>
          <a:off x="2362200" y="2840038"/>
          <a:ext cx="609600" cy="300200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?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(10)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?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(10)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?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5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(20)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487" name="Group 295"/>
          <p:cNvGraphicFramePr>
            <a:graphicFrameLocks noGrp="1"/>
          </p:cNvGraphicFramePr>
          <p:nvPr/>
        </p:nvGraphicFramePr>
        <p:xfrm>
          <a:off x="1447800" y="3856038"/>
          <a:ext cx="609600" cy="1986033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0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?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0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(10)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0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?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(20)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508" name="Group 316"/>
          <p:cNvGraphicFramePr>
            <a:graphicFrameLocks noGrp="1"/>
          </p:cNvGraphicFramePr>
          <p:nvPr/>
        </p:nvGraphicFramePr>
        <p:xfrm>
          <a:off x="533400" y="4876800"/>
          <a:ext cx="609600" cy="970106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9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5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?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4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(20)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509" name="Text Box 317"/>
          <p:cNvSpPr txBox="1">
            <a:spLocks noChangeArrowheads="1"/>
          </p:cNvSpPr>
          <p:nvPr/>
        </p:nvSpPr>
        <p:spPr bwMode="auto">
          <a:xfrm>
            <a:off x="6324600" y="389096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*</a:t>
            </a:r>
          </a:p>
        </p:txBody>
      </p:sp>
      <p:sp>
        <p:nvSpPr>
          <p:cNvPr id="8510" name="Line 318"/>
          <p:cNvSpPr>
            <a:spLocks noChangeShapeType="1"/>
          </p:cNvSpPr>
          <p:nvPr/>
        </p:nvSpPr>
        <p:spPr bwMode="auto">
          <a:xfrm>
            <a:off x="6019800" y="3429000"/>
            <a:ext cx="457200" cy="461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11" name="Line 319"/>
          <p:cNvSpPr>
            <a:spLocks noChangeShapeType="1"/>
          </p:cNvSpPr>
          <p:nvPr/>
        </p:nvSpPr>
        <p:spPr bwMode="auto">
          <a:xfrm>
            <a:off x="6019800" y="4038600"/>
            <a:ext cx="38100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12" name="Line 320"/>
          <p:cNvSpPr>
            <a:spLocks noChangeShapeType="1"/>
          </p:cNvSpPr>
          <p:nvPr/>
        </p:nvSpPr>
        <p:spPr bwMode="auto">
          <a:xfrm>
            <a:off x="6705600" y="4119563"/>
            <a:ext cx="381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13" name="Text Box 321"/>
          <p:cNvSpPr txBox="1">
            <a:spLocks noChangeArrowheads="1"/>
          </p:cNvSpPr>
          <p:nvPr/>
        </p:nvSpPr>
        <p:spPr bwMode="auto">
          <a:xfrm>
            <a:off x="7696200" y="4876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*</a:t>
            </a:r>
          </a:p>
        </p:txBody>
      </p:sp>
      <p:sp>
        <p:nvSpPr>
          <p:cNvPr id="8514" name="Line 322"/>
          <p:cNvSpPr>
            <a:spLocks noChangeShapeType="1"/>
          </p:cNvSpPr>
          <p:nvPr/>
        </p:nvSpPr>
        <p:spPr bwMode="auto">
          <a:xfrm>
            <a:off x="7391400" y="4414838"/>
            <a:ext cx="457200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15" name="Line 323"/>
          <p:cNvSpPr>
            <a:spLocks noChangeShapeType="1"/>
          </p:cNvSpPr>
          <p:nvPr/>
        </p:nvSpPr>
        <p:spPr bwMode="auto">
          <a:xfrm>
            <a:off x="7391400" y="5024438"/>
            <a:ext cx="38100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16" name="Line 324"/>
          <p:cNvSpPr>
            <a:spLocks noChangeShapeType="1"/>
          </p:cNvSpPr>
          <p:nvPr/>
        </p:nvSpPr>
        <p:spPr bwMode="auto">
          <a:xfrm>
            <a:off x="8077200" y="5105400"/>
            <a:ext cx="381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9" name="Rectangle 331"/>
          <p:cNvSpPr>
            <a:spLocks noChangeArrowheads="1"/>
          </p:cNvSpPr>
          <p:nvPr/>
        </p:nvSpPr>
        <p:spPr bwMode="auto">
          <a:xfrm>
            <a:off x="5581134" y="133866"/>
            <a:ext cx="34290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342900" indent="-342900">
              <a:spcBef>
                <a:spcPct val="10000"/>
              </a:spcBef>
              <a:buClr>
                <a:schemeClr val="accent2"/>
              </a:buClr>
            </a:pPr>
            <a:r>
              <a:rPr lang="en-US" sz="1200" b="1">
                <a:latin typeface="Courier New" pitchFamily="49" charset="0"/>
              </a:rPr>
              <a:t>long factorial(long n) {</a:t>
            </a:r>
          </a:p>
          <a:p>
            <a:pPr marL="342900" indent="-342900">
              <a:spcBef>
                <a:spcPct val="10000"/>
              </a:spcBef>
              <a:buClr>
                <a:schemeClr val="accent2"/>
              </a:buClr>
            </a:pPr>
            <a:r>
              <a:rPr lang="en-US" sz="1200" b="1">
                <a:latin typeface="Courier New" pitchFamily="49" charset="0"/>
              </a:rPr>
              <a:t>    if (n == 0)</a:t>
            </a:r>
          </a:p>
          <a:p>
            <a:pPr marL="342900" indent="-342900">
              <a:spcBef>
                <a:spcPct val="10000"/>
              </a:spcBef>
              <a:buClr>
                <a:schemeClr val="accent2"/>
              </a:buClr>
            </a:pPr>
            <a:r>
              <a:rPr lang="en-US" sz="1200" b="1">
                <a:latin typeface="Courier New" pitchFamily="49" charset="0"/>
              </a:rPr>
              <a:t>         return 1;</a:t>
            </a:r>
          </a:p>
          <a:p>
            <a:pPr marL="342900" indent="-342900">
              <a:spcBef>
                <a:spcPct val="10000"/>
              </a:spcBef>
              <a:buClr>
                <a:schemeClr val="accent2"/>
              </a:buClr>
            </a:pPr>
            <a:r>
              <a:rPr lang="en-US" sz="1200" b="1">
                <a:latin typeface="Courier New" pitchFamily="49" charset="0"/>
              </a:rPr>
              <a:t>    else return n * factorial(n-1);</a:t>
            </a:r>
          </a:p>
          <a:p>
            <a:pPr marL="342900" indent="-342900">
              <a:spcBef>
                <a:spcPct val="10000"/>
              </a:spcBef>
              <a:buClr>
                <a:schemeClr val="accent2"/>
              </a:buClr>
            </a:pPr>
            <a:r>
              <a:rPr lang="en-US" sz="1200" b="1"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10000"/>
              </a:spcBef>
              <a:buClr>
                <a:schemeClr val="accent2"/>
              </a:buClr>
            </a:pPr>
            <a:r>
              <a:rPr lang="en-US" sz="1200" b="1">
                <a:latin typeface="Courier New" pitchFamily="49" charset="0"/>
              </a:rPr>
              <a:t>.............................</a:t>
            </a:r>
          </a:p>
          <a:p>
            <a:pPr marL="342900" indent="-342900">
              <a:spcBef>
                <a:spcPct val="10000"/>
              </a:spcBef>
              <a:buClr>
                <a:schemeClr val="accent2"/>
              </a:buClr>
            </a:pPr>
            <a:r>
              <a:rPr lang="en-US" sz="1200" b="1">
                <a:latin typeface="Courier New" pitchFamily="49" charset="0"/>
              </a:rPr>
              <a:t>void f() {</a:t>
            </a:r>
          </a:p>
          <a:p>
            <a:pPr marL="342900" indent="-342900">
              <a:spcBef>
                <a:spcPct val="10000"/>
              </a:spcBef>
              <a:buClr>
                <a:schemeClr val="accent2"/>
              </a:buClr>
            </a:pPr>
            <a:r>
              <a:rPr lang="en-US" sz="1200" b="1">
                <a:latin typeface="Courier New" pitchFamily="49" charset="0"/>
              </a:rPr>
              <a:t>    .............................</a:t>
            </a:r>
          </a:p>
          <a:p>
            <a:pPr marL="342900" indent="-342900">
              <a:spcBef>
                <a:spcPct val="10000"/>
              </a:spcBef>
              <a:buClr>
                <a:schemeClr val="accent2"/>
              </a:buClr>
            </a:pPr>
            <a:r>
              <a:rPr lang="en-US" sz="1200" b="1">
                <a:latin typeface="Courier New" pitchFamily="49" charset="0"/>
              </a:rPr>
              <a:t>    long m = factorial(3);</a:t>
            </a:r>
          </a:p>
          <a:p>
            <a:pPr marL="342900" indent="-342900">
              <a:spcBef>
                <a:spcPct val="10000"/>
              </a:spcBef>
              <a:buClr>
                <a:schemeClr val="accent2"/>
              </a:buClr>
            </a:pPr>
            <a:r>
              <a:rPr lang="en-US" sz="1200" b="1">
                <a:latin typeface="Courier New" pitchFamily="49" charset="0"/>
              </a:rPr>
              <a:t>    .............................</a:t>
            </a:r>
          </a:p>
          <a:p>
            <a:pPr marL="342900" indent="-342900">
              <a:spcBef>
                <a:spcPct val="10000"/>
              </a:spcBef>
              <a:buClr>
                <a:schemeClr val="accent2"/>
              </a:buClr>
            </a:pPr>
            <a:r>
              <a:rPr lang="en-US" sz="1200" b="1">
                <a:latin typeface="Courier New" pitchFamily="49" charset="0"/>
              </a:rPr>
              <a:t>}</a:t>
            </a:r>
          </a:p>
        </p:txBody>
      </p:sp>
      <p:sp>
        <p:nvSpPr>
          <p:cNvPr id="8360" name="Text Box 332"/>
          <p:cNvSpPr txBox="1">
            <a:spLocks noChangeArrowheads="1"/>
          </p:cNvSpPr>
          <p:nvPr/>
        </p:nvSpPr>
        <p:spPr bwMode="auto">
          <a:xfrm>
            <a:off x="5638800" y="1782763"/>
            <a:ext cx="609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Arial Unicode MS" pitchFamily="34" charset="-128"/>
              </a:rPr>
              <a:t>(20)</a:t>
            </a:r>
          </a:p>
        </p:txBody>
      </p:sp>
      <p:sp>
        <p:nvSpPr>
          <p:cNvPr id="8361" name="Text Box 333"/>
          <p:cNvSpPr txBox="1">
            <a:spLocks noChangeArrowheads="1"/>
          </p:cNvSpPr>
          <p:nvPr/>
        </p:nvSpPr>
        <p:spPr bwMode="auto">
          <a:xfrm>
            <a:off x="5638800" y="762000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Arial Unicode MS" pitchFamily="34" charset="-128"/>
              </a:rPr>
              <a:t>(10)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208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Executing the </a:t>
            </a:r>
            <a:br>
              <a:rPr lang="en-US" sz="3600" dirty="0">
                <a:solidFill>
                  <a:schemeClr val="accent2"/>
                </a:solidFill>
              </a:rPr>
            </a:br>
            <a:r>
              <a:rPr lang="en-US" sz="3600" dirty="0">
                <a:solidFill>
                  <a:schemeClr val="accent2"/>
                </a:solidFill>
              </a:rPr>
              <a:t>Factorial Method</a:t>
            </a:r>
            <a:endParaRPr lang="en-ZA" dirty="0"/>
          </a:p>
        </p:txBody>
      </p:sp>
      <p:sp>
        <p:nvSpPr>
          <p:cNvPr id="27" name="Text Box 112"/>
          <p:cNvSpPr txBox="1">
            <a:spLocks noChangeArrowheads="1"/>
          </p:cNvSpPr>
          <p:nvPr/>
        </p:nvSpPr>
        <p:spPr bwMode="auto">
          <a:xfrm>
            <a:off x="461136" y="6046896"/>
            <a:ext cx="292386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Arial Unicode MS" pitchFamily="34" charset="-128"/>
              </a:rPr>
              <a:t>Each function call allocates a stack frame</a:t>
            </a:r>
            <a:endParaRPr lang="en-US" sz="2000" dirty="0">
              <a:latin typeface="Arial Unicode MS" pitchFamily="34" charset="-128"/>
              <a:cs typeface="Times New Roman" pitchFamily="18" charset="0"/>
            </a:endParaRPr>
          </a:p>
        </p:txBody>
      </p:sp>
      <p:sp>
        <p:nvSpPr>
          <p:cNvPr id="28" name="Text Box 112"/>
          <p:cNvSpPr txBox="1">
            <a:spLocks noChangeArrowheads="1"/>
          </p:cNvSpPr>
          <p:nvPr/>
        </p:nvSpPr>
        <p:spPr bwMode="auto">
          <a:xfrm>
            <a:off x="4073178" y="6048464"/>
            <a:ext cx="485400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Arial Unicode MS" pitchFamily="34" charset="-128"/>
              </a:rPr>
              <a:t>When a value is returned, its stack frame is deallocated: </a:t>
            </a:r>
            <a:r>
              <a:rPr lang="en-US" sz="2000" dirty="0">
                <a:solidFill>
                  <a:srgbClr val="0070C0"/>
                </a:solidFill>
                <a:latin typeface="Arial Unicode MS" pitchFamily="34" charset="-128"/>
              </a:rPr>
              <a:t>Unwinding the stack</a:t>
            </a:r>
            <a:endParaRPr lang="en-US" sz="2000" dirty="0">
              <a:solidFill>
                <a:srgbClr val="0070C0"/>
              </a:solidFill>
              <a:latin typeface="Arial Unicode MS" pitchFamily="34" charset="-128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886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" grpId="0"/>
      <p:bldP spid="8399" grpId="0" animBg="1"/>
      <p:bldP spid="8400" grpId="0" animBg="1"/>
      <p:bldP spid="8401" grpId="0" animBg="1"/>
      <p:bldP spid="8509" grpId="0"/>
      <p:bldP spid="8510" grpId="0" animBg="1"/>
      <p:bldP spid="8511" grpId="0" animBg="1"/>
      <p:bldP spid="8512" grpId="0" animBg="1"/>
      <p:bldP spid="8513" grpId="0"/>
      <p:bldP spid="8514" grpId="0" animBg="1"/>
      <p:bldP spid="8515" grpId="0" animBg="1"/>
      <p:bldP spid="8516" grpId="0" animBg="1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136822"/>
            <a:ext cx="7886700" cy="5502875"/>
          </a:xfrm>
        </p:spPr>
        <p:txBody>
          <a:bodyPr>
            <a:normAutofit/>
          </a:bodyPr>
          <a:lstStyle/>
          <a:p>
            <a:r>
              <a:rPr lang="en-ZA" dirty="0"/>
              <a:t>Only </a:t>
            </a:r>
            <a:r>
              <a:rPr lang="en-ZA" dirty="0">
                <a:solidFill>
                  <a:srgbClr val="FF0000"/>
                </a:solidFill>
              </a:rPr>
              <a:t>one recursive call</a:t>
            </a:r>
            <a:r>
              <a:rPr lang="en-ZA" dirty="0"/>
              <a:t> right at the </a:t>
            </a:r>
            <a:r>
              <a:rPr lang="en-ZA" dirty="0">
                <a:solidFill>
                  <a:srgbClr val="FF0000"/>
                </a:solidFill>
              </a:rPr>
              <a:t>end of the function</a:t>
            </a:r>
          </a:p>
          <a:p>
            <a:r>
              <a:rPr lang="en-ZA" dirty="0"/>
              <a:t>No other </a:t>
            </a:r>
            <a:r>
              <a:rPr lang="en-ZA" u="sng" dirty="0"/>
              <a:t>operations</a:t>
            </a:r>
            <a:r>
              <a:rPr lang="en-ZA" dirty="0"/>
              <a:t> after the recursive call</a:t>
            </a:r>
          </a:p>
          <a:p>
            <a:pPr marL="342900" lvl="1" indent="0">
              <a:buNone/>
            </a:pPr>
            <a:endParaRPr lang="en-ZA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void tail(</a:t>
            </a:r>
            <a:r>
              <a:rPr lang="en-Z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Z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&gt; 0) {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ZA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Z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+ " ");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	tail(</a:t>
            </a:r>
            <a:r>
              <a:rPr lang="en-Z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- 1);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ZA" sz="600" dirty="0">
              <a:solidFill>
                <a:schemeClr val="accent6"/>
              </a:solidFill>
            </a:endParaRPr>
          </a:p>
          <a:p>
            <a:r>
              <a:rPr lang="en-ZA" dirty="0">
                <a:solidFill>
                  <a:schemeClr val="accent6"/>
                </a:solidFill>
              </a:rPr>
              <a:t>Can you trivially replace this function with a loop?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25083"/>
            <a:ext cx="7886700" cy="648126"/>
          </a:xfrm>
        </p:spPr>
        <p:txBody>
          <a:bodyPr/>
          <a:lstStyle/>
          <a:p>
            <a:r>
              <a:rPr lang="en-US" dirty="0"/>
              <a:t>Types of Recursion: </a:t>
            </a:r>
            <a:r>
              <a:rPr lang="en-US" dirty="0">
                <a:solidFill>
                  <a:srgbClr val="00B0F0"/>
                </a:solidFill>
              </a:rPr>
              <a:t>Tail Recursion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66158" y="4608575"/>
            <a:ext cx="3648974" cy="20311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tail(</a:t>
            </a:r>
            <a:r>
              <a:rPr lang="en-ZA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ZA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i)</a:t>
            </a:r>
          </a:p>
          <a:p>
            <a:r>
              <a:rPr lang="en-ZA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ZA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(</a:t>
            </a:r>
            <a:r>
              <a:rPr lang="en-ZA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0) {</a:t>
            </a:r>
          </a:p>
          <a:p>
            <a:r>
              <a:rPr lang="en-ZA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ZA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ZA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ZA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" ")</a:t>
            </a:r>
          </a:p>
          <a:p>
            <a:r>
              <a:rPr lang="en-ZA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ZA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ZA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- 1;</a:t>
            </a:r>
          </a:p>
          <a:p>
            <a:r>
              <a:rPr lang="en-ZA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    </a:t>
            </a:r>
          </a:p>
          <a:p>
            <a:r>
              <a:rPr lang="en-ZA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731258" y="5184567"/>
            <a:ext cx="4121600" cy="941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ZA" dirty="0">
                <a:solidFill>
                  <a:schemeClr val="accent6"/>
                </a:solidFill>
              </a:rPr>
              <a:t>Notice how the parts of the loop clearly correspond to parts of the tail recursive function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763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136822"/>
            <a:ext cx="7886700" cy="5502875"/>
          </a:xfrm>
        </p:spPr>
        <p:txBody>
          <a:bodyPr>
            <a:normAutofit fontScale="85000" lnSpcReduction="20000"/>
          </a:bodyPr>
          <a:lstStyle/>
          <a:p>
            <a:r>
              <a:rPr lang="en-ZA" dirty="0">
                <a:solidFill>
                  <a:srgbClr val="FF0000"/>
                </a:solidFill>
              </a:rPr>
              <a:t>Recursive call</a:t>
            </a:r>
            <a:r>
              <a:rPr lang="en-ZA" dirty="0"/>
              <a:t> is not the last </a:t>
            </a:r>
            <a:r>
              <a:rPr lang="en-ZA" u="sng" dirty="0"/>
              <a:t>operation</a:t>
            </a:r>
          </a:p>
          <a:p>
            <a:r>
              <a:rPr lang="en-ZA" dirty="0"/>
              <a:t>At least one operation happens after the recursive call</a:t>
            </a:r>
          </a:p>
          <a:p>
            <a:pPr marL="342900" lvl="1" indent="0">
              <a:buNone/>
            </a:pP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void reverse() {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char c = </a:t>
            </a:r>
            <a:r>
              <a:rPr lang="en-ZA" dirty="0" err="1"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if(c != '\n') {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	reverse();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ZA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(c + " ");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	}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</a:p>
          <a:p>
            <a:pPr marL="342900" lvl="1" indent="0">
              <a:spcBef>
                <a:spcPct val="100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reverseQueue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342900" lvl="1" indent="0">
              <a:spcBef>
                <a:spcPct val="100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(!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this.empty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pPr marL="342900" lvl="1" indent="0">
              <a:spcBef>
                <a:spcPct val="100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this.dequeue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42900" lvl="1" indent="0">
              <a:spcBef>
                <a:spcPct val="100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this.reverseQueue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42900" lvl="1" indent="0">
              <a:spcBef>
                <a:spcPct val="100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this.enqueue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42900" lvl="1" indent="0">
              <a:spcBef>
                <a:spcPct val="100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342900" lvl="1" indent="0">
              <a:spcBef>
                <a:spcPct val="100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42900" lvl="1" indent="0">
              <a:spcBef>
                <a:spcPct val="1000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spcBef>
                <a:spcPct val="100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long factorial(long n) {</a:t>
            </a:r>
          </a:p>
          <a:p>
            <a:pPr marL="342900" lvl="1" indent="0">
              <a:spcBef>
                <a:spcPct val="100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(n == 0)</a:t>
            </a:r>
          </a:p>
          <a:p>
            <a:pPr marL="342900" lvl="1" indent="0">
              <a:spcBef>
                <a:spcPct val="100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return 1;</a:t>
            </a:r>
          </a:p>
          <a:p>
            <a:pPr marL="342900" lvl="1" indent="0">
              <a:spcBef>
                <a:spcPct val="100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else return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factorial(n-1);</a:t>
            </a:r>
          </a:p>
          <a:p>
            <a:pPr marL="342900" lvl="1" indent="0">
              <a:spcBef>
                <a:spcPct val="100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25083"/>
            <a:ext cx="7886700" cy="648126"/>
          </a:xfrm>
        </p:spPr>
        <p:txBody>
          <a:bodyPr/>
          <a:lstStyle/>
          <a:p>
            <a:r>
              <a:rPr lang="en-US" dirty="0"/>
              <a:t>Types of Recursion: </a:t>
            </a:r>
            <a:r>
              <a:rPr lang="en-US" dirty="0">
                <a:solidFill>
                  <a:srgbClr val="00B0F0"/>
                </a:solidFill>
              </a:rPr>
              <a:t>Non-tail Recursion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093208" y="2258569"/>
            <a:ext cx="3422142" cy="25688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accent2"/>
                </a:solidFill>
              </a:rPr>
              <a:t>It is usually not trivial to convert a non-tail recursive function into an iterative loop</a:t>
            </a:r>
          </a:p>
          <a:p>
            <a:pPr algn="ctr"/>
            <a:endParaRPr lang="en-ZA" dirty="0">
              <a:solidFill>
                <a:schemeClr val="accent2"/>
              </a:solidFill>
            </a:endParaRPr>
          </a:p>
          <a:p>
            <a:pPr algn="ctr"/>
            <a:r>
              <a:rPr lang="en-ZA" dirty="0">
                <a:solidFill>
                  <a:schemeClr val="accent2"/>
                </a:solidFill>
              </a:rPr>
              <a:t>Iterative implementations often require an explicit implementation of the run-time stack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47288" y="6080759"/>
            <a:ext cx="5168646" cy="517501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rgbClr val="FF0000"/>
                </a:solidFill>
              </a:rPr>
              <a:t>NOTE: The last operation is </a:t>
            </a:r>
            <a:r>
              <a:rPr lang="en-ZA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ZA" dirty="0">
                <a:solidFill>
                  <a:srgbClr val="FF0000"/>
                </a:solidFill>
              </a:rPr>
              <a:t>, not </a:t>
            </a:r>
            <a:r>
              <a:rPr lang="en-ZA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</a:p>
        </p:txBody>
      </p:sp>
      <p:sp>
        <p:nvSpPr>
          <p:cNvPr id="4" name="Right Arrow 3"/>
          <p:cNvSpPr/>
          <p:nvPr/>
        </p:nvSpPr>
        <p:spPr>
          <a:xfrm rot="12615465">
            <a:off x="3008376" y="6025896"/>
            <a:ext cx="548640" cy="274320"/>
          </a:xfrm>
          <a:prstGeom prst="rightArrow">
            <a:avLst/>
          </a:prstGeom>
          <a:solidFill>
            <a:srgbClr val="FF0000"/>
          </a:solidFill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46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1|25|79.4|21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0.2|43.6|18.1|33|38.4|16.9|8.3|41.4|16.9|10.4|43.2|33.8|31.3|35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7|60|253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6|8|127.2|76.4|66.5|62.8|14.4|11.1|55|74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4.6|74.5|155.4|49.1|6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239.9|270.2|88.8|128.2"/>
</p:tagLst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780</Words>
  <Application>Microsoft Office PowerPoint</Application>
  <PresentationFormat>On-screen Show (4:3)</PresentationFormat>
  <Paragraphs>195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 Unicode MS</vt:lpstr>
      <vt:lpstr>Century Gothic</vt:lpstr>
      <vt:lpstr>Consolas</vt:lpstr>
      <vt:lpstr>Courier New</vt:lpstr>
      <vt:lpstr>Times New Roman</vt:lpstr>
      <vt:lpstr>Wingdings</vt:lpstr>
      <vt:lpstr>Presentation level design</vt:lpstr>
      <vt:lpstr>COS 212 Recursion Basics, Tail &amp; Non-Tail Recursion</vt:lpstr>
      <vt:lpstr>Recursion</vt:lpstr>
      <vt:lpstr>Executing Factorial Recursively</vt:lpstr>
      <vt:lpstr>Run-Time Stack &amp; Function Calls</vt:lpstr>
      <vt:lpstr>Executing the Factorial Method</vt:lpstr>
      <vt:lpstr>Executing the  Factorial Method</vt:lpstr>
      <vt:lpstr>Types of Recursion: Tail Recursion</vt:lpstr>
      <vt:lpstr>Types of Recursion: Non-tail Recursion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2016-02-01T10:06:28Z</dcterms:created>
  <dcterms:modified xsi:type="dcterms:W3CDTF">2023-03-24T09:12:19Z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