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D120D-5AF2-403B-9307-E4EDAED2F594}" type="datetimeFigureOut">
              <a:rPr lang="en-ZA" smtClean="0"/>
              <a:t>2023/03/24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70815-D61C-4B2C-8452-247666CF53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698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43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4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43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81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7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26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2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44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50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40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8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62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7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49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17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32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73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37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190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3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69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88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53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30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25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47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94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3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68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33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1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3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4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82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7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2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6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08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7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 212</a:t>
            </a:r>
            <a:br>
              <a:rPr lang="en-US" dirty="0"/>
            </a:br>
            <a:r>
              <a:rPr lang="en-US" dirty="0"/>
              <a:t>Binary Trees</a:t>
            </a:r>
          </a:p>
        </p:txBody>
      </p:sp>
    </p:spTree>
    <p:extLst>
      <p:ext uri="{BB962C8B-B14F-4D97-AF65-F5344CB8AC3E}">
        <p14:creationId xmlns:p14="http://schemas.microsoft.com/office/powerpoint/2010/main" val="37068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 lvl="0"/>
            <a:r>
              <a:rPr kumimoji="1" lang="en-US" altLang="zh-TW" sz="2400" dirty="0">
                <a:ea typeface="新細明體" charset="-120"/>
              </a:rPr>
              <a:t>An </a:t>
            </a:r>
            <a:r>
              <a:rPr kumimoji="1" lang="en-US" altLang="zh-TW" sz="2400" dirty="0">
                <a:solidFill>
                  <a:srgbClr val="0070C0"/>
                </a:solidFill>
                <a:ea typeface="新細明體" charset="-120"/>
              </a:rPr>
              <a:t>ordered</a:t>
            </a:r>
            <a:r>
              <a:rPr kumimoji="1" lang="en-US" altLang="zh-TW" sz="2400" dirty="0">
                <a:ea typeface="新細明體" charset="-120"/>
              </a:rPr>
              <a:t> </a:t>
            </a:r>
            <a:r>
              <a:rPr kumimoji="1" lang="en-US" altLang="zh-TW" sz="2400" dirty="0">
                <a:solidFill>
                  <a:srgbClr val="0070C0"/>
                </a:solidFill>
                <a:ea typeface="新細明體" charset="-120"/>
              </a:rPr>
              <a:t>binary tree </a:t>
            </a:r>
            <a:r>
              <a:rPr kumimoji="1" lang="en-US" altLang="zh-TW" sz="2400" dirty="0">
                <a:ea typeface="新細明體" charset="-120"/>
              </a:rPr>
              <a:t>is a binary tree </a:t>
            </a:r>
            <a:r>
              <a:rPr kumimoji="1" lang="en-ZA" altLang="zh-TW" sz="2400" dirty="0">
                <a:ea typeface="新細明體" charset="-120"/>
              </a:rPr>
              <a:t>where for each </a:t>
            </a:r>
            <a:r>
              <a:rPr kumimoji="1" lang="en-ZA" altLang="zh-TW" sz="2400" dirty="0">
                <a:solidFill>
                  <a:srgbClr val="FF0000"/>
                </a:solidFill>
                <a:ea typeface="新細明體" charset="-120"/>
              </a:rPr>
              <a:t>node n</a:t>
            </a:r>
            <a:r>
              <a:rPr kumimoji="1" lang="en-ZA" altLang="zh-TW" sz="2400" dirty="0">
                <a:ea typeface="新細明體" charset="-120"/>
              </a:rPr>
              <a:t>:</a:t>
            </a:r>
          </a:p>
          <a:p>
            <a:pPr lvl="1"/>
            <a:r>
              <a:rPr kumimoji="1" lang="en-ZA" altLang="zh-TW" b="0" dirty="0">
                <a:ea typeface="新細明體" charset="-120"/>
              </a:rPr>
              <a:t>Values stored in </a:t>
            </a:r>
            <a:r>
              <a:rPr kumimoji="1" lang="en-ZA" altLang="zh-TW" b="1" dirty="0">
                <a:ea typeface="新細明體" charset="-120"/>
              </a:rPr>
              <a:t>left </a:t>
            </a:r>
            <a:r>
              <a:rPr kumimoji="1" lang="en-ZA" altLang="zh-TW" b="1" dirty="0" err="1">
                <a:ea typeface="新細明體" charset="-120"/>
              </a:rPr>
              <a:t>subtree</a:t>
            </a:r>
            <a:r>
              <a:rPr kumimoji="1" lang="en-ZA" altLang="zh-TW" b="1" dirty="0">
                <a:ea typeface="新細明體" charset="-120"/>
              </a:rPr>
              <a:t> </a:t>
            </a:r>
            <a:r>
              <a:rPr kumimoji="1" lang="en-ZA" altLang="zh-TW" b="0" dirty="0">
                <a:ea typeface="新細明體" charset="-120"/>
              </a:rPr>
              <a:t>are </a:t>
            </a:r>
            <a:r>
              <a:rPr kumimoji="1" lang="en-ZA" altLang="zh-TW" b="1" dirty="0">
                <a:ea typeface="新細明體" charset="-120"/>
              </a:rPr>
              <a:t>less</a:t>
            </a:r>
            <a:r>
              <a:rPr kumimoji="1" lang="en-ZA" altLang="zh-TW" b="0" dirty="0">
                <a:ea typeface="新細明體" charset="-120"/>
              </a:rPr>
              <a:t> than the value stored in n</a:t>
            </a:r>
          </a:p>
          <a:p>
            <a:pPr lvl="1"/>
            <a:r>
              <a:rPr kumimoji="1" lang="en-ZA" altLang="zh-TW" dirty="0">
                <a:ea typeface="新細明體" charset="-120"/>
              </a:rPr>
              <a:t>Values stored in the </a:t>
            </a:r>
            <a:r>
              <a:rPr kumimoji="1" lang="en-ZA" altLang="zh-TW" b="1" dirty="0">
                <a:ea typeface="新細明體" charset="-120"/>
              </a:rPr>
              <a:t>right </a:t>
            </a:r>
            <a:r>
              <a:rPr kumimoji="1" lang="en-ZA" altLang="zh-TW" b="1" dirty="0" err="1">
                <a:ea typeface="新細明體" charset="-120"/>
              </a:rPr>
              <a:t>subtree</a:t>
            </a:r>
            <a:r>
              <a:rPr kumimoji="1" lang="en-ZA" altLang="zh-TW" b="1" dirty="0">
                <a:ea typeface="新細明體" charset="-120"/>
              </a:rPr>
              <a:t> </a:t>
            </a:r>
            <a:r>
              <a:rPr kumimoji="1" lang="en-ZA" altLang="zh-TW" dirty="0">
                <a:ea typeface="新細明體" charset="-120"/>
              </a:rPr>
              <a:t>are </a:t>
            </a:r>
            <a:r>
              <a:rPr kumimoji="1" lang="en-ZA" altLang="zh-TW" b="1" dirty="0">
                <a:ea typeface="新細明體" charset="-120"/>
              </a:rPr>
              <a:t>greater</a:t>
            </a:r>
            <a:r>
              <a:rPr kumimoji="1" lang="en-ZA" altLang="zh-TW" dirty="0">
                <a:ea typeface="新細明體" charset="-120"/>
              </a:rPr>
              <a:t> than the value stored in n</a:t>
            </a:r>
            <a:endParaRPr lang="en-US" sz="24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2732003" y="4520218"/>
            <a:ext cx="1600200" cy="12192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6"/>
          <p:cNvSpPr>
            <a:spLocks noChangeArrowheads="1"/>
          </p:cNvSpPr>
          <p:nvPr/>
        </p:nvSpPr>
        <p:spPr bwMode="auto">
          <a:xfrm>
            <a:off x="4044865" y="3562955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4121065" y="363915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el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3127290" y="5206018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 </a:t>
            </a:r>
            <a:r>
              <a:rPr lang="en-US" sz="2400" b="0">
                <a:latin typeface="Arial Unicode MS" pitchFamily="34" charset="-128"/>
              </a:rPr>
              <a:t>el</a:t>
            </a:r>
          </a:p>
        </p:txBody>
      </p:sp>
      <p:sp>
        <p:nvSpPr>
          <p:cNvPr id="34" name="AutoShape 9"/>
          <p:cNvSpPr>
            <a:spLocks noChangeArrowheads="1"/>
          </p:cNvSpPr>
          <p:nvPr/>
        </p:nvSpPr>
        <p:spPr bwMode="auto">
          <a:xfrm>
            <a:off x="4560803" y="4520218"/>
            <a:ext cx="1600200" cy="12192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4956090" y="5206018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&gt; </a:t>
            </a:r>
            <a:r>
              <a:rPr lang="en-US" sz="2400" b="0" dirty="0">
                <a:latin typeface="Arial Unicode MS" pitchFamily="34" charset="-128"/>
              </a:rPr>
              <a:t>el</a:t>
            </a:r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V="1">
            <a:off x="3538453" y="4088418"/>
            <a:ext cx="574675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 flipV="1">
            <a:off x="4670340" y="4088418"/>
            <a:ext cx="687388" cy="4175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 flipH="1" flipV="1">
            <a:off x="3498765" y="3205768"/>
            <a:ext cx="69215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 flipV="1">
            <a:off x="4742549" y="3419051"/>
            <a:ext cx="119062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6021305" y="3105755"/>
            <a:ext cx="4635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 dirty="0">
                <a:latin typeface="+mn-lt"/>
              </a:rPr>
              <a:t>n</a:t>
            </a:r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 flipV="1">
            <a:off x="5782021" y="4590626"/>
            <a:ext cx="119062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7043920" y="3905855"/>
            <a:ext cx="141499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000" b="0" dirty="0">
                <a:latin typeface="+mn-lt"/>
              </a:rPr>
              <a:t>right </a:t>
            </a:r>
            <a:r>
              <a:rPr lang="en-US" sz="2000" b="0" dirty="0" err="1">
                <a:latin typeface="+mn-lt"/>
              </a:rPr>
              <a:t>subtree</a:t>
            </a:r>
            <a:r>
              <a:rPr lang="en-US" sz="2000" b="0" dirty="0">
                <a:latin typeface="+mn-lt"/>
              </a:rPr>
              <a:t> of n</a:t>
            </a: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H="1" flipV="1">
            <a:off x="2018271" y="4264846"/>
            <a:ext cx="1158685" cy="63375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1088486" y="3818717"/>
            <a:ext cx="166374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000" b="0" dirty="0">
                <a:latin typeface="+mn-lt"/>
              </a:rPr>
              <a:t>left </a:t>
            </a:r>
            <a:r>
              <a:rPr lang="en-US" sz="2000" b="0" dirty="0" err="1">
                <a:latin typeface="+mn-lt"/>
              </a:rPr>
              <a:t>subtree</a:t>
            </a:r>
            <a:r>
              <a:rPr lang="en-US" sz="2000" b="0" dirty="0">
                <a:latin typeface="+mn-lt"/>
              </a:rPr>
              <a:t> of n</a:t>
            </a:r>
          </a:p>
        </p:txBody>
      </p:sp>
    </p:spTree>
    <p:extLst>
      <p:ext uri="{BB962C8B-B14F-4D97-AF65-F5344CB8AC3E}">
        <p14:creationId xmlns:p14="http://schemas.microsoft.com/office/powerpoint/2010/main" val="57857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 animBg="1"/>
      <p:bldP spid="42" grpId="0"/>
      <p:bldP spid="43" grpId="0" animBg="1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 lvl="0"/>
            <a:r>
              <a:rPr kumimoji="1" lang="en-US" sz="2300" dirty="0">
                <a:ea typeface="新細明體" charset="-120"/>
              </a:rPr>
              <a:t>Binary search tree examples:</a:t>
            </a:r>
            <a:endParaRPr lang="en-ZA" dirty="0"/>
          </a:p>
          <a:p>
            <a:pPr lvl="1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2089018" y="2424923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1550855" y="3350436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2552568" y="3350436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7</a:t>
            </a:r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3014530" y="4309286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9</a:t>
            </a: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1896930" y="2847198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2473193" y="280909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2895468" y="376794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2095368" y="4312803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6</a:t>
            </a: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2401755" y="3774641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1095033" y="4304523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1376813" y="3757453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4603096" y="1813263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A</a:t>
            </a:r>
          </a:p>
        </p:txBody>
      </p:sp>
      <p:sp>
        <p:nvSpPr>
          <p:cNvPr id="30" name="Oval 17"/>
          <p:cNvSpPr>
            <a:spLocks noChangeArrowheads="1"/>
          </p:cNvSpPr>
          <p:nvPr/>
        </p:nvSpPr>
        <p:spPr bwMode="auto">
          <a:xfrm>
            <a:off x="4222096" y="4741208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6</a:t>
            </a:r>
          </a:p>
        </p:txBody>
      </p:sp>
      <p:sp>
        <p:nvSpPr>
          <p:cNvPr id="31" name="Oval 22"/>
          <p:cNvSpPr>
            <a:spLocks noChangeArrowheads="1"/>
          </p:cNvSpPr>
          <p:nvPr/>
        </p:nvSpPr>
        <p:spPr bwMode="auto">
          <a:xfrm>
            <a:off x="5066646" y="2738776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D</a:t>
            </a:r>
          </a:p>
        </p:txBody>
      </p:sp>
      <p:sp>
        <p:nvSpPr>
          <p:cNvPr id="32" name="Oval 24"/>
          <p:cNvSpPr>
            <a:spLocks noChangeArrowheads="1"/>
          </p:cNvSpPr>
          <p:nvPr/>
        </p:nvSpPr>
        <p:spPr bwMode="auto">
          <a:xfrm>
            <a:off x="5528608" y="3697626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E</a:t>
            </a: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4987271" y="219743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5409546" y="315628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4609446" y="3701143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C</a:t>
            </a: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H="1">
            <a:off x="4915833" y="3162981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Oval 39"/>
          <p:cNvSpPr>
            <a:spLocks noChangeArrowheads="1"/>
          </p:cNvSpPr>
          <p:nvPr/>
        </p:nvSpPr>
        <p:spPr bwMode="auto">
          <a:xfrm>
            <a:off x="3766274" y="5695295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H="1">
            <a:off x="4048054" y="5148225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6667602" y="2196323"/>
            <a:ext cx="457200" cy="457200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8</a:t>
            </a:r>
          </a:p>
        </p:txBody>
      </p:sp>
      <p:sp>
        <p:nvSpPr>
          <p:cNvPr id="41" name="Oval 17"/>
          <p:cNvSpPr>
            <a:spLocks noChangeArrowheads="1"/>
          </p:cNvSpPr>
          <p:nvPr/>
        </p:nvSpPr>
        <p:spPr bwMode="auto">
          <a:xfrm>
            <a:off x="7091251" y="3579036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y</a:t>
            </a:r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7732739" y="4387284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z</a:t>
            </a:r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7471719" y="3970637"/>
            <a:ext cx="337752" cy="4613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9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Implementing Binary Search Trees</a:t>
            </a:r>
            <a:endParaRPr lang="en-US" dirty="0"/>
          </a:p>
        </p:txBody>
      </p:sp>
      <p:sp>
        <p:nvSpPr>
          <p:cNvPr id="2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58373"/>
            <a:ext cx="8301166" cy="1846659"/>
          </a:xfr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&lt;T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Comparable&lt;?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T&gt;&gt;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 el;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&lt;T&gt; left, right;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constructors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1893888" y="4300406"/>
            <a:ext cx="960437" cy="9223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276600" y="4227381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>
                <a:latin typeface="Courier New" pitchFamily="49" charset="0"/>
              </a:rPr>
              <a:t>el</a:t>
            </a: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1893888" y="4724269"/>
            <a:ext cx="960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2393950" y="4724269"/>
            <a:ext cx="0" cy="498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>
            <a:off x="1319213" y="3725731"/>
            <a:ext cx="844550" cy="614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>
            <a:off x="2509838" y="4914769"/>
            <a:ext cx="728662" cy="846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 flipH="1">
            <a:off x="1511300" y="4914769"/>
            <a:ext cx="652463" cy="884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>
            <a:off x="2355850" y="4492494"/>
            <a:ext cx="882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3276600" y="4108319"/>
            <a:ext cx="692150" cy="7302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7080250" y="4340094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>
                <a:latin typeface="Courier New" pitchFamily="49" charset="0"/>
              </a:rPr>
              <a:t>el</a:t>
            </a: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6388100" y="3840031"/>
            <a:ext cx="844550" cy="614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 flipH="1">
            <a:off x="6580188" y="4762369"/>
            <a:ext cx="652462" cy="884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20"/>
          <p:cNvSpPr>
            <a:spLocks noChangeShapeType="1"/>
          </p:cNvSpPr>
          <p:nvPr/>
        </p:nvSpPr>
        <p:spPr bwMode="auto">
          <a:xfrm>
            <a:off x="7540625" y="4762369"/>
            <a:ext cx="728663" cy="846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4352925" y="4340094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/>
              <a:t>abbreviated as:</a:t>
            </a:r>
          </a:p>
        </p:txBody>
      </p:sp>
      <p:sp>
        <p:nvSpPr>
          <p:cNvPr id="3" name="Down Arrow 2"/>
          <p:cNvSpPr/>
          <p:nvPr/>
        </p:nvSpPr>
        <p:spPr>
          <a:xfrm rot="9253181">
            <a:off x="6966639" y="1549818"/>
            <a:ext cx="329514" cy="149480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ounded Rectangle 39"/>
          <p:cNvSpPr/>
          <p:nvPr/>
        </p:nvSpPr>
        <p:spPr>
          <a:xfrm>
            <a:off x="6810375" y="2422709"/>
            <a:ext cx="1704975" cy="11192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Refer to page 228 for explanation</a:t>
            </a:r>
          </a:p>
        </p:txBody>
      </p:sp>
    </p:spTree>
    <p:extLst>
      <p:ext uri="{BB962C8B-B14F-4D97-AF65-F5344CB8AC3E}">
        <p14:creationId xmlns:p14="http://schemas.microsoft.com/office/powerpoint/2010/main" val="326206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 lvl="0"/>
            <a:r>
              <a:rPr kumimoji="1" lang="en-US" sz="2300" dirty="0">
                <a:ea typeface="新細明體" charset="-120"/>
              </a:rPr>
              <a:t>Searching a binary search tree for a value m: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US" dirty="0">
                <a:ea typeface="新細明體" charset="-120"/>
              </a:rPr>
              <a:t>Start from the root. If root is not NULL:</a:t>
            </a:r>
          </a:p>
          <a:p>
            <a:pPr marL="1028700" lvl="2" indent="-342900">
              <a:buFont typeface="+mj-lt"/>
              <a:buAutoNum type="arabicPeriod"/>
            </a:pPr>
            <a:r>
              <a:rPr kumimoji="1" lang="en-US" sz="1600" dirty="0">
                <a:ea typeface="新細明體" charset="-120"/>
              </a:rPr>
              <a:t>If m == </a:t>
            </a:r>
            <a:r>
              <a:rPr kumimoji="1" lang="en-US" sz="1600" dirty="0" err="1">
                <a:ea typeface="新細明體" charset="-120"/>
              </a:rPr>
              <a:t>root.el</a:t>
            </a:r>
            <a:r>
              <a:rPr kumimoji="1" lang="en-US" sz="1600" dirty="0">
                <a:ea typeface="新細明體" charset="-120"/>
              </a:rPr>
              <a:t>, end search</a:t>
            </a:r>
          </a:p>
          <a:p>
            <a:pPr marL="1028700" lvl="2" indent="-342900">
              <a:buFont typeface="+mj-lt"/>
              <a:buAutoNum type="arabicPeriod"/>
            </a:pPr>
            <a:r>
              <a:rPr kumimoji="1" lang="en-US" sz="1600" dirty="0">
                <a:ea typeface="新細明體" charset="-120"/>
              </a:rPr>
              <a:t>If m &lt; </a:t>
            </a:r>
            <a:r>
              <a:rPr kumimoji="1" lang="en-US" sz="1600" dirty="0" err="1">
                <a:ea typeface="新細明體" charset="-120"/>
              </a:rPr>
              <a:t>root.el</a:t>
            </a:r>
            <a:r>
              <a:rPr kumimoji="1" lang="en-US" sz="1600" dirty="0">
                <a:ea typeface="新細明體" charset="-120"/>
              </a:rPr>
              <a:t>, search left </a:t>
            </a:r>
            <a:r>
              <a:rPr kumimoji="1" lang="en-US" sz="1600" dirty="0" err="1">
                <a:ea typeface="新細明體" charset="-120"/>
              </a:rPr>
              <a:t>subtree</a:t>
            </a:r>
            <a:endParaRPr kumimoji="1" lang="en-US" sz="1600" dirty="0">
              <a:ea typeface="新細明體" charset="-120"/>
            </a:endParaRPr>
          </a:p>
          <a:p>
            <a:pPr marL="1028700" lvl="2" indent="-342900">
              <a:buFont typeface="+mj-lt"/>
              <a:buAutoNum type="arabicPeriod"/>
            </a:pPr>
            <a:r>
              <a:rPr kumimoji="1" lang="en-US" sz="1600" dirty="0">
                <a:ea typeface="新細明體" charset="-120"/>
              </a:rPr>
              <a:t>If m &gt; </a:t>
            </a:r>
            <a:r>
              <a:rPr kumimoji="1" lang="en-US" sz="1600" dirty="0" err="1">
                <a:ea typeface="新細明體" charset="-120"/>
              </a:rPr>
              <a:t>root.el</a:t>
            </a:r>
            <a:r>
              <a:rPr kumimoji="1" lang="en-US" sz="1600" dirty="0">
                <a:ea typeface="新細明體" charset="-120"/>
              </a:rPr>
              <a:t>, search right </a:t>
            </a:r>
            <a:r>
              <a:rPr kumimoji="1" lang="en-US" sz="1600" dirty="0" err="1">
                <a:ea typeface="新細明體" charset="-120"/>
              </a:rPr>
              <a:t>subtree</a:t>
            </a:r>
            <a:endParaRPr lang="en-ZA" sz="1600" dirty="0"/>
          </a:p>
          <a:p>
            <a:pPr lvl="1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4428564" y="369355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3890401" y="4619063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892114" y="4619063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7</a:t>
            </a:r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5354076" y="5577913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9</a:t>
            </a: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4236476" y="4115825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4812739" y="4077725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235014" y="5036575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4434914" y="558143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6</a:t>
            </a: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4741301" y="5043268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3434579" y="557315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3716359" y="5026080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search(el)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p = root;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while</a:t>
            </a:r>
            <a:r>
              <a:rPr lang="en-US" sz="2000" dirty="0">
                <a:latin typeface="Courier New" pitchFamily="49" charset="0"/>
              </a:rPr>
              <a:t> p</a:t>
            </a:r>
            <a:r>
              <a:rPr lang="en-US" sz="2000" dirty="0"/>
              <a:t> </a:t>
            </a:r>
            <a:r>
              <a:rPr lang="en-US" sz="2000" i="1" dirty="0"/>
              <a:t>is not</a:t>
            </a:r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null</a:t>
            </a:r>
            <a:r>
              <a:rPr lang="en-US" sz="2000" dirty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if</a:t>
            </a:r>
            <a:r>
              <a:rPr lang="en-US" sz="2000" dirty="0"/>
              <a:t> </a:t>
            </a:r>
            <a:r>
              <a:rPr lang="en-US" sz="2000" i="1" dirty="0"/>
              <a:t>element in node 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/>
              <a:t> </a:t>
            </a:r>
            <a:r>
              <a:rPr lang="en-US" sz="2000" i="1" dirty="0"/>
              <a:t>equals</a:t>
            </a:r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el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     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return</a:t>
            </a:r>
            <a:r>
              <a:rPr lang="en-US" sz="2000" dirty="0"/>
              <a:t> </a:t>
            </a:r>
            <a:r>
              <a:rPr lang="en-US" sz="2000" i="1" dirty="0"/>
              <a:t>element in node </a:t>
            </a:r>
            <a:r>
              <a:rPr lang="en-US" sz="2000" dirty="0">
                <a:latin typeface="Courier New" pitchFamily="49" charset="0"/>
              </a:rPr>
              <a:t>p;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</a:rPr>
              <a:t> // el</a:t>
            </a:r>
            <a:r>
              <a:rPr lang="en-US" sz="2000" dirty="0">
                <a:solidFill>
                  <a:srgbClr val="00B050"/>
                </a:solidFill>
              </a:rPr>
              <a:t> was found;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else if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dirty="0">
                <a:latin typeface="Courier New" pitchFamily="49" charset="0"/>
              </a:rPr>
              <a:t>el</a:t>
            </a:r>
            <a:r>
              <a:rPr lang="en-US" sz="2000" dirty="0"/>
              <a:t> &lt; </a:t>
            </a:r>
            <a:r>
              <a:rPr lang="en-US" sz="2000" i="1" dirty="0"/>
              <a:t>element in node</a:t>
            </a:r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/>
              <a:t> 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     p = </a:t>
            </a:r>
            <a:r>
              <a:rPr lang="en-US" sz="2000" dirty="0" err="1">
                <a:latin typeface="Courier New" pitchFamily="49" charset="0"/>
              </a:rPr>
              <a:t>p.left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else</a:t>
            </a:r>
            <a:r>
              <a:rPr lang="en-US" sz="2000" dirty="0">
                <a:latin typeface="Courier New" pitchFamily="49" charset="0"/>
              </a:rPr>
              <a:t> p = </a:t>
            </a:r>
            <a:r>
              <a:rPr lang="en-US" sz="2000" dirty="0" err="1">
                <a:latin typeface="Courier New" pitchFamily="49" charset="0"/>
              </a:rPr>
              <a:t>p.right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return</a:t>
            </a:r>
            <a:r>
              <a:rPr lang="en-US" sz="2000" dirty="0">
                <a:latin typeface="Courier New" pitchFamily="49" charset="0"/>
              </a:rPr>
              <a:t> null; 	   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</a:rPr>
              <a:t>// el</a:t>
            </a:r>
            <a:r>
              <a:rPr lang="en-US" sz="2000" dirty="0">
                <a:solidFill>
                  <a:srgbClr val="00B050"/>
                </a:solidFill>
              </a:rPr>
              <a:t> was not found;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we re-write the algorithm </a:t>
            </a:r>
            <a:br>
              <a:rPr lang="en-US" dirty="0"/>
            </a:br>
            <a:r>
              <a:rPr lang="en-US" dirty="0"/>
              <a:t>recursively?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7349396" y="4096909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6811233" y="5022422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7812946" y="5022422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7</a:t>
            </a:r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8274908" y="5981272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9</a:t>
            </a: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7157308" y="451918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7733571" y="448108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8155846" y="543993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7355746" y="5984789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6</a:t>
            </a: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7662133" y="5446627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6355411" y="5976509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6637191" y="542943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1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search(</a:t>
            </a:r>
            <a:r>
              <a:rPr lang="en-US" sz="2000" dirty="0" err="1">
                <a:latin typeface="Courier New" pitchFamily="49" charset="0"/>
              </a:rPr>
              <a:t>el,root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		if</a:t>
            </a:r>
            <a:r>
              <a:rPr lang="en-US" sz="2000" dirty="0">
                <a:latin typeface="Courier New" pitchFamily="49" charset="0"/>
              </a:rPr>
              <a:t> root</a:t>
            </a:r>
            <a:r>
              <a:rPr lang="en-US" sz="2000" dirty="0"/>
              <a:t> </a:t>
            </a:r>
            <a:r>
              <a:rPr lang="en-US" sz="2000" i="1" dirty="0"/>
              <a:t>is </a:t>
            </a:r>
            <a:r>
              <a:rPr lang="en-US" sz="2000" dirty="0">
                <a:latin typeface="Courier New" pitchFamily="49" charset="0"/>
              </a:rPr>
              <a:t>null</a:t>
            </a:r>
            <a:r>
              <a:rPr lang="en-US" sz="2000" dirty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		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return</a:t>
            </a:r>
            <a:r>
              <a:rPr lang="en-US" sz="2000" dirty="0">
                <a:latin typeface="Courier New" pitchFamily="49" charset="0"/>
              </a:rPr>
              <a:t> null; 	   		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</a:rPr>
              <a:t>// el</a:t>
            </a:r>
            <a:r>
              <a:rPr lang="en-US" sz="2000" dirty="0">
                <a:solidFill>
                  <a:srgbClr val="00B050"/>
                </a:solidFill>
              </a:rPr>
              <a:t> was not found;</a:t>
            </a:r>
            <a:endParaRPr lang="en-US" sz="2000" dirty="0"/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		else if</a:t>
            </a:r>
            <a:r>
              <a:rPr lang="en-US" sz="2000" dirty="0"/>
              <a:t> </a:t>
            </a:r>
            <a:r>
              <a:rPr lang="en-US" sz="2000" i="1" dirty="0"/>
              <a:t>element in </a:t>
            </a:r>
            <a:r>
              <a:rPr lang="en-US" sz="2000" dirty="0">
                <a:latin typeface="Courier New" pitchFamily="49" charset="0"/>
              </a:rPr>
              <a:t>root</a:t>
            </a:r>
            <a:r>
              <a:rPr lang="en-US" sz="2000" dirty="0"/>
              <a:t> </a:t>
            </a:r>
            <a:r>
              <a:rPr lang="en-US" sz="2000" i="1" dirty="0"/>
              <a:t>equals</a:t>
            </a:r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el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			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return</a:t>
            </a:r>
            <a:r>
              <a:rPr lang="en-US" sz="2000" dirty="0"/>
              <a:t> </a:t>
            </a:r>
            <a:r>
              <a:rPr lang="en-US" sz="2000" i="1" dirty="0"/>
              <a:t>element in </a:t>
            </a:r>
            <a:r>
              <a:rPr lang="en-US" sz="2000" dirty="0">
                <a:latin typeface="Courier New" pitchFamily="49" charset="0"/>
              </a:rPr>
              <a:t>root;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</a:rPr>
              <a:t>	// el</a:t>
            </a:r>
            <a:r>
              <a:rPr lang="en-US" sz="2000" dirty="0">
                <a:solidFill>
                  <a:srgbClr val="00B050"/>
                </a:solidFill>
              </a:rPr>
              <a:t> was found;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		else if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dirty="0">
                <a:latin typeface="Courier New" pitchFamily="49" charset="0"/>
              </a:rPr>
              <a:t>el</a:t>
            </a:r>
            <a:r>
              <a:rPr lang="en-US" sz="2000" dirty="0"/>
              <a:t> &lt; </a:t>
            </a:r>
            <a:r>
              <a:rPr lang="en-US" sz="2000" i="1" dirty="0"/>
              <a:t>element in </a:t>
            </a:r>
            <a:r>
              <a:rPr lang="en-US" sz="2000" dirty="0">
                <a:latin typeface="Courier New" pitchFamily="49" charset="0"/>
              </a:rPr>
              <a:t>root</a:t>
            </a:r>
            <a:r>
              <a:rPr lang="en-US" sz="2000" dirty="0"/>
              <a:t> 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			return</a:t>
            </a:r>
            <a:r>
              <a:rPr lang="en-US" sz="2000" dirty="0">
                <a:latin typeface="Courier New" pitchFamily="49" charset="0"/>
              </a:rPr>
              <a:t> search(</a:t>
            </a:r>
            <a:r>
              <a:rPr lang="en-US" sz="2000" dirty="0" err="1">
                <a:latin typeface="Courier New" pitchFamily="49" charset="0"/>
              </a:rPr>
              <a:t>el,root.left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		else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			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return</a:t>
            </a:r>
            <a:r>
              <a:rPr lang="en-US" sz="2000" dirty="0">
                <a:latin typeface="Courier New" pitchFamily="49" charset="0"/>
              </a:rPr>
              <a:t> search(</a:t>
            </a:r>
            <a:r>
              <a:rPr lang="en-US" sz="2000" dirty="0" err="1">
                <a:latin typeface="Courier New" pitchFamily="49" charset="0"/>
              </a:rPr>
              <a:t>el,root.right</a:t>
            </a:r>
            <a:r>
              <a:rPr lang="en-US" sz="2000" dirty="0">
                <a:latin typeface="Courier New" pitchFamily="49" charset="0"/>
              </a:rPr>
              <a:t>);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type of recursion is this?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7349396" y="4096909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6811233" y="5022422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7812946" y="5022422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7</a:t>
            </a:r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8274908" y="5981272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9</a:t>
            </a: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7157308" y="451918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7733571" y="448108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8155846" y="543993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7355746" y="5984789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6</a:t>
            </a: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7662133" y="5446627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6355411" y="5976509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6637191" y="542943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6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How </a:t>
            </a:r>
            <a:r>
              <a:rPr lang="en-US" sz="2000" b="1" dirty="0"/>
              <a:t>efficient</a:t>
            </a:r>
            <a:r>
              <a:rPr lang="en-US" sz="2000" dirty="0"/>
              <a:t> is the search?</a:t>
            </a:r>
          </a:p>
          <a:p>
            <a:pPr>
              <a:lnSpc>
                <a:spcPct val="80000"/>
              </a:lnSpc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search(el)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p = root;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while</a:t>
            </a:r>
            <a:r>
              <a:rPr lang="en-US" sz="2000" dirty="0">
                <a:latin typeface="Courier New" pitchFamily="49" charset="0"/>
              </a:rPr>
              <a:t> p</a:t>
            </a:r>
            <a:r>
              <a:rPr lang="en-US" sz="2000" dirty="0"/>
              <a:t> </a:t>
            </a:r>
            <a:r>
              <a:rPr lang="en-US" sz="2000" i="1" dirty="0"/>
              <a:t>is not</a:t>
            </a:r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null</a:t>
            </a:r>
            <a:r>
              <a:rPr lang="en-US" sz="2000" dirty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if</a:t>
            </a:r>
            <a:r>
              <a:rPr lang="en-US" sz="2000" dirty="0"/>
              <a:t> </a:t>
            </a:r>
            <a:r>
              <a:rPr lang="en-US" sz="2000" i="1" dirty="0"/>
              <a:t>element in node 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/>
              <a:t> </a:t>
            </a:r>
            <a:r>
              <a:rPr lang="en-US" sz="2000" i="1" dirty="0"/>
              <a:t>equals</a:t>
            </a:r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el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     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return</a:t>
            </a:r>
            <a:r>
              <a:rPr lang="en-US" sz="2000" dirty="0"/>
              <a:t> </a:t>
            </a:r>
            <a:r>
              <a:rPr lang="en-US" sz="2000" i="1" dirty="0"/>
              <a:t>element in node </a:t>
            </a:r>
            <a:r>
              <a:rPr lang="en-US" sz="2000" dirty="0">
                <a:latin typeface="Courier New" pitchFamily="49" charset="0"/>
              </a:rPr>
              <a:t>p;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</a:rPr>
              <a:t> // el</a:t>
            </a:r>
            <a:r>
              <a:rPr lang="en-US" sz="2000" dirty="0">
                <a:solidFill>
                  <a:srgbClr val="00B050"/>
                </a:solidFill>
              </a:rPr>
              <a:t> was found;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else if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dirty="0">
                <a:latin typeface="Courier New" pitchFamily="49" charset="0"/>
              </a:rPr>
              <a:t>el</a:t>
            </a:r>
            <a:r>
              <a:rPr lang="en-US" sz="2000" dirty="0"/>
              <a:t> &lt; </a:t>
            </a:r>
            <a:r>
              <a:rPr lang="en-US" sz="2000" i="1" dirty="0"/>
              <a:t>element in node</a:t>
            </a:r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/>
              <a:t> 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     p = </a:t>
            </a:r>
            <a:r>
              <a:rPr lang="en-US" sz="2000" dirty="0" err="1">
                <a:latin typeface="Courier New" pitchFamily="49" charset="0"/>
              </a:rPr>
              <a:t>p.left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else</a:t>
            </a:r>
            <a:r>
              <a:rPr lang="en-US" sz="2000" dirty="0">
                <a:latin typeface="Courier New" pitchFamily="49" charset="0"/>
              </a:rPr>
              <a:t> p = </a:t>
            </a:r>
            <a:r>
              <a:rPr lang="en-US" sz="2000" dirty="0" err="1">
                <a:latin typeface="Courier New" pitchFamily="49" charset="0"/>
              </a:rPr>
              <a:t>p.right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return</a:t>
            </a:r>
            <a:r>
              <a:rPr lang="en-US" sz="2000" dirty="0">
                <a:latin typeface="Courier New" pitchFamily="49" charset="0"/>
              </a:rPr>
              <a:t> null; 	   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</a:rPr>
              <a:t>// el</a:t>
            </a:r>
            <a:r>
              <a:rPr lang="en-US" sz="2000" dirty="0">
                <a:solidFill>
                  <a:srgbClr val="00B050"/>
                </a:solidFill>
              </a:rPr>
              <a:t> was not found;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Count the number of operations!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7349396" y="399533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6811233" y="1325046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7812946" y="1325046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7</a:t>
            </a:r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8274908" y="2283896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9</a:t>
            </a: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7157308" y="821808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7733571" y="78370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8155846" y="174255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7355746" y="2287413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6</a:t>
            </a: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7662133" y="1749251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6355411" y="2279133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6637191" y="1732063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12104"/>
                <a:ext cx="8103459" cy="5329885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kumimoji="1" lang="en-ZA" sz="2300" dirty="0">
                    <a:ea typeface="新細明體" charset="-120"/>
                  </a:rPr>
                  <a:t>In a perfect world: </a:t>
                </a:r>
              </a:p>
              <a:p>
                <a:pPr lvl="1"/>
                <a:r>
                  <a:rPr kumimoji="1" lang="en-ZA" dirty="0">
                    <a:ea typeface="新細明體" charset="-120"/>
                  </a:rPr>
                  <a:t>Every iteration eliminates ½ of the search space</a:t>
                </a:r>
              </a:p>
              <a:p>
                <a:pPr lvl="1"/>
                <a:r>
                  <a:rPr kumimoji="1" lang="en-ZA" dirty="0">
                    <a:ea typeface="新細明體" charset="-120"/>
                  </a:rPr>
                  <a:t>Total number </a:t>
                </a:r>
                <a:r>
                  <a:rPr kumimoji="1" lang="en-ZA">
                    <a:ea typeface="新細明體" charset="-120"/>
                  </a:rPr>
                  <a:t>of operations for </a:t>
                </a:r>
                <a:r>
                  <a:rPr kumimoji="1" lang="en-ZA" dirty="0">
                    <a:ea typeface="新細明體" charset="-120"/>
                  </a:rPr>
                  <a:t>a tree with </a:t>
                </a:r>
                <a:br>
                  <a:rPr kumimoji="1" lang="en-ZA" dirty="0">
                    <a:ea typeface="新細明體" charset="-120"/>
                  </a:rPr>
                </a:br>
                <a:r>
                  <a:rPr kumimoji="1" lang="en-ZA" dirty="0">
                    <a:solidFill>
                      <a:srgbClr val="0070C0"/>
                    </a:solidFill>
                    <a:ea typeface="新細明體" charset="-120"/>
                  </a:rPr>
                  <a:t>n</a:t>
                </a:r>
                <a:r>
                  <a:rPr kumimoji="1" lang="en-ZA" dirty="0">
                    <a:ea typeface="新細明體" charset="-120"/>
                  </a:rPr>
                  <a:t> nodes: </a:t>
                </a:r>
              </a:p>
              <a:p>
                <a:pPr lvl="2"/>
                <a:r>
                  <a:rPr kumimoji="1" lang="en-ZA" sz="1600" dirty="0">
                    <a:solidFill>
                      <a:srgbClr val="0070C0"/>
                    </a:solidFill>
                    <a:ea typeface="新細明體" charset="-120"/>
                  </a:rPr>
                  <a:t>How many times can we divide n by 2?</a:t>
                </a:r>
              </a:p>
              <a:p>
                <a:pPr lvl="2"/>
                <a:r>
                  <a:rPr lang="en-ZA" sz="1600" dirty="0">
                    <a:solidFill>
                      <a:srgbClr val="0070C0"/>
                    </a:solidFill>
                  </a:rPr>
                  <a:t>x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ZA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ZA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ZA" sz="16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ZA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ZA" sz="1600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ZA" sz="1900" dirty="0"/>
                  <a:t>Therefore, </a:t>
                </a:r>
                <a:r>
                  <a:rPr lang="en-ZA" sz="1900" dirty="0">
                    <a:solidFill>
                      <a:srgbClr val="0070C0"/>
                    </a:solidFill>
                  </a:rPr>
                  <a:t>O(</a:t>
                </a:r>
                <a:r>
                  <a:rPr lang="en-ZA" sz="1900" dirty="0" err="1">
                    <a:solidFill>
                      <a:srgbClr val="0070C0"/>
                    </a:solidFill>
                  </a:rPr>
                  <a:t>lg</a:t>
                </a:r>
                <a:r>
                  <a:rPr lang="en-ZA" sz="1900" dirty="0">
                    <a:solidFill>
                      <a:srgbClr val="0070C0"/>
                    </a:solidFill>
                  </a:rPr>
                  <a:t> n)</a:t>
                </a:r>
              </a:p>
              <a:p>
                <a:pPr lvl="1"/>
                <a:endParaRPr lang="en-ZA" sz="1900" dirty="0">
                  <a:solidFill>
                    <a:srgbClr val="0070C0"/>
                  </a:solidFill>
                </a:endParaRPr>
              </a:p>
              <a:p>
                <a:r>
                  <a:rPr lang="en-ZA" sz="2200" dirty="0">
                    <a:solidFill>
                      <a:srgbClr val="FF0000"/>
                    </a:solidFill>
                  </a:rPr>
                  <a:t>What about the imperfect world?</a:t>
                </a:r>
              </a:p>
              <a:p>
                <a:pPr lvl="1"/>
                <a:r>
                  <a:rPr lang="en-ZA" sz="1900" dirty="0"/>
                  <a:t>The tree on the right is no better</a:t>
                </a:r>
                <a:br>
                  <a:rPr lang="en-ZA" sz="1900" dirty="0"/>
                </a:br>
                <a:r>
                  <a:rPr lang="en-ZA" sz="1900" dirty="0"/>
                  <a:t>than an ordinary linked list</a:t>
                </a:r>
              </a:p>
              <a:p>
                <a:pPr lvl="1"/>
                <a:r>
                  <a:rPr lang="en-ZA" sz="1900" dirty="0">
                    <a:solidFill>
                      <a:srgbClr val="FF0000"/>
                    </a:solidFill>
                  </a:rPr>
                  <a:t>O(n)</a:t>
                </a:r>
              </a:p>
              <a:p>
                <a:pPr lvl="1"/>
                <a:endParaRPr lang="en-ZA" sz="1900" dirty="0">
                  <a:solidFill>
                    <a:srgbClr val="FF0000"/>
                  </a:solidFill>
                </a:endParaRPr>
              </a:p>
              <a:p>
                <a:r>
                  <a:rPr lang="en-ZA" sz="2200" dirty="0"/>
                  <a:t>We will study algorithms that allow us to</a:t>
                </a:r>
                <a:br>
                  <a:rPr lang="en-ZA" sz="2200" dirty="0"/>
                </a:br>
                <a:r>
                  <a:rPr lang="en-ZA" sz="2200" dirty="0"/>
                  <a:t>maintain the</a:t>
                </a:r>
                <a:r>
                  <a:rPr lang="en-ZA" sz="2200" dirty="0">
                    <a:solidFill>
                      <a:srgbClr val="FF0000"/>
                    </a:solidFill>
                  </a:rPr>
                  <a:t> </a:t>
                </a:r>
                <a:r>
                  <a:rPr lang="en-ZA" sz="2400" dirty="0">
                    <a:solidFill>
                      <a:srgbClr val="0070C0"/>
                    </a:solidFill>
                  </a:rPr>
                  <a:t>O(</a:t>
                </a:r>
                <a:r>
                  <a:rPr lang="en-ZA" sz="2400" dirty="0" err="1">
                    <a:solidFill>
                      <a:srgbClr val="0070C0"/>
                    </a:solidFill>
                  </a:rPr>
                  <a:t>lg</a:t>
                </a:r>
                <a:r>
                  <a:rPr lang="en-ZA" sz="2400" dirty="0">
                    <a:solidFill>
                      <a:srgbClr val="0070C0"/>
                    </a:solidFill>
                  </a:rPr>
                  <a:t> n) </a:t>
                </a:r>
                <a:r>
                  <a:rPr lang="en-ZA" sz="2400" dirty="0"/>
                  <a:t>efficiency of the</a:t>
                </a:r>
                <a:r>
                  <a:rPr lang="en-ZA" sz="2400" dirty="0">
                    <a:solidFill>
                      <a:srgbClr val="0070C0"/>
                    </a:solidFill>
                  </a:rPr>
                  <a:t> </a:t>
                </a:r>
                <a:r>
                  <a:rPr lang="en-ZA" sz="2400" dirty="0" err="1">
                    <a:solidFill>
                      <a:srgbClr val="0070C0"/>
                    </a:solidFill>
                  </a:rPr>
                  <a:t>bst</a:t>
                </a:r>
                <a:endParaRPr lang="en-ZA" sz="2200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12104"/>
                <a:ext cx="8103459" cy="5329885"/>
              </a:xfrm>
              <a:blipFill rotWithShape="0">
                <a:blip r:embed="rId3"/>
                <a:stretch>
                  <a:fillRect l="-903" t="-148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7331774" y="706157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6793611" y="163167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7795324" y="163167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7</a:t>
            </a:r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8257286" y="259052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9</a:t>
            </a: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7139686" y="1128432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7715949" y="1090332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8138224" y="2049182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7338124" y="2594037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6</a:t>
            </a: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7644511" y="2055875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6337789" y="2585757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6619569" y="2038687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6337789" y="3367613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A</a:t>
            </a:r>
          </a:p>
        </p:txBody>
      </p:sp>
      <p:sp>
        <p:nvSpPr>
          <p:cNvPr id="31" name="Oval 22"/>
          <p:cNvSpPr>
            <a:spLocks noChangeArrowheads="1"/>
          </p:cNvSpPr>
          <p:nvPr/>
        </p:nvSpPr>
        <p:spPr bwMode="auto">
          <a:xfrm>
            <a:off x="6744397" y="4068936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D</a:t>
            </a:r>
          </a:p>
        </p:txBody>
      </p:sp>
      <p:sp>
        <p:nvSpPr>
          <p:cNvPr id="32" name="Oval 24"/>
          <p:cNvSpPr>
            <a:spLocks noChangeArrowheads="1"/>
          </p:cNvSpPr>
          <p:nvPr/>
        </p:nvSpPr>
        <p:spPr bwMode="auto">
          <a:xfrm>
            <a:off x="7141445" y="4802457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E</a:t>
            </a: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6721964" y="3751789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7557720" y="554451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F</a:t>
            </a:r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>
            <a:off x="7087854" y="4495833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6"/>
          <p:cNvSpPr>
            <a:spLocks noChangeShapeType="1"/>
          </p:cNvSpPr>
          <p:nvPr/>
        </p:nvSpPr>
        <p:spPr bwMode="auto">
          <a:xfrm>
            <a:off x="7476789" y="5237886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Oval 26"/>
          <p:cNvSpPr>
            <a:spLocks noChangeArrowheads="1"/>
          </p:cNvSpPr>
          <p:nvPr/>
        </p:nvSpPr>
        <p:spPr bwMode="auto">
          <a:xfrm>
            <a:off x="7984904" y="6267462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Z</a:t>
            </a:r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>
            <a:off x="7903973" y="5960838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1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4" grpId="0" animBg="1"/>
      <p:bldP spid="36" grpId="0" animBg="1"/>
      <p:bldP spid="33" grpId="0" animBg="1"/>
      <p:bldP spid="44" grpId="0" animBg="1"/>
      <p:bldP spid="45" grpId="0" animBg="1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r>
              <a:rPr lang="en-ZA" sz="2200" dirty="0">
                <a:solidFill>
                  <a:srgbClr val="FF0000"/>
                </a:solidFill>
              </a:rPr>
              <a:t>Why are we interested in trees:</a:t>
            </a:r>
          </a:p>
          <a:p>
            <a:pPr lvl="1"/>
            <a:r>
              <a:rPr lang="en-ZA" sz="1900" dirty="0"/>
              <a:t>They provide a hierarchical structure</a:t>
            </a:r>
          </a:p>
          <a:p>
            <a:pPr lvl="1"/>
            <a:r>
              <a:rPr lang="en-ZA" sz="1900" dirty="0"/>
              <a:t>Binary search trees allow for efficient searching</a:t>
            </a:r>
          </a:p>
          <a:p>
            <a:pPr lvl="1"/>
            <a:endParaRPr lang="en-ZA" sz="1900" dirty="0">
              <a:solidFill>
                <a:srgbClr val="FF0000"/>
              </a:solidFill>
            </a:endParaRPr>
          </a:p>
          <a:p>
            <a:r>
              <a:rPr lang="en-ZA" sz="2200" dirty="0"/>
              <a:t>Suppose you store your data in a binary tree, and you want to output all of it to a file</a:t>
            </a:r>
          </a:p>
          <a:p>
            <a:endParaRPr lang="en-ZA" sz="2200" dirty="0"/>
          </a:p>
          <a:p>
            <a:r>
              <a:rPr lang="en-ZA" sz="2200" dirty="0">
                <a:solidFill>
                  <a:srgbClr val="0070C0"/>
                </a:solidFill>
              </a:rPr>
              <a:t>How do you systematically access every node in a tree?</a:t>
            </a:r>
          </a:p>
          <a:p>
            <a:pPr lvl="1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4440293" y="4264903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3902130" y="5190416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903843" y="5190416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7</a:t>
            </a:r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5365805" y="6149266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9</a:t>
            </a: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4248205" y="4687178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4824468" y="464907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246743" y="560792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4446643" y="6152783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6</a:t>
            </a: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4753030" y="5614621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3446308" y="6144503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3728088" y="5597433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>
                <a:solidFill>
                  <a:srgbClr val="0070C0"/>
                </a:solidFill>
                <a:ea typeface="新細明體" charset="-120"/>
              </a:rPr>
              <a:t>Tree traversal:</a:t>
            </a:r>
          </a:p>
          <a:p>
            <a:pPr lvl="1"/>
            <a:r>
              <a:rPr kumimoji="1" lang="en-ZA" dirty="0">
                <a:ea typeface="新細明體" charset="-120"/>
              </a:rPr>
              <a:t>The process of visiting each node in the tree</a:t>
            </a:r>
            <a:br>
              <a:rPr kumimoji="1" lang="en-ZA" dirty="0">
                <a:ea typeface="新細明體" charset="-120"/>
              </a:rPr>
            </a:br>
            <a:r>
              <a:rPr kumimoji="1" lang="en-ZA" dirty="0">
                <a:ea typeface="新細明體" charset="-120"/>
              </a:rPr>
              <a:t>exactly once</a:t>
            </a:r>
          </a:p>
          <a:p>
            <a:r>
              <a:rPr kumimoji="1" lang="en-ZA" dirty="0">
                <a:ea typeface="新細明體" charset="-120"/>
              </a:rPr>
              <a:t>Total number of traversals for a tree of</a:t>
            </a:r>
            <a:br>
              <a:rPr kumimoji="1" lang="en-ZA" dirty="0">
                <a:ea typeface="新細明體" charset="-120"/>
              </a:rPr>
            </a:br>
            <a:r>
              <a:rPr kumimoji="1" lang="en-ZA" dirty="0">
                <a:ea typeface="新細明體" charset="-120"/>
              </a:rPr>
              <a:t>size n: </a:t>
            </a:r>
            <a:r>
              <a:rPr kumimoji="1" lang="en-ZA" dirty="0">
                <a:solidFill>
                  <a:srgbClr val="FF0000"/>
                </a:solidFill>
                <a:ea typeface="新細明體" charset="-120"/>
              </a:rPr>
              <a:t>n!</a:t>
            </a:r>
            <a:r>
              <a:rPr kumimoji="1" lang="en-ZA" dirty="0">
                <a:ea typeface="新細明體" charset="-120"/>
              </a:rPr>
              <a:t> (number of permutations)</a:t>
            </a:r>
            <a:endParaRPr lang="en-ZA" sz="1900" dirty="0">
              <a:solidFill>
                <a:srgbClr val="FF0000"/>
              </a:solidFill>
            </a:endParaRPr>
          </a:p>
          <a:p>
            <a:endParaRPr lang="en-ZA" sz="2200" dirty="0"/>
          </a:p>
          <a:p>
            <a:r>
              <a:rPr lang="en-ZA" sz="2200" dirty="0"/>
              <a:t>However, we are not interested in</a:t>
            </a:r>
            <a:br>
              <a:rPr lang="en-ZA" sz="2200" dirty="0"/>
            </a:br>
            <a:r>
              <a:rPr lang="en-ZA" sz="2200" dirty="0"/>
              <a:t>every chaotic permutation</a:t>
            </a:r>
          </a:p>
          <a:p>
            <a:endParaRPr lang="en-ZA" sz="2200" dirty="0"/>
          </a:p>
          <a:p>
            <a:r>
              <a:rPr lang="en-ZA" sz="2200" dirty="0"/>
              <a:t>Two traversal types:</a:t>
            </a:r>
          </a:p>
          <a:p>
            <a:pPr lvl="1"/>
            <a:r>
              <a:rPr lang="en-ZA" sz="1900" dirty="0">
                <a:solidFill>
                  <a:srgbClr val="0070C0"/>
                </a:solidFill>
              </a:rPr>
              <a:t>Breadth-first</a:t>
            </a:r>
          </a:p>
          <a:p>
            <a:pPr lvl="1"/>
            <a:r>
              <a:rPr lang="en-ZA" sz="1900" dirty="0">
                <a:solidFill>
                  <a:srgbClr val="0070C0"/>
                </a:solidFill>
              </a:rPr>
              <a:t>Depth-first</a:t>
            </a:r>
          </a:p>
          <a:p>
            <a:pPr lvl="1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Binary Search Tree: Traversals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6837504" y="269147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6299341" y="361698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7301054" y="361698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7</a:t>
            </a:r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7763016" y="457583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9</a:t>
            </a: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6645416" y="3113751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7221679" y="307565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7643954" y="403450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6843854" y="457935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6</a:t>
            </a: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7150241" y="404119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5843519" y="457107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6125299" y="4024006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3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52885" cy="5395788"/>
          </a:xfrm>
        </p:spPr>
        <p:txBody>
          <a:bodyPr>
            <a:normAutofit/>
          </a:bodyPr>
          <a:lstStyle/>
          <a:p>
            <a:pPr lvl="0"/>
            <a:r>
              <a:rPr kumimoji="1" lang="en-US" altLang="zh-TW" sz="2400" dirty="0">
                <a:solidFill>
                  <a:srgbClr val="0070C0"/>
                </a:solidFill>
                <a:ea typeface="新細明體" charset="-120"/>
              </a:rPr>
              <a:t>Linked lists </a:t>
            </a:r>
            <a:r>
              <a:rPr kumimoji="1" lang="en-US" altLang="zh-TW" sz="2400" dirty="0">
                <a:ea typeface="新細明體" charset="-120"/>
              </a:rPr>
              <a:t>are more flexible than arrays: insertion and deletion is more efficient</a:t>
            </a:r>
          </a:p>
          <a:p>
            <a:pPr lvl="0"/>
            <a:r>
              <a:rPr kumimoji="1" lang="en-US" altLang="zh-TW" sz="2400" dirty="0">
                <a:solidFill>
                  <a:srgbClr val="FF0000"/>
                </a:solidFill>
                <a:ea typeface="新細明體" charset="-120"/>
              </a:rPr>
              <a:t>Search</a:t>
            </a:r>
            <a:r>
              <a:rPr kumimoji="1" lang="en-US" altLang="zh-TW" sz="2400" dirty="0">
                <a:ea typeface="新細明體" charset="-120"/>
              </a:rPr>
              <a:t>/</a:t>
            </a:r>
            <a:r>
              <a:rPr kumimoji="1" lang="en-US" altLang="zh-TW" sz="2400" dirty="0">
                <a:solidFill>
                  <a:srgbClr val="0070C0"/>
                </a:solidFill>
                <a:ea typeface="新細明體" charset="-120"/>
              </a:rPr>
              <a:t>random access emulation </a:t>
            </a:r>
            <a:r>
              <a:rPr kumimoji="1" lang="en-US" altLang="zh-TW" sz="2400" dirty="0">
                <a:ea typeface="新細明體" charset="-120"/>
              </a:rPr>
              <a:t>is not efficient, though</a:t>
            </a:r>
          </a:p>
          <a:p>
            <a:pPr lvl="0"/>
            <a:r>
              <a:rPr kumimoji="1" lang="en-US" altLang="zh-TW" sz="2400" dirty="0">
                <a:ea typeface="新細明體" charset="-120"/>
              </a:rPr>
              <a:t>Both linked lists and arrays are </a:t>
            </a:r>
            <a:r>
              <a:rPr kumimoji="1" lang="en-US" altLang="zh-TW" sz="2400" dirty="0">
                <a:solidFill>
                  <a:srgbClr val="FF0000"/>
                </a:solidFill>
                <a:ea typeface="新細明體" charset="-120"/>
              </a:rPr>
              <a:t>linear</a:t>
            </a:r>
          </a:p>
          <a:p>
            <a:pPr lvl="1"/>
            <a:r>
              <a:rPr kumimoji="1" lang="en-US" altLang="zh-TW" dirty="0">
                <a:ea typeface="新細明體" charset="-120"/>
              </a:rPr>
              <a:t>What if we need to represent a hierarchical structure?</a:t>
            </a:r>
          </a:p>
          <a:p>
            <a:pPr lvl="1"/>
            <a:endParaRPr kumimoji="1" lang="en-US" altLang="zh-TW" dirty="0">
              <a:ea typeface="新細明體" charset="-120"/>
            </a:endParaRPr>
          </a:p>
          <a:p>
            <a:pPr lvl="1"/>
            <a:endParaRPr kumimoji="1" lang="en-US" altLang="zh-TW" dirty="0">
              <a:ea typeface="新細明體" charset="-120"/>
            </a:endParaRPr>
          </a:p>
          <a:p>
            <a:pPr lvl="1"/>
            <a:endParaRPr kumimoji="1" lang="en-US" altLang="zh-TW" dirty="0">
              <a:ea typeface="新細明體" charset="-120"/>
            </a:endParaRPr>
          </a:p>
          <a:p>
            <a:pPr lvl="1"/>
            <a:endParaRPr kumimoji="1" lang="en-US" altLang="zh-TW" dirty="0">
              <a:ea typeface="新細明體" charset="-120"/>
            </a:endParaRPr>
          </a:p>
          <a:p>
            <a:pPr lvl="1"/>
            <a:endParaRPr kumimoji="1" lang="en-US" altLang="zh-TW" dirty="0">
              <a:ea typeface="新細明體" charset="-120"/>
            </a:endParaRPr>
          </a:p>
          <a:p>
            <a:pPr lvl="1"/>
            <a:endParaRPr kumimoji="1" lang="en-US" altLang="zh-TW" dirty="0">
              <a:ea typeface="新細明體" charset="-120"/>
            </a:endParaRPr>
          </a:p>
          <a:p>
            <a:pPr lvl="1"/>
            <a:endParaRPr kumimoji="1" lang="en-US" altLang="zh-TW" dirty="0">
              <a:ea typeface="新細明體" charset="-120"/>
            </a:endParaRPr>
          </a:p>
          <a:p>
            <a:r>
              <a:rPr kumimoji="1" lang="en-US" altLang="zh-TW" sz="2400" dirty="0">
                <a:solidFill>
                  <a:srgbClr val="FF0000"/>
                </a:solidFill>
                <a:ea typeface="新細明體" charset="-120"/>
              </a:rPr>
              <a:t>Trees</a:t>
            </a:r>
            <a:r>
              <a:rPr kumimoji="1" lang="en-US" altLang="zh-TW" sz="2400" dirty="0">
                <a:ea typeface="新細明體" charset="-120"/>
              </a:rPr>
              <a:t>: efficiently searchable hierarchical data structures</a:t>
            </a:r>
          </a:p>
          <a:p>
            <a:endParaRPr kumimoji="1" lang="en-US" dirty="0">
              <a:ea typeface="新細明體" charset="-120"/>
            </a:endParaRPr>
          </a:p>
          <a:p>
            <a:pPr lvl="1"/>
            <a:endParaRPr lang="en-ZA" dirty="0"/>
          </a:p>
          <a:p>
            <a:pPr lvl="1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Tree ADT: Introduction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3538281"/>
            <a:ext cx="47625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3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r>
              <a:rPr lang="en-ZA" sz="2200" dirty="0">
                <a:solidFill>
                  <a:srgbClr val="0070C0"/>
                </a:solidFill>
              </a:rPr>
              <a:t>Breadth-first:</a:t>
            </a:r>
          </a:p>
          <a:p>
            <a:pPr lvl="1"/>
            <a:r>
              <a:rPr lang="en-ZA" sz="1900" dirty="0"/>
              <a:t>Visit every node layer-by layer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Breadth-first Traversal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4448531" y="265028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3910368" y="35758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912081" y="35758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7</a:t>
            </a:r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5374043" y="453465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9</a:t>
            </a: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4256443" y="3072562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4832706" y="3034462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254981" y="3993312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4454881" y="453816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6</a:t>
            </a: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4761268" y="4000005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3454546" y="452988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3736326" y="3982817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ight Arrow 1"/>
          <p:cNvSpPr/>
          <p:nvPr/>
        </p:nvSpPr>
        <p:spPr>
          <a:xfrm>
            <a:off x="2051234" y="2610009"/>
            <a:ext cx="2051222" cy="53775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ight Arrow 15"/>
          <p:cNvSpPr/>
          <p:nvPr/>
        </p:nvSpPr>
        <p:spPr>
          <a:xfrm>
            <a:off x="1488254" y="3508168"/>
            <a:ext cx="2051222" cy="53775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Right Arrow 16"/>
          <p:cNvSpPr/>
          <p:nvPr/>
        </p:nvSpPr>
        <p:spPr>
          <a:xfrm>
            <a:off x="966638" y="4489609"/>
            <a:ext cx="2051222" cy="53775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Right Arrow 28"/>
          <p:cNvSpPr/>
          <p:nvPr/>
        </p:nvSpPr>
        <p:spPr>
          <a:xfrm rot="10800000">
            <a:off x="5251806" y="2610009"/>
            <a:ext cx="2051222" cy="5377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Right Arrow 29"/>
          <p:cNvSpPr/>
          <p:nvPr/>
        </p:nvSpPr>
        <p:spPr>
          <a:xfrm rot="10800000">
            <a:off x="5694102" y="3535522"/>
            <a:ext cx="2051222" cy="5377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Right Arrow 30"/>
          <p:cNvSpPr/>
          <p:nvPr/>
        </p:nvSpPr>
        <p:spPr>
          <a:xfrm rot="10800000">
            <a:off x="6175730" y="4457611"/>
            <a:ext cx="2051222" cy="5377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396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29" grpId="0" animBg="1"/>
      <p:bldP spid="30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urier New" pitchFamily="49" charset="0"/>
              </a:rPr>
              <a:t>	</a:t>
            </a:r>
            <a:r>
              <a:rPr lang="en-US" sz="23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breadthFirst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&lt;T&gt; p = root; </a:t>
            </a:r>
            <a:r>
              <a:rPr lang="en-US" sz="2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start at the root</a:t>
            </a:r>
          </a:p>
          <a:p>
            <a:pPr>
              <a:lnSpc>
                <a:spcPct val="80000"/>
              </a:lnSpc>
              <a:buNone/>
            </a:pPr>
            <a:r>
              <a:rPr lang="en-US" sz="2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// Use a queue:</a:t>
            </a:r>
          </a:p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Queue&lt;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&lt;T&gt;&gt; queue = new Queue&lt;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&lt;T&gt;&gt;();</a:t>
            </a:r>
          </a:p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(p != null) { </a:t>
            </a:r>
            <a:r>
              <a:rPr lang="en-US" sz="2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tree is not empty… 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queue.enqueue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(p);</a:t>
            </a:r>
            <a:r>
              <a:rPr lang="en-US" sz="2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sz="23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lang="en-US" sz="2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root 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queue.isEmpty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()) { </a:t>
            </a:r>
          </a:p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p =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queue.dequeue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visit(p); </a:t>
            </a:r>
            <a:r>
              <a:rPr lang="en-US" sz="2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something – </a:t>
            </a:r>
            <a:r>
              <a:rPr lang="en-US" sz="23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eg</a:t>
            </a:r>
            <a:r>
              <a:rPr lang="en-US" sz="2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output 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queue.enqueue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queue.enqueue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} </a:t>
            </a:r>
            <a:r>
              <a:rPr lang="en-US" sz="2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 every iteration, </a:t>
            </a:r>
            <a:r>
              <a:rPr lang="en-US" sz="23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</a:t>
            </a:r>
            <a:r>
              <a:rPr lang="en-US" sz="2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node,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}    </a:t>
            </a:r>
            <a:r>
              <a:rPr lang="en-US" sz="2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visit it, and </a:t>
            </a:r>
            <a:r>
              <a:rPr lang="en-US" sz="23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lang="en-US" sz="2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its left and right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}       </a:t>
            </a:r>
            <a:r>
              <a:rPr lang="en-US" sz="2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children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Breadth-first Traversal</a:t>
            </a:r>
          </a:p>
        </p:txBody>
      </p:sp>
    </p:spTree>
    <p:extLst>
      <p:ext uri="{BB962C8B-B14F-4D97-AF65-F5344CB8AC3E}">
        <p14:creationId xmlns:p14="http://schemas.microsoft.com/office/powerpoint/2010/main" val="106143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urier New" pitchFamily="49" charset="0"/>
              </a:rPr>
              <a:t>	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Breadth-first Traversal: Example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61016" y="1156215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1930828" y="1527690"/>
            <a:ext cx="3460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386316" y="1759465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622978" y="1527690"/>
            <a:ext cx="4984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776841" y="2527815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659491" y="2529403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25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429303" y="333267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23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892853" y="3332678"/>
            <a:ext cx="57626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27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3045253" y="2181740"/>
            <a:ext cx="192088" cy="384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778428" y="2181740"/>
            <a:ext cx="230188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2737278" y="2938978"/>
            <a:ext cx="192088" cy="433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045253" y="2950090"/>
            <a:ext cx="11430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2929366" y="3756540"/>
            <a:ext cx="192087" cy="461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621391" y="4140715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26</a:t>
            </a:r>
          </a:p>
        </p:txBody>
      </p:sp>
      <p:graphicFrame>
        <p:nvGraphicFramePr>
          <p:cNvPr id="20" name="Group 93"/>
          <p:cNvGraphicFramePr>
            <a:graphicFrameLocks/>
          </p:cNvGraphicFramePr>
          <p:nvPr/>
        </p:nvGraphicFramePr>
        <p:xfrm>
          <a:off x="4814158" y="1330325"/>
          <a:ext cx="3917950" cy="914400"/>
        </p:xfrm>
        <a:graphic>
          <a:graphicData uri="http://schemas.openxmlformats.org/drawingml/2006/table">
            <a:tbl>
              <a:tblPr/>
              <a:tblGrid>
                <a:gridCol w="1639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967466" y="1759465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1430766" y="1402278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1392666" y="1978540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430766" y="2746890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1392666" y="3553340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1392666" y="4359790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59"/>
          <p:cNvSpPr txBox="1">
            <a:spLocks noChangeArrowheads="1"/>
          </p:cNvSpPr>
          <p:nvPr/>
        </p:nvSpPr>
        <p:spPr bwMode="auto">
          <a:xfrm>
            <a:off x="6466745" y="178117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graphicFrame>
        <p:nvGraphicFramePr>
          <p:cNvPr id="28" name="Group 95"/>
          <p:cNvGraphicFramePr>
            <a:graphicFrameLocks noGrp="1"/>
          </p:cNvGraphicFramePr>
          <p:nvPr/>
        </p:nvGraphicFramePr>
        <p:xfrm>
          <a:off x="4814158" y="2241550"/>
          <a:ext cx="3917950" cy="460375"/>
        </p:xfrm>
        <a:graphic>
          <a:graphicData uri="http://schemas.openxmlformats.org/drawingml/2006/table">
            <a:tbl>
              <a:tblPr/>
              <a:tblGrid>
                <a:gridCol w="1639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 Box 97"/>
          <p:cNvSpPr txBox="1">
            <a:spLocks noChangeArrowheads="1"/>
          </p:cNvSpPr>
          <p:nvPr/>
        </p:nvSpPr>
        <p:spPr bwMode="auto">
          <a:xfrm>
            <a:off x="6388958" y="2241550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10 30</a:t>
            </a:r>
          </a:p>
        </p:txBody>
      </p:sp>
      <p:graphicFrame>
        <p:nvGraphicFramePr>
          <p:cNvPr id="30" name="Group 110"/>
          <p:cNvGraphicFramePr>
            <a:graphicFrameLocks noGrp="1"/>
          </p:cNvGraphicFramePr>
          <p:nvPr/>
        </p:nvGraphicFramePr>
        <p:xfrm>
          <a:off x="4814158" y="2701925"/>
          <a:ext cx="3917950" cy="461963"/>
        </p:xfrm>
        <a:graphic>
          <a:graphicData uri="http://schemas.openxmlformats.org/drawingml/2006/table">
            <a:tbl>
              <a:tblPr/>
              <a:tblGrid>
                <a:gridCol w="1639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 Box 109"/>
          <p:cNvSpPr txBox="1">
            <a:spLocks noChangeArrowheads="1"/>
          </p:cNvSpPr>
          <p:nvPr/>
        </p:nvSpPr>
        <p:spPr bwMode="auto">
          <a:xfrm>
            <a:off x="6466745" y="2706688"/>
            <a:ext cx="65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graphicFrame>
        <p:nvGraphicFramePr>
          <p:cNvPr id="32" name="Group 111"/>
          <p:cNvGraphicFramePr>
            <a:graphicFrameLocks noGrp="1"/>
          </p:cNvGraphicFramePr>
          <p:nvPr/>
        </p:nvGraphicFramePr>
        <p:xfrm>
          <a:off x="4814158" y="3163888"/>
          <a:ext cx="3917950" cy="461962"/>
        </p:xfrm>
        <a:graphic>
          <a:graphicData uri="http://schemas.openxmlformats.org/drawingml/2006/table">
            <a:tbl>
              <a:tblPr/>
              <a:tblGrid>
                <a:gridCol w="1639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 Box 122"/>
          <p:cNvSpPr txBox="1">
            <a:spLocks noChangeArrowheads="1"/>
          </p:cNvSpPr>
          <p:nvPr/>
        </p:nvSpPr>
        <p:spPr bwMode="auto">
          <a:xfrm>
            <a:off x="8117745" y="22447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34" name="Text Box 123"/>
          <p:cNvSpPr txBox="1">
            <a:spLocks noChangeArrowheads="1"/>
          </p:cNvSpPr>
          <p:nvPr/>
        </p:nvSpPr>
        <p:spPr bwMode="auto">
          <a:xfrm>
            <a:off x="6466745" y="3163888"/>
            <a:ext cx="53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graphicFrame>
        <p:nvGraphicFramePr>
          <p:cNvPr id="35" name="Group 124"/>
          <p:cNvGraphicFramePr>
            <a:graphicFrameLocks noGrp="1"/>
          </p:cNvGraphicFramePr>
          <p:nvPr/>
        </p:nvGraphicFramePr>
        <p:xfrm>
          <a:off x="4814158" y="3622675"/>
          <a:ext cx="3917950" cy="461963"/>
        </p:xfrm>
        <a:graphic>
          <a:graphicData uri="http://schemas.openxmlformats.org/drawingml/2006/table">
            <a:tbl>
              <a:tblPr/>
              <a:tblGrid>
                <a:gridCol w="1639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 Box 134"/>
          <p:cNvSpPr txBox="1">
            <a:spLocks noChangeArrowheads="1"/>
          </p:cNvSpPr>
          <p:nvPr/>
        </p:nvSpPr>
        <p:spPr bwMode="auto">
          <a:xfrm>
            <a:off x="6466745" y="3624263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25</a:t>
            </a:r>
          </a:p>
        </p:txBody>
      </p:sp>
      <p:graphicFrame>
        <p:nvGraphicFramePr>
          <p:cNvPr id="37" name="Group 146"/>
          <p:cNvGraphicFramePr>
            <a:graphicFrameLocks noGrp="1"/>
          </p:cNvGraphicFramePr>
          <p:nvPr/>
        </p:nvGraphicFramePr>
        <p:xfrm>
          <a:off x="4814158" y="4084638"/>
          <a:ext cx="3917950" cy="460375"/>
        </p:xfrm>
        <a:graphic>
          <a:graphicData uri="http://schemas.openxmlformats.org/drawingml/2006/table">
            <a:tbl>
              <a:tblPr/>
              <a:tblGrid>
                <a:gridCol w="1639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 Box 145"/>
          <p:cNvSpPr txBox="1">
            <a:spLocks noChangeArrowheads="1"/>
          </p:cNvSpPr>
          <p:nvPr/>
        </p:nvSpPr>
        <p:spPr bwMode="auto">
          <a:xfrm>
            <a:off x="6466745" y="4084638"/>
            <a:ext cx="1343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23 27</a:t>
            </a:r>
          </a:p>
        </p:txBody>
      </p:sp>
      <p:graphicFrame>
        <p:nvGraphicFramePr>
          <p:cNvPr id="39" name="Group 147"/>
          <p:cNvGraphicFramePr>
            <a:graphicFrameLocks noGrp="1"/>
          </p:cNvGraphicFramePr>
          <p:nvPr/>
        </p:nvGraphicFramePr>
        <p:xfrm>
          <a:off x="4814158" y="4545013"/>
          <a:ext cx="3917950" cy="460375"/>
        </p:xfrm>
        <a:graphic>
          <a:graphicData uri="http://schemas.openxmlformats.org/drawingml/2006/table">
            <a:tbl>
              <a:tblPr/>
              <a:tblGrid>
                <a:gridCol w="1639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 Box 157"/>
          <p:cNvSpPr txBox="1">
            <a:spLocks noChangeArrowheads="1"/>
          </p:cNvSpPr>
          <p:nvPr/>
        </p:nvSpPr>
        <p:spPr bwMode="auto">
          <a:xfrm>
            <a:off x="6466745" y="4545013"/>
            <a:ext cx="145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27</a:t>
            </a:r>
          </a:p>
        </p:txBody>
      </p:sp>
      <p:graphicFrame>
        <p:nvGraphicFramePr>
          <p:cNvPr id="41" name="Group 158"/>
          <p:cNvGraphicFramePr>
            <a:graphicFrameLocks noGrp="1"/>
          </p:cNvGraphicFramePr>
          <p:nvPr/>
        </p:nvGraphicFramePr>
        <p:xfrm>
          <a:off x="4814158" y="5006975"/>
          <a:ext cx="3917950" cy="460375"/>
        </p:xfrm>
        <a:graphic>
          <a:graphicData uri="http://schemas.openxmlformats.org/drawingml/2006/table">
            <a:tbl>
              <a:tblPr/>
              <a:tblGrid>
                <a:gridCol w="1639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 Box 168"/>
          <p:cNvSpPr txBox="1">
            <a:spLocks noChangeArrowheads="1"/>
          </p:cNvSpPr>
          <p:nvPr/>
        </p:nvSpPr>
        <p:spPr bwMode="auto">
          <a:xfrm>
            <a:off x="6466745" y="5010150"/>
            <a:ext cx="145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26</a:t>
            </a:r>
          </a:p>
        </p:txBody>
      </p:sp>
      <p:graphicFrame>
        <p:nvGraphicFramePr>
          <p:cNvPr id="43" name="Group 186"/>
          <p:cNvGraphicFramePr>
            <a:graphicFrameLocks noGrp="1"/>
          </p:cNvGraphicFramePr>
          <p:nvPr/>
        </p:nvGraphicFramePr>
        <p:xfrm>
          <a:off x="4814158" y="5467350"/>
          <a:ext cx="3917950" cy="460375"/>
        </p:xfrm>
        <a:graphic>
          <a:graphicData uri="http://schemas.openxmlformats.org/drawingml/2006/table">
            <a:tbl>
              <a:tblPr/>
              <a:tblGrid>
                <a:gridCol w="1639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 Box 187"/>
          <p:cNvSpPr txBox="1">
            <a:spLocks noChangeArrowheads="1"/>
          </p:cNvSpPr>
          <p:nvPr/>
        </p:nvSpPr>
        <p:spPr bwMode="auto">
          <a:xfrm>
            <a:off x="6849333" y="27019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45" name="Text Box 188"/>
          <p:cNvSpPr txBox="1">
            <a:spLocks noChangeArrowheads="1"/>
          </p:cNvSpPr>
          <p:nvPr/>
        </p:nvSpPr>
        <p:spPr bwMode="auto">
          <a:xfrm>
            <a:off x="6887433" y="3167063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25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789501" y="4701103"/>
            <a:ext cx="3739979" cy="185042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queue.enqueue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(p);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root 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queue.isEmpty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 { 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queue.dequeue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visit(p);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output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queue.enqueue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queue.enqueue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901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utoUpdateAnimBg="0"/>
      <p:bldP spid="29" grpId="0" autoUpdateAnimBg="0"/>
      <p:bldP spid="31" grpId="0" autoUpdateAnimBg="0"/>
      <p:bldP spid="33" grpId="0" autoUpdateAnimBg="0"/>
      <p:bldP spid="34" grpId="0" autoUpdateAnimBg="0"/>
      <p:bldP spid="36" grpId="0" autoUpdateAnimBg="0"/>
      <p:bldP spid="38" grpId="0" autoUpdateAnimBg="0"/>
      <p:bldP spid="40" grpId="0" autoUpdateAnimBg="0"/>
      <p:bldP spid="42" grpId="0" autoUpdateAnimBg="0"/>
      <p:bldP spid="44" grpId="0" autoUpdateAnimBg="0"/>
      <p:bldP spid="4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r>
              <a:rPr lang="en-ZA" sz="2200" dirty="0">
                <a:solidFill>
                  <a:srgbClr val="0070C0"/>
                </a:solidFill>
              </a:rPr>
              <a:t>Depth-first:</a:t>
            </a:r>
          </a:p>
          <a:p>
            <a:pPr lvl="1"/>
            <a:r>
              <a:rPr lang="en-ZA" sz="2000" dirty="0"/>
              <a:t>Traverse as deep as possible on each child before going to the next child.</a:t>
            </a:r>
          </a:p>
          <a:p>
            <a:pPr lvl="1"/>
            <a:endParaRPr lang="en-ZA" sz="2000" dirty="0"/>
          </a:p>
          <a:p>
            <a:pPr lvl="1"/>
            <a:endParaRPr lang="en-ZA" sz="2000" dirty="0"/>
          </a:p>
          <a:p>
            <a:pPr lvl="1"/>
            <a:endParaRPr lang="en-ZA" sz="2000" dirty="0"/>
          </a:p>
          <a:p>
            <a:pPr lvl="1"/>
            <a:endParaRPr lang="en-ZA" sz="2000" dirty="0"/>
          </a:p>
          <a:p>
            <a:pPr lvl="1"/>
            <a:endParaRPr lang="en-ZA" sz="2000" dirty="0"/>
          </a:p>
          <a:p>
            <a:pPr lvl="1"/>
            <a:endParaRPr lang="en-ZA" sz="2000" dirty="0"/>
          </a:p>
          <a:p>
            <a:pPr lvl="1"/>
            <a:endParaRPr lang="en-ZA" sz="2000" dirty="0"/>
          </a:p>
          <a:p>
            <a:endParaRPr lang="en-ZA" dirty="0"/>
          </a:p>
          <a:p>
            <a:r>
              <a:rPr lang="en-ZA" dirty="0">
                <a:solidFill>
                  <a:srgbClr val="FF0000"/>
                </a:solidFill>
              </a:rPr>
              <a:t>Question:</a:t>
            </a:r>
            <a:r>
              <a:rPr lang="en-ZA" dirty="0"/>
              <a:t> when traversing a tree, what do we output first: the parent or the children?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Depth-first Traversal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4343400" y="225487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3805237" y="318038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806950" y="318038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7</a:t>
            </a:r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5268912" y="413923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9</a:t>
            </a: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4151312" y="2677146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4727575" y="2639046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149850" y="3597896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4349750" y="414275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6</a:t>
            </a: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4656137" y="360458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3349415" y="413447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3631195" y="3587401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ight Arrow 1"/>
          <p:cNvSpPr/>
          <p:nvPr/>
        </p:nvSpPr>
        <p:spPr>
          <a:xfrm rot="7019704">
            <a:off x="3953462" y="2772119"/>
            <a:ext cx="663988" cy="36629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Right Arrow 31"/>
          <p:cNvSpPr/>
          <p:nvPr/>
        </p:nvSpPr>
        <p:spPr>
          <a:xfrm rot="7019704">
            <a:off x="3453688" y="3702326"/>
            <a:ext cx="663988" cy="36629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Right Arrow 32"/>
          <p:cNvSpPr/>
          <p:nvPr/>
        </p:nvSpPr>
        <p:spPr>
          <a:xfrm rot="3752264">
            <a:off x="4545600" y="2760697"/>
            <a:ext cx="663988" cy="36629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Right Arrow 34"/>
          <p:cNvSpPr/>
          <p:nvPr/>
        </p:nvSpPr>
        <p:spPr>
          <a:xfrm rot="3752264">
            <a:off x="4964422" y="3700714"/>
            <a:ext cx="663988" cy="36629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Right Arrow 35"/>
          <p:cNvSpPr/>
          <p:nvPr/>
        </p:nvSpPr>
        <p:spPr>
          <a:xfrm rot="7019704">
            <a:off x="4444435" y="3711958"/>
            <a:ext cx="663988" cy="36629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070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2" grpId="0" animBg="1"/>
      <p:bldP spid="33" grpId="0" animBg="1"/>
      <p:bldP spid="35" grpId="0" animBg="1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r>
              <a:rPr lang="en-ZA" sz="2200" dirty="0" err="1">
                <a:solidFill>
                  <a:srgbClr val="0070C0"/>
                </a:solidFill>
              </a:rPr>
              <a:t>Preorder</a:t>
            </a:r>
            <a:r>
              <a:rPr lang="en-ZA" sz="2200" dirty="0">
                <a:solidFill>
                  <a:srgbClr val="0070C0"/>
                </a:solidFill>
              </a:rPr>
              <a:t> traversal: Parent first</a:t>
            </a:r>
          </a:p>
          <a:p>
            <a:pPr lvl="1"/>
            <a:r>
              <a:rPr lang="en-ZA" sz="2000" dirty="0"/>
              <a:t>Parent is visited first, then its children are visited</a:t>
            </a:r>
          </a:p>
          <a:p>
            <a:pPr lvl="1"/>
            <a:endParaRPr lang="en-ZA" sz="2000" dirty="0"/>
          </a:p>
          <a:p>
            <a:pPr lvl="1"/>
            <a:endParaRPr lang="en-ZA" sz="2000" dirty="0"/>
          </a:p>
          <a:p>
            <a:pPr lvl="1"/>
            <a:endParaRPr lang="en-ZA" sz="2000" dirty="0"/>
          </a:p>
          <a:p>
            <a:pPr lvl="1"/>
            <a:endParaRPr lang="en-ZA" sz="2000" dirty="0"/>
          </a:p>
          <a:p>
            <a:pPr lvl="1"/>
            <a:endParaRPr lang="en-ZA" sz="2000" dirty="0"/>
          </a:p>
          <a:p>
            <a:pPr lvl="1"/>
            <a:endParaRPr lang="en-ZA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ZA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Depth-first Traversal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2910016" y="234548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2371853" y="327100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3373566" y="327100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7</a:t>
            </a:r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3835528" y="422985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9</a:t>
            </a: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2717928" y="2767763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3294191" y="2729663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3716466" y="3688513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3823944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6</a:t>
            </a: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3222753" y="3695206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1916031" y="422508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2197811" y="3678018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ight Arrow 1"/>
          <p:cNvSpPr/>
          <p:nvPr/>
        </p:nvSpPr>
        <p:spPr>
          <a:xfrm rot="7019704">
            <a:off x="2520078" y="2862736"/>
            <a:ext cx="663988" cy="36629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Right Arrow 31"/>
          <p:cNvSpPr/>
          <p:nvPr/>
        </p:nvSpPr>
        <p:spPr>
          <a:xfrm rot="7019704">
            <a:off x="2020304" y="3792943"/>
            <a:ext cx="663988" cy="36629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Right Arrow 32"/>
          <p:cNvSpPr/>
          <p:nvPr/>
        </p:nvSpPr>
        <p:spPr>
          <a:xfrm rot="3752264">
            <a:off x="3112216" y="2851314"/>
            <a:ext cx="663988" cy="36629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Right Arrow 34"/>
          <p:cNvSpPr/>
          <p:nvPr/>
        </p:nvSpPr>
        <p:spPr>
          <a:xfrm rot="3752264">
            <a:off x="3531038" y="3791331"/>
            <a:ext cx="663988" cy="36629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Right Arrow 35"/>
          <p:cNvSpPr/>
          <p:nvPr/>
        </p:nvSpPr>
        <p:spPr>
          <a:xfrm rot="7019704">
            <a:off x="3011051" y="3802575"/>
            <a:ext cx="663988" cy="36629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1035909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30" name="Oval 17"/>
          <p:cNvSpPr>
            <a:spLocks noChangeArrowheads="1"/>
          </p:cNvSpPr>
          <p:nvPr/>
        </p:nvSpPr>
        <p:spPr bwMode="auto">
          <a:xfrm>
            <a:off x="1733421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31" name="Oval 39"/>
          <p:cNvSpPr>
            <a:spLocks noChangeArrowheads="1"/>
          </p:cNvSpPr>
          <p:nvPr/>
        </p:nvSpPr>
        <p:spPr bwMode="auto">
          <a:xfrm>
            <a:off x="2430933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34" name="Oval 22"/>
          <p:cNvSpPr>
            <a:spLocks noChangeArrowheads="1"/>
          </p:cNvSpPr>
          <p:nvPr/>
        </p:nvSpPr>
        <p:spPr bwMode="auto">
          <a:xfrm>
            <a:off x="3131794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7</a:t>
            </a:r>
          </a:p>
        </p:txBody>
      </p:sp>
      <p:sp>
        <p:nvSpPr>
          <p:cNvPr id="37" name="Oval 24"/>
          <p:cNvSpPr>
            <a:spLocks noChangeArrowheads="1"/>
          </p:cNvSpPr>
          <p:nvPr/>
        </p:nvSpPr>
        <p:spPr bwMode="auto">
          <a:xfrm>
            <a:off x="4516094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9</a:t>
            </a:r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2916366" y="423336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6</a:t>
            </a:r>
          </a:p>
        </p:txBody>
      </p:sp>
      <p:sp>
        <p:nvSpPr>
          <p:cNvPr id="4" name="Rectangle 3"/>
          <p:cNvSpPr/>
          <p:nvPr/>
        </p:nvSpPr>
        <p:spPr>
          <a:xfrm>
            <a:off x="5216268" y="2222564"/>
            <a:ext cx="3515840" cy="29452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preorder() 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preorder(root);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preorder(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 p)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(p != null) 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visit(p);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preorder(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preorder(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10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 animBg="1"/>
      <p:bldP spid="32" grpId="0" animBg="1"/>
      <p:bldP spid="33" grpId="0" animBg="1"/>
      <p:bldP spid="35" grpId="0" animBg="1"/>
      <p:bldP spid="36" grpId="0" animBg="1"/>
      <p:bldP spid="29" grpId="0" animBg="1"/>
      <p:bldP spid="30" grpId="0" animBg="1"/>
      <p:bldP spid="31" grpId="0" animBg="1"/>
      <p:bldP spid="34" grpId="0" animBg="1"/>
      <p:bldP spid="37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r>
              <a:rPr lang="en-ZA" sz="2200" dirty="0" err="1">
                <a:solidFill>
                  <a:srgbClr val="0070C0"/>
                </a:solidFill>
              </a:rPr>
              <a:t>Inorder</a:t>
            </a:r>
            <a:r>
              <a:rPr lang="en-ZA" sz="2200" dirty="0">
                <a:solidFill>
                  <a:srgbClr val="0070C0"/>
                </a:solidFill>
              </a:rPr>
              <a:t> traversal: Left, Parent, Right</a:t>
            </a:r>
          </a:p>
          <a:p>
            <a:pPr lvl="1"/>
            <a:r>
              <a:rPr lang="en-ZA" sz="2000" dirty="0"/>
              <a:t>Left child is visited first, then parent, then the right child</a:t>
            </a:r>
          </a:p>
          <a:p>
            <a:pPr lvl="1"/>
            <a:endParaRPr lang="en-ZA" sz="2000" dirty="0"/>
          </a:p>
          <a:p>
            <a:pPr lvl="1"/>
            <a:endParaRPr lang="en-ZA" sz="2000" dirty="0"/>
          </a:p>
          <a:p>
            <a:pPr lvl="1"/>
            <a:endParaRPr lang="en-ZA" sz="2000" dirty="0"/>
          </a:p>
          <a:p>
            <a:pPr lvl="1"/>
            <a:endParaRPr lang="en-ZA" sz="2000" dirty="0"/>
          </a:p>
          <a:p>
            <a:pPr lvl="1"/>
            <a:endParaRPr lang="en-ZA" sz="2000" dirty="0"/>
          </a:p>
          <a:p>
            <a:pPr lvl="1"/>
            <a:endParaRPr lang="en-ZA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ZA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Depth-first Traversal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2910016" y="234548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2371853" y="327100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3373566" y="327100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7</a:t>
            </a:r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3835528" y="422985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9</a:t>
            </a: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2717928" y="2767763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3294191" y="2729663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3716466" y="3688513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3823944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7</a:t>
            </a: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3222753" y="3695206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1916031" y="422508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2197811" y="3678018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ight Arrow 1"/>
          <p:cNvSpPr/>
          <p:nvPr/>
        </p:nvSpPr>
        <p:spPr>
          <a:xfrm rot="7019704">
            <a:off x="2520078" y="2862736"/>
            <a:ext cx="663988" cy="36629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Right Arrow 31"/>
          <p:cNvSpPr/>
          <p:nvPr/>
        </p:nvSpPr>
        <p:spPr>
          <a:xfrm rot="7019704">
            <a:off x="2020304" y="3792943"/>
            <a:ext cx="663988" cy="36629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Right Arrow 32"/>
          <p:cNvSpPr/>
          <p:nvPr/>
        </p:nvSpPr>
        <p:spPr>
          <a:xfrm rot="3752264">
            <a:off x="3112216" y="2851314"/>
            <a:ext cx="663988" cy="36629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Right Arrow 34"/>
          <p:cNvSpPr/>
          <p:nvPr/>
        </p:nvSpPr>
        <p:spPr>
          <a:xfrm rot="3752264">
            <a:off x="3531038" y="3791331"/>
            <a:ext cx="663988" cy="36629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Right Arrow 35"/>
          <p:cNvSpPr/>
          <p:nvPr/>
        </p:nvSpPr>
        <p:spPr>
          <a:xfrm rot="7019704">
            <a:off x="3011051" y="3802575"/>
            <a:ext cx="663988" cy="36629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1035909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30" name="Oval 17"/>
          <p:cNvSpPr>
            <a:spLocks noChangeArrowheads="1"/>
          </p:cNvSpPr>
          <p:nvPr/>
        </p:nvSpPr>
        <p:spPr bwMode="auto">
          <a:xfrm>
            <a:off x="1733421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31" name="Oval 39"/>
          <p:cNvSpPr>
            <a:spLocks noChangeArrowheads="1"/>
          </p:cNvSpPr>
          <p:nvPr/>
        </p:nvSpPr>
        <p:spPr bwMode="auto">
          <a:xfrm>
            <a:off x="2430933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34" name="Oval 22"/>
          <p:cNvSpPr>
            <a:spLocks noChangeArrowheads="1"/>
          </p:cNvSpPr>
          <p:nvPr/>
        </p:nvSpPr>
        <p:spPr bwMode="auto">
          <a:xfrm>
            <a:off x="3131794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6</a:t>
            </a:r>
          </a:p>
        </p:txBody>
      </p:sp>
      <p:sp>
        <p:nvSpPr>
          <p:cNvPr id="37" name="Oval 24"/>
          <p:cNvSpPr>
            <a:spLocks noChangeArrowheads="1"/>
          </p:cNvSpPr>
          <p:nvPr/>
        </p:nvSpPr>
        <p:spPr bwMode="auto">
          <a:xfrm>
            <a:off x="4516094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9</a:t>
            </a:r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2916366" y="423336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6</a:t>
            </a:r>
          </a:p>
        </p:txBody>
      </p:sp>
      <p:sp>
        <p:nvSpPr>
          <p:cNvPr id="4" name="Rectangle 3"/>
          <p:cNvSpPr/>
          <p:nvPr/>
        </p:nvSpPr>
        <p:spPr>
          <a:xfrm>
            <a:off x="5216268" y="2222564"/>
            <a:ext cx="3515840" cy="29452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(root);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 p)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(p != null) 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visit(p);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67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 animBg="1"/>
      <p:bldP spid="32" grpId="0" animBg="1"/>
      <p:bldP spid="33" grpId="0" animBg="1"/>
      <p:bldP spid="35" grpId="0" animBg="1"/>
      <p:bldP spid="36" grpId="0" animBg="1"/>
      <p:bldP spid="29" grpId="0" animBg="1"/>
      <p:bldP spid="30" grpId="0" animBg="1"/>
      <p:bldP spid="31" grpId="0" animBg="1"/>
      <p:bldP spid="34" grpId="0" animBg="1"/>
      <p:bldP spid="37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r>
              <a:rPr lang="en-ZA" sz="2200" dirty="0" err="1">
                <a:solidFill>
                  <a:srgbClr val="0070C0"/>
                </a:solidFill>
              </a:rPr>
              <a:t>Postorder</a:t>
            </a:r>
            <a:r>
              <a:rPr lang="en-ZA" sz="2200" dirty="0">
                <a:solidFill>
                  <a:srgbClr val="0070C0"/>
                </a:solidFill>
              </a:rPr>
              <a:t> traversal: Children first</a:t>
            </a:r>
          </a:p>
          <a:p>
            <a:pPr lvl="1"/>
            <a:r>
              <a:rPr lang="en-ZA" sz="2000" dirty="0"/>
              <a:t>Children are visited first, then the parent</a:t>
            </a:r>
          </a:p>
          <a:p>
            <a:pPr lvl="1"/>
            <a:endParaRPr lang="en-ZA" sz="2000" dirty="0"/>
          </a:p>
          <a:p>
            <a:pPr lvl="1"/>
            <a:endParaRPr lang="en-ZA" sz="2000" dirty="0"/>
          </a:p>
          <a:p>
            <a:pPr lvl="1"/>
            <a:endParaRPr lang="en-ZA" sz="2000" dirty="0"/>
          </a:p>
          <a:p>
            <a:pPr lvl="1"/>
            <a:endParaRPr lang="en-ZA" sz="2000" dirty="0"/>
          </a:p>
          <a:p>
            <a:pPr lvl="1"/>
            <a:endParaRPr lang="en-ZA" sz="2000" dirty="0"/>
          </a:p>
          <a:p>
            <a:pPr lvl="1"/>
            <a:endParaRPr lang="en-ZA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ZA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Depth-first Traversal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2910016" y="234548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2371853" y="327100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3373566" y="327100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7</a:t>
            </a:r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3835528" y="422985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9</a:t>
            </a: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2717928" y="2767763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3294191" y="2729663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3716466" y="3688513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3823944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7</a:t>
            </a: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3222753" y="3695206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1916031" y="422508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2197811" y="3678018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ight Arrow 1"/>
          <p:cNvSpPr/>
          <p:nvPr/>
        </p:nvSpPr>
        <p:spPr>
          <a:xfrm rot="7019704">
            <a:off x="2520078" y="2862736"/>
            <a:ext cx="663988" cy="36629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Right Arrow 31"/>
          <p:cNvSpPr/>
          <p:nvPr/>
        </p:nvSpPr>
        <p:spPr>
          <a:xfrm rot="7019704">
            <a:off x="2020304" y="3792943"/>
            <a:ext cx="663988" cy="36629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Right Arrow 32"/>
          <p:cNvSpPr/>
          <p:nvPr/>
        </p:nvSpPr>
        <p:spPr>
          <a:xfrm rot="3752264">
            <a:off x="3112216" y="2851314"/>
            <a:ext cx="663988" cy="36629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Right Arrow 34"/>
          <p:cNvSpPr/>
          <p:nvPr/>
        </p:nvSpPr>
        <p:spPr>
          <a:xfrm rot="3752264">
            <a:off x="3531038" y="3791331"/>
            <a:ext cx="663988" cy="36629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Right Arrow 35"/>
          <p:cNvSpPr/>
          <p:nvPr/>
        </p:nvSpPr>
        <p:spPr>
          <a:xfrm rot="7019704">
            <a:off x="3011051" y="3802575"/>
            <a:ext cx="663988" cy="36629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1035909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30" name="Oval 17"/>
          <p:cNvSpPr>
            <a:spLocks noChangeArrowheads="1"/>
          </p:cNvSpPr>
          <p:nvPr/>
        </p:nvSpPr>
        <p:spPr bwMode="auto">
          <a:xfrm>
            <a:off x="1733421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31" name="Oval 39"/>
          <p:cNvSpPr>
            <a:spLocks noChangeArrowheads="1"/>
          </p:cNvSpPr>
          <p:nvPr/>
        </p:nvSpPr>
        <p:spPr bwMode="auto">
          <a:xfrm>
            <a:off x="2430933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6</a:t>
            </a:r>
          </a:p>
        </p:txBody>
      </p:sp>
      <p:sp>
        <p:nvSpPr>
          <p:cNvPr id="34" name="Oval 22"/>
          <p:cNvSpPr>
            <a:spLocks noChangeArrowheads="1"/>
          </p:cNvSpPr>
          <p:nvPr/>
        </p:nvSpPr>
        <p:spPr bwMode="auto">
          <a:xfrm>
            <a:off x="3131794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9</a:t>
            </a:r>
          </a:p>
        </p:txBody>
      </p:sp>
      <p:sp>
        <p:nvSpPr>
          <p:cNvPr id="37" name="Oval 24"/>
          <p:cNvSpPr>
            <a:spLocks noChangeArrowheads="1"/>
          </p:cNvSpPr>
          <p:nvPr/>
        </p:nvSpPr>
        <p:spPr bwMode="auto">
          <a:xfrm>
            <a:off x="4516094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2916366" y="423336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6</a:t>
            </a:r>
          </a:p>
        </p:txBody>
      </p:sp>
      <p:sp>
        <p:nvSpPr>
          <p:cNvPr id="4" name="Rectangle 3"/>
          <p:cNvSpPr/>
          <p:nvPr/>
        </p:nvSpPr>
        <p:spPr>
          <a:xfrm>
            <a:off x="5216267" y="2222564"/>
            <a:ext cx="3595215" cy="29452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(root);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 p)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(p != null) 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visit(p);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11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 animBg="1"/>
      <p:bldP spid="32" grpId="0" animBg="1"/>
      <p:bldP spid="33" grpId="0" animBg="1"/>
      <p:bldP spid="35" grpId="0" animBg="1"/>
      <p:bldP spid="36" grpId="0" animBg="1"/>
      <p:bldP spid="29" grpId="0" animBg="1"/>
      <p:bldP spid="30" grpId="0" animBg="1"/>
      <p:bldP spid="31" grpId="0" animBg="1"/>
      <p:bldP spid="34" grpId="0" animBg="1"/>
      <p:bldP spid="37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urier New" pitchFamily="49" charset="0"/>
              </a:rPr>
              <a:t>	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Binary Search Tree ADT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8994" y="4583114"/>
            <a:ext cx="4744994" cy="20484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 p)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(p != null) 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visit(p);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748097" y="1024193"/>
            <a:ext cx="8103459" cy="5329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ZA" sz="2300" dirty="0">
                <a:ea typeface="新細明體" charset="-120"/>
              </a:rPr>
              <a:t>A linked list that branches out from the root using </a:t>
            </a:r>
            <a:r>
              <a:rPr kumimoji="1" lang="en-ZA" sz="2300" dirty="0">
                <a:solidFill>
                  <a:schemeClr val="accent5"/>
                </a:solidFill>
                <a:ea typeface="新細明體" charset="-120"/>
              </a:rPr>
              <a:t>left </a:t>
            </a:r>
            <a:r>
              <a:rPr kumimoji="1" lang="en-ZA" sz="2300" dirty="0">
                <a:ea typeface="新細明體" charset="-120"/>
              </a:rPr>
              <a:t>and </a:t>
            </a:r>
            <a:r>
              <a:rPr kumimoji="1" lang="en-ZA" sz="2300" dirty="0">
                <a:solidFill>
                  <a:srgbClr val="FF0000"/>
                </a:solidFill>
                <a:ea typeface="新細明體" charset="-120"/>
              </a:rPr>
              <a:t>right</a:t>
            </a:r>
            <a:r>
              <a:rPr kumimoji="1" lang="en-ZA" sz="2300" dirty="0">
                <a:ea typeface="新細明體" charset="-120"/>
              </a:rPr>
              <a:t> pointers</a:t>
            </a:r>
          </a:p>
          <a:p>
            <a:r>
              <a:rPr kumimoji="1" lang="en-ZA" sz="2300" dirty="0">
                <a:ea typeface="新細明體" charset="-120"/>
              </a:rPr>
              <a:t>Binary Search Tree (BST): </a:t>
            </a:r>
          </a:p>
          <a:p>
            <a:pPr lvl="1"/>
            <a:r>
              <a:rPr kumimoji="1" lang="en-ZA" sz="2000" dirty="0">
                <a:solidFill>
                  <a:schemeClr val="accent5"/>
                </a:solidFill>
                <a:ea typeface="新細明體" charset="-120"/>
              </a:rPr>
              <a:t>all values in the left </a:t>
            </a:r>
            <a:r>
              <a:rPr kumimoji="1" lang="en-ZA" sz="2000" dirty="0" err="1">
                <a:solidFill>
                  <a:schemeClr val="accent5"/>
                </a:solidFill>
                <a:ea typeface="新細明體" charset="-120"/>
              </a:rPr>
              <a:t>subtree</a:t>
            </a:r>
            <a:r>
              <a:rPr kumimoji="1" lang="en-ZA" sz="2000" dirty="0">
                <a:solidFill>
                  <a:schemeClr val="accent5"/>
                </a:solidFill>
                <a:ea typeface="新細明體" charset="-120"/>
              </a:rPr>
              <a:t> must be smaller than the parent</a:t>
            </a:r>
          </a:p>
          <a:p>
            <a:pPr lvl="1"/>
            <a:r>
              <a:rPr kumimoji="1" lang="en-ZA" sz="2000" dirty="0">
                <a:solidFill>
                  <a:srgbClr val="FF0000"/>
                </a:solidFill>
                <a:ea typeface="新細明體" charset="-120"/>
              </a:rPr>
              <a:t>all values in the right </a:t>
            </a:r>
            <a:r>
              <a:rPr kumimoji="1" lang="en-ZA" sz="2000" dirty="0" err="1">
                <a:solidFill>
                  <a:srgbClr val="FF0000"/>
                </a:solidFill>
                <a:ea typeface="新細明體" charset="-120"/>
              </a:rPr>
              <a:t>subtree</a:t>
            </a:r>
            <a:r>
              <a:rPr kumimoji="1" lang="en-ZA" sz="2000" dirty="0">
                <a:solidFill>
                  <a:srgbClr val="FF0000"/>
                </a:solidFill>
                <a:ea typeface="新細明體" charset="-120"/>
              </a:rPr>
              <a:t> must be larger than the parent</a:t>
            </a:r>
          </a:p>
          <a:p>
            <a:r>
              <a:rPr kumimoji="1" lang="en-ZA" sz="2300" dirty="0">
                <a:ea typeface="新細明體" charset="-120"/>
              </a:rPr>
              <a:t>Every sub-tree (branch) is also a BST</a:t>
            </a:r>
          </a:p>
          <a:p>
            <a:r>
              <a:rPr kumimoji="1" lang="en-ZA" sz="2300" dirty="0">
                <a:solidFill>
                  <a:srgbClr val="00B050"/>
                </a:solidFill>
                <a:ea typeface="新細明體" charset="-120"/>
              </a:rPr>
              <a:t>Efficient search: O(</a:t>
            </a:r>
            <a:r>
              <a:rPr kumimoji="1" lang="en-ZA" sz="2300" dirty="0" err="1">
                <a:solidFill>
                  <a:srgbClr val="00B050"/>
                </a:solidFill>
                <a:ea typeface="新細明體" charset="-120"/>
              </a:rPr>
              <a:t>lg</a:t>
            </a:r>
            <a:r>
              <a:rPr kumimoji="1" lang="en-ZA" sz="2300" dirty="0">
                <a:solidFill>
                  <a:srgbClr val="00B050"/>
                </a:solidFill>
                <a:ea typeface="新細明體" charset="-120"/>
              </a:rPr>
              <a:t> n)</a:t>
            </a:r>
          </a:p>
          <a:p>
            <a:r>
              <a:rPr kumimoji="1" lang="en-ZA" sz="2300" dirty="0">
                <a:ea typeface="新細明體" charset="-120"/>
              </a:rPr>
              <a:t>Traversal: breadth-first, depth-first</a:t>
            </a:r>
          </a:p>
          <a:p>
            <a:r>
              <a:rPr kumimoji="1" lang="en-ZA" sz="2300" dirty="0">
                <a:ea typeface="新細明體" charset="-120"/>
              </a:rPr>
              <a:t>Depth-first, </a:t>
            </a:r>
            <a:r>
              <a:rPr kumimoji="1" lang="en-ZA" sz="2000" dirty="0" err="1">
                <a:solidFill>
                  <a:srgbClr val="C00000"/>
                </a:solidFill>
                <a:ea typeface="新細明體" charset="-120"/>
              </a:rPr>
              <a:t>inorder</a:t>
            </a:r>
            <a:r>
              <a:rPr kumimoji="1" lang="en-ZA" sz="2000" dirty="0">
                <a:ea typeface="新細明體" charset="-120"/>
              </a:rPr>
              <a:t>: left-&gt;parent-&gt;right</a:t>
            </a: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7349396" y="323193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11" name="Oval 17"/>
          <p:cNvSpPr>
            <a:spLocks noChangeArrowheads="1"/>
          </p:cNvSpPr>
          <p:nvPr/>
        </p:nvSpPr>
        <p:spPr bwMode="auto">
          <a:xfrm>
            <a:off x="6811233" y="415744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12" name="Oval 22"/>
          <p:cNvSpPr>
            <a:spLocks noChangeArrowheads="1"/>
          </p:cNvSpPr>
          <p:nvPr/>
        </p:nvSpPr>
        <p:spPr bwMode="auto">
          <a:xfrm>
            <a:off x="7812946" y="415744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7</a:t>
            </a:r>
          </a:p>
        </p:txBody>
      </p:sp>
      <p:sp>
        <p:nvSpPr>
          <p:cNvPr id="15" name="Oval 24"/>
          <p:cNvSpPr>
            <a:spLocks noChangeArrowheads="1"/>
          </p:cNvSpPr>
          <p:nvPr/>
        </p:nvSpPr>
        <p:spPr bwMode="auto">
          <a:xfrm>
            <a:off x="8274908" y="511629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9</a:t>
            </a:r>
          </a:p>
        </p:txBody>
      </p:sp>
      <p:sp>
        <p:nvSpPr>
          <p:cNvPr id="16" name="Line 34"/>
          <p:cNvSpPr>
            <a:spLocks noChangeShapeType="1"/>
          </p:cNvSpPr>
          <p:nvPr/>
        </p:nvSpPr>
        <p:spPr bwMode="auto">
          <a:xfrm flipH="1">
            <a:off x="7157308" y="3654211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36"/>
          <p:cNvSpPr>
            <a:spLocks noChangeShapeType="1"/>
          </p:cNvSpPr>
          <p:nvPr/>
        </p:nvSpPr>
        <p:spPr bwMode="auto">
          <a:xfrm>
            <a:off x="7733571" y="361611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7"/>
          <p:cNvSpPr>
            <a:spLocks noChangeShapeType="1"/>
          </p:cNvSpPr>
          <p:nvPr/>
        </p:nvSpPr>
        <p:spPr bwMode="auto">
          <a:xfrm>
            <a:off x="8155846" y="457496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7355746" y="511981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6</a:t>
            </a:r>
          </a:p>
        </p:txBody>
      </p:sp>
      <p:sp>
        <p:nvSpPr>
          <p:cNvPr id="20" name="Line 38"/>
          <p:cNvSpPr>
            <a:spLocks noChangeShapeType="1"/>
          </p:cNvSpPr>
          <p:nvPr/>
        </p:nvSpPr>
        <p:spPr bwMode="auto">
          <a:xfrm flipH="1">
            <a:off x="7662133" y="458165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39"/>
          <p:cNvSpPr>
            <a:spLocks noChangeArrowheads="1"/>
          </p:cNvSpPr>
          <p:nvPr/>
        </p:nvSpPr>
        <p:spPr bwMode="auto">
          <a:xfrm>
            <a:off x="6355411" y="511153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22" name="Line 38"/>
          <p:cNvSpPr>
            <a:spLocks noChangeShapeType="1"/>
          </p:cNvSpPr>
          <p:nvPr/>
        </p:nvSpPr>
        <p:spPr bwMode="auto">
          <a:xfrm flipH="1">
            <a:off x="6637191" y="4564466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4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31"/>
          <p:cNvSpPr>
            <a:spLocks noChangeShapeType="1"/>
          </p:cNvSpPr>
          <p:nvPr/>
        </p:nvSpPr>
        <p:spPr bwMode="auto">
          <a:xfrm flipH="1">
            <a:off x="3710418" y="1866381"/>
            <a:ext cx="841375" cy="5472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H="1">
            <a:off x="5143954" y="3639149"/>
            <a:ext cx="998537" cy="6505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Tree ADT</a:t>
            </a: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3294494" y="2340574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748519" y="3296249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827769" y="3296249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481944" y="1496024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5631294" y="2375499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5093131" y="3301012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6094844" y="3301012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24"/>
          <p:cNvSpPr>
            <a:spLocks noChangeArrowheads="1"/>
          </p:cNvSpPr>
          <p:nvPr/>
        </p:nvSpPr>
        <p:spPr bwMode="auto">
          <a:xfrm>
            <a:off x="6556806" y="4259862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6053569" y="5217124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32"/>
          <p:cNvSpPr>
            <a:spLocks noChangeShapeType="1"/>
          </p:cNvSpPr>
          <p:nvPr/>
        </p:nvSpPr>
        <p:spPr bwMode="auto">
          <a:xfrm>
            <a:off x="4862944" y="1913537"/>
            <a:ext cx="806450" cy="539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33"/>
          <p:cNvSpPr>
            <a:spLocks noChangeShapeType="1"/>
          </p:cNvSpPr>
          <p:nvPr/>
        </p:nvSpPr>
        <p:spPr bwMode="auto">
          <a:xfrm flipH="1">
            <a:off x="3096056" y="275967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5439206" y="279777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>
            <a:off x="3634219" y="275967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6"/>
          <p:cNvSpPr>
            <a:spLocks noChangeShapeType="1"/>
          </p:cNvSpPr>
          <p:nvPr/>
        </p:nvSpPr>
        <p:spPr bwMode="auto">
          <a:xfrm>
            <a:off x="6015469" y="275967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>
            <a:off x="6437744" y="371852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6359956" y="4678962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3250044" y="4256687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40"/>
          <p:cNvSpPr>
            <a:spLocks noChangeShapeType="1"/>
          </p:cNvSpPr>
          <p:nvPr/>
        </p:nvSpPr>
        <p:spPr bwMode="auto">
          <a:xfrm flipH="1">
            <a:off x="3556431" y="371852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1"/>
          <p:cNvSpPr>
            <a:spLocks noChangeShapeType="1"/>
          </p:cNvSpPr>
          <p:nvPr/>
        </p:nvSpPr>
        <p:spPr bwMode="auto">
          <a:xfrm flipV="1">
            <a:off x="5131231" y="1261074"/>
            <a:ext cx="119062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6409986" y="947778"/>
            <a:ext cx="998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 dirty="0">
                <a:latin typeface="+mn-lt"/>
              </a:rPr>
              <a:t>root</a:t>
            </a: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>
            <a:off x="6359956" y="2567587"/>
            <a:ext cx="1076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44"/>
          <p:cNvSpPr txBox="1">
            <a:spLocks noChangeArrowheads="1"/>
          </p:cNvSpPr>
          <p:nvPr/>
        </p:nvSpPr>
        <p:spPr bwMode="auto">
          <a:xfrm>
            <a:off x="7628369" y="2335812"/>
            <a:ext cx="1304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 dirty="0">
                <a:latin typeface="+mn-lt"/>
              </a:rPr>
              <a:t>parent</a:t>
            </a:r>
          </a:p>
        </p:txBody>
      </p:sp>
      <p:sp>
        <p:nvSpPr>
          <p:cNvPr id="33" name="Line 45"/>
          <p:cNvSpPr>
            <a:spLocks noChangeShapeType="1"/>
          </p:cNvSpPr>
          <p:nvPr/>
        </p:nvSpPr>
        <p:spPr bwMode="auto">
          <a:xfrm>
            <a:off x="6744131" y="3488337"/>
            <a:ext cx="654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46"/>
          <p:cNvSpPr txBox="1">
            <a:spLocks noChangeArrowheads="1"/>
          </p:cNvSpPr>
          <p:nvPr/>
        </p:nvSpPr>
        <p:spPr bwMode="auto">
          <a:xfrm>
            <a:off x="7628369" y="3258149"/>
            <a:ext cx="1304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 dirty="0">
                <a:latin typeface="+mn-lt"/>
              </a:rPr>
              <a:t>child</a:t>
            </a:r>
          </a:p>
        </p:txBody>
      </p:sp>
      <p:sp>
        <p:nvSpPr>
          <p:cNvPr id="35" name="AutoShape 47"/>
          <p:cNvSpPr>
            <a:spLocks/>
          </p:cNvSpPr>
          <p:nvPr/>
        </p:nvSpPr>
        <p:spPr bwMode="auto">
          <a:xfrm>
            <a:off x="8780894" y="2335812"/>
            <a:ext cx="268287" cy="1422400"/>
          </a:xfrm>
          <a:prstGeom prst="rightBrace">
            <a:avLst>
              <a:gd name="adj1" fmla="val 4418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48"/>
          <p:cNvSpPr>
            <a:spLocks noChangeShapeType="1"/>
          </p:cNvSpPr>
          <p:nvPr/>
        </p:nvSpPr>
        <p:spPr bwMode="auto">
          <a:xfrm>
            <a:off x="2289606" y="2527899"/>
            <a:ext cx="882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49"/>
          <p:cNvSpPr txBox="1">
            <a:spLocks noChangeArrowheads="1"/>
          </p:cNvSpPr>
          <p:nvPr/>
        </p:nvSpPr>
        <p:spPr bwMode="auto">
          <a:xfrm>
            <a:off x="329044" y="2067524"/>
            <a:ext cx="19605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000" b="0" dirty="0">
                <a:latin typeface="+mn-lt"/>
              </a:rPr>
              <a:t>nonterminal node</a:t>
            </a:r>
          </a:p>
        </p:txBody>
      </p:sp>
      <p:sp>
        <p:nvSpPr>
          <p:cNvPr id="38" name="Text Box 50"/>
          <p:cNvSpPr txBox="1">
            <a:spLocks noChangeArrowheads="1"/>
          </p:cNvSpPr>
          <p:nvPr/>
        </p:nvSpPr>
        <p:spPr bwMode="auto">
          <a:xfrm>
            <a:off x="400482" y="4294787"/>
            <a:ext cx="21970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000" b="0" dirty="0">
                <a:latin typeface="+mn-lt"/>
              </a:rPr>
              <a:t>(terminal node)</a:t>
            </a:r>
          </a:p>
        </p:txBody>
      </p:sp>
      <p:sp>
        <p:nvSpPr>
          <p:cNvPr id="39" name="Text Box 51"/>
          <p:cNvSpPr txBox="1">
            <a:spLocks noChangeArrowheads="1"/>
          </p:cNvSpPr>
          <p:nvPr/>
        </p:nvSpPr>
        <p:spPr bwMode="auto">
          <a:xfrm>
            <a:off x="522719" y="3910612"/>
            <a:ext cx="176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 dirty="0">
                <a:latin typeface="+mn-lt"/>
              </a:rPr>
              <a:t>leaf</a:t>
            </a:r>
          </a:p>
        </p:txBody>
      </p:sp>
      <p:sp>
        <p:nvSpPr>
          <p:cNvPr id="40" name="Line 52"/>
          <p:cNvSpPr>
            <a:spLocks noChangeShapeType="1"/>
          </p:cNvSpPr>
          <p:nvPr/>
        </p:nvSpPr>
        <p:spPr bwMode="auto">
          <a:xfrm flipH="1">
            <a:off x="2173719" y="3758212"/>
            <a:ext cx="576262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 flipH="1" flipV="1">
            <a:off x="3516056" y="1496023"/>
            <a:ext cx="546788" cy="56720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3040559" y="990081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 dirty="0">
                <a:latin typeface="+mn-lt"/>
              </a:rPr>
              <a:t>arc</a:t>
            </a:r>
          </a:p>
        </p:txBody>
      </p:sp>
      <p:sp>
        <p:nvSpPr>
          <p:cNvPr id="43" name="Oval 17"/>
          <p:cNvSpPr>
            <a:spLocks noChangeArrowheads="1"/>
          </p:cNvSpPr>
          <p:nvPr/>
        </p:nvSpPr>
        <p:spPr bwMode="auto">
          <a:xfrm>
            <a:off x="4423206" y="2318210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34"/>
          <p:cNvSpPr>
            <a:spLocks noChangeShapeType="1"/>
          </p:cNvSpPr>
          <p:nvPr/>
        </p:nvSpPr>
        <p:spPr bwMode="auto">
          <a:xfrm flipH="1">
            <a:off x="4670857" y="1953225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Oval 8"/>
          <p:cNvSpPr>
            <a:spLocks noChangeArrowheads="1"/>
          </p:cNvSpPr>
          <p:nvPr/>
        </p:nvSpPr>
        <p:spPr bwMode="auto">
          <a:xfrm>
            <a:off x="1901744" y="3303494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33"/>
          <p:cNvSpPr>
            <a:spLocks noChangeShapeType="1"/>
          </p:cNvSpPr>
          <p:nvPr/>
        </p:nvSpPr>
        <p:spPr bwMode="auto">
          <a:xfrm flipH="1">
            <a:off x="2289606" y="2677593"/>
            <a:ext cx="991674" cy="6567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Oval 26"/>
          <p:cNvSpPr>
            <a:spLocks noChangeArrowheads="1"/>
          </p:cNvSpPr>
          <p:nvPr/>
        </p:nvSpPr>
        <p:spPr bwMode="auto">
          <a:xfrm>
            <a:off x="5637644" y="4263379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38"/>
          <p:cNvSpPr>
            <a:spLocks noChangeShapeType="1"/>
          </p:cNvSpPr>
          <p:nvPr/>
        </p:nvSpPr>
        <p:spPr bwMode="auto">
          <a:xfrm flipH="1">
            <a:off x="5944031" y="3725217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Oval 39"/>
          <p:cNvSpPr>
            <a:spLocks noChangeArrowheads="1"/>
          </p:cNvSpPr>
          <p:nvPr/>
        </p:nvSpPr>
        <p:spPr bwMode="auto">
          <a:xfrm>
            <a:off x="4762955" y="4244604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0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 animBg="1"/>
      <p:bldP spid="37" grpId="0"/>
      <p:bldP spid="38" grpId="0"/>
      <p:bldP spid="39" grpId="0"/>
      <p:bldP spid="40" grpId="0" animBg="1"/>
      <p:bldP spid="41" grpId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12104"/>
                <a:ext cx="8152885" cy="5329885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kumimoji="1" lang="en-US" altLang="zh-TW" sz="2400" dirty="0">
                    <a:solidFill>
                      <a:srgbClr val="0070C0"/>
                    </a:solidFill>
                    <a:ea typeface="新細明體" charset="-120"/>
                  </a:rPr>
                  <a:t>Trees </a:t>
                </a:r>
                <a:r>
                  <a:rPr kumimoji="1" lang="en-US" altLang="zh-TW" sz="2400" dirty="0">
                    <a:ea typeface="新細明體" charset="-120"/>
                  </a:rPr>
                  <a:t>can be defined recursively: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kumimoji="1" lang="en-US" altLang="zh-TW" sz="2000" dirty="0">
                    <a:ea typeface="新細明體" charset="-120"/>
                  </a:rPr>
                  <a:t>An empty structure is an empty tree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kumimoji="1" lang="en-US" altLang="zh-TW" sz="2000" dirty="0">
                    <a:ea typeface="新細明體" charset="-12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ZA" altLang="zh-TW" sz="20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bPr>
                      <m:e>
                        <m:r>
                          <a:rPr kumimoji="1" lang="en-ZA" altLang="zh-TW" sz="20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𝑡</m:t>
                        </m:r>
                      </m:e>
                      <m:sub>
                        <m:r>
                          <a:rPr kumimoji="1" lang="en-ZA" altLang="zh-TW" sz="20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1</m:t>
                        </m:r>
                      </m:sub>
                    </m:sSub>
                    <m:r>
                      <a:rPr kumimoji="1" lang="en-ZA" altLang="zh-TW" sz="2000" b="0" i="1" smtClean="0">
                        <a:latin typeface="Cambria Math" panose="02040503050406030204" pitchFamily="18" charset="0"/>
                        <a:ea typeface="新細明體" charset="-120"/>
                      </a:rPr>
                      <m:t>, …, </m:t>
                    </m:r>
                    <m:sSub>
                      <m:sSubPr>
                        <m:ctrlPr>
                          <a:rPr kumimoji="1" lang="en-ZA" altLang="zh-TW" sz="2000" i="1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bPr>
                      <m:e>
                        <m:r>
                          <a:rPr kumimoji="1" lang="en-ZA" altLang="zh-TW" sz="2000" i="1">
                            <a:latin typeface="Cambria Math" panose="02040503050406030204" pitchFamily="18" charset="0"/>
                            <a:ea typeface="新細明體" charset="-120"/>
                          </a:rPr>
                          <m:t>𝑡</m:t>
                        </m:r>
                      </m:e>
                      <m:sub>
                        <m:r>
                          <a:rPr kumimoji="1" lang="en-ZA" altLang="zh-TW" sz="2000" i="1">
                            <a:latin typeface="Cambria Math" panose="02040503050406030204" pitchFamily="18" charset="0"/>
                            <a:ea typeface="新細明體" charset="-12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zh-TW" sz="2000" dirty="0">
                    <a:ea typeface="新細明體" charset="-120"/>
                  </a:rPr>
                  <a:t> are disjoint trees, then the structure whose root is a parent of the roots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ZA" altLang="zh-TW" sz="2000" i="1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bPr>
                      <m:e>
                        <m:r>
                          <a:rPr kumimoji="1" lang="en-ZA" altLang="zh-TW" sz="2000" i="1">
                            <a:latin typeface="Cambria Math" panose="02040503050406030204" pitchFamily="18" charset="0"/>
                            <a:ea typeface="新細明體" charset="-120"/>
                          </a:rPr>
                          <m:t>𝑡</m:t>
                        </m:r>
                      </m:e>
                      <m:sub>
                        <m:r>
                          <a:rPr kumimoji="1" lang="en-ZA" altLang="zh-TW" sz="2000" i="1">
                            <a:latin typeface="Cambria Math" panose="02040503050406030204" pitchFamily="18" charset="0"/>
                            <a:ea typeface="新細明體" charset="-120"/>
                          </a:rPr>
                          <m:t>1</m:t>
                        </m:r>
                      </m:sub>
                    </m:sSub>
                    <m:r>
                      <a:rPr kumimoji="1" lang="en-ZA" altLang="zh-TW" sz="2000" i="1">
                        <a:latin typeface="Cambria Math" panose="02040503050406030204" pitchFamily="18" charset="0"/>
                        <a:ea typeface="新細明體" charset="-120"/>
                      </a:rPr>
                      <m:t>, …, </m:t>
                    </m:r>
                    <m:sSub>
                      <m:sSubPr>
                        <m:ctrlPr>
                          <a:rPr kumimoji="1" lang="en-ZA" altLang="zh-TW" sz="2000" i="1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bPr>
                      <m:e>
                        <m:r>
                          <a:rPr kumimoji="1" lang="en-ZA" altLang="zh-TW" sz="2000" i="1">
                            <a:latin typeface="Cambria Math" panose="02040503050406030204" pitchFamily="18" charset="0"/>
                            <a:ea typeface="新細明體" charset="-120"/>
                          </a:rPr>
                          <m:t>𝑡</m:t>
                        </m:r>
                      </m:e>
                      <m:sub>
                        <m:r>
                          <a:rPr kumimoji="1" lang="en-ZA" altLang="zh-TW" sz="2000" i="1">
                            <a:latin typeface="Cambria Math" panose="02040503050406030204" pitchFamily="18" charset="0"/>
                            <a:ea typeface="新細明體" charset="-12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zh-TW" sz="2000" dirty="0">
                    <a:ea typeface="新細明體" charset="-120"/>
                  </a:rPr>
                  <a:t> is also a tree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kumimoji="1" lang="en-US" altLang="zh-TW" sz="2000" dirty="0">
                    <a:ea typeface="新細明體" charset="-120"/>
                  </a:rPr>
                  <a:t>Only structures generated by rules (1) and (2) are trees</a:t>
                </a:r>
              </a:p>
              <a:p>
                <a:pPr marL="0" indent="0">
                  <a:buNone/>
                </a:pPr>
                <a:endParaRPr kumimoji="1" lang="en-US" sz="2400" dirty="0">
                  <a:ea typeface="新細明體" charset="-120"/>
                </a:endParaRPr>
              </a:p>
              <a:p>
                <a:pPr lvl="1"/>
                <a:endParaRPr lang="en-ZA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12104"/>
                <a:ext cx="8152885" cy="5329885"/>
              </a:xfrm>
              <a:blipFill rotWithShape="0">
                <a:blip r:embed="rId3"/>
                <a:stretch>
                  <a:fillRect l="-972" t="-160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Tree ADT</a:t>
            </a:r>
          </a:p>
        </p:txBody>
      </p:sp>
      <p:sp>
        <p:nvSpPr>
          <p:cNvPr id="5" name="Oval 15"/>
          <p:cNvSpPr>
            <a:spLocks noChangeArrowheads="1"/>
          </p:cNvSpPr>
          <p:nvPr/>
        </p:nvSpPr>
        <p:spPr bwMode="auto">
          <a:xfrm>
            <a:off x="4354431" y="3578226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17"/>
          <p:cNvSpPr>
            <a:spLocks noChangeArrowheads="1"/>
          </p:cNvSpPr>
          <p:nvPr/>
        </p:nvSpPr>
        <p:spPr bwMode="auto">
          <a:xfrm>
            <a:off x="3816268" y="4503739"/>
            <a:ext cx="457200" cy="4572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22"/>
          <p:cNvSpPr>
            <a:spLocks noChangeArrowheads="1"/>
          </p:cNvSpPr>
          <p:nvPr/>
        </p:nvSpPr>
        <p:spPr bwMode="auto">
          <a:xfrm>
            <a:off x="4817981" y="450373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24"/>
          <p:cNvSpPr>
            <a:spLocks noChangeArrowheads="1"/>
          </p:cNvSpPr>
          <p:nvPr/>
        </p:nvSpPr>
        <p:spPr bwMode="auto">
          <a:xfrm>
            <a:off x="5279943" y="546258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34"/>
          <p:cNvSpPr>
            <a:spLocks noChangeShapeType="1"/>
          </p:cNvSpPr>
          <p:nvPr/>
        </p:nvSpPr>
        <p:spPr bwMode="auto">
          <a:xfrm flipH="1">
            <a:off x="4162343" y="4000501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6"/>
          <p:cNvSpPr>
            <a:spLocks noChangeShapeType="1"/>
          </p:cNvSpPr>
          <p:nvPr/>
        </p:nvSpPr>
        <p:spPr bwMode="auto">
          <a:xfrm>
            <a:off x="4738606" y="396240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7"/>
          <p:cNvSpPr>
            <a:spLocks noChangeShapeType="1"/>
          </p:cNvSpPr>
          <p:nvPr/>
        </p:nvSpPr>
        <p:spPr bwMode="auto">
          <a:xfrm>
            <a:off x="5160881" y="492125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26"/>
          <p:cNvSpPr>
            <a:spLocks noChangeArrowheads="1"/>
          </p:cNvSpPr>
          <p:nvPr/>
        </p:nvSpPr>
        <p:spPr bwMode="auto">
          <a:xfrm>
            <a:off x="4360781" y="5466106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 flipH="1">
            <a:off x="4667168" y="492794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39"/>
          <p:cNvSpPr>
            <a:spLocks noChangeArrowheads="1"/>
          </p:cNvSpPr>
          <p:nvPr/>
        </p:nvSpPr>
        <p:spPr bwMode="auto">
          <a:xfrm>
            <a:off x="3279272" y="5399264"/>
            <a:ext cx="457200" cy="4572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3642226" y="4910756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3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52885" cy="5329885"/>
          </a:xfrm>
        </p:spPr>
        <p:txBody>
          <a:bodyPr>
            <a:normAutofit/>
          </a:bodyPr>
          <a:lstStyle/>
          <a:p>
            <a:pPr lvl="0"/>
            <a:r>
              <a:rPr kumimoji="1" lang="en-US" altLang="zh-TW" sz="2400" dirty="0">
                <a:ea typeface="新細明體" charset="-120"/>
              </a:rPr>
              <a:t>Each node has to be reachable from the root by a unique sequence of arcs, called a</a:t>
            </a:r>
            <a:r>
              <a:rPr kumimoji="1" lang="en-US" altLang="zh-TW" sz="2400" dirty="0">
                <a:solidFill>
                  <a:srgbClr val="0070C0"/>
                </a:solidFill>
                <a:ea typeface="新細明體" charset="-120"/>
              </a:rPr>
              <a:t> path</a:t>
            </a:r>
            <a:endParaRPr kumimoji="1" lang="en-US" dirty="0">
              <a:ea typeface="新細明體" charset="-120"/>
            </a:endParaRPr>
          </a:p>
          <a:p>
            <a:pPr lvl="1"/>
            <a:endParaRPr lang="en-ZA" dirty="0"/>
          </a:p>
          <a:p>
            <a:pPr lvl="1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Tree ADT: Terminology</a:t>
            </a:r>
          </a:p>
        </p:txBody>
      </p:sp>
      <p:sp>
        <p:nvSpPr>
          <p:cNvPr id="5" name="Oval 15"/>
          <p:cNvSpPr>
            <a:spLocks noChangeArrowheads="1"/>
          </p:cNvSpPr>
          <p:nvPr/>
        </p:nvSpPr>
        <p:spPr bwMode="auto">
          <a:xfrm>
            <a:off x="2608002" y="324870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17"/>
          <p:cNvSpPr>
            <a:spLocks noChangeArrowheads="1"/>
          </p:cNvSpPr>
          <p:nvPr/>
        </p:nvSpPr>
        <p:spPr bwMode="auto">
          <a:xfrm>
            <a:off x="2069839" y="4174222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22"/>
          <p:cNvSpPr>
            <a:spLocks noChangeArrowheads="1"/>
          </p:cNvSpPr>
          <p:nvPr/>
        </p:nvSpPr>
        <p:spPr bwMode="auto">
          <a:xfrm>
            <a:off x="3071552" y="4174222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24"/>
          <p:cNvSpPr>
            <a:spLocks noChangeArrowheads="1"/>
          </p:cNvSpPr>
          <p:nvPr/>
        </p:nvSpPr>
        <p:spPr bwMode="auto">
          <a:xfrm>
            <a:off x="3533514" y="5133072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34"/>
          <p:cNvSpPr>
            <a:spLocks noChangeShapeType="1"/>
          </p:cNvSpPr>
          <p:nvPr/>
        </p:nvSpPr>
        <p:spPr bwMode="auto">
          <a:xfrm flipH="1">
            <a:off x="2415914" y="367098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6"/>
          <p:cNvSpPr>
            <a:spLocks noChangeShapeType="1"/>
          </p:cNvSpPr>
          <p:nvPr/>
        </p:nvSpPr>
        <p:spPr bwMode="auto">
          <a:xfrm>
            <a:off x="2992177" y="363288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7"/>
          <p:cNvSpPr>
            <a:spLocks noChangeShapeType="1"/>
          </p:cNvSpPr>
          <p:nvPr/>
        </p:nvSpPr>
        <p:spPr bwMode="auto">
          <a:xfrm>
            <a:off x="3414452" y="459173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26"/>
          <p:cNvSpPr>
            <a:spLocks noChangeArrowheads="1"/>
          </p:cNvSpPr>
          <p:nvPr/>
        </p:nvSpPr>
        <p:spPr bwMode="auto">
          <a:xfrm>
            <a:off x="2614352" y="513658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 flipH="1">
            <a:off x="2920739" y="4598427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39"/>
          <p:cNvSpPr>
            <a:spLocks noChangeArrowheads="1"/>
          </p:cNvSpPr>
          <p:nvPr/>
        </p:nvSpPr>
        <p:spPr bwMode="auto">
          <a:xfrm>
            <a:off x="1614017" y="512830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1895797" y="458123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6055488" y="3248709"/>
            <a:ext cx="457200" cy="4572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7"/>
          <p:cNvSpPr>
            <a:spLocks noChangeArrowheads="1"/>
          </p:cNvSpPr>
          <p:nvPr/>
        </p:nvSpPr>
        <p:spPr bwMode="auto">
          <a:xfrm>
            <a:off x="5517325" y="4174222"/>
            <a:ext cx="457200" cy="4572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6519038" y="4174222"/>
            <a:ext cx="457200" cy="4572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6981000" y="5133072"/>
            <a:ext cx="457200" cy="4572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 flipH="1">
            <a:off x="5863400" y="367098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6"/>
          <p:cNvSpPr>
            <a:spLocks noChangeShapeType="1"/>
          </p:cNvSpPr>
          <p:nvPr/>
        </p:nvSpPr>
        <p:spPr bwMode="auto">
          <a:xfrm>
            <a:off x="6439663" y="363288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>
            <a:off x="6861938" y="459173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061838" y="5136589"/>
            <a:ext cx="457200" cy="4572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 flipH="1">
            <a:off x="6368225" y="4598427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Oval 39"/>
          <p:cNvSpPr>
            <a:spLocks noChangeArrowheads="1"/>
          </p:cNvSpPr>
          <p:nvPr/>
        </p:nvSpPr>
        <p:spPr bwMode="auto">
          <a:xfrm>
            <a:off x="5109338" y="5136589"/>
            <a:ext cx="457200" cy="4572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8"/>
          <p:cNvSpPr>
            <a:spLocks noChangeShapeType="1"/>
          </p:cNvSpPr>
          <p:nvPr/>
        </p:nvSpPr>
        <p:spPr bwMode="auto">
          <a:xfrm flipH="1">
            <a:off x="5343283" y="458123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7"/>
          <p:cNvSpPr>
            <a:spLocks noChangeShapeType="1"/>
          </p:cNvSpPr>
          <p:nvPr/>
        </p:nvSpPr>
        <p:spPr bwMode="auto">
          <a:xfrm>
            <a:off x="5917958" y="4591735"/>
            <a:ext cx="276435" cy="5511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90" y="2392405"/>
            <a:ext cx="1546866" cy="15468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39" y="2557726"/>
            <a:ext cx="1343445" cy="134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8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5915927" cy="5329885"/>
          </a:xfrm>
        </p:spPr>
        <p:txBody>
          <a:bodyPr>
            <a:normAutofit/>
          </a:bodyPr>
          <a:lstStyle/>
          <a:p>
            <a:pPr lvl="0"/>
            <a:r>
              <a:rPr kumimoji="1" lang="en-US" altLang="zh-TW" sz="2400" dirty="0">
                <a:ea typeface="新細明體" charset="-120"/>
              </a:rPr>
              <a:t>Number of arcs in the path is called</a:t>
            </a:r>
            <a:r>
              <a:rPr kumimoji="1" lang="en-US" altLang="zh-TW" sz="2400" dirty="0">
                <a:solidFill>
                  <a:srgbClr val="0070C0"/>
                </a:solidFill>
                <a:ea typeface="新細明體" charset="-120"/>
              </a:rPr>
              <a:t> length </a:t>
            </a:r>
            <a:r>
              <a:rPr kumimoji="1" lang="en-US" altLang="zh-TW" sz="2400" dirty="0">
                <a:ea typeface="新細明體" charset="-120"/>
              </a:rPr>
              <a:t>of the path</a:t>
            </a:r>
          </a:p>
          <a:p>
            <a:pPr lvl="1"/>
            <a:r>
              <a:rPr kumimoji="1" lang="en-US" sz="2000" dirty="0">
                <a:ea typeface="新細明體" charset="-120"/>
              </a:rPr>
              <a:t>A to B: 1</a:t>
            </a:r>
          </a:p>
          <a:p>
            <a:pPr lvl="1"/>
            <a:r>
              <a:rPr kumimoji="1" lang="en-US" sz="2000" dirty="0">
                <a:ea typeface="新細明體" charset="-120"/>
              </a:rPr>
              <a:t>A to E: 2</a:t>
            </a:r>
          </a:p>
          <a:p>
            <a:r>
              <a:rPr kumimoji="1" lang="en-US" sz="2300" dirty="0">
                <a:solidFill>
                  <a:srgbClr val="FF0000"/>
                </a:solidFill>
                <a:ea typeface="新細明體" charset="-120"/>
              </a:rPr>
              <a:t>Level </a:t>
            </a:r>
            <a:r>
              <a:rPr kumimoji="1" lang="en-US" sz="2300" dirty="0">
                <a:ea typeface="新細明體" charset="-120"/>
              </a:rPr>
              <a:t>of the node is the length of the path from root to node + 1</a:t>
            </a:r>
          </a:p>
          <a:p>
            <a:pPr lvl="1"/>
            <a:r>
              <a:rPr kumimoji="1" lang="en-US" sz="2000" dirty="0">
                <a:ea typeface="新細明體" charset="-120"/>
              </a:rPr>
              <a:t>Level of A: 1</a:t>
            </a:r>
          </a:p>
          <a:p>
            <a:pPr lvl="1"/>
            <a:r>
              <a:rPr kumimoji="1" lang="en-US" sz="2000" dirty="0">
                <a:ea typeface="新細明體" charset="-120"/>
              </a:rPr>
              <a:t>Level of E: 3</a:t>
            </a:r>
          </a:p>
          <a:p>
            <a:r>
              <a:rPr kumimoji="1" lang="en-US" sz="2300" dirty="0">
                <a:solidFill>
                  <a:srgbClr val="00B050"/>
                </a:solidFill>
                <a:ea typeface="新細明體" charset="-120"/>
              </a:rPr>
              <a:t>Height</a:t>
            </a:r>
            <a:r>
              <a:rPr kumimoji="1" lang="en-US" sz="2300" dirty="0">
                <a:ea typeface="新細明體" charset="-120"/>
              </a:rPr>
              <a:t> of a non-empty tree is the maximum level of a node in the </a:t>
            </a:r>
            <a:br>
              <a:rPr kumimoji="1" lang="en-US" sz="2300" dirty="0">
                <a:ea typeface="新細明體" charset="-120"/>
              </a:rPr>
            </a:br>
            <a:r>
              <a:rPr kumimoji="1" lang="en-US" sz="2300" dirty="0">
                <a:ea typeface="新細明體" charset="-120"/>
              </a:rPr>
              <a:t>tree</a:t>
            </a:r>
          </a:p>
          <a:p>
            <a:pPr lvl="1"/>
            <a:r>
              <a:rPr kumimoji="1" lang="en-US" sz="2000" dirty="0">
                <a:ea typeface="新細明體" charset="-120"/>
              </a:rPr>
              <a:t>Height of the tree on this slide: 3</a:t>
            </a:r>
          </a:p>
          <a:p>
            <a:pPr lvl="1"/>
            <a:endParaRPr lang="en-ZA" dirty="0"/>
          </a:p>
          <a:p>
            <a:pPr lvl="1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Tree ADT: Terminology</a:t>
            </a:r>
          </a:p>
        </p:txBody>
      </p:sp>
      <p:sp>
        <p:nvSpPr>
          <p:cNvPr id="5" name="Oval 15"/>
          <p:cNvSpPr>
            <a:spLocks noChangeArrowheads="1"/>
          </p:cNvSpPr>
          <p:nvPr/>
        </p:nvSpPr>
        <p:spPr bwMode="auto">
          <a:xfrm>
            <a:off x="6806514" y="2433163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A</a:t>
            </a:r>
          </a:p>
        </p:txBody>
      </p:sp>
      <p:sp>
        <p:nvSpPr>
          <p:cNvPr id="6" name="Oval 17"/>
          <p:cNvSpPr>
            <a:spLocks noChangeArrowheads="1"/>
          </p:cNvSpPr>
          <p:nvPr/>
        </p:nvSpPr>
        <p:spPr bwMode="auto">
          <a:xfrm>
            <a:off x="6268351" y="3358676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B</a:t>
            </a:r>
          </a:p>
        </p:txBody>
      </p:sp>
      <p:sp>
        <p:nvSpPr>
          <p:cNvPr id="7" name="Oval 22"/>
          <p:cNvSpPr>
            <a:spLocks noChangeArrowheads="1"/>
          </p:cNvSpPr>
          <p:nvPr/>
        </p:nvSpPr>
        <p:spPr bwMode="auto">
          <a:xfrm>
            <a:off x="7270064" y="3358676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C</a:t>
            </a:r>
          </a:p>
        </p:txBody>
      </p:sp>
      <p:sp>
        <p:nvSpPr>
          <p:cNvPr id="8" name="Oval 24"/>
          <p:cNvSpPr>
            <a:spLocks noChangeArrowheads="1"/>
          </p:cNvSpPr>
          <p:nvPr/>
        </p:nvSpPr>
        <p:spPr bwMode="auto">
          <a:xfrm>
            <a:off x="7732026" y="4317526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F</a:t>
            </a:r>
          </a:p>
        </p:txBody>
      </p:sp>
      <p:sp>
        <p:nvSpPr>
          <p:cNvPr id="9" name="Line 34"/>
          <p:cNvSpPr>
            <a:spLocks noChangeShapeType="1"/>
          </p:cNvSpPr>
          <p:nvPr/>
        </p:nvSpPr>
        <p:spPr bwMode="auto">
          <a:xfrm flipH="1">
            <a:off x="6614426" y="2855438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6"/>
          <p:cNvSpPr>
            <a:spLocks noChangeShapeType="1"/>
          </p:cNvSpPr>
          <p:nvPr/>
        </p:nvSpPr>
        <p:spPr bwMode="auto">
          <a:xfrm>
            <a:off x="7190689" y="281733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7"/>
          <p:cNvSpPr>
            <a:spLocks noChangeShapeType="1"/>
          </p:cNvSpPr>
          <p:nvPr/>
        </p:nvSpPr>
        <p:spPr bwMode="auto">
          <a:xfrm>
            <a:off x="7612964" y="377618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26"/>
          <p:cNvSpPr>
            <a:spLocks noChangeArrowheads="1"/>
          </p:cNvSpPr>
          <p:nvPr/>
        </p:nvSpPr>
        <p:spPr bwMode="auto">
          <a:xfrm>
            <a:off x="6812864" y="4321043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E</a:t>
            </a:r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 flipH="1">
            <a:off x="7119251" y="3782881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39"/>
          <p:cNvSpPr>
            <a:spLocks noChangeArrowheads="1"/>
          </p:cNvSpPr>
          <p:nvPr/>
        </p:nvSpPr>
        <p:spPr bwMode="auto">
          <a:xfrm>
            <a:off x="5812529" y="4312763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D</a:t>
            </a:r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6094309" y="3765693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7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046206"/>
            <a:ext cx="8021081" cy="2141838"/>
          </a:xfrm>
        </p:spPr>
        <p:txBody>
          <a:bodyPr>
            <a:normAutofit/>
          </a:bodyPr>
          <a:lstStyle/>
          <a:p>
            <a:pPr lvl="0"/>
            <a:r>
              <a:rPr kumimoji="1" lang="en-US" altLang="zh-TW" sz="2400" dirty="0">
                <a:ea typeface="新細明體" charset="-120"/>
              </a:rPr>
              <a:t>Hierarchical structure is good, but what we’re really after is an </a:t>
            </a:r>
            <a:r>
              <a:rPr kumimoji="1" lang="en-US" altLang="zh-TW" sz="2400" dirty="0">
                <a:solidFill>
                  <a:srgbClr val="FF0000"/>
                </a:solidFill>
                <a:ea typeface="新細明體" charset="-120"/>
              </a:rPr>
              <a:t>efficiently searchable </a:t>
            </a:r>
            <a:r>
              <a:rPr kumimoji="1" lang="en-US" altLang="zh-TW" sz="2400" dirty="0">
                <a:ea typeface="新細明體" charset="-120"/>
              </a:rPr>
              <a:t>data structure</a:t>
            </a:r>
          </a:p>
          <a:p>
            <a:pPr lvl="0"/>
            <a:r>
              <a:rPr kumimoji="1" lang="en-US" sz="2400" dirty="0">
                <a:ea typeface="新細明體" charset="-120"/>
              </a:rPr>
              <a:t>What if we make a tree out of a sorted linked list?</a:t>
            </a:r>
          </a:p>
          <a:p>
            <a:pPr lvl="0"/>
            <a:r>
              <a:rPr kumimoji="1" lang="en-US" sz="2400" dirty="0">
                <a:ea typeface="新細明體" charset="-120"/>
              </a:rPr>
              <a:t>Access 25?</a:t>
            </a:r>
          </a:p>
          <a:p>
            <a:pPr lvl="0"/>
            <a:r>
              <a:rPr kumimoji="1" lang="en-US" sz="2400" dirty="0">
                <a:ea typeface="新細明體" charset="-120"/>
              </a:rPr>
              <a:t>Access 12?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Tree ADT</a:t>
            </a:r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9" y="3130379"/>
            <a:ext cx="8555031" cy="36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88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 lvl="0"/>
            <a:r>
              <a:rPr kumimoji="1" lang="en-US" altLang="zh-TW" sz="2400" dirty="0">
                <a:ea typeface="新細明體" charset="-120"/>
              </a:rPr>
              <a:t>A </a:t>
            </a:r>
            <a:r>
              <a:rPr kumimoji="1" lang="en-US" altLang="zh-TW" sz="2400" dirty="0">
                <a:solidFill>
                  <a:srgbClr val="0070C0"/>
                </a:solidFill>
                <a:ea typeface="新細明體" charset="-120"/>
              </a:rPr>
              <a:t>binary tree </a:t>
            </a:r>
            <a:r>
              <a:rPr kumimoji="1" lang="en-US" altLang="zh-TW" sz="2400" dirty="0">
                <a:ea typeface="新細明體" charset="-120"/>
              </a:rPr>
              <a:t>is a tree where each node has a maximum of </a:t>
            </a:r>
            <a:r>
              <a:rPr kumimoji="1" lang="en-US" altLang="zh-TW" sz="2400" dirty="0">
                <a:solidFill>
                  <a:schemeClr val="accent5"/>
                </a:solidFill>
                <a:ea typeface="新細明體" charset="-120"/>
              </a:rPr>
              <a:t>2 children</a:t>
            </a:r>
            <a:r>
              <a:rPr kumimoji="1" lang="en-US" altLang="zh-TW" sz="2400" dirty="0">
                <a:ea typeface="新細明體" charset="-120"/>
              </a:rPr>
              <a:t>, and each child is either </a:t>
            </a:r>
            <a:br>
              <a:rPr kumimoji="1" lang="en-US" altLang="zh-TW" sz="2400" dirty="0">
                <a:ea typeface="新細明體" charset="-120"/>
              </a:rPr>
            </a:br>
            <a:r>
              <a:rPr kumimoji="1" lang="en-US" altLang="zh-TW" sz="2400" dirty="0">
                <a:solidFill>
                  <a:srgbClr val="FF0000"/>
                </a:solidFill>
                <a:ea typeface="新細明體" charset="-120"/>
              </a:rPr>
              <a:t>left</a:t>
            </a:r>
            <a:r>
              <a:rPr kumimoji="1" lang="en-US" altLang="zh-TW" sz="2400" dirty="0">
                <a:ea typeface="新細明體" charset="-120"/>
              </a:rPr>
              <a:t> or </a:t>
            </a:r>
            <a:r>
              <a:rPr kumimoji="1" lang="en-US" altLang="zh-TW" sz="2400" dirty="0">
                <a:solidFill>
                  <a:srgbClr val="FF0000"/>
                </a:solidFill>
                <a:ea typeface="新細明體" charset="-120"/>
              </a:rPr>
              <a:t>right</a:t>
            </a:r>
          </a:p>
          <a:p>
            <a:pPr lvl="0"/>
            <a:r>
              <a:rPr kumimoji="1" lang="en-US" sz="2300" dirty="0">
                <a:ea typeface="新細明體" charset="-120"/>
              </a:rPr>
              <a:t>Binary tree examples:</a:t>
            </a:r>
            <a:endParaRPr lang="en-ZA" dirty="0"/>
          </a:p>
          <a:p>
            <a:pPr lvl="1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2072542" y="2853292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1534379" y="377880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2536092" y="377880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998054" y="473765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1880454" y="3275567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2456717" y="3237467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2878992" y="4196317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2078892" y="4741172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2385279" y="4203010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1078557" y="4732892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1360337" y="4185822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4586620" y="2241632"/>
            <a:ext cx="457200" cy="4572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17"/>
          <p:cNvSpPr>
            <a:spLocks noChangeArrowheads="1"/>
          </p:cNvSpPr>
          <p:nvPr/>
        </p:nvSpPr>
        <p:spPr bwMode="auto">
          <a:xfrm>
            <a:off x="4205620" y="5169577"/>
            <a:ext cx="457200" cy="457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22"/>
          <p:cNvSpPr>
            <a:spLocks noChangeArrowheads="1"/>
          </p:cNvSpPr>
          <p:nvPr/>
        </p:nvSpPr>
        <p:spPr bwMode="auto">
          <a:xfrm>
            <a:off x="5050170" y="3167145"/>
            <a:ext cx="457200" cy="4572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24"/>
          <p:cNvSpPr>
            <a:spLocks noChangeArrowheads="1"/>
          </p:cNvSpPr>
          <p:nvPr/>
        </p:nvSpPr>
        <p:spPr bwMode="auto">
          <a:xfrm>
            <a:off x="5512132" y="4125995"/>
            <a:ext cx="457200" cy="4572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4970795" y="2625807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5393070" y="3584657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4592970" y="4129512"/>
            <a:ext cx="457200" cy="4572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H="1">
            <a:off x="4899357" y="3591350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Oval 39"/>
          <p:cNvSpPr>
            <a:spLocks noChangeArrowheads="1"/>
          </p:cNvSpPr>
          <p:nvPr/>
        </p:nvSpPr>
        <p:spPr bwMode="auto">
          <a:xfrm>
            <a:off x="3749798" y="6123664"/>
            <a:ext cx="457200" cy="457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H="1">
            <a:off x="4031578" y="557659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6659364" y="2624692"/>
            <a:ext cx="457200" cy="457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7"/>
          <p:cNvSpPr>
            <a:spLocks noChangeArrowheads="1"/>
          </p:cNvSpPr>
          <p:nvPr/>
        </p:nvSpPr>
        <p:spPr bwMode="auto">
          <a:xfrm>
            <a:off x="7074775" y="4007405"/>
            <a:ext cx="457200" cy="457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7716263" y="4815653"/>
            <a:ext cx="457200" cy="457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7455243" y="4399006"/>
            <a:ext cx="337752" cy="4613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7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12104"/>
                <a:ext cx="8103459" cy="5329885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kumimoji="1" lang="en-US" altLang="zh-TW" sz="2400" dirty="0">
                    <a:ea typeface="新細明體" charset="-120"/>
                  </a:rPr>
                  <a:t>A </a:t>
                </a:r>
                <a:r>
                  <a:rPr kumimoji="1" lang="en-US" altLang="zh-TW" sz="2400" dirty="0">
                    <a:solidFill>
                      <a:srgbClr val="0070C0"/>
                    </a:solidFill>
                    <a:ea typeface="新細明體" charset="-120"/>
                  </a:rPr>
                  <a:t>complete</a:t>
                </a:r>
                <a:r>
                  <a:rPr kumimoji="1" lang="en-US" altLang="zh-TW" sz="2400" dirty="0">
                    <a:ea typeface="新細明體" charset="-120"/>
                  </a:rPr>
                  <a:t> </a:t>
                </a:r>
                <a:r>
                  <a:rPr kumimoji="1" lang="en-US" altLang="zh-TW" sz="2400" dirty="0">
                    <a:solidFill>
                      <a:srgbClr val="0070C0"/>
                    </a:solidFill>
                    <a:ea typeface="新細明體" charset="-120"/>
                  </a:rPr>
                  <a:t>binary tree </a:t>
                </a:r>
                <a:r>
                  <a:rPr kumimoji="1" lang="en-US" altLang="zh-TW" sz="2400" dirty="0">
                    <a:ea typeface="新細明體" charset="-120"/>
                  </a:rPr>
                  <a:t>is a binary tree with exactly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ZA" altLang="zh-TW" sz="24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kumimoji="1" lang="en-ZA" altLang="zh-TW" sz="24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e>
                      <m:sup>
                        <m:r>
                          <a:rPr kumimoji="1" lang="en-ZA" altLang="zh-TW" sz="24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(</m:t>
                        </m:r>
                        <m:r>
                          <a:rPr kumimoji="1" lang="en-ZA" altLang="zh-TW" sz="24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𝑖</m:t>
                        </m:r>
                        <m:r>
                          <a:rPr kumimoji="1" lang="en-ZA" altLang="zh-TW" sz="24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−1)</m:t>
                        </m:r>
                      </m:sup>
                    </m:sSup>
                  </m:oMath>
                </a14:m>
                <a:r>
                  <a:rPr kumimoji="1" lang="en-US" altLang="zh-TW" sz="2400" dirty="0">
                    <a:ea typeface="新細明體" charset="-120"/>
                  </a:rPr>
                  <a:t> leaves at each level </a:t>
                </a:r>
                <a14:m>
                  <m:oMath xmlns:m="http://schemas.openxmlformats.org/officeDocument/2006/math">
                    <m:r>
                      <a:rPr kumimoji="1" lang="en-ZA" altLang="zh-TW" sz="2400" b="0" i="1" smtClean="0">
                        <a:latin typeface="Cambria Math" panose="02040503050406030204" pitchFamily="18" charset="0"/>
                        <a:ea typeface="新細明體" charset="-120"/>
                      </a:rPr>
                      <m:t>𝑖</m:t>
                    </m:r>
                  </m:oMath>
                </a14:m>
                <a:endParaRPr kumimoji="1" lang="en-ZA" altLang="zh-TW" sz="2400" b="0" dirty="0">
                  <a:ea typeface="新細明體" charset="-120"/>
                </a:endParaRPr>
              </a:p>
              <a:p>
                <a:r>
                  <a:rPr lang="en-US" sz="2400" dirty="0"/>
                  <a:t>Number of nodes doubles per level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12104"/>
                <a:ext cx="8103459" cy="5329885"/>
              </a:xfrm>
              <a:blipFill rotWithShape="0">
                <a:blip r:embed="rId3"/>
                <a:stretch>
                  <a:fillRect l="-978" t="-160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5614817" y="29686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5076654" y="3894137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078367" y="3894137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6540329" y="4852987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5422729" y="339089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5998992" y="335279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6421267" y="431164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5170900" y="4865638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6113292" y="4318343"/>
            <a:ext cx="82550" cy="5298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4475703" y="48482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4800429" y="4301154"/>
            <a:ext cx="370471" cy="5534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5843417" y="4856033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>
            <a:off x="5344942" y="4351336"/>
            <a:ext cx="58801" cy="508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70888" y="2968624"/>
                <a:ext cx="28343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ZA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Level: 1, # nodes: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ZA" altLang="zh-TW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kumimoji="1" lang="en-ZA" altLang="zh-TW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e>
                      <m:sup>
                        <m:r>
                          <a:rPr kumimoji="1" lang="en-ZA" altLang="zh-TW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ZA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1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888" y="2968624"/>
                <a:ext cx="283436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151" t="-11475" r="-1505" b="-31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854938" y="3889134"/>
                <a:ext cx="28343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ZA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Level: 2, # nodes: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ZA" altLang="zh-TW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kumimoji="1" lang="en-ZA" altLang="zh-TW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e>
                      <m:sup>
                        <m:r>
                          <a:rPr kumimoji="1" lang="en-ZA" altLang="zh-TW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ZA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2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938" y="3889134"/>
                <a:ext cx="283436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151" t="-11475" r="-1290" b="-31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293597" y="4837062"/>
                <a:ext cx="28343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ZA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Level: 3, # nodes: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ZA" altLang="zh-TW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kumimoji="1" lang="en-ZA" altLang="zh-TW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e>
                      <m:sup>
                        <m:r>
                          <a:rPr kumimoji="1" lang="en-ZA" altLang="zh-TW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ZA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4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597" y="4837062"/>
                <a:ext cx="283436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151" t="-11475" r="-1505" b="-31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59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1781</Words>
  <Application>Microsoft Office PowerPoint</Application>
  <PresentationFormat>On-screen Show (4:3)</PresentationFormat>
  <Paragraphs>467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Arial Unicode MS</vt:lpstr>
      <vt:lpstr>Calibri</vt:lpstr>
      <vt:lpstr>Cambria Math</vt:lpstr>
      <vt:lpstr>Century Gothic</vt:lpstr>
      <vt:lpstr>Consolas</vt:lpstr>
      <vt:lpstr>Courier New</vt:lpstr>
      <vt:lpstr>Times New Roman</vt:lpstr>
      <vt:lpstr>Wingdings</vt:lpstr>
      <vt:lpstr>Presentation level design</vt:lpstr>
      <vt:lpstr>COS 212 Binary Trees</vt:lpstr>
      <vt:lpstr>Tree ADT: Introduction</vt:lpstr>
      <vt:lpstr>Tree ADT</vt:lpstr>
      <vt:lpstr>Tree ADT</vt:lpstr>
      <vt:lpstr>Tree ADT: Terminology</vt:lpstr>
      <vt:lpstr>Tree ADT: Terminology</vt:lpstr>
      <vt:lpstr>Tree ADT</vt:lpstr>
      <vt:lpstr>Binary Trees</vt:lpstr>
      <vt:lpstr>Binary Trees</vt:lpstr>
      <vt:lpstr>Binary Search Tree</vt:lpstr>
      <vt:lpstr>Binary Search Trees</vt:lpstr>
      <vt:lpstr>Implementing 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Tree: Traversals</vt:lpstr>
      <vt:lpstr>Breadth-first Traversal</vt:lpstr>
      <vt:lpstr>Breadth-first Traversal</vt:lpstr>
      <vt:lpstr>Breadth-first Traversal: Example</vt:lpstr>
      <vt:lpstr>Depth-first Traversal</vt:lpstr>
      <vt:lpstr>Depth-first Traversal</vt:lpstr>
      <vt:lpstr>Depth-first Traversal</vt:lpstr>
      <vt:lpstr>Depth-first Traversal</vt:lpstr>
      <vt:lpstr>Binary Search Tree ADT</vt:lpstr>
    </vt:vector>
  </TitlesOfParts>
  <Company>University of Pretoria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Mr. S Bebington</cp:lastModifiedBy>
  <cp:revision>9</cp:revision>
  <dcterms:created xsi:type="dcterms:W3CDTF">2016-02-19T05:12:22Z</dcterms:created>
  <dcterms:modified xsi:type="dcterms:W3CDTF">2023-03-24T09:14:09Z</dcterms:modified>
</cp:coreProperties>
</file>