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8EFF2-6670-4EBA-8223-CC6E3CAFF639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55C6C-347A-4AAA-A48A-F056ECA786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96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587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10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9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11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3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12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2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1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3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5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4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6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0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7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8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20C6-6864-4D03-A27F-C0B2F7614C16}" type="slidenum">
              <a:rPr lang="en-ZA" smtClean="0">
                <a:solidFill>
                  <a:prstClr val="black"/>
                </a:solidFill>
              </a:rPr>
              <a:pPr/>
              <a:t>9</a:t>
            </a:fld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5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446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70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112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1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7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8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5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9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0916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80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15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40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8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980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83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31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B8F-F8AF-4134-9204-3616C7605301}" type="datetimeFigureOut">
              <a:rPr lang="en-ZA" smtClean="0"/>
              <a:t>2020/06/16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4AB4-A69C-4217-95A5-D86E888573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6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6/16/2020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70919"/>
            <a:ext cx="8113241" cy="551111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Convert the numeric key to another base</a:t>
            </a:r>
            <a:endParaRPr lang="en-ZA" sz="2000" dirty="0" smtClean="0">
              <a:solidFill>
                <a:srgbClr val="7030A0"/>
              </a:solidFill>
            </a:endParaRPr>
          </a:p>
          <a:p>
            <a:r>
              <a:rPr lang="en-ZA" sz="2000" dirty="0" err="1" smtClean="0">
                <a:solidFill>
                  <a:schemeClr val="accent5"/>
                </a:solidFill>
              </a:rPr>
              <a:t>Eg</a:t>
            </a:r>
            <a:r>
              <a:rPr lang="en-ZA" sz="2000" dirty="0" smtClean="0">
                <a:solidFill>
                  <a:schemeClr val="accent5"/>
                </a:solidFill>
              </a:rPr>
              <a:t>, convert decimal to octal</a:t>
            </a:r>
          </a:p>
          <a:p>
            <a:r>
              <a:rPr lang="en-ZA" sz="2000" dirty="0"/>
              <a:t>Apply division hashing to restrict the index to the desired range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dirty="0" smtClean="0"/>
          </a:p>
          <a:p>
            <a:r>
              <a:rPr lang="en-ZA" dirty="0" smtClean="0"/>
              <a:t>Can increase variation</a:t>
            </a:r>
          </a:p>
          <a:p>
            <a:r>
              <a:rPr lang="en-ZA" dirty="0" smtClean="0"/>
              <a:t>Can be prone to collisions:</a:t>
            </a:r>
            <a:endParaRPr lang="en-ZA" dirty="0" smtClean="0">
              <a:solidFill>
                <a:srgbClr val="7030A0"/>
              </a:solidFill>
            </a:endParaRP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(2560)</a:t>
            </a:r>
            <a:r>
              <a:rPr lang="en-ZA" baseline="-25000" dirty="0" smtClean="0">
                <a:solidFill>
                  <a:srgbClr val="7030A0"/>
                </a:solidFill>
              </a:rPr>
              <a:t>10</a:t>
            </a:r>
            <a:r>
              <a:rPr lang="en-ZA" dirty="0" smtClean="0">
                <a:solidFill>
                  <a:srgbClr val="7030A0"/>
                </a:solidFill>
              </a:rPr>
              <a:t> = (5000)</a:t>
            </a:r>
            <a:r>
              <a:rPr lang="en-ZA" baseline="-25000" dirty="0" smtClean="0">
                <a:solidFill>
                  <a:srgbClr val="7030A0"/>
                </a:solidFill>
              </a:rPr>
              <a:t>8</a:t>
            </a:r>
            <a:endParaRPr lang="en-ZA" dirty="0" smtClean="0">
              <a:solidFill>
                <a:srgbClr val="7030A0"/>
              </a:solidFill>
            </a:endParaRP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(</a:t>
            </a:r>
            <a:r>
              <a:rPr lang="en-ZA" dirty="0">
                <a:solidFill>
                  <a:srgbClr val="7030A0"/>
                </a:solidFill>
              </a:rPr>
              <a:t>2048)</a:t>
            </a:r>
            <a:r>
              <a:rPr lang="en-ZA" baseline="-25000" dirty="0">
                <a:solidFill>
                  <a:srgbClr val="7030A0"/>
                </a:solidFill>
              </a:rPr>
              <a:t>10</a:t>
            </a:r>
            <a:r>
              <a:rPr lang="en-ZA" dirty="0">
                <a:solidFill>
                  <a:srgbClr val="7030A0"/>
                </a:solidFill>
              </a:rPr>
              <a:t> = (4000)</a:t>
            </a:r>
            <a:r>
              <a:rPr lang="en-ZA" baseline="-25000" dirty="0">
                <a:solidFill>
                  <a:srgbClr val="7030A0"/>
                </a:solidFill>
              </a:rPr>
              <a:t>8</a:t>
            </a:r>
            <a:endParaRPr lang="en-ZA" dirty="0">
              <a:solidFill>
                <a:srgbClr val="7030A0"/>
              </a:solidFill>
            </a:endParaRPr>
          </a:p>
          <a:p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2705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Radix Transformation</a:t>
            </a:r>
            <a:endParaRPr lang="en-ZA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3070" y="3418378"/>
            <a:ext cx="150778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0070C0"/>
                </a:solidFill>
              </a:rPr>
              <a:t>72440077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47383" y="2509904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FF0000"/>
                </a:solidFill>
              </a:rPr>
              <a:t>15351871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820813" y="2912317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516131" y="3418378"/>
            <a:ext cx="1507525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0070C0"/>
                </a:solidFill>
              </a:rPr>
              <a:t>71163212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478161" y="2493004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15001226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051591" y="2912317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46084" y="3858053"/>
            <a:ext cx="2010031" cy="50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72440077 % 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436005" y="3858052"/>
            <a:ext cx="2010031" cy="50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71163212 % T</a:t>
            </a:r>
          </a:p>
        </p:txBody>
      </p:sp>
    </p:spTree>
    <p:extLst>
      <p:ext uri="{BB962C8B-B14F-4D97-AF65-F5344CB8AC3E}">
        <p14:creationId xmlns:p14="http://schemas.microsoft.com/office/powerpoint/2010/main" val="319507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3" grpId="0"/>
      <p:bldP spid="14" grpId="0"/>
      <p:bldP spid="15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972065"/>
                <a:ext cx="8113241" cy="5609967"/>
              </a:xfrm>
            </p:spPr>
            <p:txBody>
              <a:bodyPr>
                <a:normAutofit/>
              </a:bodyPr>
              <a:lstStyle/>
              <a:p>
                <a:r>
                  <a:rPr lang="en-ZA" sz="2000" dirty="0" smtClean="0"/>
                  <a:t>Things often get out of hand with data, and a single hashing function may result in many collisions when data is dense</a:t>
                </a:r>
                <a:endParaRPr lang="en-ZA" sz="2000" dirty="0" smtClean="0">
                  <a:solidFill>
                    <a:srgbClr val="7030A0"/>
                  </a:solidFill>
                </a:endParaRPr>
              </a:p>
              <a:p>
                <a:r>
                  <a:rPr lang="en-ZA" sz="2000" dirty="0" smtClean="0">
                    <a:solidFill>
                      <a:schemeClr val="accent5"/>
                    </a:solidFill>
                  </a:rPr>
                  <a:t>Solution: use a set, or a family of hashing functions instead</a:t>
                </a:r>
              </a:p>
              <a:p>
                <a:r>
                  <a:rPr lang="en-ZA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For every key, choose one of the functions from the family</a:t>
                </a:r>
              </a:p>
              <a:p>
                <a:r>
                  <a:rPr lang="en-ZA" sz="2000" dirty="0" smtClean="0"/>
                  <a:t>A family of hashing functions is </a:t>
                </a:r>
                <a:r>
                  <a:rPr lang="en-ZA" sz="2000" dirty="0" smtClean="0">
                    <a:solidFill>
                      <a:srgbClr val="FF0000"/>
                    </a:solidFill>
                  </a:rPr>
                  <a:t>universal </a:t>
                </a:r>
                <a:r>
                  <a:rPr lang="en-ZA" sz="2000" dirty="0" smtClean="0"/>
                  <a:t>if for two keys </a:t>
                </a:r>
                <a:r>
                  <a:rPr lang="en-ZA" sz="2000" dirty="0" smtClean="0">
                    <a:solidFill>
                      <a:srgbClr val="7030A0"/>
                    </a:solidFill>
                  </a:rPr>
                  <a:t>x != y, </a:t>
                </a:r>
                <a:r>
                  <a:rPr lang="en-ZA" sz="2000" dirty="0" smtClean="0"/>
                  <a:t>the </a:t>
                </a:r>
                <a:r>
                  <a:rPr lang="en-ZA" sz="2000" dirty="0" smtClean="0">
                    <a:solidFill>
                      <a:srgbClr val="FF0000"/>
                    </a:solidFill>
                  </a:rPr>
                  <a:t>probability</a:t>
                </a:r>
                <a:r>
                  <a:rPr lang="en-ZA" sz="2000" dirty="0" smtClean="0"/>
                  <a:t> of </a:t>
                </a:r>
                <a:r>
                  <a:rPr lang="en-ZA" sz="2000" dirty="0" smtClean="0">
                    <a:solidFill>
                      <a:srgbClr val="7030A0"/>
                    </a:solidFill>
                  </a:rPr>
                  <a:t>h(x) = h(y) </a:t>
                </a:r>
                <a:r>
                  <a:rPr lang="en-ZA" sz="2000" dirty="0" smtClean="0"/>
                  <a:t>for a randomly chosen </a:t>
                </a:r>
                <a:r>
                  <a:rPr lang="en-ZA" sz="2000" dirty="0" smtClean="0">
                    <a:solidFill>
                      <a:srgbClr val="7030A0"/>
                    </a:solidFill>
                  </a:rPr>
                  <a:t>h </a:t>
                </a:r>
                <a:r>
                  <a:rPr lang="en-ZA" sz="2000" dirty="0" smtClean="0"/>
                  <a:t>is</a:t>
                </a:r>
                <a:r>
                  <a:rPr lang="en-ZA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sz="2000" dirty="0" smtClean="0">
                    <a:solidFill>
                      <a:srgbClr val="00B050"/>
                    </a:solidFill>
                  </a:rPr>
                  <a:t>1/T (that’s a pretty low probability)</a:t>
                </a:r>
              </a:p>
              <a:p>
                <a:r>
                  <a:rPr lang="en-ZA" sz="2000" dirty="0" smtClean="0"/>
                  <a:t>Universal hash function families:</a:t>
                </a:r>
              </a:p>
              <a:p>
                <a:pPr lvl="1"/>
                <a:r>
                  <a:rPr lang="en-ZA" dirty="0" smtClean="0"/>
                  <a:t>H = { </a:t>
                </a:r>
                <a:r>
                  <a:rPr lang="en-ZA" dirty="0" err="1" smtClean="0">
                    <a:solidFill>
                      <a:srgbClr val="7030A0"/>
                    </a:solidFill>
                  </a:rPr>
                  <a:t>h</a:t>
                </a:r>
                <a:r>
                  <a:rPr lang="en-ZA" baseline="-25000" dirty="0" err="1" smtClean="0">
                    <a:solidFill>
                      <a:srgbClr val="7030A0"/>
                    </a:solidFill>
                  </a:rPr>
                  <a:t>a,b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 (K</a:t>
                </a:r>
                <a:r>
                  <a:rPr lang="en-ZA" dirty="0">
                    <a:solidFill>
                      <a:srgbClr val="7030A0"/>
                    </a:solidFill>
                  </a:rPr>
                  <a:t>)</a:t>
                </a:r>
                <a:r>
                  <a:rPr lang="en-ZA" dirty="0"/>
                  <a:t>:</a:t>
                </a:r>
                <a:r>
                  <a:rPr lang="en-ZA" dirty="0">
                    <a:solidFill>
                      <a:srgbClr val="7030A0"/>
                    </a:solidFill>
                  </a:rPr>
                  <a:t> </a:t>
                </a:r>
                <a:r>
                  <a:rPr lang="en-ZA" dirty="0" err="1">
                    <a:solidFill>
                      <a:srgbClr val="7030A0"/>
                    </a:solidFill>
                  </a:rPr>
                  <a:t>h</a:t>
                </a:r>
                <a:r>
                  <a:rPr lang="en-ZA" baseline="-25000" dirty="0" err="1">
                    <a:solidFill>
                      <a:srgbClr val="7030A0"/>
                    </a:solidFill>
                  </a:rPr>
                  <a:t>a,b</a:t>
                </a:r>
                <a:r>
                  <a:rPr lang="en-ZA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(K) </a:t>
                </a:r>
                <a:r>
                  <a:rPr lang="en-ZA" dirty="0" smtClean="0"/>
                  <a:t>=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ZA" dirty="0" err="1" smtClean="0">
                    <a:solidFill>
                      <a:srgbClr val="0070C0"/>
                    </a:solidFill>
                  </a:rPr>
                  <a:t>aK+b</a:t>
                </a:r>
                <a:r>
                  <a:rPr lang="en-ZA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>
                    <a:solidFill>
                      <a:srgbClr val="FF0000"/>
                    </a:solidFill>
                  </a:rPr>
                  <a:t>% p)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/>
                  <a:t>% T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/>
                  <a:t>}</a:t>
                </a:r>
              </a:p>
              <a:p>
                <a:pPr lvl="1"/>
                <a:r>
                  <a:rPr lang="en-ZA" dirty="0" smtClean="0">
                    <a:solidFill>
                      <a:schemeClr val="tx1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ZA" dirty="0" smtClean="0">
                    <a:solidFill>
                      <a:schemeClr val="tx1"/>
                    </a:solidFill>
                  </a:rPr>
                  <a:t>a, b &lt; p, p &gt; T and is prime </a:t>
                </a:r>
              </a:p>
              <a:p>
                <a:pPr lvl="1"/>
                <a:r>
                  <a:rPr lang="en-ZA" dirty="0" smtClean="0"/>
                  <a:t>a &amp; b 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are chosen randomly </a:t>
                </a:r>
                <a:r>
                  <a:rPr lang="en-ZA" dirty="0" smtClean="0"/>
                  <a:t>for each key</a:t>
                </a:r>
              </a:p>
              <a:p>
                <a:pPr lvl="1"/>
                <a:endParaRPr lang="en-ZA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ZA" dirty="0" smtClean="0"/>
                  <a:t>H </a:t>
                </a:r>
                <a:r>
                  <a:rPr lang="en-ZA" dirty="0"/>
                  <a:t>= { 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h</a:t>
                </a:r>
                <a:r>
                  <a:rPr lang="en-ZA" baseline="-25000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ZA" dirty="0">
                    <a:solidFill>
                      <a:srgbClr val="7030A0"/>
                    </a:solidFill>
                  </a:rPr>
                  <a:t> (K)</a:t>
                </a:r>
                <a:r>
                  <a:rPr lang="en-ZA" dirty="0"/>
                  <a:t>:</a:t>
                </a:r>
                <a:r>
                  <a:rPr lang="en-ZA" dirty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>
                    <a:solidFill>
                      <a:srgbClr val="7030A0"/>
                    </a:solidFill>
                  </a:rPr>
                  <a:t>h</a:t>
                </a:r>
                <a:r>
                  <a:rPr lang="en-ZA" baseline="-25000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ZA" dirty="0">
                    <a:solidFill>
                      <a:srgbClr val="7030A0"/>
                    </a:solidFill>
                  </a:rPr>
                  <a:t>(K) </a:t>
                </a:r>
                <a:r>
                  <a:rPr lang="en-ZA" dirty="0"/>
                  <a:t>=</a:t>
                </a:r>
                <a:r>
                  <a:rPr lang="en-ZA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Z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ZA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ZA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ZA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ZA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ZA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ZA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ZA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  <m:r>
                          <a:rPr lang="en-Z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Z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/>
                  <a:t>% T</a:t>
                </a:r>
                <a:r>
                  <a:rPr lang="en-ZA" dirty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/>
                  <a:t>} </a:t>
                </a:r>
                <a:r>
                  <a:rPr lang="en-ZA" i="1" dirty="0" smtClean="0"/>
                  <a:t>(if key K is a sequence)</a:t>
                </a:r>
                <a:endParaRPr lang="en-ZA" i="1" dirty="0"/>
              </a:p>
              <a:p>
                <a:pPr lvl="1"/>
                <a:r>
                  <a:rPr lang="en-ZA" dirty="0" smtClean="0"/>
                  <a:t>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dirty="0" smtClean="0"/>
                  <a:t> (“cat” = c, a, t)</a:t>
                </a:r>
              </a:p>
              <a:p>
                <a:pPr lvl="1"/>
                <a:r>
                  <a:rPr lang="en-ZA" dirty="0"/>
                  <a:t>0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ZA" dirty="0"/>
                      <m:t>a</m:t>
                    </m:r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A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Z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/>
                  <a:t>(a = 4, 7, 2)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Z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Z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Z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Z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Z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Z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ZA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ZA" dirty="0" smtClean="0"/>
                  <a:t>= 4 * c + 7 * a + 2 * t  </a:t>
                </a:r>
                <a:r>
                  <a:rPr lang="en-ZA" i="1" dirty="0" smtClean="0">
                    <a:solidFill>
                      <a:srgbClr val="00B050"/>
                    </a:solidFill>
                  </a:rPr>
                  <a:t>(Use ASCII codes!)</a:t>
                </a:r>
                <a:endParaRPr lang="en-ZA" i="1" dirty="0">
                  <a:solidFill>
                    <a:srgbClr val="00B050"/>
                  </a:solidFill>
                </a:endParaRPr>
              </a:p>
              <a:p>
                <a:endParaRPr lang="en-ZA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72065"/>
                <a:ext cx="8113241" cy="5609967"/>
              </a:xfrm>
              <a:blipFill rotWithShape="0">
                <a:blip r:embed="rId3"/>
                <a:stretch>
                  <a:fillRect l="-676" t="-1086" b="-988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2705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Universal Hashing</a:t>
            </a:r>
            <a:endParaRPr lang="en-ZA" dirty="0"/>
          </a:p>
        </p:txBody>
      </p:sp>
      <p:sp>
        <p:nvSpPr>
          <p:cNvPr id="4" name="Rounded Rectangle 3"/>
          <p:cNvSpPr/>
          <p:nvPr/>
        </p:nvSpPr>
        <p:spPr>
          <a:xfrm>
            <a:off x="6161903" y="3311610"/>
            <a:ext cx="2522322" cy="15569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If </a:t>
            </a:r>
            <a:r>
              <a:rPr lang="en-ZA" b="1" dirty="0" smtClean="0">
                <a:solidFill>
                  <a:prstClr val="black"/>
                </a:solidFill>
              </a:rPr>
              <a:t>a</a:t>
            </a:r>
            <a:r>
              <a:rPr lang="en-ZA" dirty="0" smtClean="0">
                <a:solidFill>
                  <a:prstClr val="black"/>
                </a:solidFill>
              </a:rPr>
              <a:t> and </a:t>
            </a:r>
            <a:r>
              <a:rPr lang="en-ZA" b="1" dirty="0" smtClean="0">
                <a:solidFill>
                  <a:prstClr val="black"/>
                </a:solidFill>
              </a:rPr>
              <a:t>b</a:t>
            </a:r>
            <a:r>
              <a:rPr lang="en-ZA" dirty="0" smtClean="0">
                <a:solidFill>
                  <a:prstClr val="black"/>
                </a:solidFill>
              </a:rPr>
              <a:t> are random, how are we going to find the key after it is stored?</a:t>
            </a:r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70919"/>
            <a:ext cx="8113241" cy="551111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Strings are not numbers – how are they to be hashed?</a:t>
            </a:r>
            <a:endParaRPr lang="en-ZA" sz="2000" dirty="0" smtClean="0">
              <a:solidFill>
                <a:srgbClr val="7030A0"/>
              </a:solidFill>
            </a:endParaRPr>
          </a:p>
          <a:p>
            <a:r>
              <a:rPr lang="en-ZA" sz="2000" dirty="0" smtClean="0">
                <a:solidFill>
                  <a:schemeClr val="accent5"/>
                </a:solidFill>
              </a:rPr>
              <a:t>Use ASCII codes!</a:t>
            </a:r>
          </a:p>
          <a:p>
            <a:r>
              <a:rPr lang="en-ZA" sz="2000" dirty="0" smtClean="0"/>
              <a:t>Concatenate the ASCII codes:</a:t>
            </a:r>
            <a:endParaRPr lang="en-ZA" sz="2000" dirty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dirty="0" smtClean="0"/>
          </a:p>
          <a:p>
            <a:r>
              <a:rPr lang="en-ZA" dirty="0" smtClean="0"/>
              <a:t>Adding the values would have resulted in a collision: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82 + 79 + 83 + 69 = 83 + 79 + 82 + 69</a:t>
            </a:r>
          </a:p>
          <a:p>
            <a:r>
              <a:rPr lang="en-ZA" dirty="0" smtClean="0">
                <a:solidFill>
                  <a:srgbClr val="FF0000"/>
                </a:solidFill>
              </a:rPr>
              <a:t>Even more efficient: </a:t>
            </a:r>
          </a:p>
          <a:p>
            <a:pPr lvl="1"/>
            <a:r>
              <a:rPr lang="en-ZA" dirty="0" smtClean="0"/>
              <a:t>Treat strings as binary</a:t>
            </a:r>
          </a:p>
          <a:p>
            <a:pPr lvl="1"/>
            <a:r>
              <a:rPr lang="en-ZA" dirty="0" smtClean="0"/>
              <a:t>Treat binary as integers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2705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Hashing strings</a:t>
            </a:r>
            <a:endParaRPr lang="en-ZA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8357" y="3426291"/>
            <a:ext cx="2001794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0070C0"/>
                </a:solidFill>
              </a:rPr>
              <a:t>82, 79, 83, 69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72648" y="2449812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ROSE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820813" y="2912317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99436" y="2449812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SORE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051591" y="2912317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46084" y="3939366"/>
            <a:ext cx="2010031" cy="50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82798369 % 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72872" y="3906302"/>
            <a:ext cx="2010031" cy="50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83798269 % 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68997" y="3426291"/>
            <a:ext cx="2001794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0070C0"/>
                </a:solidFill>
              </a:rPr>
              <a:t>83, 79, 82, 69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6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4" grpId="0"/>
      <p:bldP spid="15" grpId="0" animBg="1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5741" y="5544065"/>
            <a:ext cx="8062269" cy="700216"/>
          </a:xfrm>
        </p:spPr>
        <p:txBody>
          <a:bodyPr>
            <a:normAutofit/>
          </a:bodyPr>
          <a:lstStyle/>
          <a:p>
            <a:r>
              <a:rPr lang="en-ZA" dirty="0" smtClean="0"/>
              <a:t>What if we invented a </a:t>
            </a:r>
            <a:r>
              <a:rPr lang="en-ZA" dirty="0" smtClean="0">
                <a:solidFill>
                  <a:srgbClr val="0070C0"/>
                </a:solidFill>
              </a:rPr>
              <a:t>function</a:t>
            </a:r>
            <a:r>
              <a:rPr lang="en-ZA" dirty="0" smtClean="0"/>
              <a:t> that, </a:t>
            </a:r>
            <a:r>
              <a:rPr lang="en-ZA" dirty="0" smtClean="0">
                <a:solidFill>
                  <a:schemeClr val="accent2">
                    <a:lumMod val="75000"/>
                  </a:schemeClr>
                </a:solidFill>
              </a:rPr>
              <a:t>given the object key</a:t>
            </a:r>
            <a:r>
              <a:rPr lang="en-ZA" dirty="0" smtClean="0"/>
              <a:t>, can </a:t>
            </a:r>
            <a:r>
              <a:rPr lang="en-ZA" dirty="0" smtClean="0">
                <a:solidFill>
                  <a:srgbClr val="7030A0"/>
                </a:solidFill>
              </a:rPr>
              <a:t>instantly calculate the index</a:t>
            </a:r>
            <a:r>
              <a:rPr lang="en-ZA" dirty="0" smtClean="0"/>
              <a:t> of the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606937"/>
          </a:xfrm>
        </p:spPr>
        <p:txBody>
          <a:bodyPr/>
          <a:lstStyle/>
          <a:p>
            <a:r>
              <a:rPr lang="en-ZA" dirty="0" smtClean="0"/>
              <a:t>The problem of searching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89220" y="1199292"/>
          <a:ext cx="6565559" cy="39268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972067"/>
                <a:gridCol w="903807"/>
                <a:gridCol w="937937"/>
                <a:gridCol w="937937"/>
                <a:gridCol w="937937"/>
                <a:gridCol w="937937"/>
                <a:gridCol w="9379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Average</a:t>
                      </a:r>
                      <a:r>
                        <a:rPr lang="en-ZA" baseline="0" dirty="0" smtClean="0"/>
                        <a:t> case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Worst case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ZA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search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insert</a:t>
                      </a:r>
                      <a:endParaRPr lang="en-ZA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delete</a:t>
                      </a:r>
                      <a:endParaRPr lang="en-ZA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search</a:t>
                      </a:r>
                      <a:r>
                        <a:rPr lang="en-ZA" b="1" baseline="0" dirty="0" smtClean="0"/>
                        <a:t> </a:t>
                      </a:r>
                      <a:endParaRPr lang="en-Z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insert</a:t>
                      </a:r>
                      <a:endParaRPr lang="en-ZA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delete</a:t>
                      </a:r>
                      <a:endParaRPr lang="en-ZA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Unsorted array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Sorted array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  <a:endParaRPr lang="en-ZA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  <a:endParaRPr lang="en-ZA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Unsorted linked list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Sorted linked list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Skip</a:t>
                      </a:r>
                      <a:r>
                        <a:rPr lang="en-ZA" sz="1400" baseline="0" dirty="0" smtClean="0"/>
                        <a:t> list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0070C0"/>
                          </a:solidFill>
                        </a:rPr>
                        <a:t>O(1)</a:t>
                      </a:r>
                      <a:endParaRPr lang="en-ZA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BST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ZA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B-Tree</a:t>
                      </a:r>
                      <a:endParaRPr lang="en-ZA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O(</a:t>
                      </a:r>
                      <a:r>
                        <a:rPr lang="en-ZA" sz="1600" dirty="0" err="1" smtClean="0">
                          <a:solidFill>
                            <a:srgbClr val="00B050"/>
                          </a:solidFill>
                        </a:rPr>
                        <a:t>lg</a:t>
                      </a:r>
                      <a:r>
                        <a:rPr lang="en-ZA" sz="1600" dirty="0" smtClean="0">
                          <a:solidFill>
                            <a:srgbClr val="00B050"/>
                          </a:solidFill>
                        </a:rPr>
                        <a:t> 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90119" y="1532237"/>
            <a:ext cx="873211" cy="3641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0389" y="1532237"/>
            <a:ext cx="873211" cy="3641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5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46206"/>
            <a:ext cx="7886700" cy="513075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0070C0"/>
                </a:solidFill>
              </a:rPr>
              <a:t>Basic idea</a:t>
            </a:r>
            <a:r>
              <a:rPr lang="en-ZA" sz="2000" dirty="0"/>
              <a:t>: </a:t>
            </a:r>
            <a:r>
              <a:rPr lang="en-ZA" sz="2200" dirty="0" smtClean="0"/>
              <a:t>Save </a:t>
            </a:r>
            <a:r>
              <a:rPr lang="en-ZA" sz="2200" dirty="0"/>
              <a:t>items in a </a:t>
            </a:r>
            <a:r>
              <a:rPr lang="en-ZA" sz="2200" dirty="0">
                <a:solidFill>
                  <a:srgbClr val="FF0000"/>
                </a:solidFill>
              </a:rPr>
              <a:t>key-indexed</a:t>
            </a:r>
            <a:r>
              <a:rPr lang="en-ZA" sz="2200" dirty="0"/>
              <a:t> </a:t>
            </a:r>
            <a:r>
              <a:rPr lang="en-ZA" sz="2200" dirty="0" smtClean="0"/>
              <a:t>table </a:t>
            </a:r>
            <a:r>
              <a:rPr lang="en-ZA" sz="2200" dirty="0"/>
              <a:t>(index is a function of the key</a:t>
            </a:r>
            <a:r>
              <a:rPr lang="en-ZA" sz="2200" dirty="0" smtClean="0"/>
              <a:t>)</a:t>
            </a:r>
            <a:endParaRPr lang="en-ZA" sz="1700" dirty="0"/>
          </a:p>
          <a:p>
            <a:r>
              <a:rPr lang="en-ZA" sz="2000" dirty="0">
                <a:solidFill>
                  <a:srgbClr val="0070C0"/>
                </a:solidFill>
              </a:rPr>
              <a:t>Hash </a:t>
            </a:r>
            <a:r>
              <a:rPr lang="en-ZA" sz="2000" dirty="0" smtClean="0">
                <a:solidFill>
                  <a:srgbClr val="0070C0"/>
                </a:solidFill>
              </a:rPr>
              <a:t>function</a:t>
            </a:r>
            <a:r>
              <a:rPr lang="en-ZA" sz="2000" dirty="0" smtClean="0"/>
              <a:t>: </a:t>
            </a:r>
            <a:r>
              <a:rPr lang="en-ZA" sz="2000" dirty="0"/>
              <a:t>Method for computing table index from </a:t>
            </a:r>
            <a:r>
              <a:rPr lang="en-ZA" sz="2000" dirty="0" smtClean="0"/>
              <a:t>key</a:t>
            </a:r>
          </a:p>
          <a:p>
            <a:endParaRPr lang="en-ZA" sz="2000" dirty="0"/>
          </a:p>
          <a:p>
            <a:r>
              <a:rPr lang="en-ZA" sz="2000" dirty="0" smtClean="0"/>
              <a:t>What is the </a:t>
            </a:r>
            <a:r>
              <a:rPr lang="en-ZA" sz="2000" dirty="0" smtClean="0">
                <a:solidFill>
                  <a:srgbClr val="FF0000"/>
                </a:solidFill>
              </a:rPr>
              <a:t>search complexity</a:t>
            </a:r>
            <a:r>
              <a:rPr lang="en-ZA" sz="2000" dirty="0" smtClean="0"/>
              <a:t> if the index can be</a:t>
            </a:r>
            <a:br>
              <a:rPr lang="en-ZA" sz="2000" dirty="0" smtClean="0"/>
            </a:br>
            <a:r>
              <a:rPr lang="en-ZA" sz="2000" dirty="0" smtClean="0"/>
              <a:t>instantaneously derived from the object key?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O(1)   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The holy grail: you can’t do better</a:t>
            </a:r>
          </a:p>
          <a:p>
            <a:r>
              <a:rPr lang="en-ZA" sz="2000" dirty="0" smtClean="0"/>
              <a:t>What we want from a</a:t>
            </a:r>
            <a:br>
              <a:rPr lang="en-ZA" sz="2000" dirty="0" smtClean="0"/>
            </a:br>
            <a:r>
              <a:rPr lang="en-ZA" sz="2000" dirty="0" smtClean="0"/>
              <a:t>hash function:</a:t>
            </a:r>
          </a:p>
          <a:p>
            <a:pPr lvl="1"/>
            <a:r>
              <a:rPr lang="en-ZA" sz="1700" dirty="0" smtClean="0"/>
              <a:t>Easy to compute</a:t>
            </a:r>
          </a:p>
          <a:p>
            <a:pPr lvl="1"/>
            <a:r>
              <a:rPr lang="en-ZA" sz="1700" dirty="0" smtClean="0"/>
              <a:t>No collisions</a:t>
            </a:r>
          </a:p>
          <a:p>
            <a:pPr marL="342900" lvl="1" indent="0">
              <a:buNone/>
            </a:pPr>
            <a:endParaRPr lang="en-ZA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94495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Hash functions</a:t>
            </a:r>
            <a:endParaRPr lang="en-ZA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982730" y="3795488"/>
            <a:ext cx="838200" cy="476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  <a:latin typeface="Arial Unicode MS" pitchFamily="34" charset="-128"/>
              </a:rPr>
              <a:t>h(K)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5140410" y="4062106"/>
            <a:ext cx="82584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226010" y="384276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key K</a:t>
            </a:r>
          </a:p>
        </p:txBody>
      </p:sp>
      <p:graphicFrame>
        <p:nvGraphicFramePr>
          <p:cNvPr id="12" name="Group 40"/>
          <p:cNvGraphicFramePr>
            <a:graphicFrameLocks noGrp="1"/>
          </p:cNvGraphicFramePr>
          <p:nvPr>
            <p:extLst/>
          </p:nvPr>
        </p:nvGraphicFramePr>
        <p:xfrm>
          <a:off x="8210550" y="2304708"/>
          <a:ext cx="609600" cy="4145232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41"/>
          <p:cNvSpPr>
            <a:spLocks noChangeShapeType="1"/>
          </p:cNvSpPr>
          <p:nvPr/>
        </p:nvSpPr>
        <p:spPr bwMode="auto">
          <a:xfrm flipV="1">
            <a:off x="6820930" y="3060357"/>
            <a:ext cx="138962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 rot="-1752633">
            <a:off x="7055944" y="3448501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index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36572" y="6041407"/>
          <a:ext cx="46708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65"/>
                <a:gridCol w="667265"/>
                <a:gridCol w="667265"/>
                <a:gridCol w="667265"/>
                <a:gridCol w="667265"/>
                <a:gridCol w="667265"/>
                <a:gridCol w="667265"/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05446" y="5182857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hash(“James”)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236572" y="6400471"/>
          <a:ext cx="46708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265"/>
                <a:gridCol w="667265"/>
                <a:gridCol w="667265"/>
                <a:gridCol w="667265"/>
                <a:gridCol w="667265"/>
                <a:gridCol w="667265"/>
                <a:gridCol w="6672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</a:t>
                      </a:r>
                      <a:endParaRPr lang="en-ZA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ine 6"/>
          <p:cNvSpPr>
            <a:spLocks noChangeShapeType="1"/>
          </p:cNvSpPr>
          <p:nvPr/>
        </p:nvSpPr>
        <p:spPr bwMode="auto">
          <a:xfrm flipH="1" flipV="1">
            <a:off x="3739977" y="5582965"/>
            <a:ext cx="140044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926742" y="5182857"/>
            <a:ext cx="2373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hash(“Jane”) = 2</a:t>
            </a:r>
            <a:endParaRPr lang="en-US" sz="2000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027789" y="5582965"/>
            <a:ext cx="2018783" cy="438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809999" y="5571578"/>
            <a:ext cx="4319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?</a:t>
            </a:r>
            <a:endParaRPr lang="en-US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889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3" grpId="0" animBg="1"/>
      <p:bldP spid="14" grpId="0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21492"/>
            <a:ext cx="7886700" cy="5725296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Array-like data structure: </a:t>
            </a:r>
            <a:r>
              <a:rPr lang="en-ZA" sz="2000" dirty="0" smtClean="0">
                <a:solidFill>
                  <a:schemeClr val="accent5"/>
                </a:solidFill>
              </a:rPr>
              <a:t>associative array</a:t>
            </a:r>
          </a:p>
          <a:p>
            <a:r>
              <a:rPr lang="en-ZA" sz="2000" dirty="0" smtClean="0"/>
              <a:t>Maps keys to indexes associated with values</a:t>
            </a:r>
          </a:p>
          <a:p>
            <a:r>
              <a:rPr lang="en-ZA" sz="2000" dirty="0" smtClean="0"/>
              <a:t>A hash function is used to compute the index of each key</a:t>
            </a:r>
          </a:p>
          <a:p>
            <a:pPr lvl="2"/>
            <a:endParaRPr lang="en-ZA" sz="1600" dirty="0" smtClean="0"/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1"/>
            <a:endParaRPr lang="en-ZA" sz="2000" dirty="0" smtClean="0">
              <a:solidFill>
                <a:schemeClr val="accent5"/>
              </a:solidFill>
            </a:endParaRPr>
          </a:p>
          <a:p>
            <a:pPr lvl="2"/>
            <a:endParaRPr lang="en-ZA" sz="1600" dirty="0" smtClean="0"/>
          </a:p>
          <a:p>
            <a:pPr lvl="2"/>
            <a:endParaRPr lang="en-ZA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02336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Hash table (hash map)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12" y="2265407"/>
            <a:ext cx="5432457" cy="39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667265"/>
            <a:ext cx="7886700" cy="607952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What makes a good hash function?</a:t>
            </a:r>
          </a:p>
          <a:p>
            <a:pPr lvl="1"/>
            <a:r>
              <a:rPr lang="en-ZA" dirty="0" smtClean="0">
                <a:solidFill>
                  <a:srgbClr val="00B050"/>
                </a:solidFill>
              </a:rPr>
              <a:t>It must be easy (efficient!) to calculate</a:t>
            </a:r>
          </a:p>
          <a:p>
            <a:pPr lvl="1"/>
            <a:r>
              <a:rPr lang="en-ZA" sz="1900" dirty="0" smtClean="0">
                <a:solidFill>
                  <a:srgbClr val="FF0000"/>
                </a:solidFill>
              </a:rPr>
              <a:t>Each index is equally likely to be generated for each key</a:t>
            </a:r>
          </a:p>
          <a:p>
            <a:pPr lvl="2"/>
            <a:r>
              <a:rPr lang="en-ZA" sz="1600" dirty="0" smtClean="0"/>
              <a:t>A hash function where every key gets a </a:t>
            </a:r>
            <a:r>
              <a:rPr lang="en-ZA" sz="1600" dirty="0" smtClean="0">
                <a:solidFill>
                  <a:srgbClr val="7030A0"/>
                </a:solidFill>
              </a:rPr>
              <a:t>different hash value </a:t>
            </a:r>
            <a:r>
              <a:rPr lang="en-ZA" sz="1600" dirty="0" smtClean="0"/>
              <a:t>is a </a:t>
            </a:r>
            <a:r>
              <a:rPr lang="en-ZA" sz="1600" dirty="0" smtClean="0">
                <a:solidFill>
                  <a:schemeClr val="accent5"/>
                </a:solidFill>
              </a:rPr>
              <a:t>perfect hash function</a:t>
            </a:r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2"/>
            <a:endParaRPr lang="en-ZA" sz="1600" dirty="0" smtClean="0">
              <a:solidFill>
                <a:schemeClr val="accent5"/>
              </a:solidFill>
            </a:endParaRPr>
          </a:p>
          <a:p>
            <a:pPr lvl="1"/>
            <a:endParaRPr lang="en-ZA" sz="2000" dirty="0" smtClean="0">
              <a:solidFill>
                <a:schemeClr val="accent5"/>
              </a:solidFill>
            </a:endParaRPr>
          </a:p>
          <a:p>
            <a:pPr lvl="1"/>
            <a:r>
              <a:rPr lang="en-ZA" sz="2000" dirty="0" smtClean="0">
                <a:solidFill>
                  <a:schemeClr val="accent5"/>
                </a:solidFill>
              </a:rPr>
              <a:t>Example</a:t>
            </a:r>
            <a:r>
              <a:rPr lang="en-ZA" sz="2000" dirty="0" smtClean="0"/>
              <a:t>: how would you hash phone numbers?</a:t>
            </a:r>
          </a:p>
          <a:p>
            <a:pPr lvl="2"/>
            <a:r>
              <a:rPr lang="en-ZA" sz="1700" dirty="0" smtClean="0">
                <a:solidFill>
                  <a:srgbClr val="FF0000"/>
                </a:solidFill>
              </a:rPr>
              <a:t>Bad hashing</a:t>
            </a:r>
            <a:r>
              <a:rPr lang="en-ZA" sz="1700" dirty="0" smtClean="0"/>
              <a:t>: use first </a:t>
            </a:r>
            <a:r>
              <a:rPr lang="en-ZA" sz="1700" dirty="0"/>
              <a:t>three </a:t>
            </a:r>
            <a:r>
              <a:rPr lang="en-ZA" sz="1700" dirty="0" smtClean="0"/>
              <a:t>digits (shared area codes)</a:t>
            </a:r>
          </a:p>
          <a:p>
            <a:pPr lvl="2"/>
            <a:r>
              <a:rPr lang="en-ZA" sz="1700" dirty="0" smtClean="0">
                <a:solidFill>
                  <a:srgbClr val="00B050"/>
                </a:solidFill>
              </a:rPr>
              <a:t>Better hashing</a:t>
            </a:r>
            <a:r>
              <a:rPr lang="en-ZA" sz="1700" dirty="0" smtClean="0"/>
              <a:t>: use last </a:t>
            </a:r>
            <a:r>
              <a:rPr lang="en-ZA" sz="1700" dirty="0"/>
              <a:t>three </a:t>
            </a:r>
            <a:r>
              <a:rPr lang="en-ZA" sz="1700" dirty="0" smtClean="0"/>
              <a:t>digits (unique extension)</a:t>
            </a:r>
          </a:p>
          <a:p>
            <a:pPr lvl="2"/>
            <a:r>
              <a:rPr lang="en-ZA" sz="1700" dirty="0" smtClean="0"/>
              <a:t>Neither is perfect</a:t>
            </a:r>
          </a:p>
          <a:p>
            <a:pPr lvl="2"/>
            <a:endParaRPr lang="en-ZA" sz="1600" dirty="0" smtClean="0"/>
          </a:p>
          <a:p>
            <a:pPr lvl="2"/>
            <a:endParaRPr lang="en-ZA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 smtClean="0"/>
              <a:t>Hash functions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18" y="2187890"/>
            <a:ext cx="2891399" cy="202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27" y="2171414"/>
            <a:ext cx="2686967" cy="24170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37038" y="4652498"/>
            <a:ext cx="2323071" cy="3258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prstClr val="black"/>
                </a:solidFill>
              </a:rPr>
              <a:t>Perfect Hashing</a:t>
            </a:r>
            <a:endParaRPr lang="en-ZA" sz="16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07218" y="4652497"/>
            <a:ext cx="2642083" cy="3258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>
                <a:solidFill>
                  <a:prstClr val="black"/>
                </a:solidFill>
              </a:rPr>
              <a:t>Minimal Perfect Hashing</a:t>
            </a:r>
            <a:endParaRPr lang="en-Z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8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070919"/>
            <a:ext cx="8113241" cy="551111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Use a selection of digits as the key</a:t>
            </a:r>
            <a:endParaRPr lang="en-ZA" sz="2000" dirty="0" smtClean="0">
              <a:solidFill>
                <a:srgbClr val="7030A0"/>
              </a:solidFill>
            </a:endParaRPr>
          </a:p>
          <a:p>
            <a:r>
              <a:rPr lang="en-ZA" sz="2000" dirty="0" err="1" smtClean="0">
                <a:solidFill>
                  <a:schemeClr val="accent5"/>
                </a:solidFill>
              </a:rPr>
              <a:t>Eg</a:t>
            </a:r>
            <a:r>
              <a:rPr lang="en-ZA" sz="2000" dirty="0" smtClean="0">
                <a:solidFill>
                  <a:schemeClr val="accent5"/>
                </a:solidFill>
              </a:rPr>
              <a:t>, use the first three digits; or the last three; or first, last, and middle</a:t>
            </a:r>
          </a:p>
          <a:p>
            <a:r>
              <a:rPr lang="en-ZA" sz="2000" dirty="0" smtClean="0"/>
              <a:t>Choice of the appropriate subset depends on the application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r>
              <a:rPr lang="en-ZA" dirty="0" smtClean="0"/>
              <a:t>Part of the key that is </a:t>
            </a:r>
            <a:r>
              <a:rPr lang="en-ZA" dirty="0" smtClean="0">
                <a:solidFill>
                  <a:srgbClr val="00B050"/>
                </a:solidFill>
              </a:rPr>
              <a:t>least likely to repeat </a:t>
            </a:r>
            <a:r>
              <a:rPr lang="en-ZA" dirty="0" smtClean="0"/>
              <a:t>should be chosen</a:t>
            </a:r>
          </a:p>
          <a:p>
            <a:r>
              <a:rPr lang="en-ZA" dirty="0" smtClean="0"/>
              <a:t>This hashing function is extremely simple =&gt; </a:t>
            </a:r>
            <a:r>
              <a:rPr lang="en-ZA" dirty="0" smtClean="0">
                <a:solidFill>
                  <a:srgbClr val="FF0000"/>
                </a:solidFill>
              </a:rPr>
              <a:t>efficient</a:t>
            </a:r>
            <a:r>
              <a:rPr lang="en-ZA" dirty="0" smtClean="0"/>
              <a:t>!</a:t>
            </a:r>
          </a:p>
          <a:p>
            <a:r>
              <a:rPr lang="en-ZA" dirty="0" smtClean="0"/>
              <a:t>Disadvantage</a:t>
            </a:r>
            <a:r>
              <a:rPr lang="en-ZA" dirty="0"/>
              <a:t>: </a:t>
            </a:r>
            <a:r>
              <a:rPr lang="en-ZA" dirty="0" smtClean="0"/>
              <a:t>part of the key </a:t>
            </a:r>
            <a:r>
              <a:rPr lang="en-ZA" dirty="0"/>
              <a:t>is used -&gt; </a:t>
            </a:r>
            <a:r>
              <a:rPr lang="en-ZA" dirty="0" smtClean="0">
                <a:solidFill>
                  <a:schemeClr val="accent1"/>
                </a:solidFill>
              </a:rPr>
              <a:t>less </a:t>
            </a:r>
            <a:r>
              <a:rPr lang="en-ZA" dirty="0">
                <a:solidFill>
                  <a:schemeClr val="accent1"/>
                </a:solidFill>
              </a:rPr>
              <a:t>variation</a:t>
            </a:r>
          </a:p>
          <a:p>
            <a:endParaRPr lang="en-Z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2705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Extraction</a:t>
            </a:r>
            <a:endParaRPr lang="en-ZA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49682" y="3854984"/>
            <a:ext cx="71412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0070C0"/>
                </a:solidFill>
              </a:rPr>
              <a:t>871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14432" y="2946510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FF0000"/>
                </a:solidFill>
              </a:rPr>
              <a:t>15351</a:t>
            </a:r>
            <a:r>
              <a:rPr lang="en-ZA" sz="2400" dirty="0">
                <a:solidFill>
                  <a:srgbClr val="0070C0"/>
                </a:solidFill>
              </a:rPr>
              <a:t>871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787862" y="3348923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925174" y="3854984"/>
            <a:ext cx="741098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0070C0"/>
                </a:solidFill>
              </a:rPr>
              <a:t>226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445210" y="2929610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15001</a:t>
            </a:r>
            <a:r>
              <a:rPr lang="en-ZA" sz="2400" dirty="0" smtClean="0">
                <a:solidFill>
                  <a:srgbClr val="0070C0"/>
                </a:solidFill>
              </a:rPr>
              <a:t>226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018640" y="3348923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6951" y="5997146"/>
            <a:ext cx="6376087" cy="584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What assumption are we making by extracting 3 digits?</a:t>
            </a:r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5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3" grpId="0"/>
      <p:bldP spid="14" grpId="0"/>
      <p:bldP spid="15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714029"/>
            <a:ext cx="8113241" cy="5147233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Suppose the size of the </a:t>
            </a:r>
            <a:r>
              <a:rPr lang="en-ZA" sz="2000" dirty="0" smtClean="0">
                <a:solidFill>
                  <a:srgbClr val="FF0000"/>
                </a:solidFill>
              </a:rPr>
              <a:t>hash table</a:t>
            </a:r>
            <a:r>
              <a:rPr lang="en-ZA" sz="2000" dirty="0" smtClean="0"/>
              <a:t> is </a:t>
            </a:r>
            <a:r>
              <a:rPr lang="en-ZA" sz="2000" dirty="0" smtClean="0">
                <a:solidFill>
                  <a:srgbClr val="FF0000"/>
                </a:solidFill>
              </a:rPr>
              <a:t>T</a:t>
            </a:r>
          </a:p>
          <a:p>
            <a:r>
              <a:rPr lang="en-ZA" sz="2000" dirty="0" smtClean="0">
                <a:solidFill>
                  <a:schemeClr val="accent5"/>
                </a:solidFill>
              </a:rPr>
              <a:t>The indices generated by the hash function must be in [0, T - 1]</a:t>
            </a:r>
          </a:p>
          <a:p>
            <a:r>
              <a:rPr lang="en-ZA" sz="2000" dirty="0" smtClean="0"/>
              <a:t>If key </a:t>
            </a:r>
            <a:r>
              <a:rPr lang="en-ZA" sz="2000" dirty="0" smtClean="0">
                <a:solidFill>
                  <a:srgbClr val="FF0000"/>
                </a:solidFill>
              </a:rPr>
              <a:t>K</a:t>
            </a:r>
            <a:r>
              <a:rPr lang="en-ZA" sz="2000" dirty="0" smtClean="0"/>
              <a:t> is numeric (or interpreted as such):</a:t>
            </a:r>
          </a:p>
          <a:p>
            <a:pPr lvl="1"/>
            <a:r>
              <a:rPr lang="en-ZA" dirty="0" smtClean="0">
                <a:solidFill>
                  <a:srgbClr val="7030A0"/>
                </a:solidFill>
              </a:rPr>
              <a:t>hash(K) = K % T</a:t>
            </a:r>
          </a:p>
          <a:p>
            <a:pPr lvl="1"/>
            <a:r>
              <a:rPr lang="en-ZA" dirty="0" smtClean="0"/>
              <a:t>Remainder (modulus) operator will return values in the desired range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Division</a:t>
            </a:r>
            <a:endParaRPr lang="en-ZA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146076" y="2744692"/>
            <a:ext cx="3595814" cy="387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r>
              <a:rPr lang="en-ZA" sz="2000" dirty="0" smtClean="0">
                <a:solidFill>
                  <a:prstClr val="black"/>
                </a:solidFill>
              </a:rPr>
              <a:t>The size of the table is </a:t>
            </a:r>
            <a:r>
              <a:rPr lang="en-ZA" sz="2000" dirty="0" smtClean="0">
                <a:solidFill>
                  <a:srgbClr val="7030A0"/>
                </a:solidFill>
              </a:rPr>
              <a:t>10</a:t>
            </a:r>
          </a:p>
          <a:p>
            <a:pPr>
              <a:buClr>
                <a:srgbClr val="ED7D31"/>
              </a:buClr>
            </a:pPr>
            <a:r>
              <a:rPr lang="en-ZA" sz="2000" dirty="0" smtClean="0">
                <a:solidFill>
                  <a:srgbClr val="4472C4"/>
                </a:solidFill>
              </a:rPr>
              <a:t>Now suppose the majority of your keys end in a 0</a:t>
            </a:r>
          </a:p>
          <a:p>
            <a:pPr>
              <a:buClr>
                <a:srgbClr val="ED7D31"/>
              </a:buClr>
            </a:pPr>
            <a:r>
              <a:rPr lang="en-ZA" sz="2000" dirty="0" smtClean="0">
                <a:solidFill>
                  <a:srgbClr val="FF0000"/>
                </a:solidFill>
              </a:rPr>
              <a:t>Collisions everywhere!</a:t>
            </a:r>
          </a:p>
          <a:p>
            <a:pPr>
              <a:buClr>
                <a:srgbClr val="ED7D31"/>
              </a:buClr>
            </a:pPr>
            <a:r>
              <a:rPr lang="en-ZA" sz="2000" dirty="0" smtClean="0">
                <a:solidFill>
                  <a:srgbClr val="00B050"/>
                </a:solidFill>
              </a:rPr>
              <a:t>Division hashing works best for T = large prime number</a:t>
            </a:r>
          </a:p>
          <a:p>
            <a:pPr>
              <a:buClr>
                <a:srgbClr val="ED7D31"/>
              </a:buClr>
            </a:pPr>
            <a:r>
              <a:rPr lang="en-ZA" sz="2000" dirty="0" smtClean="0">
                <a:solidFill>
                  <a:prstClr val="black"/>
                </a:solidFill>
              </a:rPr>
              <a:t>Alternatively:</a:t>
            </a:r>
          </a:p>
          <a:p>
            <a:pPr lvl="1">
              <a:buClr>
                <a:srgbClr val="ED7D31"/>
              </a:buClr>
            </a:pPr>
            <a:r>
              <a:rPr lang="en-ZA" sz="1600" dirty="0" smtClean="0">
                <a:solidFill>
                  <a:srgbClr val="7030A0"/>
                </a:solidFill>
              </a:rPr>
              <a:t>hash(K) = (K % p) % T</a:t>
            </a:r>
          </a:p>
          <a:p>
            <a:pPr lvl="1">
              <a:buClr>
                <a:srgbClr val="ED7D31"/>
              </a:buClr>
            </a:pPr>
            <a:r>
              <a:rPr lang="en-ZA" sz="1600" dirty="0" smtClean="0">
                <a:solidFill>
                  <a:srgbClr val="7030A0"/>
                </a:solidFill>
              </a:rPr>
              <a:t>p = prime number &gt; 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2489889" y="4330645"/>
            <a:ext cx="1981200" cy="29239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</a:pPr>
            <a:r>
              <a:rPr lang="en-US" sz="2000" dirty="0" smtClean="0">
                <a:solidFill>
                  <a:prstClr val="black"/>
                </a:solidFill>
                <a:latin typeface="Arial Unicode MS" pitchFamily="34" charset="-128"/>
              </a:rPr>
              <a:t>h(K) = K % 10</a:t>
            </a:r>
          </a:p>
        </p:txBody>
      </p:sp>
      <p:graphicFrame>
        <p:nvGraphicFramePr>
          <p:cNvPr id="8" name="Group 32"/>
          <p:cNvGraphicFramePr>
            <a:graphicFrameLocks noGrp="1"/>
          </p:cNvGraphicFramePr>
          <p:nvPr>
            <p:extLst/>
          </p:nvPr>
        </p:nvGraphicFramePr>
        <p:xfrm>
          <a:off x="1085596" y="2850291"/>
          <a:ext cx="457200" cy="393369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76"/>
          <p:cNvGraphicFramePr>
            <a:graphicFrameLocks noGrp="1"/>
          </p:cNvGraphicFramePr>
          <p:nvPr>
            <p:extLst/>
          </p:nvPr>
        </p:nvGraphicFramePr>
        <p:xfrm>
          <a:off x="628396" y="2809099"/>
          <a:ext cx="457200" cy="397488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1"/>
          <p:cNvSpPr>
            <a:spLocks noChangeArrowheads="1"/>
          </p:cNvSpPr>
          <p:nvPr/>
        </p:nvSpPr>
        <p:spPr bwMode="auto">
          <a:xfrm>
            <a:off x="2032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33</a:t>
            </a:r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2413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16</a:t>
            </a:r>
          </a:p>
        </p:txBody>
      </p:sp>
      <p:sp>
        <p:nvSpPr>
          <p:cNvPr id="12" name="Rectangle 103"/>
          <p:cNvSpPr>
            <a:spLocks noChangeArrowheads="1"/>
          </p:cNvSpPr>
          <p:nvPr/>
        </p:nvSpPr>
        <p:spPr bwMode="auto">
          <a:xfrm>
            <a:off x="3175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</a:rPr>
              <a:t>25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2794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  <a:latin typeface="Arial Unicode MS" pitchFamily="34" charset="-128"/>
              </a:rPr>
              <a:t>27</a:t>
            </a: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3556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</a:rPr>
              <a:t>18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5" name="Rectangle 106"/>
          <p:cNvSpPr>
            <a:spLocks noChangeArrowheads="1"/>
          </p:cNvSpPr>
          <p:nvPr/>
        </p:nvSpPr>
        <p:spPr bwMode="auto">
          <a:xfrm>
            <a:off x="3937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</a:rPr>
              <a:t>1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  <p:sp>
        <p:nvSpPr>
          <p:cNvPr id="16" name="Rectangle 107"/>
          <p:cNvSpPr>
            <a:spLocks noChangeArrowheads="1"/>
          </p:cNvSpPr>
          <p:nvPr/>
        </p:nvSpPr>
        <p:spPr bwMode="auto">
          <a:xfrm>
            <a:off x="4318689" y="2744692"/>
            <a:ext cx="457200" cy="3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ED7D31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  <a:latin typeface="Arial Unicode MS" pitchFamily="34" charset="-128"/>
              </a:rPr>
              <a:t>72</a:t>
            </a:r>
            <a:endParaRPr lang="en-US" dirty="0">
              <a:solidFill>
                <a:prstClr val="black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64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-2.22222E-6 -4.81481E-6 C -0.00034 0.00325 -0.00069 0.00695 -0.00104 0.01042 C -0.00139 0.01436 -0.00156 0.01852 -0.00191 0.02246 C -0.00208 0.02454 -0.00243 0.02639 -0.00278 0.02848 C -0.00295 0.03079 -0.00312 0.03334 -0.00347 0.03565 C -0.00451 0.0419 -0.00416 0.03866 -0.00538 0.04399 C -0.00555 0.04561 -0.00538 0.04723 -0.00607 0.04862 C -0.00659 0.05 -0.00781 0.05093 -0.0085 0.05232 C -0.0092 0.05371 -0.00989 0.05533 -0.01041 0.05695 C -0.01076 0.05857 -0.01059 0.06042 -0.01111 0.06181 C -0.0118 0.0632 -0.01302 0.06413 -0.01354 0.06551 C -0.01423 0.06644 -0.01475 0.06783 -0.01545 0.06899 C -0.0158 0.07061 -0.0158 0.07246 -0.01614 0.07385 C -0.01684 0.07524 -0.01805 0.07616 -0.01875 0.07732 C -0.01996 0.07963 -0.021 0.08218 -0.02205 0.08473 C -0.02274 0.08588 -0.02344 0.08704 -0.02396 0.0882 C -0.0243 0.08982 -0.02482 0.09144 -0.02552 0.09306 C -0.02604 0.09422 -0.02673 0.09514 -0.02708 0.0963 C -0.0276 0.09746 -0.0276 0.09885 -0.02812 0.1 C -0.02916 0.10255 -0.03073 0.1044 -0.03142 0.10718 C -0.0335 0.11621 -0.03073 0.1051 -0.03403 0.11436 C -0.03437 0.11551 -0.03455 0.1169 -0.03472 0.11806 C -0.03646 0.12223 -0.03819 0.1257 -0.04062 0.12871 C -0.04149 0.12963 -0.04253 0.13033 -0.04323 0.13125 C -0.04409 0.13288 -0.04514 0.13426 -0.04583 0.13588 C -0.04635 0.13704 -0.04687 0.13843 -0.04757 0.13959 C -0.04826 0.14098 -0.0493 0.14167 -0.05017 0.14306 C -0.05069 0.14399 -0.05087 0.14561 -0.05173 0.14653 C -0.05243 0.14746 -0.05347 0.14815 -0.05416 0.14885 C -0.05555 0.15 -0.05659 0.15116 -0.05764 0.15255 C -0.05868 0.15371 -0.0592 0.1551 -0.06024 0.15625 C -0.06111 0.15718 -0.0618 0.15764 -0.06267 0.15857 C -0.06719 0.1632 -0.06441 0.16135 -0.06875 0.16343 C -0.0717 0.1676 -0.071 0.1669 -0.07465 0.17061 C -0.07621 0.17223 -0.0776 0.17454 -0.07969 0.17524 L -0.08229 0.17663 C -0.09271 0.18635 -0.08107 0.17686 -0.09583 0.1838 C -0.09739 0.1845 -0.09913 0.18496 -0.10087 0.18612 L -0.10399 0.18866 L -0.10399 0.18889 " pathEditMode="relative" rAng="0" ptsTypes="AAAAAAAAAAAAAAAAAAAAAAAAAAAAAAAAAAAAA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1.11111E-6 0.00024 C -0.00035 0.00672 -0.00052 0.01343 -0.00104 0.02061 C -0.00104 0.02176 -0.00174 0.02292 -0.00191 0.02408 C -0.00382 0.04399 -0.00139 0.03311 -0.00365 0.04237 C -0.00399 0.04584 -0.00434 0.04908 -0.00451 0.05232 C -0.00504 0.05695 -0.00504 0.06204 -0.00556 0.0669 C -0.00556 0.06806 -0.00625 0.06922 -0.00642 0.07038 C -0.00712 0.07454 -0.00747 0.07871 -0.00816 0.08264 C -0.00868 0.08473 -0.00938 0.08658 -0.0099 0.08866 C -0.01059 0.09167 -0.01094 0.09445 -0.01163 0.09723 C -0.01181 0.09954 -0.01215 0.10764 -0.01337 0.11088 C -0.0158 0.11667 -0.01719 0.11713 -0.01858 0.12292 C -0.02118 0.13195 -0.01771 0.12408 -0.02136 0.13149 C -0.0217 0.13311 -0.02188 0.13473 -0.02222 0.13612 C -0.02257 0.13774 -0.02292 0.13889 -0.02309 0.14005 C -0.02344 0.14213 -0.02361 0.14399 -0.02413 0.14607 C -0.02431 0.14723 -0.02465 0.14838 -0.025 0.14977 C -0.02552 0.15301 -0.02604 0.15625 -0.02656 0.1595 L -0.02743 0.16436 C -0.02778 0.16598 -0.02778 0.16783 -0.0283 0.16945 C -0.02899 0.17084 -0.02969 0.17246 -0.03021 0.17408 C -0.03108 0.17709 -0.03125 0.1794 -0.03195 0.18288 C -0.03229 0.18403 -0.03264 0.18519 -0.03281 0.18635 C -0.03351 0.18959 -0.03386 0.19283 -0.03455 0.19607 L -0.03629 0.20348 C -0.03663 0.20463 -0.03698 0.20579 -0.03715 0.20695 C -0.03767 0.2095 -0.0382 0.2132 -0.03906 0.21575 C -0.03958 0.21737 -0.04028 0.21875 -0.0408 0.22038 C -0.04306 0.22732 -0.04011 0.22084 -0.0434 0.22801 C -0.04392 0.23102 -0.04445 0.23426 -0.04514 0.2375 C -0.04549 0.23866 -0.04566 0.24005 -0.04601 0.24121 C -0.04653 0.24237 -0.04722 0.24375 -0.04792 0.24491 C -0.04844 0.24769 -0.04913 0.25047 -0.04965 0.25325 C -0.05035 0.25649 -0.0507 0.25996 -0.05139 0.2632 C -0.05174 0.26551 -0.05243 0.26806 -0.05313 0.27038 C -0.0533 0.27153 -0.05382 0.27269 -0.05399 0.27431 C -0.05434 0.27616 -0.05451 0.27825 -0.05486 0.28033 C -0.05538 0.28264 -0.05625 0.28496 -0.0566 0.2875 C -0.05695 0.28936 -0.05712 0.29098 -0.05764 0.29237 C -0.05799 0.29422 -0.05886 0.29561 -0.05938 0.29723 C -0.05972 0.29838 -0.0599 0.29977 -0.06024 0.30093 C -0.06285 0.30764 -0.0632 0.30764 -0.06649 0.31181 C -0.06719 0.31482 -0.06736 0.3169 -0.0691 0.31945 C -0.06962 0.32038 -0.07083 0.32084 -0.0717 0.32176 C -0.07257 0.32292 -0.07344 0.32408 -0.07431 0.32524 C -0.075 0.32639 -0.07517 0.32801 -0.07622 0.32894 C -0.07743 0.3301 -0.07899 0.33033 -0.08038 0.33125 C -0.08646 0.33565 -0.07934 0.33241 -0.08663 0.33519 C -0.08785 0.33588 -0.08889 0.33681 -0.09028 0.3375 C -0.09115 0.3382 -0.09201 0.3382 -0.09288 0.33889 C -0.09427 0.33982 -0.09514 0.34098 -0.09636 0.34237 C -0.09722 0.34352 -0.09792 0.34514 -0.09896 0.34607 C -0.10017 0.34676 -0.10139 0.34676 -0.10261 0.34723 C -0.11024 0.3544 -0.10052 0.34584 -0.10781 0.35093 C -0.10886 0.35163 -0.10955 0.35278 -0.11059 0.35348 C -0.11146 0.35394 -0.11233 0.35417 -0.11302 0.35463 C -0.11406 0.35533 -0.11476 0.35649 -0.1158 0.35695 C -0.11701 0.35764 -0.11823 0.35788 -0.11945 0.35834 C -0.12031 0.35857 -0.12101 0.35903 -0.12188 0.3595 C -0.12344 0.36019 -0.12483 0.36158 -0.12639 0.36181 C -0.13785 0.36459 -0.13889 0.36436 -0.14653 0.36436 L -0.14497 0.36181 L -0.14653 0.36181 " pathEditMode="relative" rAng="0" ptsTypes="AAAAAAAAAAAAAAAAAAAAAA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34 0.04953 -0.00105 0.00162 -0.00278 0.12847 C -0.00296 0.13564 -0.004 0.1375 -0.00556 0.14398 C -0.00955 0.16134 -0.00504 0.14305 -0.00903 0.16319 C -0.00955 0.16574 -0.01025 0.16805 -0.01094 0.1706 C -0.01112 0.17176 -0.01164 0.17291 -0.01181 0.17407 C -0.01216 0.17615 -0.01233 0.17824 -0.01268 0.18009 C -0.0132 0.18264 -0.01407 0.18495 -0.01441 0.18726 C -0.01511 0.19143 -0.01546 0.19421 -0.01632 0.19814 C -0.0165 0.1993 -0.01702 0.20046 -0.01719 0.20185 C -0.01754 0.20416 -0.01754 0.20671 -0.01806 0.20902 C -0.01841 0.21064 -0.01945 0.21203 -0.01997 0.21365 C -0.02084 0.21666 -0.02101 0.21921 -0.02171 0.22222 C -0.02205 0.22338 -0.0224 0.22453 -0.02257 0.22569 C -0.02327 0.22893 -0.02309 0.23264 -0.02448 0.23541 C -0.0316 0.25139 -0.02431 0.23426 -0.02796 0.2449 C -0.02917 0.24838 -0.03039 0.25139 -0.0316 0.25463 L -0.03334 0.25949 C -0.03542 0.27893 -0.03282 0.2574 -0.03612 0.275 C -0.03646 0.27662 -0.03646 0.27847 -0.03698 0.27986 C -0.03768 0.28125 -0.03889 0.28217 -0.03976 0.28356 C -0.03993 0.28495 -0.04011 0.2868 -0.04063 0.28819 C -0.04167 0.29074 -0.04428 0.29537 -0.04428 0.29537 C -0.04445 0.29676 -0.04462 0.29791 -0.04514 0.29907 C -0.04618 0.30162 -0.04757 0.30393 -0.04879 0.30625 L -0.05053 0.30995 C -0.05105 0.31111 -0.05191 0.31203 -0.05226 0.31342 C -0.05261 0.31481 -0.05278 0.31597 -0.0533 0.31713 C -0.05434 0.31967 -0.05608 0.32152 -0.05678 0.3243 C -0.05782 0.32801 -0.05764 0.32847 -0.05955 0.33148 C -0.06042 0.33287 -0.06146 0.33379 -0.06216 0.33518 C -0.06285 0.33634 -0.06337 0.33773 -0.06407 0.33865 C -0.06493 0.34004 -0.06598 0.34097 -0.06667 0.34236 C -0.06858 0.34537 -0.06997 0.34907 -0.07223 0.35185 C -0.07396 0.35439 -0.07605 0.35625 -0.07761 0.35926 C -0.07848 0.36088 -0.08108 0.36643 -0.08212 0.36759 C -0.08368 0.36944 -0.08559 0.37083 -0.0875 0.37245 L -0.09011 0.37476 L -0.09289 0.37708 C -0.09375 0.37801 -0.09445 0.37916 -0.09549 0.37963 L -0.10087 0.38194 C -0.10191 0.3824 -0.10296 0.3824 -0.10365 0.3831 C -0.1066 0.38588 -0.10573 0.38564 -0.10903 0.3868 C -0.11129 0.38773 -0.1165 0.38889 -0.11806 0.39051 C -0.13004 0.40115 -0.11233 0.38564 -0.12344 0.39398 C -0.12535 0.39537 -0.12674 0.39791 -0.12882 0.39884 C -0.13073 0.39953 -0.13264 0.39976 -0.13421 0.40115 L -0.13976 0.40601 C -0.14063 0.40671 -0.14132 0.40787 -0.14237 0.40833 C -0.14323 0.40879 -0.14428 0.40902 -0.14514 0.40972 C -0.14931 0.41203 -0.14757 0.4118 -0.15139 0.41319 C -0.15955 0.4162 -0.15764 0.41551 -0.1658 0.41689 C -0.16702 0.41713 -0.16823 0.41759 -0.16945 0.41805 C -0.17032 0.41828 -0.17118 0.41898 -0.17205 0.41921 C -0.17969 0.4206 -0.18073 0.42037 -0.18646 0.42037 L -0.18733 0.42176 " pathEditMode="relative" ptsTypes="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-2.22222E-6 0.00024 C -0.00104 0.00394 -0.00191 0.00788 -0.00278 0.01181 C -0.00486 0.02246 -0.0026 0.01366 -0.00451 0.02292 C -0.00521 0.02547 -0.0059 0.02778 -0.00642 0.0301 C -0.00677 0.03172 -0.00694 0.03334 -0.00729 0.03496 C -0.00764 0.03612 -0.00798 0.03727 -0.00816 0.03889 C -0.0085 0.04075 -0.00868 0.04283 -0.00903 0.04468 C -0.00955 0.04653 -0.01024 0.04792 -0.01094 0.04954 C -0.01128 0.0544 -0.01111 0.0595 -0.0118 0.06436 C -0.01215 0.06644 -0.01302 0.06829 -0.01354 0.07014 C -0.01528 0.07616 -0.01354 0.072 -0.01614 0.07778 C -0.01649 0.07917 -0.01649 0.08102 -0.01701 0.08241 C -0.01805 0.08588 -0.01944 0.08889 -0.02066 0.09213 C -0.02118 0.09375 -0.02205 0.09538 -0.02239 0.09723 C -0.02309 0.09954 -0.02344 0.10209 -0.0243 0.1044 C -0.025 0.10672 -0.02604 0.10903 -0.02691 0.11158 C -0.0276 0.11366 -0.02812 0.11575 -0.02882 0.11783 C -0.02934 0.11945 -0.03003 0.12084 -0.03055 0.12269 C -0.03107 0.12454 -0.03159 0.12663 -0.03212 0.12871 C -0.03281 0.13033 -0.0335 0.13172 -0.03403 0.13357 C -0.03767 0.14676 -0.03159 0.12963 -0.03663 0.14329 C -0.03698 0.14491 -0.03715 0.14653 -0.03767 0.14815 C -0.03802 0.14977 -0.03889 0.15116 -0.03941 0.15301 C -0.03975 0.15417 -0.03993 0.15556 -0.04028 0.15672 C -0.0408 0.15834 -0.04149 0.15973 -0.04201 0.16158 C -0.04392 0.16737 -0.04305 0.17269 -0.04826 0.17732 L -0.05087 0.17963 C -0.05208 0.18288 -0.05225 0.18727 -0.05451 0.18959 C -0.0585 0.19306 -0.05712 0.19144 -0.06076 0.19792 C -0.06128 0.19908 -0.0618 0.20047 -0.0625 0.20163 C -0.06337 0.20278 -0.06441 0.20394 -0.0651 0.2051 C -0.0658 0.20625 -0.06614 0.20788 -0.06701 0.20903 C -0.06857 0.21088 -0.07066 0.21204 -0.07239 0.21389 C -0.07482 0.21621 -0.07656 0.21945 -0.07934 0.22107 C -0.09097 0.22755 -0.07656 0.21922 -0.08837 0.22732 C -0.09514 0.23195 -0.08646 0.22084 -0.1 0.23334 C -0.10087 0.23403 -0.10173 0.23519 -0.1026 0.23565 C -0.10382 0.23635 -0.10521 0.23612 -0.10625 0.23681 C -0.1092 0.23866 -0.11215 0.24098 -0.1151 0.24283 L -0.12222 0.24792 C -0.12344 0.24862 -0.12448 0.24977 -0.12569 0.25024 C -0.12969 0.25209 -0.1276 0.25116 -0.13212 0.25278 C -0.1368 0.25695 -0.13264 0.25371 -0.13819 0.25625 C -0.13975 0.25695 -0.14114 0.25788 -0.14271 0.2588 C -0.14392 0.2595 -0.14514 0.26042 -0.14635 0.26112 C -0.14739 0.26181 -0.14878 0.26204 -0.15 0.26227 C -0.15139 0.26343 -0.15278 0.26482 -0.15416 0.26621 C -0.15503 0.26667 -0.15607 0.2669 -0.15694 0.26737 C -0.16597 0.27338 -0.15243 0.26575 -0.16319 0.27223 C -0.16406 0.27269 -0.1651 0.27292 -0.16597 0.27338 C -0.17222 0.27778 -0.16441 0.27408 -0.17205 0.27825 C -0.17378 0.27917 -0.17587 0.2794 -0.17743 0.28056 C -0.18246 0.2838 -0.17986 0.28264 -0.18541 0.2845 C -0.18663 0.28519 -0.18784 0.28635 -0.18906 0.28681 C -0.19132 0.28797 -0.19392 0.2882 -0.19618 0.28913 C -0.19722 0.28959 -0.19809 0.29005 -0.19878 0.29051 C -0.20121 0.29121 -0.20364 0.29213 -0.20607 0.29283 L -0.20955 0.29399 C -0.21232 0.29653 -0.21337 0.29769 -0.21666 0.29885 C -0.21875 0.29954 -0.22083 0.29954 -0.22291 0.3 C -0.22413 0.30024 -0.22534 0.3007 -0.22656 0.30116 C -0.22743 0.30163 -0.22899 0.30255 -0.22899 0.30301 L -0.22899 0.30255 " pathEditMode="relative" rAng="0" ptsTypes="AAAAAAAAAAAAAAAAAAAAAAAAAAAAAAAAAAAAAAAAAAAAAAAAAAAAAAAAAAAAAA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1.11111E-6 0.00024 C -0.00035 0.00348 -0.0007 0.00718 -0.00104 0.01065 C -0.00208 0.02709 -0.0007 0.02038 -0.00278 0.02871 C -0.00347 0.03519 -0.00382 0.04167 -0.00451 0.04815 C -0.00521 0.05371 -0.00556 0.05163 -0.00642 0.05649 C -0.00677 0.05857 -0.00712 0.06065 -0.00729 0.0625 C -0.00938 0.0801 -0.00695 0.06482 -0.00903 0.07477 C -0.00938 0.07639 -0.00955 0.07801 -0.01007 0.07963 C -0.01042 0.08102 -0.01111 0.08195 -0.01181 0.08311 C -0.01215 0.08473 -0.01215 0.08658 -0.01267 0.08797 C -0.0132 0.08936 -0.01406 0.09028 -0.01458 0.09167 C -0.01528 0.09468 -0.01545 0.09815 -0.01632 0.10116 C -0.01667 0.10232 -0.01684 0.10371 -0.01719 0.10487 C -0.01771 0.10602 -0.0184 0.10718 -0.01892 0.10834 C -0.01927 0.11019 -0.01927 0.11204 -0.01997 0.11343 C -0.02066 0.11528 -0.02153 0.11667 -0.0224 0.11829 C -0.02309 0.11945 -0.02361 0.12061 -0.02431 0.12176 C -0.02622 0.13264 -0.02344 0.11945 -0.02882 0.1338 C -0.02934 0.13542 -0.03004 0.13704 -0.03056 0.13866 C -0.0309 0.13982 -0.0309 0.14121 -0.03142 0.14237 C -0.03247 0.14468 -0.03386 0.14723 -0.03507 0.14977 C -0.03559 0.15093 -0.03646 0.15186 -0.03681 0.15325 C -0.03715 0.1544 -0.03733 0.15579 -0.03767 0.15695 C -0.03837 0.15857 -0.04167 0.16413 -0.04201 0.16528 C -0.0434 0.17038 -0.04288 0.16922 -0.04566 0.175 C -0.04653 0.17663 -0.04757 0.17801 -0.04844 0.17963 C -0.04913 0.18172 -0.04948 0.18403 -0.05017 0.18588 C -0.0507 0.18727 -0.05156 0.1882 -0.05191 0.18959 C -0.05278 0.1919 -0.0533 0.19445 -0.05382 0.19676 C -0.05417 0.19862 -0.05486 0.20325 -0.05556 0.2051 C -0.05608 0.20649 -0.05677 0.20764 -0.05747 0.2088 C -0.05764 0.20996 -0.05868 0.21575 -0.0592 0.21713 C -0.06024 0.21968 -0.06215 0.22176 -0.06267 0.22454 C -0.06493 0.23357 -0.06198 0.22246 -0.06528 0.23172 C -0.0658 0.23288 -0.06597 0.23426 -0.06615 0.23542 C -0.06649 0.23704 -0.06649 0.23866 -0.06719 0.24028 C -0.06806 0.24283 -0.06979 0.24491 -0.07066 0.24746 C -0.07622 0.26227 -0.06927 0.24399 -0.07431 0.25579 C -0.075 0.25764 -0.07552 0.25926 -0.07622 0.26088 C -0.07674 0.26204 -0.07743 0.2632 -0.07795 0.26436 C -0.08247 0.27524 -0.07708 0.26413 -0.0816 0.27292 C -0.08368 0.28241 -0.08212 0.27732 -0.0849 0.28357 C -0.08646 0.28681 -0.08941 0.29329 -0.08941 0.29375 C -0.09167 0.30209 -0.08854 0.29144 -0.09306 0.3007 C -0.09358 0.30186 -0.09358 0.30325 -0.09392 0.3044 C -0.09653 0.3125 -0.09514 0.30602 -0.09844 0.31505 C -0.09896 0.31621 -0.09896 0.3176 -0.09931 0.31875 C -0.10017 0.32084 -0.10122 0.32269 -0.10208 0.32477 C -0.10278 0.32639 -0.10313 0.32801 -0.10382 0.32963 C -0.10451 0.33125 -0.10573 0.33195 -0.10642 0.33334 C -0.1132 0.34538 -0.10538 0.3345 -0.11181 0.34306 C -0.11215 0.34422 -0.11233 0.34538 -0.11267 0.34653 C -0.11372 0.34908 -0.11511 0.35139 -0.11632 0.35371 C -0.11684 0.35487 -0.11771 0.35602 -0.11806 0.35741 C -0.11962 0.36112 -0.12136 0.36644 -0.12361 0.36968 C -0.12448 0.37084 -0.125 0.37223 -0.12604 0.37315 C -0.12691 0.37385 -0.12795 0.37385 -0.12882 0.37431 C -0.12986 0.37524 -0.13455 0.37987 -0.13507 0.38033 C -0.13629 0.38195 -0.13733 0.3838 -0.13872 0.38519 C -0.13941 0.38612 -0.14063 0.38681 -0.14132 0.38774 C -0.14427 0.39075 -0.14514 0.39329 -0.14757 0.39723 C -0.15035 0.40139 -0.14965 0.40024 -0.15295 0.40325 C -0.15417 0.40463 -0.15538 0.40579 -0.1566 0.40718 C -0.15712 0.40834 -0.15747 0.40973 -0.15833 0.41065 C -0.15938 0.41204 -0.16076 0.4132 -0.16198 0.41436 C -0.16372 0.41598 -0.1658 0.41713 -0.16719 0.41899 C -0.1684 0.42061 -0.16945 0.42246 -0.17083 0.42385 C -0.1724 0.4257 -0.17431 0.42709 -0.17622 0.42871 C -0.17969 0.43172 -0.17778 0.43056 -0.1816 0.43218 C -0.18559 0.44051 -0.1809 0.43241 -0.18611 0.43704 C -0.19531 0.44584 -0.1908 0.44399 -0.19757 0.44815 C -0.19913 0.44908 -0.20052 0.45 -0.20208 0.45047 C -0.20469 0.45139 -0.20747 0.45139 -0.21007 0.45163 C -0.21129 0.45209 -0.2125 0.45232 -0.21372 0.45301 C -0.21458 0.45348 -0.21528 0.45487 -0.21632 0.45533 C -0.21771 0.45602 -0.21945 0.45602 -0.22083 0.45649 C -0.22083 0.45672 -0.22761 0.4595 -0.22882 0.46019 L -0.2342 0.4625 L -0.23698 0.46366 C -0.23785 0.46459 -0.23854 0.46551 -0.23958 0.46621 C -0.24462 0.46899 -0.24462 0.46806 -0.24931 0.46968 C -0.25017 0.47014 -0.25122 0.47038 -0.25208 0.47084 C -0.25295 0.47153 -0.25365 0.47292 -0.25469 0.47338 C -0.25712 0.47408 -0.25955 0.47408 -0.26198 0.47454 C -0.26545 0.47616 -0.26476 0.47593 -0.2691 0.47709 C -0.26945 0.47732 -0.26979 0.47709 -0.26979 0.47709 L -0.2691 0.4757 " pathEditMode="relative" rAng="0" ptsTypes="AAAAAAAAAAAAAAAAAAAAAAAAAAAAAAAAAAAAAAAAAAAAAAAAAAAAAAAAAAAAAAAAAAAAAAAAAAAAAAAAAAAAAA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3 0.00278 -0.00486 0.00579 -0.00729 0.00833 C -0.00902 0.01018 -0.01111 0.01111 -0.01267 0.01319 C -0.02361 0.02755 -0.01076 0.01111 -0.01909 0.02037 C -0.01996 0.02153 -0.02065 0.02292 -0.0217 0.02384 C -0.02291 0.02546 -0.02812 0.0294 -0.02899 0.02986 C -0.03072 0.03148 -0.03246 0.03356 -0.03437 0.03472 C -0.0368 0.03634 -0.03906 0.03842 -0.04149 0.03958 C -0.0434 0.04051 -0.04513 0.04097 -0.04687 0.0419 C -0.04791 0.04259 -0.04861 0.04398 -0.04965 0.04444 C -0.0519 0.0456 -0.05451 0.04606 -0.05694 0.04676 C -0.06232 0.04838 -0.06753 0.05069 -0.07309 0.05162 L -0.08125 0.05278 C -0.08333 0.05324 -0.08541 0.0537 -0.0875 0.05393 C -0.09027 0.0544 -0.09288 0.05486 -0.09565 0.05532 C -0.1019 0.05741 -0.09739 0.05602 -0.10642 0.05764 C -0.11631 0.05949 -0.1092 0.0581 -0.11822 0.05995 C -0.12031 0.06042 -0.12239 0.06088 -0.12447 0.06134 C -0.13125 0.06273 -0.12725 0.0625 -0.13524 0.06366 C -0.13888 0.06412 -0.14253 0.06435 -0.146 0.06481 C -0.14965 0.06551 -0.15329 0.06667 -0.15694 0.06736 C -0.16649 0.06898 -0.16111 0.06829 -0.17309 0.06967 C -0.1743 0.07014 -0.17552 0.0706 -0.17673 0.07083 C -0.17847 0.0713 -0.18038 0.07199 -0.18211 0.07199 L -0.26684 0.07338 C -0.26979 0.07361 -0.27291 0.07384 -0.27586 0.07454 C -0.27673 0.07477 -0.2776 0.07569 -0.27864 0.07569 C -0.28611 0.07639 -0.29357 0.07639 -0.30104 0.07685 C -0.30798 0.07847 -0.30468 0.07801 -0.31093 0.07801 L -0.3092 0.07685 L -0.31093 0.07685 " pathEditMode="relative" ptsTypes="AAAAAAAAAAAAAAAAAAAAAAAAAAAAAAAA">
                                      <p:cBhvr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3 0.00185 -0.00503 0.00347 -0.00729 0.00578 C -0.00816 0.00671 -0.00833 0.00833 -0.00902 0.00949 C -0.00989 0.01088 -0.01093 0.0118 -0.0118 0.01319 C -0.0125 0.01412 -0.01284 0.01574 -0.01354 0.01666 C -0.01527 0.01851 -0.01718 0.0199 -0.01892 0.02152 L -0.02708 0.0287 C -0.02795 0.02963 -0.02899 0.03009 -0.02986 0.03101 C -0.03177 0.03379 -0.03263 0.03541 -0.03524 0.03703 C -0.03611 0.03773 -0.03697 0.03796 -0.03784 0.03842 C -0.03888 0.04004 -0.03941 0.04189 -0.04062 0.04305 C -0.04166 0.04421 -0.04305 0.04398 -0.04427 0.04444 C -0.04513 0.04467 -0.046 0.04514 -0.04687 0.0456 C -0.04791 0.04629 -0.04878 0.04722 -0.04965 0.04791 C -0.05086 0.04884 -0.05225 0.04907 -0.05329 0.05046 C -0.05434 0.05162 -0.05486 0.0537 -0.0559 0.05509 C -0.06024 0.06088 -0.05816 0.05717 -0.06232 0.05995 C -0.06701 0.06319 -0.06302 0.06157 -0.0677 0.06597 C -0.07118 0.06921 -0.07326 0.06875 -0.0776 0.06967 C -0.07847 0.0699 -0.07934 0.07037 -0.0802 0.07083 C -0.08142 0.07152 -0.08263 0.07291 -0.08385 0.07314 C -0.09357 0.07592 -0.11545 0.07731 -0.12257 0.07801 C -0.12569 0.0787 -0.12882 0.07847 -0.13159 0.08032 C -0.1335 0.08148 -0.13784 0.08472 -0.13975 0.08518 C -0.14305 0.08611 -0.14635 0.08611 -0.14965 0.08634 C -0.15746 0.08981 -0.14513 0.08449 -0.15781 0.08889 C -0.15954 0.08935 -0.16128 0.09051 -0.16319 0.0912 L -0.16579 0.09236 C -0.16684 0.09282 -0.1677 0.09328 -0.16857 0.09351 C -0.16979 0.09398 -0.171 0.09444 -0.17222 0.0949 C -0.17395 0.0956 -0.17569 0.09652 -0.1776 0.09722 C -0.17882 0.09768 -0.18003 0.09791 -0.18125 0.09838 C -0.18298 0.09907 -0.18472 0.10023 -0.18663 0.10092 C -0.18784 0.10115 -0.18906 0.10162 -0.19027 0.10208 C -0.19114 0.10231 -0.19201 0.10301 -0.19288 0.10324 C -0.19444 0.1037 -0.19583 0.10393 -0.19739 0.10439 C -0.19947 0.10509 -0.20156 0.10625 -0.20364 0.10671 C -0.20572 0.1074 -0.20798 0.1074 -0.21007 0.1081 C -0.21128 0.10833 -0.2125 0.10879 -0.21354 0.10926 C -0.21632 0.10995 -0.21892 0.11111 -0.2217 0.11157 C -0.23923 0.11527 -0.24427 0.11435 -0.26493 0.11527 C -0.27013 0.11759 -0.26788 0.11666 -0.27673 0.11875 C -0.29132 0.12245 -0.28697 0.12083 -0.30468 0.12361 C -0.30937 0.1243 -0.31423 0.12523 -0.31909 0.12615 C -0.32725 0.13055 -0.31961 0.12685 -0.33072 0.12963 C -0.33177 0.12986 -0.33246 0.13078 -0.3335 0.13078 C -0.34253 0.13217 -0.34427 0.13194 -0.35052 0.13194 L -0.35138 0.13194 " pathEditMode="relative" ptsTypes="AAAAA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788171"/>
            <a:ext cx="8113241" cy="5147233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Designed to increase variability of hash codes</a:t>
            </a:r>
          </a:p>
          <a:p>
            <a:r>
              <a:rPr lang="en-ZA" sz="2000" dirty="0" smtClean="0"/>
              <a:t>Split the key into equal parts </a:t>
            </a:r>
            <a:endParaRPr lang="en-ZA" sz="2000" dirty="0" smtClean="0">
              <a:solidFill>
                <a:srgbClr val="7030A0"/>
              </a:solidFill>
            </a:endParaRPr>
          </a:p>
          <a:p>
            <a:r>
              <a:rPr lang="en-ZA" sz="2000" dirty="0" smtClean="0">
                <a:solidFill>
                  <a:schemeClr val="accent5"/>
                </a:solidFill>
              </a:rPr>
              <a:t>Combine the parts using a simple operation such as addition</a:t>
            </a:r>
          </a:p>
          <a:p>
            <a:r>
              <a:rPr lang="en-ZA" sz="2000" dirty="0" smtClean="0"/>
              <a:t>Apply division hashing to restrict the index to the desired range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Shift folding: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r>
              <a:rPr lang="en-ZA" dirty="0" smtClean="0">
                <a:solidFill>
                  <a:srgbClr val="00B050"/>
                </a:solidFill>
              </a:rPr>
              <a:t>Boundary folding: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4142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Folding</a:t>
            </a:r>
            <a:endParaRPr lang="en-ZA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81441" y="3605693"/>
            <a:ext cx="3222797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15 + 35 + 18 + 71 = 139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14608" y="2637747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FF0000"/>
                </a:solidFill>
              </a:rPr>
              <a:t>15351871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88038" y="3040160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9114" y="2843271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61514" y="2989347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3914" y="3148071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6314" y="3300471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881441" y="5791862"/>
            <a:ext cx="3222797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15 + </a:t>
            </a:r>
            <a:r>
              <a:rPr lang="en-US" sz="2400" dirty="0" smtClean="0">
                <a:solidFill>
                  <a:srgbClr val="0070C0"/>
                </a:solidFill>
              </a:rPr>
              <a:t>53</a:t>
            </a:r>
            <a:r>
              <a:rPr lang="en-US" sz="2400" dirty="0" smtClean="0">
                <a:solidFill>
                  <a:prstClr val="black"/>
                </a:solidFill>
              </a:rPr>
              <a:t> + 18 + </a:t>
            </a:r>
            <a:r>
              <a:rPr lang="en-US" sz="2400" dirty="0" smtClean="0">
                <a:solidFill>
                  <a:srgbClr val="0070C0"/>
                </a:solidFill>
              </a:rPr>
              <a:t>17</a:t>
            </a:r>
            <a:r>
              <a:rPr lang="en-US" sz="2400" dirty="0" smtClean="0">
                <a:solidFill>
                  <a:prstClr val="black"/>
                </a:solidFill>
              </a:rPr>
              <a:t> = 103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614608" y="4823916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FF0000"/>
                </a:solidFill>
              </a:rPr>
              <a:t>15351871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188038" y="5226329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14455" y="4898371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 rot="16200000">
            <a:off x="6353931" y="5068007"/>
            <a:ext cx="700430" cy="381853"/>
          </a:xfrm>
          <a:prstGeom prst="parallelogram">
            <a:avLst>
              <a:gd name="adj" fmla="val 999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6089" y="5290270"/>
            <a:ext cx="518984" cy="3278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9" name="Parallelogram 18"/>
          <p:cNvSpPr/>
          <p:nvPr/>
        </p:nvSpPr>
        <p:spPr>
          <a:xfrm rot="16200000">
            <a:off x="6215565" y="5449559"/>
            <a:ext cx="700430" cy="381853"/>
          </a:xfrm>
          <a:prstGeom prst="parallelogram">
            <a:avLst>
              <a:gd name="adj" fmla="val 9993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863800" y="3979485"/>
            <a:ext cx="125807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200" dirty="0" smtClean="0">
                <a:solidFill>
                  <a:prstClr val="black"/>
                </a:solidFill>
              </a:rPr>
              <a:t>139 % T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3863800" y="6165654"/>
            <a:ext cx="1258073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200" dirty="0" smtClean="0">
                <a:solidFill>
                  <a:prstClr val="black"/>
                </a:solidFill>
              </a:rPr>
              <a:t>103 % T</a:t>
            </a:r>
          </a:p>
        </p:txBody>
      </p:sp>
    </p:spTree>
    <p:extLst>
      <p:ext uri="{BB962C8B-B14F-4D97-AF65-F5344CB8AC3E}">
        <p14:creationId xmlns:p14="http://schemas.microsoft.com/office/powerpoint/2010/main" val="27551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5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9" grpId="0" animBg="1"/>
      <p:bldP spid="18" grpId="0" animBg="1"/>
      <p:bldP spid="19" grpId="0" animBg="1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878789"/>
            <a:ext cx="8113241" cy="5843290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Square the key</a:t>
            </a:r>
            <a:endParaRPr lang="en-ZA" sz="2000" dirty="0" smtClean="0">
              <a:solidFill>
                <a:srgbClr val="7030A0"/>
              </a:solidFill>
            </a:endParaRPr>
          </a:p>
          <a:p>
            <a:r>
              <a:rPr lang="en-ZA" sz="2000" dirty="0" smtClean="0">
                <a:solidFill>
                  <a:schemeClr val="accent5"/>
                </a:solidFill>
              </a:rPr>
              <a:t>Use the middle section of a desired length as the hash value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endParaRPr lang="en-ZA" sz="2000" dirty="0"/>
          </a:p>
          <a:p>
            <a:endParaRPr lang="en-ZA" sz="2000" dirty="0"/>
          </a:p>
          <a:p>
            <a:endParaRPr lang="en-ZA" dirty="0" smtClean="0"/>
          </a:p>
          <a:p>
            <a:r>
              <a:rPr lang="en-ZA" dirty="0" smtClean="0"/>
              <a:t>Advantage: the entire key is used -&gt; </a:t>
            </a:r>
            <a:r>
              <a:rPr lang="en-ZA" dirty="0" smtClean="0">
                <a:solidFill>
                  <a:schemeClr val="accent1"/>
                </a:solidFill>
              </a:rPr>
              <a:t>more variation</a:t>
            </a:r>
          </a:p>
          <a:p>
            <a:r>
              <a:rPr lang="en-ZA" dirty="0" smtClean="0"/>
              <a:t>Hash functions can be combined: </a:t>
            </a:r>
            <a:r>
              <a:rPr lang="en-ZA" dirty="0" smtClean="0">
                <a:solidFill>
                  <a:srgbClr val="00B050"/>
                </a:solidFill>
              </a:rPr>
              <a:t>apply folding first, </a:t>
            </a:r>
            <a:r>
              <a:rPr lang="en-ZA" dirty="0" smtClean="0">
                <a:solidFill>
                  <a:srgbClr val="7030A0"/>
                </a:solidFill>
              </a:rPr>
              <a:t>followed by mid-squaring</a:t>
            </a:r>
          </a:p>
          <a:p>
            <a:r>
              <a:rPr lang="en-ZA" dirty="0" smtClean="0"/>
              <a:t>To simplify calculation: perform the same procedure on </a:t>
            </a:r>
            <a:r>
              <a:rPr lang="en-ZA" dirty="0" smtClean="0">
                <a:solidFill>
                  <a:srgbClr val="FF0000"/>
                </a:solidFill>
              </a:rPr>
              <a:t>binary representations</a:t>
            </a:r>
            <a:r>
              <a:rPr lang="en-ZA" dirty="0" smtClean="0"/>
              <a:t>; logic operations alone (shifting &amp; masking) can accomplish the task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27050"/>
            <a:ext cx="7886700" cy="606937"/>
          </a:xfrm>
        </p:spPr>
        <p:txBody>
          <a:bodyPr>
            <a:normAutofit/>
          </a:bodyPr>
          <a:lstStyle/>
          <a:p>
            <a:r>
              <a:rPr lang="en-ZA" dirty="0"/>
              <a:t>Hash </a:t>
            </a:r>
            <a:r>
              <a:rPr lang="en-ZA" dirty="0" smtClean="0"/>
              <a:t>functions: Mid-Square Function</a:t>
            </a:r>
            <a:endParaRPr lang="en-ZA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81942" y="2868250"/>
            <a:ext cx="275324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>
                <a:solidFill>
                  <a:prstClr val="black"/>
                </a:solidFill>
              </a:rPr>
              <a:t>235679</a:t>
            </a:r>
            <a:r>
              <a:rPr lang="en-US" sz="2400" dirty="0">
                <a:solidFill>
                  <a:srgbClr val="0070C0"/>
                </a:solidFill>
              </a:rPr>
              <a:t>943</a:t>
            </a:r>
            <a:r>
              <a:rPr lang="en-US" sz="2400" dirty="0">
                <a:solidFill>
                  <a:prstClr val="black"/>
                </a:solidFill>
              </a:rPr>
              <a:t>200641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0334" y="1900304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>
                <a:solidFill>
                  <a:srgbClr val="FF0000"/>
                </a:solidFill>
              </a:rPr>
              <a:t>15351871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853764" y="2311435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901820" y="2859993"/>
            <a:ext cx="322279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>
                <a:solidFill>
                  <a:prstClr val="black"/>
                </a:solidFill>
              </a:rPr>
              <a:t>225036</a:t>
            </a:r>
            <a:r>
              <a:rPr lang="en-US" sz="2400" dirty="0">
                <a:solidFill>
                  <a:srgbClr val="0070C0"/>
                </a:solidFill>
              </a:rPr>
              <a:t>781</a:t>
            </a:r>
            <a:r>
              <a:rPr lang="en-US" sz="2400" dirty="0">
                <a:solidFill>
                  <a:prstClr val="black"/>
                </a:solidFill>
              </a:rPr>
              <a:t>503076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511112" y="1883404"/>
            <a:ext cx="1583467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ZA" sz="2400" dirty="0" smtClean="0">
                <a:solidFill>
                  <a:srgbClr val="FF0000"/>
                </a:solidFill>
              </a:rPr>
              <a:t>15001226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084542" y="2311435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853764" y="3306803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714427" y="3836114"/>
            <a:ext cx="71527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943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076613" y="3312352"/>
            <a:ext cx="436606" cy="47615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5937276" y="3841663"/>
            <a:ext cx="71527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  <a:buFont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781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3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3" grpId="0"/>
      <p:bldP spid="14" grpId="0"/>
      <p:bldP spid="15" grpId="0" animBg="1"/>
      <p:bldP spid="21" grpId="0" animBg="1"/>
      <p:bldP spid="23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958</Words>
  <Application>Microsoft Office PowerPoint</Application>
  <PresentationFormat>On-screen Show (4:3)</PresentationFormat>
  <Paragraphs>272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Theme</vt:lpstr>
      <vt:lpstr>Presentation level design</vt:lpstr>
      <vt:lpstr>COS 212 Hashing</vt:lpstr>
      <vt:lpstr>The problem of searching</vt:lpstr>
      <vt:lpstr>Hash functions</vt:lpstr>
      <vt:lpstr>Hash table (hash map)</vt:lpstr>
      <vt:lpstr>Hash functions</vt:lpstr>
      <vt:lpstr>Hash functions: Extraction</vt:lpstr>
      <vt:lpstr>Hash functions: Division</vt:lpstr>
      <vt:lpstr>Hash functions: Folding</vt:lpstr>
      <vt:lpstr>Hash functions: Mid-Square Function</vt:lpstr>
      <vt:lpstr>Hash functions: Radix Transformation</vt:lpstr>
      <vt:lpstr>Hash functions: Universal Hashing</vt:lpstr>
      <vt:lpstr>Hash functions: Hashing strings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functions: Universal Hashing</dc:title>
  <dc:creator>User</dc:creator>
  <cp:lastModifiedBy>User</cp:lastModifiedBy>
  <cp:revision>3</cp:revision>
  <dcterms:created xsi:type="dcterms:W3CDTF">2017-05-18T10:20:36Z</dcterms:created>
  <dcterms:modified xsi:type="dcterms:W3CDTF">2020-06-16T13:03:45Z</dcterms:modified>
</cp:coreProperties>
</file>