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71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BAEE3-126C-40B9-B096-E793436FD1BF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75618-1EE5-4CE4-A445-101164DBBB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742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2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658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11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862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12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97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13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38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14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156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15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81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3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22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4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7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5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6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33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7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337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8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97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9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102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10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7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4FE5-0822-424C-B3AA-1265E8C92DB8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99E2-1F4B-4A4F-A2D7-923521B1AC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201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4FE5-0822-424C-B3AA-1265E8C92DB8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99E2-1F4B-4A4F-A2D7-923521B1AC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830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4FE5-0822-424C-B3AA-1265E8C92DB8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99E2-1F4B-4A4F-A2D7-923521B1AC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365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6/16/2020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11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6/16/2020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04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6/16/2020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81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6/16/2020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533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6/16/2020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3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6/16/2020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84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6/16/2020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2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6/16/2020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0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4FE5-0822-424C-B3AA-1265E8C92DB8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99E2-1F4B-4A4F-A2D7-923521B1AC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2470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6/16/2020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39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6/16/2020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1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6/16/2020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20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4FE5-0822-424C-B3AA-1265E8C92DB8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99E2-1F4B-4A4F-A2D7-923521B1AC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527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4FE5-0822-424C-B3AA-1265E8C92DB8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99E2-1F4B-4A4F-A2D7-923521B1AC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413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4FE5-0822-424C-B3AA-1265E8C92DB8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99E2-1F4B-4A4F-A2D7-923521B1AC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264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4FE5-0822-424C-B3AA-1265E8C92DB8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99E2-1F4B-4A4F-A2D7-923521B1AC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914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4FE5-0822-424C-B3AA-1265E8C92DB8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99E2-1F4B-4A4F-A2D7-923521B1AC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693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4FE5-0822-424C-B3AA-1265E8C92DB8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99E2-1F4B-4A4F-A2D7-923521B1AC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167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4FE5-0822-424C-B3AA-1265E8C92DB8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99E2-1F4B-4A4F-A2D7-923521B1AC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530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C4FE5-0822-424C-B3AA-1265E8C92DB8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399E2-1F4B-4A4F-A2D7-923521B1AC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570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6/16/2020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Hashing: Collision Resolution, Deletion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35489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 smtClean="0"/>
              <a:t>Double hashing</a:t>
            </a:r>
            <a:endParaRPr lang="en-ZA" sz="3200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5990969" y="2040593"/>
            <a:ext cx="1981200" cy="29895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ED7D31"/>
              </a:buClr>
            </a:pPr>
            <a:r>
              <a:rPr lang="en-US" sz="2000" dirty="0" smtClean="0">
                <a:solidFill>
                  <a:prstClr val="black"/>
                </a:solidFill>
                <a:latin typeface="Arial Unicode MS" pitchFamily="34" charset="-128"/>
              </a:rPr>
              <a:t>h(K) = K % 10</a:t>
            </a:r>
          </a:p>
        </p:txBody>
      </p:sp>
      <p:graphicFrame>
        <p:nvGraphicFramePr>
          <p:cNvPr id="6" name="Group 32"/>
          <p:cNvGraphicFramePr>
            <a:graphicFrameLocks noGrp="1"/>
          </p:cNvGraphicFramePr>
          <p:nvPr>
            <p:extLst/>
          </p:nvPr>
        </p:nvGraphicFramePr>
        <p:xfrm>
          <a:off x="1346887" y="2133477"/>
          <a:ext cx="457200" cy="40640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76"/>
          <p:cNvGraphicFramePr>
            <a:graphicFrameLocks noGrp="1"/>
          </p:cNvGraphicFramePr>
          <p:nvPr>
            <p:extLst/>
          </p:nvPr>
        </p:nvGraphicFramePr>
        <p:xfrm>
          <a:off x="889687" y="2133477"/>
          <a:ext cx="457200" cy="40640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1"/>
          <p:cNvSpPr>
            <a:spLocks noChangeArrowheads="1"/>
          </p:cNvSpPr>
          <p:nvPr/>
        </p:nvSpPr>
        <p:spPr bwMode="auto">
          <a:xfrm>
            <a:off x="2413687" y="1371477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33</a:t>
            </a:r>
          </a:p>
        </p:txBody>
      </p:sp>
      <p:sp>
        <p:nvSpPr>
          <p:cNvPr id="9" name="Rectangle 102"/>
          <p:cNvSpPr>
            <a:spLocks noChangeArrowheads="1"/>
          </p:cNvSpPr>
          <p:nvPr/>
        </p:nvSpPr>
        <p:spPr bwMode="auto">
          <a:xfrm>
            <a:off x="2794687" y="1371477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16</a:t>
            </a:r>
          </a:p>
        </p:txBody>
      </p:sp>
      <p:sp>
        <p:nvSpPr>
          <p:cNvPr id="10" name="Rectangle 103"/>
          <p:cNvSpPr>
            <a:spLocks noChangeArrowheads="1"/>
          </p:cNvSpPr>
          <p:nvPr/>
        </p:nvSpPr>
        <p:spPr bwMode="auto">
          <a:xfrm>
            <a:off x="3556687" y="1371477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23</a:t>
            </a:r>
          </a:p>
        </p:txBody>
      </p:sp>
      <p:sp>
        <p:nvSpPr>
          <p:cNvPr id="11" name="Rectangle 104"/>
          <p:cNvSpPr>
            <a:spLocks noChangeArrowheads="1"/>
          </p:cNvSpPr>
          <p:nvPr/>
        </p:nvSpPr>
        <p:spPr bwMode="auto">
          <a:xfrm>
            <a:off x="3175687" y="1371477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27</a:t>
            </a:r>
          </a:p>
        </p:txBody>
      </p:sp>
      <p:sp>
        <p:nvSpPr>
          <p:cNvPr id="12" name="Rectangle 105"/>
          <p:cNvSpPr>
            <a:spLocks noChangeArrowheads="1"/>
          </p:cNvSpPr>
          <p:nvPr/>
        </p:nvSpPr>
        <p:spPr bwMode="auto">
          <a:xfrm>
            <a:off x="3937687" y="1371477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46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13" name="Rectangle 106"/>
          <p:cNvSpPr>
            <a:spLocks noChangeArrowheads="1"/>
          </p:cNvSpPr>
          <p:nvPr/>
        </p:nvSpPr>
        <p:spPr bwMode="auto">
          <a:xfrm>
            <a:off x="4318687" y="1371477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79</a:t>
            </a:r>
          </a:p>
        </p:txBody>
      </p:sp>
      <p:sp>
        <p:nvSpPr>
          <p:cNvPr id="14" name="Rectangle 107"/>
          <p:cNvSpPr>
            <a:spLocks noChangeArrowheads="1"/>
          </p:cNvSpPr>
          <p:nvPr/>
        </p:nvSpPr>
        <p:spPr bwMode="auto">
          <a:xfrm>
            <a:off x="4699687" y="1371477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38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>
          <a:xfrm>
            <a:off x="5990969" y="2339546"/>
            <a:ext cx="2528501" cy="39541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ED7D31"/>
              </a:buClr>
            </a:pPr>
            <a:r>
              <a:rPr lang="en-US" sz="1900" dirty="0" smtClean="0">
                <a:solidFill>
                  <a:prstClr val="black"/>
                </a:solidFill>
                <a:latin typeface="Arial Unicode MS" pitchFamily="34" charset="-128"/>
              </a:rPr>
              <a:t>h’(K) = 7 – (K % 7)</a:t>
            </a:r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>
          <a:xfrm>
            <a:off x="5798926" y="2912542"/>
            <a:ext cx="2720544" cy="39541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1900" dirty="0" smtClean="0">
                <a:solidFill>
                  <a:srgbClr val="FF0000"/>
                </a:solidFill>
                <a:latin typeface="Arial Unicode MS" pitchFamily="34" charset="-128"/>
              </a:rPr>
              <a:t>h’(23) = 7 – (23 % 7) = 5</a:t>
            </a: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>
          <a:xfrm>
            <a:off x="5593493" y="3259629"/>
            <a:ext cx="3418702" cy="459122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rgbClr val="4472C4"/>
                </a:solidFill>
                <a:latin typeface="Arial Unicode MS" pitchFamily="34" charset="-128"/>
              </a:rPr>
              <a:t>(h(23) + h’(23))%10 = 3 + 5 = 8</a:t>
            </a:r>
          </a:p>
        </p:txBody>
      </p:sp>
      <p:sp>
        <p:nvSpPr>
          <p:cNvPr id="19" name="Rectangle 6"/>
          <p:cNvSpPr txBox="1">
            <a:spLocks noChangeArrowheads="1"/>
          </p:cNvSpPr>
          <p:nvPr/>
        </p:nvSpPr>
        <p:spPr>
          <a:xfrm>
            <a:off x="5798926" y="3839765"/>
            <a:ext cx="2720544" cy="39541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1900" dirty="0" smtClean="0">
                <a:solidFill>
                  <a:srgbClr val="FF0000"/>
                </a:solidFill>
                <a:latin typeface="Arial Unicode MS" pitchFamily="34" charset="-128"/>
              </a:rPr>
              <a:t>h’(46) = 7 – (46 % 7) = 3</a:t>
            </a:r>
          </a:p>
        </p:txBody>
      </p:sp>
      <p:sp>
        <p:nvSpPr>
          <p:cNvPr id="20" name="Rectangle 6"/>
          <p:cNvSpPr txBox="1">
            <a:spLocks noChangeArrowheads="1"/>
          </p:cNvSpPr>
          <p:nvPr/>
        </p:nvSpPr>
        <p:spPr>
          <a:xfrm>
            <a:off x="5593493" y="4154999"/>
            <a:ext cx="3344561" cy="459122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rgbClr val="4472C4"/>
                </a:solidFill>
                <a:latin typeface="Arial Unicode MS" pitchFamily="34" charset="-128"/>
              </a:rPr>
              <a:t>(h(46) + h’(46))%10 = 6 + 3 = 9</a:t>
            </a:r>
          </a:p>
        </p:txBody>
      </p:sp>
      <p:sp>
        <p:nvSpPr>
          <p:cNvPr id="22" name="Rectangle 6"/>
          <p:cNvSpPr txBox="1">
            <a:spLocks noChangeArrowheads="1"/>
          </p:cNvSpPr>
          <p:nvPr/>
        </p:nvSpPr>
        <p:spPr>
          <a:xfrm>
            <a:off x="5791204" y="5615138"/>
            <a:ext cx="2843082" cy="41496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 pitchFamily="34" charset="-128"/>
              </a:rPr>
              <a:t>h’(38) = 7 – (38 % 7) = 4</a:t>
            </a:r>
          </a:p>
        </p:txBody>
      </p:sp>
      <p:sp>
        <p:nvSpPr>
          <p:cNvPr id="23" name="Rectangle 6"/>
          <p:cNvSpPr txBox="1">
            <a:spLocks noChangeArrowheads="1"/>
          </p:cNvSpPr>
          <p:nvPr/>
        </p:nvSpPr>
        <p:spPr>
          <a:xfrm>
            <a:off x="5445211" y="5918325"/>
            <a:ext cx="3566984" cy="459122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rgbClr val="4472C4"/>
                </a:solidFill>
                <a:latin typeface="Arial Unicode MS" pitchFamily="34" charset="-128"/>
              </a:rPr>
              <a:t>(h(38) + h’(38))%10 = 12%10 = 2</a:t>
            </a:r>
          </a:p>
        </p:txBody>
      </p:sp>
      <p:sp>
        <p:nvSpPr>
          <p:cNvPr id="24" name="Rectangle 6"/>
          <p:cNvSpPr txBox="1">
            <a:spLocks noChangeArrowheads="1"/>
          </p:cNvSpPr>
          <p:nvPr/>
        </p:nvSpPr>
        <p:spPr>
          <a:xfrm>
            <a:off x="5803042" y="4675908"/>
            <a:ext cx="2720544" cy="39541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1900" dirty="0" smtClean="0">
                <a:solidFill>
                  <a:srgbClr val="FF0000"/>
                </a:solidFill>
                <a:latin typeface="Arial Unicode MS" pitchFamily="34" charset="-128"/>
              </a:rPr>
              <a:t>h’(79) = 7 – (79 % 7) = 5</a:t>
            </a:r>
          </a:p>
        </p:txBody>
      </p:sp>
      <p:sp>
        <p:nvSpPr>
          <p:cNvPr id="25" name="Rectangle 6"/>
          <p:cNvSpPr txBox="1">
            <a:spLocks noChangeArrowheads="1"/>
          </p:cNvSpPr>
          <p:nvPr/>
        </p:nvSpPr>
        <p:spPr>
          <a:xfrm>
            <a:off x="5445211" y="4991142"/>
            <a:ext cx="3566984" cy="459122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rgbClr val="4472C4"/>
                </a:solidFill>
                <a:latin typeface="Arial Unicode MS" pitchFamily="34" charset="-128"/>
              </a:rPr>
              <a:t>(h(79) + h’(79))%10 = 14%10 = 4</a:t>
            </a:r>
          </a:p>
        </p:txBody>
      </p:sp>
    </p:spTree>
    <p:extLst>
      <p:ext uri="{BB962C8B-B14F-4D97-AF65-F5344CB8AC3E}">
        <p14:creationId xmlns:p14="http://schemas.microsoft.com/office/powerpoint/2010/main" val="1514169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2.22222E-6 C 0.00347 0.08379 0.00694 0.16782 -0.00434 0.21481 C -0.01545 0.26157 -0.04792 0.26852 -0.06667 0.28125 C -0.08542 0.29421 -0.10122 0.2919 -0.11667 0.2902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4" y="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22222E-6 C -0.00816 0.15833 -0.01615 0.3169 -0.03108 0.39537 C -0.04601 0.47384 -0.06875 0.45764 -0.09011 0.47014 C -0.11129 0.48287 -0.14671 0.47014 -0.15834 0.4701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2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C -0.00729 0.15555 -0.01458 0.31111 -0.03333 0.39722 C -0.05208 0.48333 -0.08507 0.49421 -0.11284 0.51597 C -0.14062 0.53819 -0.17031 0.53356 -0.2 0.52916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2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684 0.2125 L -0.21267 0.29653 L -0.15781 0.48264 L -0.24149 0.58727 L -0.24236 0.58727 " pathEditMode="relative" ptsTypes="AAAA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934 0.38681 L -0.25416 0.47083 L -0.20104 0.58611 L -0.28385 0.64607 " pathEditMode="relative" ptsTypes="AAA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548 0.64976 L -0.23159 0.42268 L -0.3243 0.35185 " pathEditMode="relative" ptsTypes="AA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854 0.59098 L -0.27292 0.34098 L -0.36823 0.23172 " pathEditMode="relative" ptsTypes="AAAA"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9" grpId="0"/>
      <p:bldP spid="20" grpId="0"/>
      <p:bldP spid="22" grpId="0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 smtClean="0"/>
              <a:t>Chaining</a:t>
            </a:r>
            <a:endParaRPr lang="en-ZA" sz="3200" dirty="0"/>
          </a:p>
        </p:txBody>
      </p:sp>
      <p:graphicFrame>
        <p:nvGraphicFramePr>
          <p:cNvPr id="4" name="Group 11"/>
          <p:cNvGraphicFramePr>
            <a:graphicFrameLocks noGrp="1"/>
          </p:cNvGraphicFramePr>
          <p:nvPr>
            <p:extLst/>
          </p:nvPr>
        </p:nvGraphicFramePr>
        <p:xfrm>
          <a:off x="4897394" y="2584622"/>
          <a:ext cx="457200" cy="40640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6"/>
          <p:cNvGraphicFramePr>
            <a:graphicFrameLocks noGrp="1"/>
          </p:cNvGraphicFramePr>
          <p:nvPr>
            <p:extLst/>
          </p:nvPr>
        </p:nvGraphicFramePr>
        <p:xfrm>
          <a:off x="4440194" y="2584622"/>
          <a:ext cx="457200" cy="40640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93"/>
          <p:cNvSpPr>
            <a:spLocks noChangeArrowheads="1"/>
          </p:cNvSpPr>
          <p:nvPr/>
        </p:nvSpPr>
        <p:spPr bwMode="auto">
          <a:xfrm>
            <a:off x="5964194" y="1822622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33</a:t>
            </a:r>
          </a:p>
        </p:txBody>
      </p:sp>
      <p:sp>
        <p:nvSpPr>
          <p:cNvPr id="7" name="Rectangle 94"/>
          <p:cNvSpPr>
            <a:spLocks noChangeArrowheads="1"/>
          </p:cNvSpPr>
          <p:nvPr/>
        </p:nvSpPr>
        <p:spPr bwMode="auto">
          <a:xfrm>
            <a:off x="6345194" y="1822622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16</a:t>
            </a:r>
          </a:p>
        </p:txBody>
      </p:sp>
      <p:sp>
        <p:nvSpPr>
          <p:cNvPr id="8" name="Rectangle 95"/>
          <p:cNvSpPr>
            <a:spLocks noChangeArrowheads="1"/>
          </p:cNvSpPr>
          <p:nvPr/>
        </p:nvSpPr>
        <p:spPr bwMode="auto">
          <a:xfrm>
            <a:off x="7107194" y="1822622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23</a:t>
            </a:r>
          </a:p>
        </p:txBody>
      </p:sp>
      <p:sp>
        <p:nvSpPr>
          <p:cNvPr id="9" name="Rectangle 96"/>
          <p:cNvSpPr>
            <a:spLocks noChangeArrowheads="1"/>
          </p:cNvSpPr>
          <p:nvPr/>
        </p:nvSpPr>
        <p:spPr bwMode="auto">
          <a:xfrm>
            <a:off x="6726194" y="1822622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27</a:t>
            </a:r>
          </a:p>
        </p:txBody>
      </p:sp>
      <p:sp>
        <p:nvSpPr>
          <p:cNvPr id="10" name="Rectangle 97"/>
          <p:cNvSpPr>
            <a:spLocks noChangeArrowheads="1"/>
          </p:cNvSpPr>
          <p:nvPr/>
        </p:nvSpPr>
        <p:spPr bwMode="auto">
          <a:xfrm>
            <a:off x="7488194" y="1822622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26</a:t>
            </a:r>
          </a:p>
        </p:txBody>
      </p:sp>
      <p:sp>
        <p:nvSpPr>
          <p:cNvPr id="11" name="Rectangle 98"/>
          <p:cNvSpPr>
            <a:spLocks noChangeArrowheads="1"/>
          </p:cNvSpPr>
          <p:nvPr/>
        </p:nvSpPr>
        <p:spPr bwMode="auto">
          <a:xfrm>
            <a:off x="7869194" y="1822622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79</a:t>
            </a:r>
          </a:p>
        </p:txBody>
      </p:sp>
      <p:sp>
        <p:nvSpPr>
          <p:cNvPr id="12" name="Rectangle 99"/>
          <p:cNvSpPr>
            <a:spLocks noChangeArrowheads="1"/>
          </p:cNvSpPr>
          <p:nvPr/>
        </p:nvSpPr>
        <p:spPr bwMode="auto">
          <a:xfrm>
            <a:off x="8250194" y="1822622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88</a:t>
            </a:r>
          </a:p>
        </p:txBody>
      </p:sp>
      <p:sp>
        <p:nvSpPr>
          <p:cNvPr id="13" name="Rectangle 101"/>
          <p:cNvSpPr>
            <a:spLocks noChangeArrowheads="1"/>
          </p:cNvSpPr>
          <p:nvPr/>
        </p:nvSpPr>
        <p:spPr bwMode="auto">
          <a:xfrm>
            <a:off x="6345194" y="1154093"/>
            <a:ext cx="1981200" cy="3048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sz="2000">
                <a:solidFill>
                  <a:prstClr val="black"/>
                </a:solidFill>
                <a:latin typeface="Arial Unicode MS" pitchFamily="34" charset="-128"/>
              </a:rPr>
              <a:t>h(K) = K % 10</a:t>
            </a:r>
          </a:p>
        </p:txBody>
      </p:sp>
      <p:graphicFrame>
        <p:nvGraphicFramePr>
          <p:cNvPr id="14" name="Group 191"/>
          <p:cNvGraphicFramePr>
            <a:graphicFrameLocks noGrp="1"/>
          </p:cNvGraphicFramePr>
          <p:nvPr>
            <p:ph/>
            <p:extLst/>
          </p:nvPr>
        </p:nvGraphicFramePr>
        <p:xfrm>
          <a:off x="5735594" y="3880022"/>
          <a:ext cx="762000" cy="311150"/>
        </p:xfrm>
        <a:graphic>
          <a:graphicData uri="http://schemas.openxmlformats.org/drawingml/2006/table">
            <a:tbl>
              <a:tblPr/>
              <a:tblGrid>
                <a:gridCol w="438150"/>
                <a:gridCol w="32385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18303" marB="183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8303" marB="18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192"/>
          <p:cNvGraphicFramePr>
            <a:graphicFrameLocks noGrp="1"/>
          </p:cNvGraphicFramePr>
          <p:nvPr>
            <p:extLst/>
          </p:nvPr>
        </p:nvGraphicFramePr>
        <p:xfrm>
          <a:off x="5754644" y="5099222"/>
          <a:ext cx="742950" cy="311150"/>
        </p:xfrm>
        <a:graphic>
          <a:graphicData uri="http://schemas.openxmlformats.org/drawingml/2006/table">
            <a:tbl>
              <a:tblPr/>
              <a:tblGrid>
                <a:gridCol w="438150"/>
                <a:gridCol w="3048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18303" marB="183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8303" marB="18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185"/>
          <p:cNvGraphicFramePr>
            <a:graphicFrameLocks noGrp="1"/>
          </p:cNvGraphicFramePr>
          <p:nvPr>
            <p:extLst/>
          </p:nvPr>
        </p:nvGraphicFramePr>
        <p:xfrm>
          <a:off x="5754644" y="5480222"/>
          <a:ext cx="742950" cy="311150"/>
        </p:xfrm>
        <a:graphic>
          <a:graphicData uri="http://schemas.openxmlformats.org/drawingml/2006/table">
            <a:tbl>
              <a:tblPr/>
              <a:tblGrid>
                <a:gridCol w="438150"/>
                <a:gridCol w="3048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18303" marB="183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8303" marB="18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193"/>
          <p:cNvGraphicFramePr>
            <a:graphicFrameLocks noGrp="1"/>
          </p:cNvGraphicFramePr>
          <p:nvPr>
            <p:extLst/>
          </p:nvPr>
        </p:nvGraphicFramePr>
        <p:xfrm>
          <a:off x="6878594" y="3880022"/>
          <a:ext cx="762000" cy="311150"/>
        </p:xfrm>
        <a:graphic>
          <a:graphicData uri="http://schemas.openxmlformats.org/drawingml/2006/table">
            <a:tbl>
              <a:tblPr/>
              <a:tblGrid>
                <a:gridCol w="438150"/>
                <a:gridCol w="32385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18303" marB="183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8303" marB="18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194"/>
          <p:cNvGraphicFramePr>
            <a:graphicFrameLocks noGrp="1"/>
          </p:cNvGraphicFramePr>
          <p:nvPr>
            <p:extLst/>
          </p:nvPr>
        </p:nvGraphicFramePr>
        <p:xfrm>
          <a:off x="6878594" y="5099222"/>
          <a:ext cx="762000" cy="311150"/>
        </p:xfrm>
        <a:graphic>
          <a:graphicData uri="http://schemas.openxmlformats.org/drawingml/2006/table">
            <a:tbl>
              <a:tblPr/>
              <a:tblGrid>
                <a:gridCol w="438150"/>
                <a:gridCol w="32385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18303" marB="183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8303" marB="18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187"/>
          <p:cNvGraphicFramePr>
            <a:graphicFrameLocks noGrp="1"/>
          </p:cNvGraphicFramePr>
          <p:nvPr>
            <p:extLst/>
          </p:nvPr>
        </p:nvGraphicFramePr>
        <p:xfrm>
          <a:off x="5754644" y="6242222"/>
          <a:ext cx="742950" cy="311150"/>
        </p:xfrm>
        <a:graphic>
          <a:graphicData uri="http://schemas.openxmlformats.org/drawingml/2006/table">
            <a:tbl>
              <a:tblPr/>
              <a:tblGrid>
                <a:gridCol w="438150"/>
                <a:gridCol w="3048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18303" marB="183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8303" marB="18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186"/>
          <p:cNvGraphicFramePr>
            <a:graphicFrameLocks noGrp="1"/>
          </p:cNvGraphicFramePr>
          <p:nvPr>
            <p:extLst/>
          </p:nvPr>
        </p:nvGraphicFramePr>
        <p:xfrm>
          <a:off x="5754644" y="5861222"/>
          <a:ext cx="742950" cy="311150"/>
        </p:xfrm>
        <a:graphic>
          <a:graphicData uri="http://schemas.openxmlformats.org/drawingml/2006/table">
            <a:tbl>
              <a:tblPr/>
              <a:tblGrid>
                <a:gridCol w="438150"/>
                <a:gridCol w="3048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18303" marB="183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18303" marB="18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Line 177"/>
          <p:cNvSpPr>
            <a:spLocks noChangeShapeType="1"/>
          </p:cNvSpPr>
          <p:nvPr/>
        </p:nvSpPr>
        <p:spPr bwMode="auto">
          <a:xfrm>
            <a:off x="5202194" y="4032422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Line 178"/>
          <p:cNvSpPr>
            <a:spLocks noChangeShapeType="1"/>
          </p:cNvSpPr>
          <p:nvPr/>
        </p:nvSpPr>
        <p:spPr bwMode="auto">
          <a:xfrm>
            <a:off x="5202194" y="5251622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Line 179"/>
          <p:cNvSpPr>
            <a:spLocks noChangeShapeType="1"/>
          </p:cNvSpPr>
          <p:nvPr/>
        </p:nvSpPr>
        <p:spPr bwMode="auto">
          <a:xfrm>
            <a:off x="5202194" y="5632622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Line 180"/>
          <p:cNvSpPr>
            <a:spLocks noChangeShapeType="1"/>
          </p:cNvSpPr>
          <p:nvPr/>
        </p:nvSpPr>
        <p:spPr bwMode="auto">
          <a:xfrm>
            <a:off x="5202194" y="6013622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Line 181"/>
          <p:cNvSpPr>
            <a:spLocks noChangeShapeType="1"/>
          </p:cNvSpPr>
          <p:nvPr/>
        </p:nvSpPr>
        <p:spPr bwMode="auto">
          <a:xfrm>
            <a:off x="5202194" y="6394622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Line 182"/>
          <p:cNvSpPr>
            <a:spLocks noChangeShapeType="1"/>
          </p:cNvSpPr>
          <p:nvPr/>
        </p:nvSpPr>
        <p:spPr bwMode="auto">
          <a:xfrm>
            <a:off x="6345194" y="4032422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Line 190"/>
          <p:cNvSpPr>
            <a:spLocks noChangeShapeType="1"/>
          </p:cNvSpPr>
          <p:nvPr/>
        </p:nvSpPr>
        <p:spPr bwMode="auto">
          <a:xfrm>
            <a:off x="6345194" y="5251622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Content Placeholder 1"/>
          <p:cNvSpPr>
            <a:spLocks noGrp="1"/>
          </p:cNvSpPr>
          <p:nvPr>
            <p:ph idx="1"/>
          </p:nvPr>
        </p:nvSpPr>
        <p:spPr>
          <a:xfrm>
            <a:off x="717209" y="922639"/>
            <a:ext cx="7886700" cy="5791199"/>
          </a:xfrm>
        </p:spPr>
        <p:txBody>
          <a:bodyPr>
            <a:norm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What’s the problem with probing?</a:t>
            </a:r>
          </a:p>
          <a:p>
            <a:r>
              <a:rPr lang="en-ZA" dirty="0" smtClean="0"/>
              <a:t>If a lot of collisions occur, you</a:t>
            </a:r>
            <a:br>
              <a:rPr lang="en-ZA" dirty="0" smtClean="0"/>
            </a:br>
            <a:r>
              <a:rPr lang="en-ZA" dirty="0" smtClean="0"/>
              <a:t>loose the benefit of direct access</a:t>
            </a:r>
          </a:p>
          <a:p>
            <a:r>
              <a:rPr lang="en-ZA" dirty="0" smtClean="0">
                <a:solidFill>
                  <a:srgbClr val="0070C0"/>
                </a:solidFill>
              </a:rPr>
              <a:t>Before the item is accessed,</a:t>
            </a:r>
            <a:br>
              <a:rPr lang="en-ZA" dirty="0" smtClean="0">
                <a:solidFill>
                  <a:srgbClr val="0070C0"/>
                </a:solidFill>
              </a:rPr>
            </a:br>
            <a:r>
              <a:rPr lang="en-ZA" dirty="0" smtClean="0">
                <a:solidFill>
                  <a:srgbClr val="0070C0"/>
                </a:solidFill>
              </a:rPr>
              <a:t>you have to find where</a:t>
            </a:r>
            <a:br>
              <a:rPr lang="en-ZA" dirty="0" smtClean="0">
                <a:solidFill>
                  <a:srgbClr val="0070C0"/>
                </a:solidFill>
              </a:rPr>
            </a:br>
            <a:r>
              <a:rPr lang="en-ZA" dirty="0" smtClean="0">
                <a:solidFill>
                  <a:srgbClr val="0070C0"/>
                </a:solidFill>
              </a:rPr>
              <a:t>it ended up as a result</a:t>
            </a:r>
            <a:br>
              <a:rPr lang="en-ZA" dirty="0" smtClean="0">
                <a:solidFill>
                  <a:srgbClr val="0070C0"/>
                </a:solidFill>
              </a:rPr>
            </a:br>
            <a:r>
              <a:rPr lang="en-ZA" dirty="0" smtClean="0">
                <a:solidFill>
                  <a:srgbClr val="0070C0"/>
                </a:solidFill>
              </a:rPr>
              <a:t>of avoiding collisions</a:t>
            </a:r>
          </a:p>
          <a:p>
            <a:r>
              <a:rPr lang="en-ZA" dirty="0" smtClean="0"/>
              <a:t>What if, instead of</a:t>
            </a:r>
            <a:br>
              <a:rPr lang="en-ZA" dirty="0" smtClean="0"/>
            </a:br>
            <a:r>
              <a:rPr lang="en-ZA" dirty="0" smtClean="0"/>
              <a:t>resolving collisions, we</a:t>
            </a:r>
            <a:br>
              <a:rPr lang="en-ZA" dirty="0" smtClean="0"/>
            </a:br>
            <a:r>
              <a:rPr lang="en-ZA" dirty="0" smtClean="0"/>
              <a:t>stored </a:t>
            </a:r>
            <a:r>
              <a:rPr lang="en-ZA" dirty="0" smtClean="0">
                <a:solidFill>
                  <a:srgbClr val="FF0000"/>
                </a:solidFill>
              </a:rPr>
              <a:t>multiple keys </a:t>
            </a:r>
            <a:r>
              <a:rPr lang="en-ZA" dirty="0" smtClean="0"/>
              <a:t>per</a:t>
            </a:r>
            <a:br>
              <a:rPr lang="en-ZA" dirty="0" smtClean="0"/>
            </a:br>
            <a:r>
              <a:rPr lang="en-ZA" dirty="0" smtClean="0"/>
              <a:t>one </a:t>
            </a:r>
            <a:r>
              <a:rPr lang="en-ZA" dirty="0" smtClean="0">
                <a:solidFill>
                  <a:srgbClr val="00B050"/>
                </a:solidFill>
              </a:rPr>
              <a:t>hash code</a:t>
            </a:r>
            <a:r>
              <a:rPr lang="en-ZA" dirty="0" smtClean="0"/>
              <a:t>?</a:t>
            </a:r>
          </a:p>
          <a:p>
            <a:r>
              <a:rPr lang="en-ZA" dirty="0" smtClean="0">
                <a:solidFill>
                  <a:srgbClr val="0070C0"/>
                </a:solidFill>
              </a:rPr>
              <a:t>Use a linked list</a:t>
            </a:r>
          </a:p>
          <a:p>
            <a:r>
              <a:rPr lang="en-ZA" dirty="0" smtClean="0"/>
              <a:t>Efficient if collisions are </a:t>
            </a:r>
            <a:br>
              <a:rPr lang="en-ZA" dirty="0" smtClean="0"/>
            </a:br>
            <a:r>
              <a:rPr lang="en-ZA" dirty="0" smtClean="0"/>
              <a:t>few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Disastrous if collisions are</a:t>
            </a:r>
            <a:br>
              <a:rPr lang="en-ZA" dirty="0" smtClean="0">
                <a:solidFill>
                  <a:srgbClr val="FF0000"/>
                </a:solidFill>
              </a:rPr>
            </a:br>
            <a:r>
              <a:rPr lang="en-ZA" dirty="0" smtClean="0">
                <a:solidFill>
                  <a:srgbClr val="FF0000"/>
                </a:solidFill>
              </a:rPr>
              <a:t>many</a:t>
            </a:r>
            <a:endParaRPr lang="en-ZA" dirty="0">
              <a:solidFill>
                <a:srgbClr val="FF0000"/>
              </a:solidFill>
            </a:endParaRPr>
          </a:p>
          <a:p>
            <a:pPr lvl="1"/>
            <a:endParaRPr lang="en-ZA" dirty="0"/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 smtClean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820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-0.025 0.2942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48148E-6 L -0.06666 0.4717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2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48148E-6 L -0.10833 0.5270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2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-0.025 0.2942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48148E-6 L -0.06666 0.4717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2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48148E-6 L -0.23333 0.6381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3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-0.275 0.5826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2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 smtClean="0"/>
              <a:t>Coalesced hashing</a:t>
            </a:r>
            <a:endParaRPr lang="en-ZA" sz="3200" dirty="0"/>
          </a:p>
        </p:txBody>
      </p:sp>
      <p:sp>
        <p:nvSpPr>
          <p:cNvPr id="28" name="Content Placeholder 1"/>
          <p:cNvSpPr>
            <a:spLocks noGrp="1"/>
          </p:cNvSpPr>
          <p:nvPr>
            <p:ph idx="1"/>
          </p:nvPr>
        </p:nvSpPr>
        <p:spPr>
          <a:xfrm>
            <a:off x="717209" y="922639"/>
            <a:ext cx="4167829" cy="5791199"/>
          </a:xfrm>
        </p:spPr>
        <p:txBody>
          <a:bodyPr>
            <a:norm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Trade-off solution: </a:t>
            </a:r>
            <a:r>
              <a:rPr lang="en-ZA" dirty="0" smtClean="0"/>
              <a:t>combine probing with chaining</a:t>
            </a:r>
          </a:p>
          <a:p>
            <a:r>
              <a:rPr lang="en-ZA" dirty="0" smtClean="0">
                <a:solidFill>
                  <a:srgbClr val="0070C0"/>
                </a:solidFill>
              </a:rPr>
              <a:t>Use linear (or any other) probing to find the next available position</a:t>
            </a:r>
          </a:p>
          <a:p>
            <a:r>
              <a:rPr lang="en-ZA" dirty="0" smtClean="0"/>
              <a:t>Store the index of that</a:t>
            </a:r>
            <a:br>
              <a:rPr lang="en-ZA" dirty="0" smtClean="0"/>
            </a:br>
            <a:r>
              <a:rPr lang="en-ZA" dirty="0" smtClean="0"/>
              <a:t>position next to the position</a:t>
            </a:r>
            <a:br>
              <a:rPr lang="en-ZA" dirty="0" smtClean="0"/>
            </a:br>
            <a:r>
              <a:rPr lang="en-ZA" dirty="0" smtClean="0"/>
              <a:t>where the collision occurred</a:t>
            </a:r>
          </a:p>
          <a:p>
            <a:r>
              <a:rPr lang="en-ZA" dirty="0" smtClean="0"/>
              <a:t>Now we can go to the next </a:t>
            </a:r>
            <a:br>
              <a:rPr lang="en-ZA" dirty="0" smtClean="0"/>
            </a:br>
            <a:r>
              <a:rPr lang="en-ZA" dirty="0" smtClean="0"/>
              <a:t>key without re-calculating the hashing sequence</a:t>
            </a:r>
          </a:p>
          <a:p>
            <a:r>
              <a:rPr lang="en-ZA" dirty="0" smtClean="0">
                <a:solidFill>
                  <a:srgbClr val="00B050"/>
                </a:solidFill>
              </a:rPr>
              <a:t>If many collisions occur,</a:t>
            </a:r>
            <a:br>
              <a:rPr lang="en-ZA" dirty="0" smtClean="0">
                <a:solidFill>
                  <a:srgbClr val="00B050"/>
                </a:solidFill>
              </a:rPr>
            </a:br>
            <a:r>
              <a:rPr lang="en-ZA" dirty="0" smtClean="0">
                <a:solidFill>
                  <a:srgbClr val="00B050"/>
                </a:solidFill>
              </a:rPr>
              <a:t>this is still not very efficient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Linear probing is prone to</a:t>
            </a:r>
            <a:br>
              <a:rPr lang="en-ZA" dirty="0" smtClean="0">
                <a:solidFill>
                  <a:srgbClr val="FF0000"/>
                </a:solidFill>
              </a:rPr>
            </a:br>
            <a:r>
              <a:rPr lang="en-ZA" dirty="0" smtClean="0">
                <a:solidFill>
                  <a:srgbClr val="FF0000"/>
                </a:solidFill>
              </a:rPr>
              <a:t>clusters, clusters will yield</a:t>
            </a:r>
            <a:br>
              <a:rPr lang="en-ZA" dirty="0" smtClean="0">
                <a:solidFill>
                  <a:srgbClr val="FF0000"/>
                </a:solidFill>
              </a:rPr>
            </a:br>
            <a:r>
              <a:rPr lang="en-ZA" dirty="0" smtClean="0">
                <a:solidFill>
                  <a:srgbClr val="FF0000"/>
                </a:solidFill>
              </a:rPr>
              <a:t>longer chains…</a:t>
            </a:r>
          </a:p>
          <a:p>
            <a:pPr lvl="1"/>
            <a:endParaRPr lang="en-ZA" dirty="0"/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 smtClean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 smtClean="0">
              <a:solidFill>
                <a:srgbClr val="FF0000"/>
              </a:solidFill>
            </a:endParaRPr>
          </a:p>
        </p:txBody>
      </p:sp>
      <p:sp>
        <p:nvSpPr>
          <p:cNvPr id="29" name="Rectangle 149"/>
          <p:cNvSpPr>
            <a:spLocks noChangeArrowheads="1"/>
          </p:cNvSpPr>
          <p:nvPr/>
        </p:nvSpPr>
        <p:spPr bwMode="auto">
          <a:xfrm>
            <a:off x="6523854" y="1194485"/>
            <a:ext cx="1981200" cy="3048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sz="2000">
                <a:solidFill>
                  <a:prstClr val="black"/>
                </a:solidFill>
                <a:latin typeface="Arial Unicode MS" pitchFamily="34" charset="-128"/>
              </a:rPr>
              <a:t>h(K) = K % 10</a:t>
            </a:r>
          </a:p>
        </p:txBody>
      </p:sp>
      <p:graphicFrame>
        <p:nvGraphicFramePr>
          <p:cNvPr id="30" name="Group 452"/>
          <p:cNvGraphicFramePr>
            <a:graphicFrameLocks noGrp="1"/>
          </p:cNvGraphicFramePr>
          <p:nvPr>
            <p:extLst/>
          </p:nvPr>
        </p:nvGraphicFramePr>
        <p:xfrm>
          <a:off x="5247503" y="2539313"/>
          <a:ext cx="914400" cy="40386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Group 322"/>
          <p:cNvGraphicFramePr>
            <a:graphicFrameLocks noGrp="1"/>
          </p:cNvGraphicFramePr>
          <p:nvPr>
            <p:extLst/>
          </p:nvPr>
        </p:nvGraphicFramePr>
        <p:xfrm>
          <a:off x="4790303" y="2539313"/>
          <a:ext cx="457200" cy="40640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Rectangle 355"/>
          <p:cNvSpPr>
            <a:spLocks noChangeArrowheads="1"/>
          </p:cNvSpPr>
          <p:nvPr/>
        </p:nvSpPr>
        <p:spPr bwMode="auto">
          <a:xfrm>
            <a:off x="6314303" y="1777313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33</a:t>
            </a:r>
          </a:p>
        </p:txBody>
      </p:sp>
      <p:sp>
        <p:nvSpPr>
          <p:cNvPr id="33" name="Rectangle 356"/>
          <p:cNvSpPr>
            <a:spLocks noChangeArrowheads="1"/>
          </p:cNvSpPr>
          <p:nvPr/>
        </p:nvSpPr>
        <p:spPr bwMode="auto">
          <a:xfrm>
            <a:off x="6695303" y="1777313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16</a:t>
            </a:r>
          </a:p>
        </p:txBody>
      </p:sp>
      <p:sp>
        <p:nvSpPr>
          <p:cNvPr id="34" name="Rectangle 357"/>
          <p:cNvSpPr>
            <a:spLocks noChangeArrowheads="1"/>
          </p:cNvSpPr>
          <p:nvPr/>
        </p:nvSpPr>
        <p:spPr bwMode="auto">
          <a:xfrm>
            <a:off x="7457303" y="1777313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23</a:t>
            </a:r>
          </a:p>
        </p:txBody>
      </p:sp>
      <p:sp>
        <p:nvSpPr>
          <p:cNvPr id="35" name="Rectangle 358"/>
          <p:cNvSpPr>
            <a:spLocks noChangeArrowheads="1"/>
          </p:cNvSpPr>
          <p:nvPr/>
        </p:nvSpPr>
        <p:spPr bwMode="auto">
          <a:xfrm>
            <a:off x="7076303" y="1777313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27</a:t>
            </a:r>
          </a:p>
        </p:txBody>
      </p:sp>
      <p:sp>
        <p:nvSpPr>
          <p:cNvPr id="36" name="Rectangle 359"/>
          <p:cNvSpPr>
            <a:spLocks noChangeArrowheads="1"/>
          </p:cNvSpPr>
          <p:nvPr/>
        </p:nvSpPr>
        <p:spPr bwMode="auto">
          <a:xfrm>
            <a:off x="7838303" y="1777313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26</a:t>
            </a:r>
          </a:p>
        </p:txBody>
      </p:sp>
      <p:sp>
        <p:nvSpPr>
          <p:cNvPr id="37" name="Rectangle 360"/>
          <p:cNvSpPr>
            <a:spLocks noChangeArrowheads="1"/>
          </p:cNvSpPr>
          <p:nvPr/>
        </p:nvSpPr>
        <p:spPr bwMode="auto">
          <a:xfrm>
            <a:off x="8219303" y="1777313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79</a:t>
            </a:r>
          </a:p>
        </p:txBody>
      </p:sp>
      <p:sp>
        <p:nvSpPr>
          <p:cNvPr id="38" name="Text Box 453"/>
          <p:cNvSpPr txBox="1">
            <a:spLocks noChangeArrowheads="1"/>
          </p:cNvSpPr>
          <p:nvPr/>
        </p:nvSpPr>
        <p:spPr bwMode="auto">
          <a:xfrm>
            <a:off x="5704703" y="2553601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-1</a:t>
            </a:r>
          </a:p>
        </p:txBody>
      </p:sp>
      <p:sp>
        <p:nvSpPr>
          <p:cNvPr id="39" name="Text Box 454"/>
          <p:cNvSpPr txBox="1">
            <a:spLocks noChangeArrowheads="1"/>
          </p:cNvSpPr>
          <p:nvPr/>
        </p:nvSpPr>
        <p:spPr bwMode="auto">
          <a:xfrm>
            <a:off x="5704703" y="2934601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-1</a:t>
            </a:r>
          </a:p>
        </p:txBody>
      </p:sp>
      <p:sp>
        <p:nvSpPr>
          <p:cNvPr id="40" name="Text Box 455"/>
          <p:cNvSpPr txBox="1">
            <a:spLocks noChangeArrowheads="1"/>
          </p:cNvSpPr>
          <p:nvPr/>
        </p:nvSpPr>
        <p:spPr bwMode="auto">
          <a:xfrm>
            <a:off x="5704703" y="3377513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-1</a:t>
            </a:r>
          </a:p>
        </p:txBody>
      </p:sp>
      <p:sp>
        <p:nvSpPr>
          <p:cNvPr id="41" name="Text Box 456"/>
          <p:cNvSpPr txBox="1">
            <a:spLocks noChangeArrowheads="1"/>
          </p:cNvSpPr>
          <p:nvPr/>
        </p:nvSpPr>
        <p:spPr bwMode="auto">
          <a:xfrm>
            <a:off x="5704703" y="3772801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-1</a:t>
            </a:r>
          </a:p>
        </p:txBody>
      </p:sp>
      <p:sp>
        <p:nvSpPr>
          <p:cNvPr id="42" name="Text Box 457"/>
          <p:cNvSpPr txBox="1">
            <a:spLocks noChangeArrowheads="1"/>
          </p:cNvSpPr>
          <p:nvPr/>
        </p:nvSpPr>
        <p:spPr bwMode="auto">
          <a:xfrm>
            <a:off x="5704703" y="3758513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4</a:t>
            </a:r>
          </a:p>
        </p:txBody>
      </p:sp>
      <p:sp>
        <p:nvSpPr>
          <p:cNvPr id="43" name="Text Box 458"/>
          <p:cNvSpPr txBox="1">
            <a:spLocks noChangeArrowheads="1"/>
          </p:cNvSpPr>
          <p:nvPr/>
        </p:nvSpPr>
        <p:spPr bwMode="auto">
          <a:xfrm>
            <a:off x="5704703" y="4139513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-1</a:t>
            </a:r>
          </a:p>
        </p:txBody>
      </p:sp>
      <p:sp>
        <p:nvSpPr>
          <p:cNvPr id="44" name="Text Box 459"/>
          <p:cNvSpPr txBox="1">
            <a:spLocks noChangeArrowheads="1"/>
          </p:cNvSpPr>
          <p:nvPr/>
        </p:nvSpPr>
        <p:spPr bwMode="auto">
          <a:xfrm>
            <a:off x="5704703" y="4611001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-1</a:t>
            </a:r>
          </a:p>
        </p:txBody>
      </p:sp>
      <p:sp>
        <p:nvSpPr>
          <p:cNvPr id="45" name="Text Box 460"/>
          <p:cNvSpPr txBox="1">
            <a:spLocks noChangeArrowheads="1"/>
          </p:cNvSpPr>
          <p:nvPr/>
        </p:nvSpPr>
        <p:spPr bwMode="auto">
          <a:xfrm>
            <a:off x="5704703" y="4992001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-1</a:t>
            </a:r>
          </a:p>
        </p:txBody>
      </p:sp>
      <p:sp>
        <p:nvSpPr>
          <p:cNvPr id="46" name="Text Box 461"/>
          <p:cNvSpPr txBox="1">
            <a:spLocks noChangeArrowheads="1"/>
          </p:cNvSpPr>
          <p:nvPr/>
        </p:nvSpPr>
        <p:spPr bwMode="auto">
          <a:xfrm>
            <a:off x="5704703" y="5373001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-1</a:t>
            </a:r>
          </a:p>
        </p:txBody>
      </p:sp>
      <p:sp>
        <p:nvSpPr>
          <p:cNvPr id="47" name="Text Box 462"/>
          <p:cNvSpPr txBox="1">
            <a:spLocks noChangeArrowheads="1"/>
          </p:cNvSpPr>
          <p:nvPr/>
        </p:nvSpPr>
        <p:spPr bwMode="auto">
          <a:xfrm>
            <a:off x="5704703" y="5815913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-1</a:t>
            </a:r>
          </a:p>
        </p:txBody>
      </p:sp>
      <p:sp>
        <p:nvSpPr>
          <p:cNvPr id="48" name="Text Box 463"/>
          <p:cNvSpPr txBox="1">
            <a:spLocks noChangeArrowheads="1"/>
          </p:cNvSpPr>
          <p:nvPr/>
        </p:nvSpPr>
        <p:spPr bwMode="auto">
          <a:xfrm>
            <a:off x="5704703" y="6196913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-1</a:t>
            </a:r>
          </a:p>
        </p:txBody>
      </p:sp>
      <p:sp>
        <p:nvSpPr>
          <p:cNvPr id="49" name="Text Box 465"/>
          <p:cNvSpPr txBox="1">
            <a:spLocks noChangeArrowheads="1"/>
          </p:cNvSpPr>
          <p:nvPr/>
        </p:nvSpPr>
        <p:spPr bwMode="auto">
          <a:xfrm>
            <a:off x="5704703" y="4977713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8</a:t>
            </a:r>
          </a:p>
        </p:txBody>
      </p:sp>
      <p:sp>
        <p:nvSpPr>
          <p:cNvPr id="50" name="Text Box 466"/>
          <p:cNvSpPr txBox="1">
            <a:spLocks noChangeArrowheads="1"/>
          </p:cNvSpPr>
          <p:nvPr/>
        </p:nvSpPr>
        <p:spPr bwMode="auto">
          <a:xfrm>
            <a:off x="5704703" y="5815913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51" name="Rectangle 469"/>
          <p:cNvSpPr>
            <a:spLocks noChangeArrowheads="1"/>
          </p:cNvSpPr>
          <p:nvPr/>
        </p:nvSpPr>
        <p:spPr bwMode="auto">
          <a:xfrm>
            <a:off x="8600303" y="1777313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88</a:t>
            </a:r>
          </a:p>
        </p:txBody>
      </p:sp>
      <p:sp>
        <p:nvSpPr>
          <p:cNvPr id="52" name="Freeform 470"/>
          <p:cNvSpPr>
            <a:spLocks/>
          </p:cNvSpPr>
          <p:nvPr/>
        </p:nvSpPr>
        <p:spPr bwMode="auto">
          <a:xfrm>
            <a:off x="6161903" y="3910913"/>
            <a:ext cx="381000" cy="457200"/>
          </a:xfrm>
          <a:custGeom>
            <a:avLst/>
            <a:gdLst>
              <a:gd name="T0" fmla="*/ 0 w 240"/>
              <a:gd name="T1" fmla="*/ 0 h 288"/>
              <a:gd name="T2" fmla="*/ 381000 w 240"/>
              <a:gd name="T3" fmla="*/ 228600 h 288"/>
              <a:gd name="T4" fmla="*/ 0 w 240"/>
              <a:gd name="T5" fmla="*/ 45720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288">
                <a:moveTo>
                  <a:pt x="0" y="0"/>
                </a:moveTo>
                <a:cubicBezTo>
                  <a:pt x="120" y="48"/>
                  <a:pt x="240" y="96"/>
                  <a:pt x="240" y="144"/>
                </a:cubicBezTo>
                <a:cubicBezTo>
                  <a:pt x="240" y="192"/>
                  <a:pt x="120" y="240"/>
                  <a:pt x="0" y="28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Freeform 471"/>
          <p:cNvSpPr>
            <a:spLocks/>
          </p:cNvSpPr>
          <p:nvPr/>
        </p:nvSpPr>
        <p:spPr bwMode="auto">
          <a:xfrm>
            <a:off x="6161903" y="5206313"/>
            <a:ext cx="381000" cy="838200"/>
          </a:xfrm>
          <a:custGeom>
            <a:avLst/>
            <a:gdLst>
              <a:gd name="T0" fmla="*/ 0 w 240"/>
              <a:gd name="T1" fmla="*/ 0 h 528"/>
              <a:gd name="T2" fmla="*/ 381000 w 240"/>
              <a:gd name="T3" fmla="*/ 381000 h 528"/>
              <a:gd name="T4" fmla="*/ 0 w 240"/>
              <a:gd name="T5" fmla="*/ 838200 h 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528">
                <a:moveTo>
                  <a:pt x="0" y="0"/>
                </a:moveTo>
                <a:cubicBezTo>
                  <a:pt x="120" y="76"/>
                  <a:pt x="240" y="152"/>
                  <a:pt x="240" y="240"/>
                </a:cubicBezTo>
                <a:cubicBezTo>
                  <a:pt x="240" y="328"/>
                  <a:pt x="120" y="428"/>
                  <a:pt x="0" y="52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Freeform 472"/>
          <p:cNvSpPr>
            <a:spLocks/>
          </p:cNvSpPr>
          <p:nvPr/>
        </p:nvSpPr>
        <p:spPr bwMode="auto">
          <a:xfrm>
            <a:off x="6161903" y="2767913"/>
            <a:ext cx="1143000" cy="3276600"/>
          </a:xfrm>
          <a:custGeom>
            <a:avLst/>
            <a:gdLst>
              <a:gd name="T0" fmla="*/ 0 w 720"/>
              <a:gd name="T1" fmla="*/ 3276600 h 2064"/>
              <a:gd name="T2" fmla="*/ 1143000 w 720"/>
              <a:gd name="T3" fmla="*/ 1524000 h 2064"/>
              <a:gd name="T4" fmla="*/ 0 w 720"/>
              <a:gd name="T5" fmla="*/ 0 h 20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2064">
                <a:moveTo>
                  <a:pt x="0" y="2064"/>
                </a:moveTo>
                <a:cubicBezTo>
                  <a:pt x="360" y="1684"/>
                  <a:pt x="720" y="1304"/>
                  <a:pt x="720" y="960"/>
                </a:cubicBezTo>
                <a:cubicBezTo>
                  <a:pt x="720" y="616"/>
                  <a:pt x="360" y="308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6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2.96296E-6 C 0.00348 0.08379 0.00694 0.16782 -0.00435 0.21481 C -0.01546 0.26157 -0.04791 0.26852 -0.06667 0.28125 C -0.08542 0.29421 -0.10122 0.2919 -0.11667 0.29027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4" y="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C -0.00816 0.15833 -0.01614 0.3169 -0.03107 0.39537 C -0.04601 0.47384 -0.06875 0.45764 -0.0901 0.47014 C -0.11128 0.48287 -0.1467 0.47014 -0.15833 0.47014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2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C -0.00729 0.15555 -0.01458 0.31111 -0.03333 0.39722 C -0.05208 0.48333 -0.08507 0.49421 -0.11285 0.51597 C -0.14063 0.53819 -0.17031 0.53356 -0.2 0.52916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2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C 0.00313 0.07315 0.00626 0.14652 -0.01407 0.19328 C -0.03438 0.23981 -0.08837 0.26227 -0.12171 0.27916 C -0.15521 0.29606 -0.20851 0.28889 -0.21511 0.29467 C -0.22188 0.3 -0.16476 0.30602 -0.16216 0.31412 C -0.15955 0.32199 -0.18629 0.33703 -0.19966 0.34282 C -0.21303 0.34861 -0.22744 0.34884 -0.24167 0.34953 " pathEditMode="relative" rAng="0" ptsTypes="AAAAAAA">
                                      <p:cBhvr>
                                        <p:cTn id="26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79" y="1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C -0.00764 0.13264 -0.0151 0.26551 -0.04132 0.34097 C -0.06771 0.41643 -0.12222 0.43472 -0.15851 0.45347 C -0.19479 0.47199 -0.25121 0.44861 -0.25833 0.45347 C -0.26528 0.4581 -0.2 0.4699 -0.19965 0.48148 C -0.19948 0.49305 -0.25746 0.51041 -0.2566 0.52222 C -0.25573 0.53402 -0.19028 0.54074 -0.19479 0.55254 C -0.1993 0.56435 -0.24149 0.57893 -0.28333 0.59375 " pathEditMode="relative" rAng="0" ptsTypes="AAAAAAAA">
                                      <p:cBhvr>
                                        <p:cTn id="39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2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C -0.00278 0.18449 -0.00556 0.36967 -0.03802 0.47477 C -0.07049 0.57986 -0.14722 0.60162 -0.19497 0.63102 C -0.24288 0.66041 -0.28403 0.65509 -0.325 0.65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50" y="3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C 0.00122 0.17777 0.0026 0.35578 -0.03021 0.45023 C -0.06303 0.54444 -0.14497 0.54606 -0.19688 0.56643 C -0.24879 0.5868 -0.32726 0.56666 -0.34132 0.57268 C -0.35539 0.5787 -0.28108 0.59143 -0.28108 0.60231 C -0.28108 0.61319 -0.3573 0.64838 -0.34132 0.63842 C -0.32535 0.62847 -0.21615 0.62384 -0.18577 0.54305 C -0.15539 0.4625 -0.12848 0.22546 -0.15886 0.15416 C -0.18924 0.0831 -0.27882 0.09977 -0.36823 0.1162 " pathEditMode="relative" rAng="0" ptsTypes="AAAAAAAAA">
                                      <p:cBhvr>
                                        <p:cTn id="56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03" y="3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41" grpId="0"/>
      <p:bldP spid="42" grpId="0"/>
      <p:bldP spid="45" grpId="0"/>
      <p:bldP spid="47" grpId="0"/>
      <p:bldP spid="49" grpId="0"/>
      <p:bldP spid="50" grpId="0"/>
      <p:bldP spid="51" grpId="0"/>
      <p:bldP spid="52" grpId="0" animBg="1"/>
      <p:bldP spid="53" grpId="0" animBg="1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 smtClean="0"/>
              <a:t>Coalesced hashing with a </a:t>
            </a:r>
            <a:r>
              <a:rPr lang="en-ZA" sz="3200" dirty="0" smtClean="0">
                <a:solidFill>
                  <a:srgbClr val="FF0000"/>
                </a:solidFill>
              </a:rPr>
              <a:t>cellar</a:t>
            </a:r>
            <a:endParaRPr lang="en-ZA" sz="3200" dirty="0">
              <a:solidFill>
                <a:srgbClr val="FF0000"/>
              </a:solidFill>
            </a:endParaRPr>
          </a:p>
        </p:txBody>
      </p:sp>
      <p:sp>
        <p:nvSpPr>
          <p:cNvPr id="28" name="Content Placeholder 1"/>
          <p:cNvSpPr>
            <a:spLocks noGrp="1"/>
          </p:cNvSpPr>
          <p:nvPr>
            <p:ph idx="1"/>
          </p:nvPr>
        </p:nvSpPr>
        <p:spPr>
          <a:xfrm>
            <a:off x="717209" y="922639"/>
            <a:ext cx="7886700" cy="5791199"/>
          </a:xfrm>
        </p:spPr>
        <p:txBody>
          <a:bodyPr>
            <a:norm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Reserve </a:t>
            </a:r>
            <a:r>
              <a:rPr lang="en-ZA" dirty="0" smtClean="0"/>
              <a:t>part of the table for </a:t>
            </a:r>
            <a:br>
              <a:rPr lang="en-ZA" dirty="0" smtClean="0"/>
            </a:br>
            <a:r>
              <a:rPr lang="en-ZA" dirty="0" smtClean="0"/>
              <a:t>collision (overflow) data</a:t>
            </a:r>
          </a:p>
          <a:p>
            <a:r>
              <a:rPr lang="en-ZA" dirty="0" smtClean="0">
                <a:solidFill>
                  <a:srgbClr val="0070C0"/>
                </a:solidFill>
              </a:rPr>
              <a:t>This subset is called </a:t>
            </a:r>
            <a:br>
              <a:rPr lang="en-ZA" dirty="0" smtClean="0">
                <a:solidFill>
                  <a:srgbClr val="0070C0"/>
                </a:solidFill>
              </a:rPr>
            </a:br>
            <a:r>
              <a:rPr lang="en-ZA" dirty="0" smtClean="0">
                <a:solidFill>
                  <a:srgbClr val="0070C0"/>
                </a:solidFill>
              </a:rPr>
              <a:t>“the cellar”</a:t>
            </a:r>
          </a:p>
          <a:p>
            <a:r>
              <a:rPr lang="en-ZA" dirty="0" smtClean="0"/>
              <a:t>All overflow goes into the</a:t>
            </a:r>
            <a:br>
              <a:rPr lang="en-ZA" dirty="0" smtClean="0"/>
            </a:br>
            <a:r>
              <a:rPr lang="en-ZA" dirty="0" smtClean="0"/>
              <a:t>cellar until the cellar is full</a:t>
            </a:r>
          </a:p>
          <a:p>
            <a:r>
              <a:rPr lang="en-ZA" dirty="0" smtClean="0">
                <a:solidFill>
                  <a:srgbClr val="00B050"/>
                </a:solidFill>
              </a:rPr>
              <a:t>If cellar is full, resort to</a:t>
            </a:r>
            <a:br>
              <a:rPr lang="en-ZA" dirty="0" smtClean="0">
                <a:solidFill>
                  <a:srgbClr val="00B050"/>
                </a:solidFill>
              </a:rPr>
            </a:br>
            <a:r>
              <a:rPr lang="en-ZA" dirty="0" smtClean="0">
                <a:solidFill>
                  <a:srgbClr val="00B050"/>
                </a:solidFill>
              </a:rPr>
              <a:t>probing again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An appropriately-sized</a:t>
            </a:r>
            <a:br>
              <a:rPr lang="en-ZA" dirty="0" smtClean="0">
                <a:solidFill>
                  <a:srgbClr val="FF0000"/>
                </a:solidFill>
              </a:rPr>
            </a:br>
            <a:r>
              <a:rPr lang="en-ZA" dirty="0" smtClean="0">
                <a:solidFill>
                  <a:srgbClr val="FF0000"/>
                </a:solidFill>
              </a:rPr>
              <a:t>cellar can be efficient,</a:t>
            </a:r>
            <a:br>
              <a:rPr lang="en-ZA" dirty="0" smtClean="0">
                <a:solidFill>
                  <a:srgbClr val="FF0000"/>
                </a:solidFill>
              </a:rPr>
            </a:br>
            <a:r>
              <a:rPr lang="en-ZA" dirty="0" smtClean="0">
                <a:solidFill>
                  <a:srgbClr val="FF0000"/>
                </a:solidFill>
              </a:rPr>
              <a:t>and will not cause clustering!</a:t>
            </a:r>
          </a:p>
          <a:p>
            <a:pPr lvl="1"/>
            <a:endParaRPr lang="en-ZA" dirty="0"/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 smtClean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 smtClean="0">
              <a:solidFill>
                <a:srgbClr val="FF0000"/>
              </a:solidFill>
            </a:endParaRPr>
          </a:p>
        </p:txBody>
      </p:sp>
      <p:sp>
        <p:nvSpPr>
          <p:cNvPr id="29" name="Rectangle 149"/>
          <p:cNvSpPr>
            <a:spLocks noChangeArrowheads="1"/>
          </p:cNvSpPr>
          <p:nvPr/>
        </p:nvSpPr>
        <p:spPr bwMode="auto">
          <a:xfrm>
            <a:off x="6523854" y="1194485"/>
            <a:ext cx="1981200" cy="3048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  <a:latin typeface="Arial Unicode MS" pitchFamily="34" charset="-128"/>
              </a:rPr>
              <a:t>h(K) = K % 10</a:t>
            </a:r>
          </a:p>
        </p:txBody>
      </p:sp>
      <p:graphicFrame>
        <p:nvGraphicFramePr>
          <p:cNvPr id="30" name="Group 452"/>
          <p:cNvGraphicFramePr>
            <a:graphicFrameLocks noGrp="1"/>
          </p:cNvGraphicFramePr>
          <p:nvPr>
            <p:extLst/>
          </p:nvPr>
        </p:nvGraphicFramePr>
        <p:xfrm>
          <a:off x="5247503" y="1363232"/>
          <a:ext cx="914400" cy="5257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322"/>
          <p:cNvGraphicFramePr>
            <a:graphicFrameLocks noGrp="1"/>
          </p:cNvGraphicFramePr>
          <p:nvPr>
            <p:extLst/>
          </p:nvPr>
        </p:nvGraphicFramePr>
        <p:xfrm>
          <a:off x="4782066" y="1345513"/>
          <a:ext cx="457200" cy="52832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Rectangle 355"/>
          <p:cNvSpPr>
            <a:spLocks noChangeArrowheads="1"/>
          </p:cNvSpPr>
          <p:nvPr/>
        </p:nvSpPr>
        <p:spPr bwMode="auto">
          <a:xfrm>
            <a:off x="6314303" y="1777313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33</a:t>
            </a:r>
          </a:p>
        </p:txBody>
      </p:sp>
      <p:sp>
        <p:nvSpPr>
          <p:cNvPr id="33" name="Rectangle 356"/>
          <p:cNvSpPr>
            <a:spLocks noChangeArrowheads="1"/>
          </p:cNvSpPr>
          <p:nvPr/>
        </p:nvSpPr>
        <p:spPr bwMode="auto">
          <a:xfrm>
            <a:off x="6695303" y="1777313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16</a:t>
            </a:r>
          </a:p>
        </p:txBody>
      </p:sp>
      <p:sp>
        <p:nvSpPr>
          <p:cNvPr id="34" name="Rectangle 357"/>
          <p:cNvSpPr>
            <a:spLocks noChangeArrowheads="1"/>
          </p:cNvSpPr>
          <p:nvPr/>
        </p:nvSpPr>
        <p:spPr bwMode="auto">
          <a:xfrm>
            <a:off x="7457303" y="1771131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23</a:t>
            </a:r>
          </a:p>
        </p:txBody>
      </p:sp>
      <p:sp>
        <p:nvSpPr>
          <p:cNvPr id="35" name="Rectangle 358"/>
          <p:cNvSpPr>
            <a:spLocks noChangeArrowheads="1"/>
          </p:cNvSpPr>
          <p:nvPr/>
        </p:nvSpPr>
        <p:spPr bwMode="auto">
          <a:xfrm>
            <a:off x="7076303" y="1777313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27</a:t>
            </a:r>
          </a:p>
        </p:txBody>
      </p:sp>
      <p:sp>
        <p:nvSpPr>
          <p:cNvPr id="36" name="Rectangle 359"/>
          <p:cNvSpPr>
            <a:spLocks noChangeArrowheads="1"/>
          </p:cNvSpPr>
          <p:nvPr/>
        </p:nvSpPr>
        <p:spPr bwMode="auto">
          <a:xfrm>
            <a:off x="7838303" y="1777313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26</a:t>
            </a:r>
          </a:p>
        </p:txBody>
      </p:sp>
      <p:sp>
        <p:nvSpPr>
          <p:cNvPr id="37" name="Rectangle 360"/>
          <p:cNvSpPr>
            <a:spLocks noChangeArrowheads="1"/>
          </p:cNvSpPr>
          <p:nvPr/>
        </p:nvSpPr>
        <p:spPr bwMode="auto">
          <a:xfrm>
            <a:off x="8219303" y="1777313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79</a:t>
            </a:r>
          </a:p>
        </p:txBody>
      </p:sp>
      <p:sp>
        <p:nvSpPr>
          <p:cNvPr id="38" name="Text Box 453"/>
          <p:cNvSpPr txBox="1">
            <a:spLocks noChangeArrowheads="1"/>
          </p:cNvSpPr>
          <p:nvPr/>
        </p:nvSpPr>
        <p:spPr bwMode="auto">
          <a:xfrm>
            <a:off x="5702900" y="5022957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 Unicode MS" pitchFamily="34" charset="-128"/>
              </a:rPr>
              <a:t>-1</a:t>
            </a:r>
          </a:p>
        </p:txBody>
      </p:sp>
      <p:sp>
        <p:nvSpPr>
          <p:cNvPr id="39" name="Text Box 454"/>
          <p:cNvSpPr txBox="1">
            <a:spLocks noChangeArrowheads="1"/>
          </p:cNvSpPr>
          <p:nvPr/>
        </p:nvSpPr>
        <p:spPr bwMode="auto">
          <a:xfrm>
            <a:off x="5704703" y="2934601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-1</a:t>
            </a:r>
          </a:p>
        </p:txBody>
      </p:sp>
      <p:sp>
        <p:nvSpPr>
          <p:cNvPr id="40" name="Text Box 455"/>
          <p:cNvSpPr txBox="1">
            <a:spLocks noChangeArrowheads="1"/>
          </p:cNvSpPr>
          <p:nvPr/>
        </p:nvSpPr>
        <p:spPr bwMode="auto">
          <a:xfrm>
            <a:off x="5704703" y="3377513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-1</a:t>
            </a:r>
          </a:p>
        </p:txBody>
      </p:sp>
      <p:sp>
        <p:nvSpPr>
          <p:cNvPr id="41" name="Text Box 456"/>
          <p:cNvSpPr txBox="1">
            <a:spLocks noChangeArrowheads="1"/>
          </p:cNvSpPr>
          <p:nvPr/>
        </p:nvSpPr>
        <p:spPr bwMode="auto">
          <a:xfrm>
            <a:off x="5702900" y="2584557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 Unicode MS" pitchFamily="34" charset="-128"/>
              </a:rPr>
              <a:t>-1</a:t>
            </a:r>
          </a:p>
        </p:txBody>
      </p:sp>
      <p:sp>
        <p:nvSpPr>
          <p:cNvPr id="42" name="Text Box 457"/>
          <p:cNvSpPr txBox="1">
            <a:spLocks noChangeArrowheads="1"/>
          </p:cNvSpPr>
          <p:nvPr/>
        </p:nvSpPr>
        <p:spPr bwMode="auto">
          <a:xfrm>
            <a:off x="5665574" y="2598844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 smtClean="0">
                <a:solidFill>
                  <a:prstClr val="black"/>
                </a:solidFill>
                <a:latin typeface="Arial Unicode MS" pitchFamily="34" charset="-128"/>
              </a:rPr>
              <a:t>10</a:t>
            </a:r>
            <a:endParaRPr lang="en-US" sz="1800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43" name="Text Box 458"/>
          <p:cNvSpPr txBox="1">
            <a:spLocks noChangeArrowheads="1"/>
          </p:cNvSpPr>
          <p:nvPr/>
        </p:nvSpPr>
        <p:spPr bwMode="auto">
          <a:xfrm>
            <a:off x="5711910" y="422202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 Unicode MS" pitchFamily="34" charset="-128"/>
              </a:rPr>
              <a:t>-1</a:t>
            </a:r>
          </a:p>
        </p:txBody>
      </p:sp>
      <p:sp>
        <p:nvSpPr>
          <p:cNvPr id="44" name="Text Box 459"/>
          <p:cNvSpPr txBox="1">
            <a:spLocks noChangeArrowheads="1"/>
          </p:cNvSpPr>
          <p:nvPr/>
        </p:nvSpPr>
        <p:spPr bwMode="auto">
          <a:xfrm>
            <a:off x="5704703" y="4611001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-1</a:t>
            </a:r>
          </a:p>
        </p:txBody>
      </p:sp>
      <p:sp>
        <p:nvSpPr>
          <p:cNvPr id="45" name="Text Box 460"/>
          <p:cNvSpPr txBox="1">
            <a:spLocks noChangeArrowheads="1"/>
          </p:cNvSpPr>
          <p:nvPr/>
        </p:nvSpPr>
        <p:spPr bwMode="auto">
          <a:xfrm>
            <a:off x="5702900" y="3810901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 Unicode MS" pitchFamily="34" charset="-128"/>
              </a:rPr>
              <a:t>-1</a:t>
            </a:r>
          </a:p>
        </p:txBody>
      </p:sp>
      <p:sp>
        <p:nvSpPr>
          <p:cNvPr id="46" name="Text Box 461"/>
          <p:cNvSpPr txBox="1">
            <a:spLocks noChangeArrowheads="1"/>
          </p:cNvSpPr>
          <p:nvPr/>
        </p:nvSpPr>
        <p:spPr bwMode="auto">
          <a:xfrm>
            <a:off x="5675614" y="6234176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 Unicode MS" pitchFamily="34" charset="-128"/>
              </a:rPr>
              <a:t>-1</a:t>
            </a:r>
          </a:p>
        </p:txBody>
      </p:sp>
      <p:sp>
        <p:nvSpPr>
          <p:cNvPr id="47" name="Text Box 462"/>
          <p:cNvSpPr txBox="1">
            <a:spLocks noChangeArrowheads="1"/>
          </p:cNvSpPr>
          <p:nvPr/>
        </p:nvSpPr>
        <p:spPr bwMode="auto">
          <a:xfrm>
            <a:off x="5697497" y="544205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 Unicode MS" pitchFamily="34" charset="-128"/>
              </a:rPr>
              <a:t>-1</a:t>
            </a:r>
          </a:p>
        </p:txBody>
      </p:sp>
      <p:sp>
        <p:nvSpPr>
          <p:cNvPr id="48" name="Text Box 463"/>
          <p:cNvSpPr txBox="1">
            <a:spLocks noChangeArrowheads="1"/>
          </p:cNvSpPr>
          <p:nvPr/>
        </p:nvSpPr>
        <p:spPr bwMode="auto">
          <a:xfrm>
            <a:off x="5675614" y="582222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 Unicode MS" pitchFamily="34" charset="-128"/>
              </a:rPr>
              <a:t>-1</a:t>
            </a:r>
          </a:p>
        </p:txBody>
      </p:sp>
      <p:sp>
        <p:nvSpPr>
          <p:cNvPr id="49" name="Text Box 465"/>
          <p:cNvSpPr txBox="1">
            <a:spLocks noChangeArrowheads="1"/>
          </p:cNvSpPr>
          <p:nvPr/>
        </p:nvSpPr>
        <p:spPr bwMode="auto">
          <a:xfrm>
            <a:off x="5675614" y="381173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 smtClean="0">
                <a:solidFill>
                  <a:prstClr val="black"/>
                </a:solidFill>
                <a:latin typeface="Arial Unicode MS" pitchFamily="34" charset="-128"/>
              </a:rPr>
              <a:t>11</a:t>
            </a:r>
            <a:endParaRPr lang="en-US" sz="1800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50" name="Text Box 466"/>
          <p:cNvSpPr txBox="1">
            <a:spLocks noChangeArrowheads="1"/>
          </p:cNvSpPr>
          <p:nvPr/>
        </p:nvSpPr>
        <p:spPr bwMode="auto">
          <a:xfrm>
            <a:off x="5688227" y="545772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 smtClean="0">
                <a:solidFill>
                  <a:prstClr val="black"/>
                </a:solidFill>
                <a:latin typeface="Arial Unicode MS" pitchFamily="34" charset="-128"/>
              </a:rPr>
              <a:t>12</a:t>
            </a:r>
            <a:endParaRPr lang="en-US" sz="1800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51" name="Rectangle 469"/>
          <p:cNvSpPr>
            <a:spLocks noChangeArrowheads="1"/>
          </p:cNvSpPr>
          <p:nvPr/>
        </p:nvSpPr>
        <p:spPr bwMode="auto">
          <a:xfrm>
            <a:off x="8600303" y="1777313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13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53" name="Freeform 471"/>
          <p:cNvSpPr>
            <a:spLocks/>
          </p:cNvSpPr>
          <p:nvPr/>
        </p:nvSpPr>
        <p:spPr bwMode="auto">
          <a:xfrm>
            <a:off x="6161903" y="5651251"/>
            <a:ext cx="381000" cy="838200"/>
          </a:xfrm>
          <a:custGeom>
            <a:avLst/>
            <a:gdLst>
              <a:gd name="T0" fmla="*/ 0 w 240"/>
              <a:gd name="T1" fmla="*/ 0 h 528"/>
              <a:gd name="T2" fmla="*/ 381000 w 240"/>
              <a:gd name="T3" fmla="*/ 381000 h 528"/>
              <a:gd name="T4" fmla="*/ 0 w 240"/>
              <a:gd name="T5" fmla="*/ 838200 h 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528">
                <a:moveTo>
                  <a:pt x="0" y="0"/>
                </a:moveTo>
                <a:cubicBezTo>
                  <a:pt x="120" y="76"/>
                  <a:pt x="240" y="152"/>
                  <a:pt x="240" y="240"/>
                </a:cubicBezTo>
                <a:cubicBezTo>
                  <a:pt x="240" y="328"/>
                  <a:pt x="120" y="428"/>
                  <a:pt x="0" y="52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 rot="16200000">
            <a:off x="3868977" y="5510429"/>
            <a:ext cx="436606" cy="97768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50076" y="5657334"/>
            <a:ext cx="1581665" cy="6405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prstClr val="black"/>
                </a:solidFill>
              </a:rPr>
              <a:t>Cellar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56" name="Text Box 453"/>
          <p:cNvSpPr txBox="1">
            <a:spLocks noChangeArrowheads="1"/>
          </p:cNvSpPr>
          <p:nvPr/>
        </p:nvSpPr>
        <p:spPr bwMode="auto">
          <a:xfrm>
            <a:off x="5704703" y="1348689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-1</a:t>
            </a:r>
          </a:p>
        </p:txBody>
      </p:sp>
      <p:sp>
        <p:nvSpPr>
          <p:cNvPr id="57" name="Text Box 454"/>
          <p:cNvSpPr txBox="1">
            <a:spLocks noChangeArrowheads="1"/>
          </p:cNvSpPr>
          <p:nvPr/>
        </p:nvSpPr>
        <p:spPr bwMode="auto">
          <a:xfrm>
            <a:off x="5704703" y="1729689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-1</a:t>
            </a:r>
          </a:p>
        </p:txBody>
      </p:sp>
      <p:sp>
        <p:nvSpPr>
          <p:cNvPr id="58" name="Text Box 455"/>
          <p:cNvSpPr txBox="1">
            <a:spLocks noChangeArrowheads="1"/>
          </p:cNvSpPr>
          <p:nvPr/>
        </p:nvSpPr>
        <p:spPr bwMode="auto">
          <a:xfrm>
            <a:off x="5704703" y="217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-1</a:t>
            </a:r>
          </a:p>
        </p:txBody>
      </p:sp>
      <p:sp>
        <p:nvSpPr>
          <p:cNvPr id="59" name="Freeform 471"/>
          <p:cNvSpPr>
            <a:spLocks/>
          </p:cNvSpPr>
          <p:nvPr/>
        </p:nvSpPr>
        <p:spPr bwMode="auto">
          <a:xfrm>
            <a:off x="6174516" y="2868762"/>
            <a:ext cx="449989" cy="2788572"/>
          </a:xfrm>
          <a:custGeom>
            <a:avLst/>
            <a:gdLst>
              <a:gd name="T0" fmla="*/ 0 w 240"/>
              <a:gd name="T1" fmla="*/ 0 h 528"/>
              <a:gd name="T2" fmla="*/ 381000 w 240"/>
              <a:gd name="T3" fmla="*/ 381000 h 528"/>
              <a:gd name="T4" fmla="*/ 0 w 240"/>
              <a:gd name="T5" fmla="*/ 838200 h 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528">
                <a:moveTo>
                  <a:pt x="0" y="0"/>
                </a:moveTo>
                <a:cubicBezTo>
                  <a:pt x="120" y="76"/>
                  <a:pt x="240" y="152"/>
                  <a:pt x="240" y="240"/>
                </a:cubicBezTo>
                <a:cubicBezTo>
                  <a:pt x="240" y="328"/>
                  <a:pt x="120" y="428"/>
                  <a:pt x="0" y="52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Freeform 471"/>
          <p:cNvSpPr>
            <a:spLocks/>
          </p:cNvSpPr>
          <p:nvPr/>
        </p:nvSpPr>
        <p:spPr bwMode="auto">
          <a:xfrm>
            <a:off x="6169110" y="4003587"/>
            <a:ext cx="448189" cy="2040926"/>
          </a:xfrm>
          <a:custGeom>
            <a:avLst/>
            <a:gdLst>
              <a:gd name="T0" fmla="*/ 0 w 240"/>
              <a:gd name="T1" fmla="*/ 0 h 528"/>
              <a:gd name="T2" fmla="*/ 381000 w 240"/>
              <a:gd name="T3" fmla="*/ 381000 h 528"/>
              <a:gd name="T4" fmla="*/ 0 w 240"/>
              <a:gd name="T5" fmla="*/ 838200 h 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528">
                <a:moveTo>
                  <a:pt x="0" y="0"/>
                </a:moveTo>
                <a:cubicBezTo>
                  <a:pt x="120" y="76"/>
                  <a:pt x="240" y="152"/>
                  <a:pt x="240" y="240"/>
                </a:cubicBezTo>
                <a:cubicBezTo>
                  <a:pt x="240" y="328"/>
                  <a:pt x="120" y="428"/>
                  <a:pt x="0" y="52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93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2.96296E-6 C 0.0033 0.03472 0.00677 0.06944 -0.00435 0.08889 C -0.01546 0.10833 -0.04791 0.11111 -0.06667 0.11643 C -0.08542 0.12176 -0.10122 0.12083 -0.1165 0.12014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7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C -0.00816 0.10023 -0.01614 0.20069 -0.0309 0.25046 C -0.04583 0.3 -0.0684 0.28981 -0.08958 0.29768 C -0.11059 0.30578 -0.14583 0.29768 -0.15729 0.29768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1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C -0.00747 0.10602 -0.01458 0.21203 -0.03299 0.27083 C -0.05139 0.3294 -0.08403 0.3368 -0.11146 0.35162 C -0.13889 0.36713 -0.16823 0.36389 -0.19722 0.36065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61" y="1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5E-6 -1.11111E-6 C 0.00209 0.0037 0.00643 0.00671 0.00626 0.01158 C 0.00608 0.01921 0.0059 0.02685 0.00538 0.03449 C 0.00538 0.03565 0.00521 0.03704 0.00452 0.0382 C 0.0026 0.04097 0.00035 0.04352 -0.00173 0.0463 L -0.00798 0.05463 C -0.01025 0.05718 -0.01303 0.05903 -0.01511 0.06181 C -0.01598 0.06296 -0.01685 0.06435 -0.01788 0.06551 C -0.01858 0.06644 -0.01945 0.0669 -0.02032 0.06783 C -0.02136 0.06898 -0.02205 0.07037 -0.0231 0.07153 C -0.03091 0.07963 -0.0257 0.07338 -0.03108 0.07847 C -0.03212 0.07963 -0.03334 0.08125 -0.03455 0.08195 C -0.03629 0.0831 -0.03993 0.08449 -0.03993 0.08472 C -0.04862 0.09329 -0.03941 0.08472 -0.04619 0.08935 C -0.04705 0.08982 -0.04792 0.09097 -0.04879 0.09167 C -0.0507 0.09283 -0.05435 0.09352 -0.05591 0.09398 C -0.06389 0.09954 -0.05816 0.09607 -0.07378 0.10139 C -0.07499 0.10162 -0.07605 0.10232 -0.07726 0.10255 C -0.08472 0.10394 -0.08143 0.10301 -0.08716 0.10486 C -0.09357 0.10926 -0.09011 0.10741 -0.10139 0.10972 C -0.10782 0.11088 -0.11441 0.11204 -0.12084 0.1132 C -0.12292 0.11366 -0.125 0.11435 -0.12709 0.11458 L -0.16702 0.11551 C -0.16789 0.11597 -0.16875 0.11644 -0.16962 0.11667 C -0.18264 0.12107 -0.17865 0.11852 -0.19723 0.12269 C -0.20018 0.12338 -0.20608 0.12477 -0.20886 0.125 C -0.21303 0.1257 -0.21702 0.12593 -0.22119 0.12616 C -0.21546 0.12222 -0.21754 0.12269 -0.20782 0.125 C -0.20608 0.12546 -0.20435 0.12662 -0.20261 0.12755 L -0.2 0.1287 C -0.19879 0.12986 -0.19757 0.13125 -0.19636 0.13218 C -0.19549 0.13287 -0.19462 0.1331 -0.19358 0.13357 C -0.18594 0.13658 -0.19375 0.1331 -0.1875 0.13588 C -0.17969 0.14283 -0.18959 0.13449 -0.18212 0.13958 C -0.17535 0.14421 -0.18351 0.14005 -0.17691 0.14306 C -0.1757 0.14421 -0.17466 0.14583 -0.17327 0.14676 C -0.16737 0.1507 -0.16754 0.14699 -0.16268 0.15394 C -0.16077 0.15602 -0.15869 0.1581 -0.1573 0.16088 C -0.1566 0.16204 -0.15625 0.16366 -0.15539 0.16458 C -0.15469 0.16528 -0.15365 0.16505 -0.15296 0.16574 C -0.15105 0.16713 -0.14931 0.16898 -0.1474 0.17037 L -0.1448 0.17292 L -0.13768 0.18727 L -0.13594 0.19097 L -0.13421 0.19421 C -0.13125 0.20579 -0.13594 0.18796 -0.13143 0.20278 C -0.13073 0.20509 -0.13004 0.20741 -0.12969 0.20995 C -0.12935 0.21227 -0.12882 0.21597 -0.12796 0.21829 C -0.12744 0.21991 -0.12674 0.22153 -0.12622 0.22315 C -0.12553 0.22546 -0.12518 0.22801 -0.12448 0.23033 C -0.12223 0.23611 -0.1231 0.2331 -0.12171 0.23843 C -0.12136 0.2412 -0.12119 0.24421 -0.12084 0.24699 C -0.11997 0.25162 -0.11806 0.26134 -0.11806 0.26158 C -0.11771 0.26574 -0.11771 0.26991 -0.11719 0.27431 C -0.11702 0.27824 -0.11546 0.28241 -0.11459 0.28634 C -0.11181 0.30139 -0.11546 0.28264 -0.11285 0.29468 C -0.11233 0.29745 -0.11129 0.30278 -0.11112 0.30556 C -0.11077 0.30857 -0.11042 0.31158 -0.11007 0.31482 C -0.1106 0.33773 -0.10799 0.35162 -0.11198 0.36991 C -0.11216 0.37107 -0.1125 0.37222 -0.11285 0.37338 C -0.11337 0.37523 -0.11407 0.37662 -0.11459 0.37824 C -0.11702 0.39074 -0.11389 0.37593 -0.11719 0.38658 C -0.11789 0.38889 -0.11841 0.3912 -0.11893 0.39375 L -0.12171 0.4044 L -0.12257 0.4081 C -0.12292 0.40926 -0.12292 0.41065 -0.12344 0.41181 L -0.12882 0.42245 C -0.13299 0.43079 -0.12778 0.42037 -0.13316 0.43079 C -0.13386 0.43195 -0.13421 0.43333 -0.13507 0.43426 C -0.13577 0.43519 -0.13681 0.43588 -0.13768 0.43658 C -0.13872 0.4382 -0.13959 0.43982 -0.14046 0.44144 C -0.14115 0.44259 -0.1415 0.44398 -0.14202 0.44514 C -0.14306 0.44653 -0.14462 0.44745 -0.14566 0.44861 C -0.14671 0.44977 -0.1474 0.45116 -0.14844 0.45232 C -0.14948 0.4537 -0.1507 0.45463 -0.15191 0.45579 C -0.15296 0.45671 -0.15382 0.45741 -0.15452 0.45833 C -0.15973 0.46389 -0.15452 0.46019 -0.16181 0.46644 C -0.16285 0.46736 -0.16424 0.46806 -0.16528 0.46898 C -0.16702 0.47037 -0.16875 0.47199 -0.17049 0.47361 C -0.17153 0.47454 -0.17257 0.475 -0.17327 0.47616 C -0.17414 0.47732 -0.175 0.47847 -0.17605 0.47963 C -0.1783 0.48241 -0.18247 0.48611 -0.18473 0.4882 C -0.18577 0.48889 -0.18664 0.48958 -0.1875 0.49051 C -0.19185 0.49491 -0.18994 0.49306 -0.19358 0.49653 C -0.19879 0.50648 -0.19202 0.49468 -0.1981 0.50116 C -0.19896 0.50208 -0.19896 0.50394 -0.2 0.50463 C -0.20157 0.50602 -0.20365 0.50579 -0.20521 0.50718 C -0.21198 0.51296 -0.20365 0.50533 -0.2106 0.5132 C -0.21303 0.51574 -0.21407 0.51574 -0.21667 0.51783 C -0.21771 0.51852 -0.21841 0.51968 -0.21945 0.52037 C -0.229 0.52593 -0.22136 0.51968 -0.22761 0.525 C -0.23143 0.5331 -0.22691 0.52523 -0.23195 0.52986 C -0.23299 0.53079 -0.23351 0.53241 -0.23455 0.53357 C -0.24046 0.53935 -0.23994 0.54074 -0.23994 0.53588 L -0.24063 0.53588 " pathEditMode="relative" rAng="0" ptsTypes="AAAAAAAAAAAAAAAAAAAAAAAAAAAAAAAAAAAAAAAAAAAAAAAAAAAAAAAAAAAAAAAAAAAAAAAAAAAAAAAAAAAAAAAAAAAAAAAA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2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1.66667E-6 2.96296E-6 C 0.00087 0.00324 0.00191 0.00671 0.00261 0.01041 C 0.00295 0.01203 0.00434 0.03009 0.00452 0.03078 C 0.00417 0.0375 0.00417 0.04421 0.00347 0.05115 C 0.0033 0.05324 0.00209 0.05509 0.00174 0.05717 C 0.00087 0.06111 0.00122 0.06435 -1.66667E-6 0.06782 C -0.00052 0.06921 -0.00121 0.07037 -0.00191 0.07152 C -0.00226 0.07268 -0.0026 0.07384 -0.00278 0.07477 C -0.00312 0.07639 -0.00312 0.07824 -0.00364 0.07963 C -0.00416 0.08102 -0.00486 0.08217 -0.00555 0.08333 C -0.00781 0.09236 -0.00469 0.08125 -0.00816 0.09051 C -0.01198 0.10046 -0.00573 0.08727 -0.01094 0.09768 C -0.01111 0.09884 -0.01128 0.10023 -0.0118 0.10139 C -0.01232 0.10254 -0.01319 0.10347 -0.01354 0.10486 C -0.01528 0.11018 -0.01371 0.10856 -0.01545 0.11296 C -0.0158 0.11435 -0.01666 0.11551 -0.01719 0.11666 C -0.02222 0.12893 -0.01857 0.12315 -0.02344 0.12986 C -0.02378 0.13102 -0.02396 0.1324 -0.02448 0.13356 C -0.02552 0.1368 -0.02795 0.14143 -0.02986 0.14421 C -0.03055 0.1456 -0.0316 0.14676 -0.03246 0.14791 C -0.03403 0.15393 -0.03281 0.15023 -0.03698 0.15856 L -0.03889 0.16203 C -0.03906 0.16319 -0.03923 0.16458 -0.03976 0.16574 C -0.0408 0.16828 -0.04271 0.17014 -0.04323 0.17291 C -0.04357 0.17407 -0.04357 0.17546 -0.04427 0.17639 C -0.04618 0.18009 -0.04791 0.18148 -0.05052 0.18379 C -0.05503 0.19236 -0.0493 0.18171 -0.05503 0.19074 C -0.05573 0.19166 -0.05607 0.19328 -0.05677 0.19421 C -0.05851 0.19606 -0.06041 0.19745 -0.06215 0.19907 C -0.06319 0.19977 -0.06389 0.20115 -0.06493 0.20139 L -0.0684 0.20277 C -0.07569 0.2125 -0.06632 0.20092 -0.07465 0.2074 C -0.07916 0.21088 -0.07552 0.21111 -0.08003 0.21342 C -0.0842 0.21551 -0.08385 0.21365 -0.08732 0.21597 C -0.0934 0.2199 -0.08576 0.21713 -0.09444 0.21944 C -0.10121 0.22523 -0.09271 0.21852 -0.10069 0.22291 C -0.10173 0.22338 -0.10243 0.22453 -0.10347 0.22523 C -0.10434 0.22592 -0.10538 0.22592 -0.10625 0.22639 C -0.10816 0.22777 -0.10955 0.23032 -0.11163 0.23125 C -0.1125 0.23171 -0.11354 0.23194 -0.11423 0.2324 C -0.12309 0.23889 -0.11632 0.23611 -0.12326 0.23842 C -0.12413 0.23935 -0.12535 0.23981 -0.12604 0.24097 C -0.12916 0.2456 -0.12882 0.24838 -0.13229 0.25162 C -0.13333 0.25277 -0.13472 0.25324 -0.13594 0.25416 C -0.1408 0.25787 -0.13628 0.25555 -0.14288 0.25995 C -0.14427 0.26065 -0.14809 0.2618 -0.1493 0.26227 C -0.15017 0.26296 -0.15087 0.26412 -0.15191 0.26458 C -0.15607 0.26643 -0.15677 0.26481 -0.16007 0.26713 C -0.16094 0.26782 -0.1618 0.26898 -0.16267 0.26944 C -0.1717 0.27453 -0.16094 0.2662 -0.16996 0.27315 C -0.17448 0.27662 -0.17083 0.27477 -0.17621 0.27777 C -0.17708 0.27847 -0.17812 0.2787 -0.17899 0.27916 C -0.18021 0.27986 -0.18125 0.28125 -0.18264 0.28148 C -0.18732 0.2824 -0.19219 0.2824 -0.19705 0.28264 C -0.20364 0.28565 -0.19583 0.2824 -0.20955 0.28518 C -0.21059 0.28518 -0.21128 0.28588 -0.21215 0.28634 C -0.21476 0.28727 -0.21753 0.28773 -0.22014 0.28865 C -0.22118 0.28912 -0.22205 0.28958 -0.22291 0.28981 C -0.22413 0.29027 -0.22535 0.29074 -0.22656 0.2912 C -0.22743 0.29143 -0.2283 0.29213 -0.22916 0.29236 C -0.2316 0.29282 -0.23403 0.29305 -0.23646 0.29352 L -0.24271 0.29467 L -0.25 0.29583 C -0.25173 0.29629 -0.25347 0.29676 -0.25538 0.29722 C -0.25746 0.29722 -0.25955 0.29768 -0.26163 0.29815 C -0.26562 0.29768 -0.26944 0.29722 -0.27344 0.29722 C -0.27604 0.29722 -0.26788 0.29745 -0.26528 0.29815 C -0.26441 0.29838 -0.26354 0.29884 -0.2625 0.2993 C -0.26128 0.29977 -0.26007 0.3 -0.25903 0.30046 C -0.25712 0.30115 -0.25347 0.30277 -0.25347 0.30301 C -0.25104 0.30509 -0.25017 0.30625 -0.24722 0.30764 C -0.24548 0.30856 -0.24357 0.30926 -0.24184 0.31018 C -0.24097 0.31041 -0.23993 0.31065 -0.23906 0.31134 C -0.23732 0.31296 -0.23576 0.31527 -0.23368 0.3162 C -0.23194 0.3169 -0.22986 0.31713 -0.2283 0.31852 C -0.22066 0.32546 -0.23038 0.31713 -0.22291 0.32199 C -0.21597 0.32685 -0.2243 0.32268 -0.21753 0.32569 C -0.21632 0.32801 -0.21406 0.3324 -0.21215 0.33402 C -0.21128 0.33449 -0.21041 0.33472 -0.20955 0.33518 C -0.20486 0.34143 -0.2092 0.33634 -0.2033 0.34097 C -0.20139 0.34259 -0.19791 0.34583 -0.19791 0.34606 C -0.19722 0.34699 -0.19687 0.34838 -0.19601 0.34953 C -0.19184 0.35509 -0.19166 0.35115 -0.18889 0.36041 C -0.18767 0.36435 -0.18698 0.36875 -0.18524 0.37199 L -0.17986 0.38287 C -0.17986 0.3831 -0.17621 0.39004 -0.17621 0.39027 L -0.17361 0.39375 C -0.17257 0.39745 -0.1717 0.40023 -0.1717 0.4044 C -0.1717 0.42546 -0.17187 0.44652 -0.17274 0.46759 C -0.17274 0.46921 -0.17482 0.47592 -0.17535 0.47847 C -0.17673 0.48565 -0.17587 0.48171 -0.17812 0.49027 L -0.17899 0.49398 C -0.17934 0.49514 -0.17951 0.49629 -0.17986 0.49745 C -0.18038 0.49907 -0.1809 0.50069 -0.1816 0.50231 C -0.18281 0.50486 -0.18403 0.50717 -0.18524 0.50949 C -0.18524 0.50972 -0.18889 0.51666 -0.18889 0.5169 C -0.18976 0.51759 -0.1908 0.51805 -0.19149 0.51921 C -0.19982 0.52847 -0.19375 0.52384 -0.20052 0.52847 C -0.20538 0.53819 -0.19913 0.52639 -0.20503 0.53449 C -0.2059 0.53541 -0.20607 0.53727 -0.20694 0.53819 C -0.20798 0.53935 -0.20937 0.53958 -0.21041 0.54051 C -0.21128 0.54143 -0.21198 0.54305 -0.21302 0.54421 C -0.21389 0.54514 -0.21493 0.5456 -0.2158 0.54652 C -0.21666 0.54768 -0.21736 0.54907 -0.2184 0.55023 C -0.21927 0.55115 -0.22031 0.55162 -0.22118 0.55254 C -0.22205 0.5537 -0.22274 0.55509 -0.22378 0.55602 C -0.225 0.55717 -0.22621 0.5574 -0.22743 0.55833 C -0.23229 0.56203 -0.22795 0.55972 -0.23281 0.5618 C -0.23472 0.56342 -0.23611 0.56574 -0.23819 0.56666 C -0.23906 0.56713 -0.2401 0.56736 -0.24097 0.56782 C -0.24184 0.56852 -0.24271 0.56967 -0.24357 0.57037 C -0.24444 0.57083 -0.24548 0.57083 -0.24635 0.57152 C -0.24791 0.57245 -0.2493 0.57407 -0.25087 0.575 C -0.2526 0.57615 -0.25451 0.57662 -0.25625 0.57754 C -0.26528 0.58148 -0.25121 0.57546 -0.2625 0.57986 C -0.26441 0.58055 -0.26614 0.58148 -0.26788 0.5824 C -0.26892 0.58264 -0.26979 0.58287 -0.27066 0.58356 C -0.27153 0.58426 -0.27239 0.58541 -0.27344 0.58588 C -0.27482 0.58657 -0.27639 0.5868 -0.27795 0.58703 C -0.27847 0.58842 -0.27882 0.58981 -0.27969 0.59074 C -0.28246 0.59444 -0.28229 0.59143 -0.28229 0.59421 L -0.28229 0.59444 " pathEditMode="relative" rAng="0" ptsTypes="AAAAAAAAAAAAAAAAAAAAAAAAAAAAAAAAAAAAAAAAAAAAAAAAAAAAAAAAAAAAAAAAAAAAAAAAAAAAAAAAAAAAAAAAAAAAAAAAAAAAAAAAAAAAAAAAAAAAAAAAAAA">
                                      <p:cBhvr>
                                        <p:cTn id="4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89" y="2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C -0.00278 0.13426 -0.00556 0.26921 -0.03802 0.34583 C -0.07031 0.42222 -0.14688 0.43819 -0.19445 0.45949 C -0.24219 0.48102 -0.28316 0.47708 -0.32396 0.47338 " pathEditMode="relative" rAng="0" ptsTypes="AAAA">
                                      <p:cBhvr>
                                        <p:cTn id="5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98" y="2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4 0.00556 0 0.01112 -0.00104 0.01667 C -0.00138 0.01875 -0.0026 0.02014 -0.00364 0.02153 C -0.00538 0.02338 -0.00746 0.02454 -0.00902 0.02639 C -0.0118 0.02917 -0.01441 0.03218 -0.01718 0.03473 C -0.01805 0.03542 -0.01909 0.03635 -0.01996 0.03704 C -0.02152 0.03866 -0.02274 0.04051 -0.02447 0.0419 C -0.02517 0.0426 -0.02621 0.0426 -0.02708 0.04306 C -0.02829 0.04375 -0.02951 0.04468 -0.03072 0.04561 C -0.03194 0.04653 -0.03298 0.04815 -0.03437 0.04908 C -0.04826 0.05996 -0.03576 0.04954 -0.046 0.05625 C -0.04756 0.05741 -0.04895 0.0588 -0.05052 0.05996 C -0.05312 0.06181 -0.05694 0.06181 -0.05954 0.06227 C -0.06545 0.06389 -0.06093 0.06297 -0.06666 0.06598 C -0.06822 0.06667 -0.07361 0.06806 -0.07482 0.06829 C -0.07604 0.06922 -0.07708 0.07038 -0.07847 0.07084 C -0.08055 0.07153 -0.08263 0.07153 -0.08472 0.072 C -0.08593 0.07223 -0.08715 0.07269 -0.08836 0.07315 C -0.09027 0.07385 -0.09201 0.07477 -0.09375 0.07547 C -0.09461 0.07593 -0.09548 0.07639 -0.09652 0.07686 C -0.09774 0.07709 -0.09895 0.07755 -0.1 0.07801 C -0.10607 0.07963 -0.10972 0.08056 -0.11545 0.08149 C -0.1184 0.08195 -0.12135 0.08241 -0.12447 0.08288 C -0.12673 0.08311 -0.12916 0.08357 -0.13159 0.08403 C -0.14461 0.0882 -0.1335 0.08496 -0.15138 0.08866 C -0.15468 0.08936 -0.15798 0.09098 -0.16128 0.09121 C -0.17274 0.09213 -0.1842 0.0919 -0.19566 0.09237 C -0.19739 0.09283 -0.19913 0.09329 -0.20104 0.09352 C -0.20364 0.09399 -0.20642 0.09399 -0.20902 0.09468 C -0.21093 0.09538 -0.21267 0.09676 -0.21458 0.09723 C -0.21718 0.09792 -0.21996 0.09792 -0.22256 0.09838 C -0.23941 0.10139 -0.21232 0.09746 -0.23697 0.1007 C -0.24409 0.10394 -0.23593 0.10047 -0.25138 0.10325 C -0.25243 0.10325 -0.25329 0.10417 -0.25416 0.1044 C -0.2559 0.10487 -0.25781 0.10533 -0.25954 0.10556 C -0.26493 0.10649 -0.27569 0.10788 -0.27569 0.10788 C -0.28055 0.11019 -0.27795 0.10926 -0.28559 0.11042 C -0.29131 0.11112 -0.29704 0.11204 -0.30277 0.11274 C -0.31024 0.11366 -0.32795 0.11482 -0.33784 0.11644 C -0.3401 0.11667 -0.34218 0.11713 -0.34427 0.1176 C -0.35329 0.11922 -0.34878 0.11783 -0.35503 0.11991 C -0.35416 0.11922 -0.35347 0.1176 -0.35225 0.1176 C -0.34861 0.1176 -0.34496 0.11852 -0.34149 0.11991 C -0.34027 0.12061 -0.33993 0.12269 -0.33888 0.12362 C -0.33628 0.12593 -0.33454 0.12616 -0.33159 0.12709 C -0.33072 0.12801 -0.32986 0.12894 -0.32899 0.12963 C -0.32812 0.1301 -0.32708 0.13033 -0.32621 0.13079 C -0.325 0.13149 -0.32378 0.13241 -0.32256 0.13311 C -0.3217 0.13403 -0.32083 0.13496 -0.31996 0.13565 C -0.31822 0.13658 -0.31614 0.13704 -0.31458 0.13797 C -0.31284 0.13889 -0.31145 0.14028 -0.31006 0.14167 C -0.30816 0.14306 -0.30659 0.14561 -0.30451 0.1463 C -0.30277 0.14723 -0.30069 0.14746 -0.29913 0.14885 C -0.28975 0.15718 -0.30434 0.14445 -0.29288 0.15371 C -0.29097 0.1551 -0.28923 0.15672 -0.2875 0.15834 C -0.28663 0.15926 -0.28576 0.16019 -0.28472 0.16088 C -0.2835 0.16158 -0.28229 0.16227 -0.28125 0.1632 C -0.2802 0.16413 -0.27951 0.16575 -0.27847 0.1669 C -0.27378 0.17176 -0.27447 0.17107 -0.27031 0.17292 C -0.26979 0.17385 -0.26649 0.1794 -0.26579 0.18125 C -0.26145 0.19306 -0.26649 0.18241 -0.26232 0.19075 C -0.26197 0.19237 -0.2618 0.19422 -0.26128 0.19561 C -0.26024 0.19885 -0.25868 0.20186 -0.25781 0.20533 L -0.2559 0.2125 C -0.25555 0.21482 -0.25538 0.21737 -0.25503 0.21968 C -0.25486 0.2213 -0.25434 0.22292 -0.25416 0.22454 C -0.25295 0.23288 -0.25312 0.23565 -0.25225 0.24491 C -0.25208 0.24723 -0.25173 0.24977 -0.25138 0.25209 C -0.25104 0.25487 -0.25086 0.25764 -0.25052 0.26042 C -0.25034 0.2625 -0.2493 0.2713 -0.24878 0.27362 C -0.24826 0.27616 -0.24687 0.28102 -0.24687 0.28102 C -0.24566 0.29538 -0.24635 0.28727 -0.24427 0.30487 L -0.2434 0.31204 C -0.24357 0.32616 -0.24375 0.34028 -0.24427 0.35417 C -0.24427 0.35672 -0.24461 0.35903 -0.24513 0.36135 C -0.24618 0.36737 -0.24687 0.36852 -0.24878 0.37338 C -0.24895 0.375 -0.24913 0.37663 -0.24965 0.37825 C -0.25034 0.38033 -0.25295 0.38542 -0.25416 0.38774 C -0.25572 0.39792 -0.25399 0.38982 -0.25677 0.39862 C -0.25729 0.39977 -0.25729 0.40116 -0.25781 0.40232 C -0.26041 0.40926 -0.25902 0.40232 -0.26128 0.41065 C -0.2618 0.41227 -0.26197 0.41389 -0.26232 0.41551 C -0.2625 0.41737 -0.26267 0.41945 -0.26319 0.42153 C -0.26406 0.42477 -0.26597 0.42755 -0.26666 0.43102 C -0.26701 0.43218 -0.26718 0.43357 -0.2677 0.43473 C -0.26875 0.43797 -0.26944 0.44167 -0.27118 0.44422 C -0.27222 0.44538 -0.27326 0.44653 -0.27395 0.44792 C -0.28125 0.46112 -0.27517 0.45417 -0.28211 0.46112 C -0.28454 0.46621 -0.28524 0.46829 -0.28836 0.472 C -0.28923 0.47292 -0.29027 0.47338 -0.29114 0.47431 C -0.29236 0.47547 -0.2934 0.47686 -0.29461 0.47778 C -0.29652 0.47963 -0.29809 0.48172 -0.3 0.48264 C -0.30156 0.48357 -0.30312 0.48403 -0.30451 0.48519 C -0.3059 0.48612 -0.30694 0.4875 -0.30816 0.48866 C -0.30972 0.49005 -0.31111 0.49121 -0.31267 0.49237 C -0.31388 0.49329 -0.3151 0.49375 -0.31631 0.49468 C -0.31753 0.49584 -0.31875 0.49723 -0.31996 0.49838 C -0.3217 0.5 -0.32534 0.50301 -0.32534 0.50301 C -0.32586 0.5044 -0.32638 0.50579 -0.32708 0.50672 C -0.32812 0.50811 -0.32951 0.50926 -0.33072 0.51042 C -0.33246 0.51204 -0.33454 0.5132 -0.33611 0.51505 C -0.34305 0.52431 -0.33941 0.52038 -0.34687 0.52709 C -0.34791 0.52801 -0.34861 0.52894 -0.34965 0.52963 L -0.35868 0.53565 L -0.36232 0.53797 C -0.36302 0.54075 -0.36458 0.54399 -0.36041 0.54514 C -0.35329 0.54723 -0.33246 0.54838 -0.32534 0.54885 C -0.32413 0.54908 -0.31857 0.55047 -0.31718 0.55116 C -0.30868 0.55533 -0.31892 0.55209 -0.30902 0.55487 C -0.30434 0.55903 -0.30833 0.55625 -0.30104 0.55834 C -0.29913 0.55903 -0.29513 0.56135 -0.29375 0.56204 C -0.29253 0.5625 -0.29131 0.56274 -0.2901 0.5632 C -0.28888 0.56436 -0.28784 0.56575 -0.28663 0.56667 C -0.28229 0.57038 -0.2842 0.56806 -0.2802 0.57038 C -0.27899 0.57107 -0.27795 0.572 -0.27673 0.57269 C -0.2743 0.57593 -0.27066 0.57825 -0.26944 0.58241 C -0.26701 0.59028 -0.26857 0.58658 -0.26493 0.59329 C -0.26527 0.60047 -0.2651 0.60764 -0.26579 0.61482 C -0.26614 0.61737 -0.26631 0.62014 -0.2677 0.622 C -0.26961 0.62454 -0.27239 0.62524 -0.27482 0.62686 C -0.27604 0.62755 -0.27725 0.62871 -0.27847 0.62917 C -0.28142 0.63056 -0.28454 0.63195 -0.2875 0.63288 C -0.28993 0.63357 -0.29652 0.63426 -0.29913 0.63519 C -0.30191 0.63612 -0.30451 0.63797 -0.30729 0.63889 C -0.31857 0.6426 -0.30451 0.63774 -0.31354 0.64121 C -0.31475 0.64167 -0.31597 0.6419 -0.31718 0.64237 C -0.31909 0.64306 -0.32066 0.64445 -0.32256 0.64491 L -0.32899 0.64607 C -0.33506 0.64723 -0.33784 0.64746 -0.34427 0.64838 C -0.34947 0.6507 -0.34965 0.65116 -0.35781 0.65209 C -0.36076 0.65232 -0.36371 0.65209 -0.36666 0.65209 L -0.36579 0.65209 " pathEditMode="relative" ptsTypes="AAAAAAAAAAAAAAAAAAAAAAAAAAAAAAAAAAAAAAAAAAAAAAAAAAAAAAAAAAAAAAAAAAAAAAAAAAAAAAAAAAAAAAAAAAAAAAAAAAAAAAAAAAAAAAAAAAAAAAAAAAAAAAAAAAAAA">
                                      <p:cBhvr>
                                        <p:cTn id="6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41" grpId="0"/>
      <p:bldP spid="42" grpId="0"/>
      <p:bldP spid="45" grpId="0"/>
      <p:bldP spid="47" grpId="0"/>
      <p:bldP spid="49" grpId="0"/>
      <p:bldP spid="50" grpId="0"/>
      <p:bldP spid="51" grpId="0"/>
      <p:bldP spid="53" grpId="0" animBg="1"/>
      <p:bldP spid="59" grpId="0" animBg="1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22"/>
          <p:cNvGraphicFramePr>
            <a:graphicFrameLocks noGrp="1"/>
          </p:cNvGraphicFramePr>
          <p:nvPr>
            <p:extLst/>
          </p:nvPr>
        </p:nvGraphicFramePr>
        <p:xfrm>
          <a:off x="5086865" y="2649494"/>
          <a:ext cx="457200" cy="40640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 smtClean="0"/>
              <a:t>Bucket addressing</a:t>
            </a:r>
            <a:endParaRPr lang="en-ZA" sz="3200" dirty="0">
              <a:solidFill>
                <a:srgbClr val="FF0000"/>
              </a:solidFill>
            </a:endParaRPr>
          </a:p>
        </p:txBody>
      </p:sp>
      <p:sp>
        <p:nvSpPr>
          <p:cNvPr id="28" name="Content Placeholder 1"/>
          <p:cNvSpPr>
            <a:spLocks noGrp="1"/>
          </p:cNvSpPr>
          <p:nvPr>
            <p:ph idx="1"/>
          </p:nvPr>
        </p:nvSpPr>
        <p:spPr>
          <a:xfrm>
            <a:off x="717208" y="922639"/>
            <a:ext cx="8138467" cy="1614615"/>
          </a:xfrm>
        </p:spPr>
        <p:txBody>
          <a:bodyPr>
            <a:normAutofit/>
          </a:bodyPr>
          <a:lstStyle/>
          <a:p>
            <a:r>
              <a:rPr lang="en-ZA" dirty="0" smtClean="0">
                <a:solidFill>
                  <a:srgbClr val="0070C0"/>
                </a:solidFill>
              </a:rPr>
              <a:t>Similar to chaining</a:t>
            </a:r>
            <a:r>
              <a:rPr lang="en-ZA" dirty="0" smtClean="0"/>
              <a:t>: store multiple keys in one row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A row is a “bucket” that has enough space for multiple keys</a:t>
            </a:r>
          </a:p>
          <a:p>
            <a:r>
              <a:rPr lang="en-ZA" dirty="0" smtClean="0">
                <a:solidFill>
                  <a:srgbClr val="00B050"/>
                </a:solidFill>
              </a:rPr>
              <a:t>If a bucket overflows</a:t>
            </a:r>
            <a:r>
              <a:rPr lang="en-ZA" dirty="0" smtClean="0"/>
              <a:t>: use probing, or store a pointer to the overflow location</a:t>
            </a:r>
            <a:endParaRPr lang="en-ZA" dirty="0"/>
          </a:p>
          <a:p>
            <a:endParaRPr lang="en-ZA" dirty="0" smtClean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 smtClean="0">
              <a:solidFill>
                <a:srgbClr val="FF0000"/>
              </a:solidFill>
            </a:endParaRPr>
          </a:p>
        </p:txBody>
      </p:sp>
      <p:graphicFrame>
        <p:nvGraphicFramePr>
          <p:cNvPr id="6" name="Group 452"/>
          <p:cNvGraphicFramePr>
            <a:graphicFrameLocks noGrp="1"/>
          </p:cNvGraphicFramePr>
          <p:nvPr>
            <p:extLst/>
          </p:nvPr>
        </p:nvGraphicFramePr>
        <p:xfrm>
          <a:off x="1441619" y="2649838"/>
          <a:ext cx="914400" cy="40386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322"/>
          <p:cNvGraphicFramePr>
            <a:graphicFrameLocks noGrp="1"/>
          </p:cNvGraphicFramePr>
          <p:nvPr>
            <p:extLst/>
          </p:nvPr>
        </p:nvGraphicFramePr>
        <p:xfrm>
          <a:off x="984419" y="2649838"/>
          <a:ext cx="457200" cy="40640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355"/>
          <p:cNvSpPr>
            <a:spLocks noChangeArrowheads="1"/>
          </p:cNvSpPr>
          <p:nvPr/>
        </p:nvSpPr>
        <p:spPr bwMode="auto">
          <a:xfrm>
            <a:off x="2574324" y="260933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33</a:t>
            </a:r>
          </a:p>
        </p:txBody>
      </p:sp>
      <p:sp>
        <p:nvSpPr>
          <p:cNvPr id="11" name="Rectangle 355"/>
          <p:cNvSpPr>
            <a:spLocks noChangeArrowheads="1"/>
          </p:cNvSpPr>
          <p:nvPr/>
        </p:nvSpPr>
        <p:spPr bwMode="auto">
          <a:xfrm>
            <a:off x="2949146" y="260933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16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12" name="Rectangle 355"/>
          <p:cNvSpPr>
            <a:spLocks noChangeArrowheads="1"/>
          </p:cNvSpPr>
          <p:nvPr/>
        </p:nvSpPr>
        <p:spPr bwMode="auto">
          <a:xfrm>
            <a:off x="3323968" y="260933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27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13" name="Rectangle 355"/>
          <p:cNvSpPr>
            <a:spLocks noChangeArrowheads="1"/>
          </p:cNvSpPr>
          <p:nvPr/>
        </p:nvSpPr>
        <p:spPr bwMode="auto">
          <a:xfrm>
            <a:off x="3698790" y="260933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23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14" name="Rectangle 355"/>
          <p:cNvSpPr>
            <a:spLocks noChangeArrowheads="1"/>
          </p:cNvSpPr>
          <p:nvPr/>
        </p:nvSpPr>
        <p:spPr bwMode="auto">
          <a:xfrm>
            <a:off x="4073612" y="260933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26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15" name="Rectangle 355"/>
          <p:cNvSpPr>
            <a:spLocks noChangeArrowheads="1"/>
          </p:cNvSpPr>
          <p:nvPr/>
        </p:nvSpPr>
        <p:spPr bwMode="auto">
          <a:xfrm>
            <a:off x="4448434" y="260933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13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graphicFrame>
        <p:nvGraphicFramePr>
          <p:cNvPr id="16" name="Group 452"/>
          <p:cNvGraphicFramePr>
            <a:graphicFrameLocks noGrp="1"/>
          </p:cNvGraphicFramePr>
          <p:nvPr>
            <p:extLst/>
          </p:nvPr>
        </p:nvGraphicFramePr>
        <p:xfrm>
          <a:off x="5544065" y="2649494"/>
          <a:ext cx="1095632" cy="4038600"/>
        </p:xfrm>
        <a:graphic>
          <a:graphicData uri="http://schemas.openxmlformats.org/drawingml/2006/table">
            <a:tbl>
              <a:tblPr/>
              <a:tblGrid>
                <a:gridCol w="436605"/>
                <a:gridCol w="436606"/>
                <a:gridCol w="222421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355"/>
          <p:cNvSpPr>
            <a:spLocks noChangeArrowheads="1"/>
          </p:cNvSpPr>
          <p:nvPr/>
        </p:nvSpPr>
        <p:spPr bwMode="auto">
          <a:xfrm>
            <a:off x="6614982" y="260933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33</a:t>
            </a:r>
          </a:p>
        </p:txBody>
      </p:sp>
      <p:sp>
        <p:nvSpPr>
          <p:cNvPr id="19" name="Rectangle 355"/>
          <p:cNvSpPr>
            <a:spLocks noChangeArrowheads="1"/>
          </p:cNvSpPr>
          <p:nvPr/>
        </p:nvSpPr>
        <p:spPr bwMode="auto">
          <a:xfrm>
            <a:off x="6989804" y="260933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16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20" name="Rectangle 355"/>
          <p:cNvSpPr>
            <a:spLocks noChangeArrowheads="1"/>
          </p:cNvSpPr>
          <p:nvPr/>
        </p:nvSpPr>
        <p:spPr bwMode="auto">
          <a:xfrm>
            <a:off x="7364626" y="260933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27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21" name="Rectangle 355"/>
          <p:cNvSpPr>
            <a:spLocks noChangeArrowheads="1"/>
          </p:cNvSpPr>
          <p:nvPr/>
        </p:nvSpPr>
        <p:spPr bwMode="auto">
          <a:xfrm>
            <a:off x="7739448" y="260933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23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22" name="Rectangle 355"/>
          <p:cNvSpPr>
            <a:spLocks noChangeArrowheads="1"/>
          </p:cNvSpPr>
          <p:nvPr/>
        </p:nvSpPr>
        <p:spPr bwMode="auto">
          <a:xfrm>
            <a:off x="8114270" y="260933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26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23" name="Rectangle 355"/>
          <p:cNvSpPr>
            <a:spLocks noChangeArrowheads="1"/>
          </p:cNvSpPr>
          <p:nvPr/>
        </p:nvSpPr>
        <p:spPr bwMode="auto">
          <a:xfrm>
            <a:off x="8489092" y="260933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13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24" name="Rectangle 149"/>
          <p:cNvSpPr>
            <a:spLocks noChangeArrowheads="1"/>
          </p:cNvSpPr>
          <p:nvPr/>
        </p:nvSpPr>
        <p:spPr bwMode="auto">
          <a:xfrm>
            <a:off x="2838191" y="5997145"/>
            <a:ext cx="1981200" cy="3048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  <a:latin typeface="Arial Unicode MS" pitchFamily="34" charset="-128"/>
              </a:rPr>
              <a:t>h(K) = K % 10</a:t>
            </a:r>
          </a:p>
        </p:txBody>
      </p:sp>
      <p:graphicFrame>
        <p:nvGraphicFramePr>
          <p:cNvPr id="25" name="Group 191"/>
          <p:cNvGraphicFramePr>
            <a:graphicFrameLocks/>
          </p:cNvGraphicFramePr>
          <p:nvPr>
            <p:extLst/>
          </p:nvPr>
        </p:nvGraphicFramePr>
        <p:xfrm>
          <a:off x="7739448" y="3962400"/>
          <a:ext cx="469556" cy="1614616"/>
        </p:xfrm>
        <a:graphic>
          <a:graphicData uri="http://schemas.openxmlformats.org/drawingml/2006/table">
            <a:tbl>
              <a:tblPr/>
              <a:tblGrid>
                <a:gridCol w="469556"/>
              </a:tblGrid>
              <a:tr h="40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18303" marB="183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18303" marB="183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…</a:t>
                      </a:r>
                    </a:p>
                  </a:txBody>
                  <a:tcPr marT="18303" marB="183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18303" marB="183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Line 177"/>
          <p:cNvSpPr>
            <a:spLocks noChangeShapeType="1"/>
          </p:cNvSpPr>
          <p:nvPr/>
        </p:nvSpPr>
        <p:spPr bwMode="auto">
          <a:xfrm>
            <a:off x="6532605" y="4085968"/>
            <a:ext cx="1206843" cy="16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213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24 0.18635 " pathEditMode="relative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231 L -0.16563 0.36273 " pathEditMode="relative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0.00115 L -0.20746 0.42292 " pathEditMode="relative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3.33333E-6 L -0.23125 0.18982 L -0.19809 0.18727 " pathEditMode="relative" ptsTypes="A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4.81481E-6 L -0.27483 0.36504 L -0.2389 0.36504 " pathEditMode="relative" ptsTypes="A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-0.31805 0.20046 L -0.27569 0.20278 L -0.32882 0.24745 " pathEditMode="relative" ptsTypes="AA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614 0.18611 " pathEditMode="relative" ptsTypes="AA"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764 0.36412 " pathEditMode="relative" ptsTypes="AA">
                                      <p:cBhvr>
                                        <p:cTn id="6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809 0.42408 " pathEditMode="relative" ptsTypes="AA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243 0.18611 L -0.18837 0.18611 " pathEditMode="relative" ptsTypes="AAA">
                                      <p:cBhvr>
                                        <p:cTn id="7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579 0.36273 L -0.23246 0.36273 " pathEditMode="relative" ptsTypes="AAA">
                                      <p:cBhvr>
                                        <p:cTn id="7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539 0.19676 L -0.26494 0.19815 L -0.08212 0.19444 " pathEditMode="relative" ptsTypes="AAAA">
                                      <p:cBhvr>
                                        <p:cTn id="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 smtClean="0"/>
              <a:t>Deletion from a hash table</a:t>
            </a:r>
            <a:endParaRPr lang="en-ZA" sz="3200" dirty="0">
              <a:solidFill>
                <a:srgbClr val="FF0000"/>
              </a:solidFill>
            </a:endParaRPr>
          </a:p>
        </p:txBody>
      </p:sp>
      <p:sp>
        <p:nvSpPr>
          <p:cNvPr id="28" name="Content Placeholder 1"/>
          <p:cNvSpPr>
            <a:spLocks noGrp="1"/>
          </p:cNvSpPr>
          <p:nvPr>
            <p:ph idx="1"/>
          </p:nvPr>
        </p:nvSpPr>
        <p:spPr>
          <a:xfrm>
            <a:off x="717209" y="922639"/>
            <a:ext cx="7886700" cy="5791199"/>
          </a:xfrm>
        </p:spPr>
        <p:txBody>
          <a:bodyPr>
            <a:normAutofit/>
          </a:bodyPr>
          <a:lstStyle/>
          <a:p>
            <a:r>
              <a:rPr lang="en-ZA" dirty="0" smtClean="0">
                <a:solidFill>
                  <a:srgbClr val="0070C0"/>
                </a:solidFill>
              </a:rPr>
              <a:t>If hashing is </a:t>
            </a:r>
            <a:r>
              <a:rPr lang="en-ZA" dirty="0">
                <a:solidFill>
                  <a:srgbClr val="0070C0"/>
                </a:solidFill>
              </a:rPr>
              <a:t>p</a:t>
            </a:r>
            <a:r>
              <a:rPr lang="en-ZA" dirty="0" smtClean="0">
                <a:solidFill>
                  <a:srgbClr val="0070C0"/>
                </a:solidFill>
              </a:rPr>
              <a:t>erfect</a:t>
            </a:r>
            <a:r>
              <a:rPr lang="en-ZA" dirty="0" smtClean="0"/>
              <a:t>: just calculate the hash and delete the corresponding item!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If chaining is used: </a:t>
            </a:r>
            <a:r>
              <a:rPr lang="en-ZA" dirty="0" smtClean="0"/>
              <a:t>find the key to be deleted in the chain, remove, reconnect the chain	</a:t>
            </a:r>
          </a:p>
          <a:p>
            <a:pPr lvl="1"/>
            <a:r>
              <a:rPr lang="en-ZA" dirty="0" smtClean="0"/>
              <a:t>Similar to linked list deletion</a:t>
            </a:r>
          </a:p>
          <a:p>
            <a:r>
              <a:rPr lang="en-ZA" dirty="0" smtClean="0">
                <a:solidFill>
                  <a:srgbClr val="00B050"/>
                </a:solidFill>
              </a:rPr>
              <a:t>What if </a:t>
            </a:r>
            <a:r>
              <a:rPr lang="en-ZA" dirty="0" smtClean="0">
                <a:solidFill>
                  <a:srgbClr val="00B050"/>
                </a:solidFill>
              </a:rPr>
              <a:t>simple probing </a:t>
            </a:r>
            <a:r>
              <a:rPr lang="en-ZA" dirty="0" smtClean="0">
                <a:solidFill>
                  <a:srgbClr val="00B050"/>
                </a:solidFill>
              </a:rPr>
              <a:t>was used?</a:t>
            </a:r>
            <a:endParaRPr lang="en-ZA" dirty="0">
              <a:solidFill>
                <a:srgbClr val="00B050"/>
              </a:solidFill>
            </a:endParaRPr>
          </a:p>
          <a:p>
            <a:endParaRPr lang="en-ZA" dirty="0" smtClean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 smtClean="0">
              <a:solidFill>
                <a:srgbClr val="FF0000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74" t="3475" r="10420" b="5677"/>
          <a:stretch/>
        </p:blipFill>
        <p:spPr bwMode="auto">
          <a:xfrm>
            <a:off x="632770" y="3175686"/>
            <a:ext cx="6993925" cy="3501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3870074" y="4943050"/>
            <a:ext cx="1029730" cy="106679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prstClr val="black"/>
                </a:solidFill>
              </a:rPr>
              <a:t>Not in the table!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3033379">
            <a:off x="5727872" y="3163786"/>
            <a:ext cx="436606" cy="97768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834525" y="2867970"/>
            <a:ext cx="1029730" cy="7846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prstClr val="black"/>
                </a:solidFill>
              </a:rPr>
              <a:t>Look for B1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34525" y="4104676"/>
            <a:ext cx="1029730" cy="106679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prstClr val="black"/>
                </a:solidFill>
              </a:rPr>
              <a:t>Not in the table!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834525" y="5390722"/>
            <a:ext cx="1029730" cy="13231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prstClr val="black"/>
                </a:solidFill>
              </a:rPr>
              <a:t>Two items are “lost”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85572" y="1966361"/>
            <a:ext cx="1860720" cy="1427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Label deleted keys as deleted, but do not remove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334530" y="3764692"/>
            <a:ext cx="420129" cy="323508"/>
          </a:xfrm>
          <a:prstGeom prst="ellipse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341588" y="4602719"/>
            <a:ext cx="420129" cy="323508"/>
          </a:xfrm>
          <a:prstGeom prst="ellipse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329662" y="4041527"/>
            <a:ext cx="420129" cy="323508"/>
          </a:xfrm>
          <a:prstGeom prst="ellipse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329662" y="4879554"/>
            <a:ext cx="420129" cy="32350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25540" y="4323495"/>
            <a:ext cx="420129" cy="32350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273370" y="4598597"/>
            <a:ext cx="420129" cy="323508"/>
          </a:xfrm>
          <a:prstGeom prst="ellipse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3033379">
            <a:off x="3771385" y="4008164"/>
            <a:ext cx="436606" cy="97768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78038" y="3712348"/>
            <a:ext cx="1029730" cy="7846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prstClr val="black"/>
                </a:solidFill>
              </a:rPr>
              <a:t>Look for B4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186434" y="4048645"/>
            <a:ext cx="420129" cy="323508"/>
          </a:xfrm>
          <a:prstGeom prst="ellipse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2735" y="3459893"/>
            <a:ext cx="757881" cy="32827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29538" y="3592203"/>
            <a:ext cx="1387558" cy="5395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Wasteful!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22418" y="4329995"/>
            <a:ext cx="1386040" cy="18236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prstClr val="black"/>
                </a:solidFill>
              </a:rPr>
              <a:t>After a certain number of deletions, reorganise</a:t>
            </a:r>
          </a:p>
          <a:p>
            <a:pPr algn="ctr"/>
            <a:r>
              <a:rPr lang="en-ZA" sz="1600" dirty="0">
                <a:solidFill>
                  <a:prstClr val="black"/>
                </a:solidFill>
              </a:rPr>
              <a:t>(rehash) the table</a:t>
            </a:r>
            <a:endParaRPr lang="en-ZA" sz="16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26330" y="3201872"/>
            <a:ext cx="757881" cy="3474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61879" y="3173472"/>
            <a:ext cx="757881" cy="3474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5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animBg="1"/>
      <p:bldP spid="8" grpId="0" animBg="1"/>
      <p:bldP spid="22" grpId="0" animBg="1"/>
      <p:bldP spid="4" grpId="0" animBg="1"/>
      <p:bldP spid="15" grpId="0" animBg="1"/>
      <p:bldP spid="16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dirty="0" smtClean="0"/>
              <a:t>Collisions in Hashing</a:t>
            </a:r>
            <a:endParaRPr lang="en-Z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2790" y="1166598"/>
            <a:ext cx="7886700" cy="2392148"/>
          </a:xfrm>
        </p:spPr>
        <p:txBody>
          <a:bodyPr/>
          <a:lstStyle/>
          <a:p>
            <a:r>
              <a:rPr lang="en-ZA" dirty="0" smtClean="0"/>
              <a:t>No matter how good the hash function is, there is always a chance of collision</a:t>
            </a:r>
          </a:p>
          <a:p>
            <a:r>
              <a:rPr lang="en-ZA" dirty="0" smtClean="0">
                <a:solidFill>
                  <a:srgbClr val="0070C0"/>
                </a:solidFill>
              </a:rPr>
              <a:t>We map a potentially unbounded space of inputs to a bounded table of entries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The more entries there are, and the smaller the table =&gt; the higher is the chance of collision</a:t>
            </a:r>
            <a:endParaRPr lang="en-ZA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88" y="3291016"/>
            <a:ext cx="4098650" cy="31427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83029" y="3558746"/>
            <a:ext cx="3106461" cy="10608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Should we try harder and invent a </a:t>
            </a:r>
            <a:r>
              <a:rPr lang="en-ZA" dirty="0">
                <a:solidFill>
                  <a:srgbClr val="ED7D31">
                    <a:lumMod val="75000"/>
                  </a:srgbClr>
                </a:solidFill>
              </a:rPr>
              <a:t>perfect hash </a:t>
            </a:r>
            <a:r>
              <a:rPr lang="en-ZA" dirty="0">
                <a:solidFill>
                  <a:prstClr val="black"/>
                </a:solidFill>
              </a:rPr>
              <a:t>function for all cases?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3029" y="4890037"/>
            <a:ext cx="3106461" cy="10608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Can we perhaps devise an algorithm to </a:t>
            </a:r>
            <a:r>
              <a:rPr lang="en-ZA" dirty="0">
                <a:solidFill>
                  <a:srgbClr val="0070C0"/>
                </a:solidFill>
              </a:rPr>
              <a:t>resolve</a:t>
            </a:r>
            <a:r>
              <a:rPr lang="en-ZA" dirty="0">
                <a:solidFill>
                  <a:prstClr val="black"/>
                </a:solidFill>
              </a:rPr>
              <a:t> the collisions instead?</a:t>
            </a:r>
            <a:endParaRPr lang="en-Z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685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 smtClean="0"/>
              <a:t>Collision Resolution</a:t>
            </a:r>
            <a:endParaRPr lang="en-ZA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2790" y="1132580"/>
            <a:ext cx="7886700" cy="5284695"/>
          </a:xfrm>
        </p:spPr>
        <p:txBody>
          <a:bodyPr/>
          <a:lstStyle/>
          <a:p>
            <a:r>
              <a:rPr lang="en-ZA" dirty="0" smtClean="0"/>
              <a:t>Simplest approach: </a:t>
            </a:r>
            <a:r>
              <a:rPr lang="en-ZA" dirty="0" smtClean="0">
                <a:solidFill>
                  <a:schemeClr val="accent5"/>
                </a:solidFill>
              </a:rPr>
              <a:t>if the cell addressed by the hash code is occupied, </a:t>
            </a:r>
            <a:r>
              <a:rPr lang="en-ZA" dirty="0" smtClean="0">
                <a:solidFill>
                  <a:srgbClr val="FF0000"/>
                </a:solidFill>
              </a:rPr>
              <a:t>try another cell</a:t>
            </a: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 smtClean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 smtClean="0">
              <a:solidFill>
                <a:srgbClr val="FF0000"/>
              </a:solidFill>
            </a:endParaRPr>
          </a:p>
          <a:p>
            <a:endParaRPr lang="en-ZA" dirty="0" smtClean="0">
              <a:solidFill>
                <a:srgbClr val="0070C0"/>
              </a:solidFill>
            </a:endParaRPr>
          </a:p>
          <a:p>
            <a:endParaRPr lang="en-ZA" dirty="0" smtClean="0">
              <a:solidFill>
                <a:srgbClr val="0070C0"/>
              </a:solidFill>
            </a:endParaRPr>
          </a:p>
          <a:p>
            <a:r>
              <a:rPr lang="en-ZA" dirty="0" smtClean="0"/>
              <a:t>But which cell must we try?</a:t>
            </a:r>
          </a:p>
          <a:p>
            <a:r>
              <a:rPr lang="en-ZA" dirty="0" smtClean="0">
                <a:solidFill>
                  <a:srgbClr val="00B050"/>
                </a:solidFill>
              </a:rPr>
              <a:t>The key should still be easily accessible – can’t just use a random place</a:t>
            </a:r>
          </a:p>
          <a:p>
            <a:r>
              <a:rPr lang="en-ZA" dirty="0" smtClean="0"/>
              <a:t>We need a </a:t>
            </a:r>
            <a:r>
              <a:rPr lang="en-ZA" dirty="0" smtClean="0">
                <a:solidFill>
                  <a:srgbClr val="FF0000"/>
                </a:solidFill>
              </a:rPr>
              <a:t>formula</a:t>
            </a:r>
            <a:r>
              <a:rPr lang="en-ZA" dirty="0" smtClean="0"/>
              <a:t> that will derive the next possible position of K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978632" y="2998035"/>
          <a:ext cx="51733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051"/>
                <a:gridCol w="739051"/>
                <a:gridCol w="739051"/>
                <a:gridCol w="739051"/>
                <a:gridCol w="739051"/>
                <a:gridCol w="739051"/>
                <a:gridCol w="739051"/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James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257165" y="2118381"/>
            <a:ext cx="23735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prstClr val="black"/>
                </a:solidFill>
                <a:latin typeface="Arial Unicode MS" pitchFamily="34" charset="-128"/>
              </a:rPr>
              <a:t>hash(“James”) = 2</a:t>
            </a:r>
            <a:endParaRPr lang="en-US" sz="2000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978632" y="3357099"/>
          <a:ext cx="517335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051"/>
                <a:gridCol w="739051"/>
                <a:gridCol w="739051"/>
                <a:gridCol w="739051"/>
                <a:gridCol w="739051"/>
                <a:gridCol w="739051"/>
                <a:gridCol w="7390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</a:t>
                      </a:r>
                      <a:endParaRPr lang="en-ZA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Line 6"/>
          <p:cNvSpPr>
            <a:spLocks noChangeShapeType="1"/>
          </p:cNvSpPr>
          <p:nvPr/>
        </p:nvSpPr>
        <p:spPr bwMode="auto">
          <a:xfrm flipH="1" flipV="1">
            <a:off x="3591696" y="2518489"/>
            <a:ext cx="140044" cy="4388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778461" y="2118381"/>
            <a:ext cx="23735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prstClr val="black"/>
                </a:solidFill>
                <a:latin typeface="Arial Unicode MS" pitchFamily="34" charset="-128"/>
              </a:rPr>
              <a:t>hash(“Jane”) = 2</a:t>
            </a:r>
            <a:endParaRPr lang="en-US" sz="2000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V="1">
            <a:off x="3879508" y="2518489"/>
            <a:ext cx="2018783" cy="4388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330775" y="2557272"/>
            <a:ext cx="21186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 Unicode MS" pitchFamily="34" charset="-128"/>
              </a:rPr>
              <a:t>Try another cell?</a:t>
            </a:r>
            <a:endParaRPr lang="en-US" sz="2000" dirty="0">
              <a:solidFill>
                <a:srgbClr val="FF0000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42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 smtClean="0"/>
              <a:t>Collision Resolution</a:t>
            </a:r>
            <a:endParaRPr lang="en-ZA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2790" y="1132580"/>
            <a:ext cx="7886700" cy="5284695"/>
          </a:xfrm>
        </p:spPr>
        <p:txBody>
          <a:bodyPr/>
          <a:lstStyle/>
          <a:p>
            <a:r>
              <a:rPr lang="en-ZA" dirty="0"/>
              <a:t>We need a </a:t>
            </a:r>
            <a:r>
              <a:rPr lang="en-ZA" dirty="0">
                <a:solidFill>
                  <a:srgbClr val="FF0000"/>
                </a:solidFill>
              </a:rPr>
              <a:t>formula</a:t>
            </a:r>
            <a:r>
              <a:rPr lang="en-ZA" dirty="0"/>
              <a:t> that will derive the next possible position of K</a:t>
            </a: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 smtClean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 smtClean="0">
              <a:solidFill>
                <a:srgbClr val="FF0000"/>
              </a:solidFill>
            </a:endParaRPr>
          </a:p>
          <a:p>
            <a:endParaRPr lang="en-ZA" dirty="0" smtClean="0">
              <a:solidFill>
                <a:srgbClr val="0070C0"/>
              </a:solidFill>
            </a:endParaRPr>
          </a:p>
          <a:p>
            <a:endParaRPr lang="en-ZA" dirty="0" smtClean="0">
              <a:solidFill>
                <a:srgbClr val="0070C0"/>
              </a:solidFill>
            </a:endParaRPr>
          </a:p>
          <a:p>
            <a:r>
              <a:rPr lang="en-ZA" dirty="0" smtClean="0"/>
              <a:t>Create a </a:t>
            </a:r>
            <a:r>
              <a:rPr lang="en-ZA" dirty="0" smtClean="0">
                <a:solidFill>
                  <a:srgbClr val="0070C0"/>
                </a:solidFill>
              </a:rPr>
              <a:t>probing function </a:t>
            </a:r>
            <a:r>
              <a:rPr lang="en-ZA" dirty="0" smtClean="0"/>
              <a:t>p</a:t>
            </a:r>
          </a:p>
          <a:p>
            <a:r>
              <a:rPr lang="en-ZA" dirty="0" smtClean="0">
                <a:solidFill>
                  <a:srgbClr val="00B050"/>
                </a:solidFill>
              </a:rPr>
              <a:t>If a collision occurred, try the positions in the probing sequence:</a:t>
            </a:r>
          </a:p>
          <a:p>
            <a:pPr lvl="1"/>
            <a:r>
              <a:rPr lang="en-ZA" dirty="0" smtClean="0"/>
              <a:t>norm(h(K) + p(1)), </a:t>
            </a:r>
            <a:r>
              <a:rPr lang="en-ZA" dirty="0">
                <a:solidFill>
                  <a:srgbClr val="0070C0"/>
                </a:solidFill>
              </a:rPr>
              <a:t>norm(h(K) + </a:t>
            </a:r>
            <a:r>
              <a:rPr lang="en-ZA" dirty="0" smtClean="0">
                <a:solidFill>
                  <a:srgbClr val="0070C0"/>
                </a:solidFill>
              </a:rPr>
              <a:t>p(2)), </a:t>
            </a:r>
            <a:r>
              <a:rPr lang="en-ZA" dirty="0" smtClean="0"/>
              <a:t>…, </a:t>
            </a:r>
            <a:r>
              <a:rPr lang="en-ZA" dirty="0">
                <a:solidFill>
                  <a:srgbClr val="FF0000"/>
                </a:solidFill>
              </a:rPr>
              <a:t>norm(h(K) + </a:t>
            </a:r>
            <a:r>
              <a:rPr lang="en-ZA" dirty="0" smtClean="0">
                <a:solidFill>
                  <a:srgbClr val="FF0000"/>
                </a:solidFill>
              </a:rPr>
              <a:t>p(</a:t>
            </a:r>
            <a:r>
              <a:rPr lang="en-ZA" dirty="0" err="1" smtClean="0">
                <a:solidFill>
                  <a:srgbClr val="FF0000"/>
                </a:solidFill>
              </a:rPr>
              <a:t>i</a:t>
            </a:r>
            <a:r>
              <a:rPr lang="en-ZA" dirty="0" smtClean="0">
                <a:solidFill>
                  <a:srgbClr val="FF0000"/>
                </a:solidFill>
              </a:rPr>
              <a:t>))</a:t>
            </a:r>
          </a:p>
          <a:p>
            <a:pPr lvl="1"/>
            <a:r>
              <a:rPr lang="en-ZA" dirty="0" err="1" smtClean="0">
                <a:solidFill>
                  <a:srgbClr val="FF0000"/>
                </a:solidFill>
              </a:rPr>
              <a:t>i</a:t>
            </a:r>
            <a:r>
              <a:rPr lang="en-ZA" dirty="0" smtClean="0">
                <a:solidFill>
                  <a:srgbClr val="FF0000"/>
                </a:solidFill>
              </a:rPr>
              <a:t> </a:t>
            </a:r>
            <a:r>
              <a:rPr lang="en-ZA" dirty="0" smtClean="0"/>
              <a:t>is a “probe”, </a:t>
            </a:r>
            <a:r>
              <a:rPr lang="en-ZA" dirty="0" err="1" smtClean="0"/>
              <a:t>i</a:t>
            </a:r>
            <a:r>
              <a:rPr lang="en-ZA" dirty="0" smtClean="0"/>
              <a:t> = {1, 2, 3, …, T - 1}</a:t>
            </a:r>
          </a:p>
          <a:p>
            <a:pPr lvl="1"/>
            <a:r>
              <a:rPr lang="en-ZA" dirty="0" smtClean="0">
                <a:solidFill>
                  <a:srgbClr val="FF0000"/>
                </a:solidFill>
              </a:rPr>
              <a:t>norm </a:t>
            </a:r>
            <a:r>
              <a:rPr lang="en-ZA" dirty="0" smtClean="0"/>
              <a:t>is a normalisation function, squashing the indexes to the allowed range (%)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978632" y="2998035"/>
          <a:ext cx="51733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051"/>
                <a:gridCol w="739051"/>
                <a:gridCol w="739051"/>
                <a:gridCol w="739051"/>
                <a:gridCol w="739051"/>
                <a:gridCol w="739051"/>
                <a:gridCol w="739051"/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James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257165" y="2118381"/>
            <a:ext cx="23735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prstClr val="black"/>
                </a:solidFill>
                <a:latin typeface="Arial Unicode MS" pitchFamily="34" charset="-128"/>
              </a:rPr>
              <a:t>hash(“James”) = 2</a:t>
            </a:r>
            <a:endParaRPr lang="en-US" sz="2000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978632" y="3357099"/>
          <a:ext cx="517335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051"/>
                <a:gridCol w="739051"/>
                <a:gridCol w="739051"/>
                <a:gridCol w="739051"/>
                <a:gridCol w="739051"/>
                <a:gridCol w="739051"/>
                <a:gridCol w="7390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</a:t>
                      </a:r>
                      <a:endParaRPr lang="en-ZA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Line 6"/>
          <p:cNvSpPr>
            <a:spLocks noChangeShapeType="1"/>
          </p:cNvSpPr>
          <p:nvPr/>
        </p:nvSpPr>
        <p:spPr bwMode="auto">
          <a:xfrm flipH="1" flipV="1">
            <a:off x="3591696" y="2518489"/>
            <a:ext cx="140044" cy="4388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778461" y="2118381"/>
            <a:ext cx="23735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prstClr val="black"/>
                </a:solidFill>
                <a:latin typeface="Arial Unicode MS" pitchFamily="34" charset="-128"/>
              </a:rPr>
              <a:t>hash(“Jane”) = 2</a:t>
            </a:r>
            <a:endParaRPr lang="en-US" sz="2000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V="1">
            <a:off x="3879508" y="2518489"/>
            <a:ext cx="2018783" cy="4388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330775" y="2557272"/>
            <a:ext cx="21186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 Unicode MS" pitchFamily="34" charset="-128"/>
              </a:rPr>
              <a:t>Try another cell?</a:t>
            </a:r>
            <a:endParaRPr lang="en-US" sz="2000" dirty="0">
              <a:solidFill>
                <a:srgbClr val="FF0000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1549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 smtClean="0"/>
              <a:t>Linear probing</a:t>
            </a:r>
            <a:endParaRPr lang="en-ZA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2790" y="1132580"/>
            <a:ext cx="7886700" cy="3175809"/>
          </a:xfrm>
        </p:spPr>
        <p:txBody>
          <a:bodyPr/>
          <a:lstStyle/>
          <a:p>
            <a:r>
              <a:rPr lang="en-ZA" dirty="0" smtClean="0"/>
              <a:t>Use the identity function as the probe function: </a:t>
            </a:r>
            <a:r>
              <a:rPr lang="en-ZA" dirty="0" smtClean="0">
                <a:solidFill>
                  <a:srgbClr val="FF0000"/>
                </a:solidFill>
              </a:rPr>
              <a:t>p(</a:t>
            </a:r>
            <a:r>
              <a:rPr lang="en-ZA" dirty="0" err="1" smtClean="0">
                <a:solidFill>
                  <a:srgbClr val="FF0000"/>
                </a:solidFill>
              </a:rPr>
              <a:t>i</a:t>
            </a:r>
            <a:r>
              <a:rPr lang="en-ZA" dirty="0" smtClean="0">
                <a:solidFill>
                  <a:srgbClr val="FF0000"/>
                </a:solidFill>
              </a:rPr>
              <a:t>) = </a:t>
            </a:r>
            <a:r>
              <a:rPr lang="en-ZA" dirty="0" err="1" smtClean="0">
                <a:solidFill>
                  <a:srgbClr val="FF0000"/>
                </a:solidFill>
              </a:rPr>
              <a:t>i</a:t>
            </a:r>
            <a:endParaRPr lang="en-ZA" dirty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 smtClean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 smtClean="0">
              <a:solidFill>
                <a:srgbClr val="FF0000"/>
              </a:solidFill>
            </a:endParaRPr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>
          <a:xfrm>
            <a:off x="2753499" y="4083577"/>
            <a:ext cx="1981200" cy="29895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ED7D31"/>
              </a:buClr>
            </a:pPr>
            <a:r>
              <a:rPr lang="en-US" sz="2000" dirty="0" smtClean="0">
                <a:solidFill>
                  <a:prstClr val="black"/>
                </a:solidFill>
                <a:latin typeface="Arial Unicode MS" pitchFamily="34" charset="-128"/>
              </a:rPr>
              <a:t>h(K) = K % 10</a:t>
            </a:r>
          </a:p>
        </p:txBody>
      </p:sp>
      <p:graphicFrame>
        <p:nvGraphicFramePr>
          <p:cNvPr id="17" name="Group 32"/>
          <p:cNvGraphicFramePr>
            <a:graphicFrameLocks noGrp="1"/>
          </p:cNvGraphicFramePr>
          <p:nvPr>
            <p:extLst/>
          </p:nvPr>
        </p:nvGraphicFramePr>
        <p:xfrm>
          <a:off x="1256271" y="2504180"/>
          <a:ext cx="457200" cy="40640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76"/>
          <p:cNvGraphicFramePr>
            <a:graphicFrameLocks noGrp="1"/>
          </p:cNvGraphicFramePr>
          <p:nvPr>
            <p:extLst/>
          </p:nvPr>
        </p:nvGraphicFramePr>
        <p:xfrm>
          <a:off x="799071" y="2504180"/>
          <a:ext cx="457200" cy="40640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Rectangle 101"/>
          <p:cNvSpPr>
            <a:spLocks noChangeArrowheads="1"/>
          </p:cNvSpPr>
          <p:nvPr/>
        </p:nvSpPr>
        <p:spPr bwMode="auto">
          <a:xfrm>
            <a:off x="2323071" y="174218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33</a:t>
            </a:r>
          </a:p>
        </p:txBody>
      </p:sp>
      <p:sp>
        <p:nvSpPr>
          <p:cNvPr id="20" name="Rectangle 102"/>
          <p:cNvSpPr>
            <a:spLocks noChangeArrowheads="1"/>
          </p:cNvSpPr>
          <p:nvPr/>
        </p:nvSpPr>
        <p:spPr bwMode="auto">
          <a:xfrm>
            <a:off x="2704071" y="174218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16</a:t>
            </a:r>
          </a:p>
        </p:txBody>
      </p:sp>
      <p:sp>
        <p:nvSpPr>
          <p:cNvPr id="21" name="Rectangle 103"/>
          <p:cNvSpPr>
            <a:spLocks noChangeArrowheads="1"/>
          </p:cNvSpPr>
          <p:nvPr/>
        </p:nvSpPr>
        <p:spPr bwMode="auto">
          <a:xfrm>
            <a:off x="3466071" y="174218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23</a:t>
            </a:r>
          </a:p>
        </p:txBody>
      </p:sp>
      <p:sp>
        <p:nvSpPr>
          <p:cNvPr id="22" name="Rectangle 104"/>
          <p:cNvSpPr>
            <a:spLocks noChangeArrowheads="1"/>
          </p:cNvSpPr>
          <p:nvPr/>
        </p:nvSpPr>
        <p:spPr bwMode="auto">
          <a:xfrm>
            <a:off x="3085071" y="174218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27</a:t>
            </a:r>
          </a:p>
        </p:txBody>
      </p:sp>
      <p:sp>
        <p:nvSpPr>
          <p:cNvPr id="23" name="Rectangle 105"/>
          <p:cNvSpPr>
            <a:spLocks noChangeArrowheads="1"/>
          </p:cNvSpPr>
          <p:nvPr/>
        </p:nvSpPr>
        <p:spPr bwMode="auto">
          <a:xfrm>
            <a:off x="3847071" y="174218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26</a:t>
            </a:r>
          </a:p>
        </p:txBody>
      </p:sp>
      <p:sp>
        <p:nvSpPr>
          <p:cNvPr id="24" name="Rectangle 106"/>
          <p:cNvSpPr>
            <a:spLocks noChangeArrowheads="1"/>
          </p:cNvSpPr>
          <p:nvPr/>
        </p:nvSpPr>
        <p:spPr bwMode="auto">
          <a:xfrm>
            <a:off x="4228071" y="174218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79</a:t>
            </a:r>
          </a:p>
        </p:txBody>
      </p:sp>
      <p:sp>
        <p:nvSpPr>
          <p:cNvPr id="25" name="Rectangle 107"/>
          <p:cNvSpPr>
            <a:spLocks noChangeArrowheads="1"/>
          </p:cNvSpPr>
          <p:nvPr/>
        </p:nvSpPr>
        <p:spPr bwMode="auto">
          <a:xfrm>
            <a:off x="4609071" y="174218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88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08889" y="2430162"/>
            <a:ext cx="3106461" cy="10608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Search the table sequentially until an open position is found 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8889" y="3761453"/>
            <a:ext cx="3106461" cy="10608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If the end of the table is reached, start from the top of the table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08888" y="5101187"/>
            <a:ext cx="3106461" cy="10608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The search stops when the original position is reached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08888" y="1742180"/>
            <a:ext cx="3106461" cy="5232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prstClr val="black"/>
                </a:solidFill>
              </a:rPr>
              <a:t>(h(K) + 1</a:t>
            </a:r>
            <a:r>
              <a:rPr lang="de-DE" sz="1600" dirty="0">
                <a:solidFill>
                  <a:prstClr val="black"/>
                </a:solidFill>
              </a:rPr>
              <a:t>)%T</a:t>
            </a:r>
            <a:r>
              <a:rPr lang="de-DE" sz="1600" dirty="0">
                <a:solidFill>
                  <a:prstClr val="black"/>
                </a:solidFill>
              </a:rPr>
              <a:t>, (h(K) + 2) % T, …</a:t>
            </a:r>
          </a:p>
        </p:txBody>
      </p:sp>
    </p:spTree>
    <p:extLst>
      <p:ext uri="{BB962C8B-B14F-4D97-AF65-F5344CB8AC3E}">
        <p14:creationId xmlns:p14="http://schemas.microsoft.com/office/powerpoint/2010/main" val="2428396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7.51445E-7 C 0.00348 0.0837 0.00695 0.16786 -0.00434 0.2148 C -0.01545 0.2615 -0.04791 0.26844 -0.06666 0.28116 C -0.08541 0.2941 -0.10121 0.29179 -0.11666 0.29017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147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51445E-7 C -0.00816 0.15838 -0.01615 0.31699 -0.03108 0.39537 C -0.04601 0.47376 -0.06875 0.45757 -0.0901 0.47006 C -0.11128 0.48277 -0.1467 0.47006 -0.15833 0.47006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24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51445E-7 C -0.00729 0.15561 -0.01459 0.31121 -0.03334 0.39722 C -0.05209 0.48324 -0.08507 0.4941 -0.11285 0.51607 C -0.14063 0.53827 -0.17032 0.53364 -0.2 0.52925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269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51445E-7 C 0.00313 0.07306 0.00625 0.14659 -0.01406 0.19329 C -0.03437 0.23977 -0.08836 0.2622 -0.1217 0.27907 C -0.1552 0.29595 -0.2085 0.28879 -0.2151 0.29457 C -0.22187 0.30011 -0.16475 0.30613 -0.16215 0.31422 C -0.15955 0.32208 -0.18628 0.33711 -0.19965 0.34289 C -0.21302 0.34867 -0.22743 0.3489 -0.24166 0.34959 " pathEditMode="relative" rAng="0" ptsTypes="aaaaaaA">
                                      <p:cBhvr>
                                        <p:cTn id="34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71" y="174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7.51445E-7 C -0.00764 0.13272 -0.0151 0.26543 -0.04132 0.34104 C -0.06771 0.41642 -0.12222 0.43468 -0.15851 0.45341 C -0.19479 0.47191 -0.25122 0.44855 -0.25833 0.45341 C -0.26528 0.45803 -0.2 0.46983 -0.19965 0.48139 C -0.19948 0.49295 -0.25747 0.51052 -0.2566 0.52231 C -0.25573 0.5341 -0.19028 0.54081 -0.19479 0.5526 C -0.19931 0.56439 -0.24149 0.57896 -0.28333 0.59376 " pathEditMode="relative" rAng="0" ptsTypes="aaaaaaaA">
                                      <p:cBhvr>
                                        <p:cTn id="38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29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51445E-7 C -0.00278 0.18451 -0.00556 0.36971 -0.03802 0.47468 C -0.07049 0.57988 -0.14723 0.60162 -0.19497 0.63098 C -0.24289 0.66035 -0.28403 0.65503 -0.325 0.6499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50" y="330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-4.9711E-6 C 0.00122 0.17781 0.00261 0.35584 -0.0302 0.45018 C -0.06301 0.54451 -0.14496 0.54613 -0.19687 0.56648 C -0.24878 0.58683 -0.32725 0.56671 -0.34131 0.57272 C -0.35538 0.57873 -0.28107 0.59145 -0.28107 0.60232 C -0.28107 0.61318 -0.35729 0.64833 -0.34131 0.63839 C -0.32534 0.62844 -0.21614 0.62382 -0.18576 0.54313 C -0.15538 0.46243 -0.12847 0.22544 -0.15885 0.15422 C -0.18923 0.08301 -0.27881 0.09966 -0.36822 0.1163 " pathEditMode="relative" ptsTypes="aaaaaaaaA">
                                      <p:cBhvr>
                                        <p:cTn id="4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 smtClean="0"/>
              <a:t>Linear probing</a:t>
            </a:r>
            <a:endParaRPr lang="en-ZA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2790" y="1132580"/>
            <a:ext cx="7886700" cy="3175809"/>
          </a:xfrm>
        </p:spPr>
        <p:txBody>
          <a:bodyPr/>
          <a:lstStyle/>
          <a:p>
            <a:r>
              <a:rPr lang="en-ZA" dirty="0" smtClean="0"/>
              <a:t>Problem with linear probing: colliding data will cause clusters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Clusters will cause more collisions!</a:t>
            </a:r>
            <a:endParaRPr lang="en-ZA" dirty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 smtClean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9" name="Group 5"/>
          <p:cNvGraphicFramePr>
            <a:graphicFrameLocks noGrp="1"/>
          </p:cNvGraphicFramePr>
          <p:nvPr>
            <p:extLst/>
          </p:nvPr>
        </p:nvGraphicFramePr>
        <p:xfrm>
          <a:off x="2986216" y="2499497"/>
          <a:ext cx="457200" cy="40640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Group 29"/>
          <p:cNvGraphicFramePr>
            <a:graphicFrameLocks noGrp="1"/>
          </p:cNvGraphicFramePr>
          <p:nvPr>
            <p:extLst/>
          </p:nvPr>
        </p:nvGraphicFramePr>
        <p:xfrm>
          <a:off x="2529016" y="2499497"/>
          <a:ext cx="457200" cy="40640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Group 267"/>
          <p:cNvGraphicFramePr>
            <a:graphicFrameLocks noGrp="1"/>
          </p:cNvGraphicFramePr>
          <p:nvPr>
            <p:extLst/>
          </p:nvPr>
        </p:nvGraphicFramePr>
        <p:xfrm>
          <a:off x="5500816" y="2524897"/>
          <a:ext cx="457200" cy="40386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Group 234"/>
          <p:cNvGraphicFramePr>
            <a:graphicFrameLocks noGrp="1"/>
          </p:cNvGraphicFramePr>
          <p:nvPr>
            <p:extLst/>
          </p:nvPr>
        </p:nvGraphicFramePr>
        <p:xfrm>
          <a:off x="5043616" y="2524897"/>
          <a:ext cx="457200" cy="40640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Group 303"/>
          <p:cNvGraphicFramePr>
            <a:graphicFrameLocks noGrp="1"/>
          </p:cNvGraphicFramePr>
          <p:nvPr>
            <p:extLst/>
          </p:nvPr>
        </p:nvGraphicFramePr>
        <p:xfrm>
          <a:off x="3367216" y="2499497"/>
          <a:ext cx="762000" cy="406400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0.1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0.1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0.1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0.1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0.1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0.1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0.1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0.1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0.1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0.1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Group 336"/>
          <p:cNvGraphicFramePr>
            <a:graphicFrameLocks noGrp="1"/>
          </p:cNvGraphicFramePr>
          <p:nvPr>
            <p:extLst/>
          </p:nvPr>
        </p:nvGraphicFramePr>
        <p:xfrm>
          <a:off x="6034216" y="2499497"/>
          <a:ext cx="762000" cy="406400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0.1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0.1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0.1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0.2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0.1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0.1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0.1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0.1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0.1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496486" y="335142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ED7D31"/>
              </a:buClr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12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400" y="3351426"/>
            <a:ext cx="5436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ED7D31"/>
              </a:buClr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021923" y="4164913"/>
            <a:ext cx="5436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ED7D31"/>
              </a:buClr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0.3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96486" y="416491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ED7D31"/>
              </a:buClr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13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38400" y="4164913"/>
            <a:ext cx="5436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ED7D31"/>
              </a:buClr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38400" y="4567878"/>
            <a:ext cx="5436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ED7D31"/>
              </a:buClr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0.4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9490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35" grpId="0" animBg="1"/>
      <p:bldP spid="36" grpId="0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 smtClean="0"/>
              <a:t>Quadratic probing</a:t>
            </a:r>
            <a:endParaRPr lang="en-ZA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91349" y="907767"/>
                <a:ext cx="7886700" cy="5657789"/>
              </a:xfrm>
            </p:spPr>
            <p:txBody>
              <a:bodyPr>
                <a:normAutofit/>
              </a:bodyPr>
              <a:lstStyle/>
              <a:p>
                <a:r>
                  <a:rPr lang="en-ZA" dirty="0" smtClean="0"/>
                  <a:t>Use a more complex probing sequence to avoid clusters:</a:t>
                </a:r>
              </a:p>
              <a:p>
                <a:pPr lvl="1"/>
                <a:r>
                  <a:rPr lang="en-ZA" dirty="0" smtClean="0">
                    <a:solidFill>
                      <a:srgbClr val="FF0000"/>
                    </a:solidFill>
                  </a:rPr>
                  <a:t>p(</a:t>
                </a:r>
                <a:r>
                  <a:rPr lang="en-ZA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ZA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ZA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Z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Z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Z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Z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ZA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ZA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en-ZA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ZA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ZA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ZA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Z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ZA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ZA" dirty="0" smtClean="0"/>
                  <a:t>for</a:t>
                </a:r>
                <a:r>
                  <a:rPr lang="en-ZA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ZA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ZA" dirty="0" smtClean="0">
                    <a:solidFill>
                      <a:srgbClr val="FF0000"/>
                    </a:solidFill>
                  </a:rPr>
                  <a:t> = 1,2,…,T – 1</a:t>
                </a:r>
              </a:p>
              <a:p>
                <a:pPr lvl="1"/>
                <a:r>
                  <a:rPr lang="en-ZA" dirty="0" smtClean="0"/>
                  <a:t>What we are essentially trying to do:</a:t>
                </a:r>
              </a:p>
              <a:p>
                <a:pPr lvl="2"/>
                <a:r>
                  <a:rPr lang="en-ZA" sz="1600" dirty="0" smtClean="0"/>
                  <a:t>Instead of going sequentially through i’s: </a:t>
                </a:r>
                <a:r>
                  <a:rPr lang="en-ZA" sz="1600" dirty="0" smtClean="0">
                    <a:solidFill>
                      <a:srgbClr val="0070C0"/>
                    </a:solidFill>
                  </a:rPr>
                  <a:t>1,2,3,…</a:t>
                </a:r>
              </a:p>
              <a:p>
                <a:pPr lvl="2"/>
                <a:r>
                  <a:rPr lang="en-ZA" sz="1600" dirty="0" smtClean="0"/>
                  <a:t>Go though i’s </a:t>
                </a:r>
                <a:r>
                  <a:rPr lang="en-ZA" sz="1600" dirty="0" smtClean="0">
                    <a:solidFill>
                      <a:srgbClr val="FF0000"/>
                    </a:solidFill>
                  </a:rPr>
                  <a:t>squares </a:t>
                </a:r>
                <a:r>
                  <a:rPr lang="en-ZA" sz="1600" dirty="0" smtClean="0"/>
                  <a:t>with </a:t>
                </a:r>
                <a:r>
                  <a:rPr lang="en-ZA" sz="1600" dirty="0" smtClean="0">
                    <a:solidFill>
                      <a:srgbClr val="FF0000"/>
                    </a:solidFill>
                  </a:rPr>
                  <a:t>alternating signs</a:t>
                </a:r>
                <a:r>
                  <a:rPr lang="en-ZA" sz="1600" dirty="0" smtClean="0"/>
                  <a:t>: </a:t>
                </a:r>
                <a:br>
                  <a:rPr lang="en-ZA" sz="1600" dirty="0" smtClean="0"/>
                </a:br>
                <a:r>
                  <a:rPr lang="en-ZA" sz="1600" dirty="0" smtClean="0">
                    <a:solidFill>
                      <a:srgbClr val="0070C0"/>
                    </a:solidFill>
                  </a:rPr>
                  <a:t>1, -1, 4, -4, 9, -9, 16, -16…</a:t>
                </a:r>
              </a:p>
              <a:p>
                <a:pPr lvl="2"/>
                <a:endParaRPr lang="en-ZA" dirty="0"/>
              </a:p>
              <a:p>
                <a:pPr lvl="1"/>
                <a:r>
                  <a:rPr lang="en-ZA" dirty="0" smtClean="0"/>
                  <a:t>If a collision occurred, try the following:</a:t>
                </a:r>
              </a:p>
              <a:p>
                <a:pPr lvl="2"/>
                <a:r>
                  <a:rPr lang="en-ZA" sz="1800" dirty="0" smtClean="0"/>
                  <a:t>( </a:t>
                </a:r>
                <a:r>
                  <a:rPr lang="en-ZA" sz="1800" dirty="0" smtClean="0">
                    <a:solidFill>
                      <a:srgbClr val="7030A0"/>
                    </a:solidFill>
                  </a:rPr>
                  <a:t>h(K</a:t>
                </a:r>
                <a:r>
                  <a:rPr lang="en-ZA" sz="1800" dirty="0">
                    <a:solidFill>
                      <a:srgbClr val="7030A0"/>
                    </a:solidFill>
                  </a:rPr>
                  <a:t>)</a:t>
                </a:r>
                <a:r>
                  <a:rPr lang="en-ZA" sz="1800" dirty="0">
                    <a:solidFill>
                      <a:srgbClr val="FF0000"/>
                    </a:solidFill>
                  </a:rPr>
                  <a:t> </a:t>
                </a:r>
                <a:r>
                  <a:rPr lang="en-ZA" sz="1800" dirty="0"/>
                  <a:t>+</a:t>
                </a:r>
                <a:r>
                  <a:rPr lang="en-ZA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ZA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ZA" sz="1800" dirty="0" smtClean="0"/>
                  <a:t> )%T </a:t>
                </a:r>
              </a:p>
              <a:p>
                <a:pPr lvl="2"/>
                <a:r>
                  <a:rPr lang="en-ZA" sz="1800" dirty="0" smtClean="0"/>
                  <a:t>( </a:t>
                </a:r>
                <a:r>
                  <a:rPr lang="en-ZA" sz="1800" dirty="0" smtClean="0">
                    <a:solidFill>
                      <a:srgbClr val="7030A0"/>
                    </a:solidFill>
                  </a:rPr>
                  <a:t>h(K</a:t>
                </a:r>
                <a:r>
                  <a:rPr lang="en-ZA" sz="1800" dirty="0">
                    <a:solidFill>
                      <a:srgbClr val="7030A0"/>
                    </a:solidFill>
                  </a:rPr>
                  <a:t>)</a:t>
                </a:r>
                <a:r>
                  <a:rPr lang="en-ZA" sz="1800" dirty="0">
                    <a:solidFill>
                      <a:srgbClr val="FF0000"/>
                    </a:solidFill>
                  </a:rPr>
                  <a:t> </a:t>
                </a:r>
                <a:r>
                  <a:rPr lang="en-ZA" sz="1800" dirty="0"/>
                  <a:t>-</a:t>
                </a:r>
                <a:r>
                  <a:rPr lang="en-ZA" sz="18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ZA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ZA" sz="1800" dirty="0"/>
                  <a:t> )%T</a:t>
                </a:r>
                <a:r>
                  <a:rPr lang="en-ZA" sz="1800" dirty="0" smtClean="0"/>
                  <a:t>  </a:t>
                </a:r>
              </a:p>
              <a:p>
                <a:pPr lvl="2"/>
                <a:r>
                  <a:rPr lang="en-ZA" sz="1800" dirty="0" smtClean="0"/>
                  <a:t>for</a:t>
                </a:r>
                <a:r>
                  <a:rPr lang="en-ZA" sz="1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ZA" sz="1800" dirty="0">
                    <a:solidFill>
                      <a:srgbClr val="FF0000"/>
                    </a:solidFill>
                  </a:rPr>
                  <a:t>i = 1,2</a:t>
                </a:r>
                <a:r>
                  <a:rPr lang="en-ZA" sz="1800" dirty="0" smtClean="0">
                    <a:solidFill>
                      <a:srgbClr val="FF0000"/>
                    </a:solidFill>
                  </a:rPr>
                  <a:t>,…,(T </a:t>
                </a:r>
                <a:r>
                  <a:rPr lang="en-ZA" sz="1800" dirty="0">
                    <a:solidFill>
                      <a:srgbClr val="FF0000"/>
                    </a:solidFill>
                  </a:rPr>
                  <a:t>– </a:t>
                </a:r>
                <a:r>
                  <a:rPr lang="en-ZA" sz="1800" dirty="0" smtClean="0">
                    <a:solidFill>
                      <a:srgbClr val="FF0000"/>
                    </a:solidFill>
                  </a:rPr>
                  <a:t>1)/2</a:t>
                </a:r>
              </a:p>
              <a:p>
                <a:pPr lvl="2"/>
                <a:endParaRPr lang="en-ZA" sz="1600" dirty="0"/>
              </a:p>
              <a:p>
                <a:pPr lvl="1"/>
                <a:endParaRPr lang="en-ZA" dirty="0"/>
              </a:p>
              <a:p>
                <a:endParaRPr lang="en-ZA" dirty="0">
                  <a:solidFill>
                    <a:srgbClr val="FF0000"/>
                  </a:solidFill>
                </a:endParaRPr>
              </a:p>
              <a:p>
                <a:endParaRPr lang="en-ZA" dirty="0" smtClean="0">
                  <a:solidFill>
                    <a:srgbClr val="FF0000"/>
                  </a:solidFill>
                </a:endParaRPr>
              </a:p>
              <a:p>
                <a:endParaRPr lang="en-ZA" dirty="0">
                  <a:solidFill>
                    <a:srgbClr val="FF0000"/>
                  </a:solidFill>
                </a:endParaRPr>
              </a:p>
              <a:p>
                <a:endParaRPr lang="en-ZA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349" y="907767"/>
                <a:ext cx="7886700" cy="5657789"/>
              </a:xfrm>
              <a:blipFill rotWithShape="0">
                <a:blip r:embed="rId3"/>
                <a:stretch>
                  <a:fillRect l="-773" t="-118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366072" y="5610100"/>
          <a:ext cx="51733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051"/>
                <a:gridCol w="739051"/>
                <a:gridCol w="739051"/>
                <a:gridCol w="739051"/>
                <a:gridCol w="739051"/>
                <a:gridCol w="739051"/>
                <a:gridCol w="739051"/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James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1850426" y="4617895"/>
            <a:ext cx="2373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 smtClean="0">
                <a:solidFill>
                  <a:prstClr val="black"/>
                </a:solidFill>
                <a:latin typeface="Arial Unicode MS" pitchFamily="34" charset="-128"/>
              </a:rPr>
              <a:t>h(“James”) = 2</a:t>
            </a:r>
            <a:endParaRPr lang="en-US" sz="1800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1366072" y="5969164"/>
          <a:ext cx="517335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051"/>
                <a:gridCol w="739051"/>
                <a:gridCol w="739051"/>
                <a:gridCol w="739051"/>
                <a:gridCol w="739051"/>
                <a:gridCol w="739051"/>
                <a:gridCol w="7390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</a:t>
                      </a:r>
                      <a:endParaRPr lang="en-ZA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Line 6"/>
          <p:cNvSpPr>
            <a:spLocks noChangeShapeType="1"/>
          </p:cNvSpPr>
          <p:nvPr/>
        </p:nvSpPr>
        <p:spPr bwMode="auto">
          <a:xfrm flipH="1" flipV="1">
            <a:off x="2980684" y="4987227"/>
            <a:ext cx="138495" cy="5822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4201939" y="4817949"/>
            <a:ext cx="2373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 smtClean="0">
                <a:solidFill>
                  <a:prstClr val="black"/>
                </a:solidFill>
                <a:latin typeface="Arial Unicode MS" pitchFamily="34" charset="-128"/>
              </a:rPr>
              <a:t>h(“Jane”) = 2</a:t>
            </a:r>
            <a:endParaRPr lang="en-US" sz="1800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 flipV="1">
            <a:off x="3266948" y="5130554"/>
            <a:ext cx="2018783" cy="43889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6659615" y="2651472"/>
            <a:ext cx="22628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prstClr val="black"/>
                </a:solidFill>
                <a:latin typeface="Arial Unicode MS" pitchFamily="34" charset="-128"/>
              </a:rPr>
              <a:t>(2 + 1) % 7 = 3</a:t>
            </a:r>
            <a:endParaRPr lang="en-US" sz="2000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1911" y="5600223"/>
            <a:ext cx="734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600" b="1" dirty="0">
                <a:solidFill>
                  <a:prstClr val="white"/>
                </a:solidFill>
              </a:rPr>
              <a:t>Janet</a:t>
            </a:r>
            <a:endParaRPr lang="en-ZA" sz="1600" b="1" dirty="0">
              <a:solidFill>
                <a:prstClr val="white"/>
              </a:solidFill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297840" y="4329219"/>
            <a:ext cx="2373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 smtClean="0">
                <a:solidFill>
                  <a:prstClr val="black"/>
                </a:solidFill>
                <a:latin typeface="Arial Unicode MS" pitchFamily="34" charset="-128"/>
              </a:rPr>
              <a:t>h(“Janet”) = 2</a:t>
            </a:r>
            <a:endParaRPr lang="en-US" sz="1800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 flipV="1">
            <a:off x="3163976" y="4690543"/>
            <a:ext cx="1183931" cy="87890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6659615" y="3129878"/>
            <a:ext cx="22628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prstClr val="black"/>
                </a:solidFill>
                <a:latin typeface="Arial Unicode MS" pitchFamily="34" charset="-128"/>
              </a:rPr>
              <a:t>(2 + 1) % 7 = 3</a:t>
            </a:r>
            <a:endParaRPr lang="en-US" sz="2000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6659615" y="3408229"/>
            <a:ext cx="22628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prstClr val="black"/>
                </a:solidFill>
                <a:latin typeface="Arial Unicode MS" pitchFamily="34" charset="-128"/>
              </a:rPr>
              <a:t>(2 - 1) % 7 = 1</a:t>
            </a:r>
            <a:endParaRPr lang="en-US" sz="2000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96873" y="5600223"/>
            <a:ext cx="6735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600" b="1" dirty="0">
                <a:solidFill>
                  <a:prstClr val="white"/>
                </a:solidFill>
              </a:rPr>
              <a:t>Jane</a:t>
            </a:r>
            <a:endParaRPr lang="en-ZA" sz="1600" b="1" dirty="0">
              <a:solidFill>
                <a:prstClr val="white"/>
              </a:solidFill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632770" y="4945328"/>
            <a:ext cx="2373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 smtClean="0">
                <a:solidFill>
                  <a:prstClr val="black"/>
                </a:solidFill>
                <a:latin typeface="Arial Unicode MS" pitchFamily="34" charset="-128"/>
              </a:rPr>
              <a:t>h(“</a:t>
            </a:r>
            <a:r>
              <a:rPr lang="en-US" sz="1800" dirty="0" err="1" smtClean="0">
                <a:solidFill>
                  <a:prstClr val="black"/>
                </a:solidFill>
                <a:latin typeface="Arial Unicode MS" pitchFamily="34" charset="-128"/>
              </a:rPr>
              <a:t>Jammie</a:t>
            </a:r>
            <a:r>
              <a:rPr lang="en-US" sz="1800" dirty="0" smtClean="0">
                <a:solidFill>
                  <a:prstClr val="black"/>
                </a:solidFill>
                <a:latin typeface="Arial Unicode MS" pitchFamily="34" charset="-128"/>
              </a:rPr>
              <a:t>”) = 2</a:t>
            </a:r>
            <a:endParaRPr lang="en-US" sz="1800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 flipH="1" flipV="1">
            <a:off x="1840515" y="5272789"/>
            <a:ext cx="1210580" cy="29665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6659615" y="3886635"/>
            <a:ext cx="22628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prstClr val="black"/>
                </a:solidFill>
                <a:latin typeface="Arial Unicode MS" pitchFamily="34" charset="-128"/>
              </a:rPr>
              <a:t>(2 + 1) % 7 = 3</a:t>
            </a:r>
            <a:endParaRPr lang="en-US" sz="2000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659615" y="4164986"/>
            <a:ext cx="22628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prstClr val="black"/>
                </a:solidFill>
                <a:latin typeface="Arial Unicode MS" pitchFamily="34" charset="-128"/>
              </a:rPr>
              <a:t>(2 - 1) % 7 = 1</a:t>
            </a:r>
            <a:endParaRPr lang="en-US" sz="2000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664572" y="4443337"/>
            <a:ext cx="22628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prstClr val="black"/>
                </a:solidFill>
                <a:latin typeface="Arial Unicode MS" pitchFamily="34" charset="-128"/>
              </a:rPr>
              <a:t>(2 + 4) % 7 = 6</a:t>
            </a:r>
            <a:endParaRPr lang="en-US" sz="2000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34698" y="5635804"/>
            <a:ext cx="885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400" b="1" dirty="0" err="1">
                <a:solidFill>
                  <a:prstClr val="white"/>
                </a:solidFill>
              </a:rPr>
              <a:t>Jammie</a:t>
            </a:r>
            <a:endParaRPr lang="en-ZA" sz="1400" b="1" dirty="0">
              <a:solidFill>
                <a:prstClr val="white"/>
              </a:solidFill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6677636" y="4872549"/>
            <a:ext cx="22628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prstClr val="black"/>
                </a:solidFill>
                <a:latin typeface="Arial Unicode MS" pitchFamily="34" charset="-128"/>
              </a:rPr>
              <a:t>(2 - </a:t>
            </a:r>
            <a:r>
              <a:rPr lang="en-US" sz="2000" dirty="0">
                <a:solidFill>
                  <a:prstClr val="black"/>
                </a:solidFill>
                <a:latin typeface="Arial Unicode MS" pitchFamily="34" charset="-128"/>
              </a:rPr>
              <a:t>4</a:t>
            </a:r>
            <a:r>
              <a:rPr lang="en-US" sz="2000" dirty="0" smtClean="0">
                <a:solidFill>
                  <a:prstClr val="black"/>
                </a:solidFill>
                <a:latin typeface="Arial Unicode MS" pitchFamily="34" charset="-128"/>
              </a:rPr>
              <a:t>) % 7 = </a:t>
            </a:r>
            <a:r>
              <a:rPr lang="en-US" sz="2000" dirty="0" smtClean="0">
                <a:solidFill>
                  <a:srgbClr val="FF0000"/>
                </a:solidFill>
                <a:latin typeface="Arial Unicode MS" pitchFamily="34" charset="-128"/>
              </a:rPr>
              <a:t>?</a:t>
            </a:r>
            <a:endParaRPr lang="en-US" sz="2000" dirty="0">
              <a:solidFill>
                <a:srgbClr val="FF0000"/>
              </a:solidFill>
              <a:latin typeface="Arial Unicode MS" pitchFamily="34" charset="-128"/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6672871" y="5147643"/>
            <a:ext cx="24453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prstClr val="black"/>
                </a:solidFill>
                <a:latin typeface="Arial Unicode MS" pitchFamily="34" charset="-128"/>
              </a:rPr>
              <a:t>(-2) % 7 = 7 – 2 = 5</a:t>
            </a:r>
            <a:endParaRPr lang="en-US" sz="2000" dirty="0">
              <a:solidFill>
                <a:srgbClr val="FF0000"/>
              </a:solidFill>
              <a:latin typeface="Arial Unicode MS" pitchFamily="34" charset="-128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902822" y="1401320"/>
            <a:ext cx="2037646" cy="1020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ED7D31">
                    <a:lumMod val="75000"/>
                  </a:srgbClr>
                </a:solidFill>
              </a:rPr>
              <a:t>Does this approach avoid clusters?</a:t>
            </a:r>
            <a:endParaRPr lang="en-ZA" dirty="0">
              <a:solidFill>
                <a:srgbClr val="ED7D31">
                  <a:lumMod val="75000"/>
                </a:srgbClr>
              </a:solidFill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91349" y="6380891"/>
            <a:ext cx="2373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 smtClean="0">
                <a:solidFill>
                  <a:prstClr val="black"/>
                </a:solidFill>
                <a:latin typeface="Arial Unicode MS" pitchFamily="34" charset="-128"/>
              </a:rPr>
              <a:t>h(“Jack”) = 2</a:t>
            </a:r>
            <a:endParaRPr lang="en-US" sz="1800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 flipH="1">
            <a:off x="2677297" y="6011559"/>
            <a:ext cx="373798" cy="55399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25236" y="5635804"/>
            <a:ext cx="609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400" b="1" dirty="0">
                <a:solidFill>
                  <a:prstClr val="white"/>
                </a:solidFill>
              </a:rPr>
              <a:t>Jack</a:t>
            </a:r>
            <a:endParaRPr lang="en-ZA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57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33" grpId="0"/>
      <p:bldP spid="34" grpId="0" animBg="1"/>
      <p:bldP spid="35" grpId="0"/>
      <p:bldP spid="4" grpId="0"/>
      <p:bldP spid="36" grpId="0"/>
      <p:bldP spid="37" grpId="0" animBg="1"/>
      <p:bldP spid="38" grpId="0"/>
      <p:bldP spid="39" grpId="0"/>
      <p:bldP spid="40" grpId="0"/>
      <p:bldP spid="41" grpId="0"/>
      <p:bldP spid="42" grpId="0" animBg="1"/>
      <p:bldP spid="43" grpId="0"/>
      <p:bldP spid="44" grpId="0"/>
      <p:bldP spid="45" grpId="0"/>
      <p:bldP spid="46" grpId="0"/>
      <p:bldP spid="49" grpId="0"/>
      <p:bldP spid="50" grpId="0"/>
      <p:bldP spid="52" grpId="0" animBg="1"/>
      <p:bldP spid="26" grpId="0"/>
      <p:bldP spid="27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 smtClean="0"/>
              <a:t>Randomized probing</a:t>
            </a:r>
            <a:endParaRPr lang="en-ZA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49" y="988541"/>
            <a:ext cx="7886700" cy="5577015"/>
          </a:xfrm>
        </p:spPr>
        <p:txBody>
          <a:bodyPr>
            <a:normAutofit/>
          </a:bodyPr>
          <a:lstStyle/>
          <a:p>
            <a:r>
              <a:rPr lang="en-ZA" dirty="0" smtClean="0"/>
              <a:t>Quadratic probing will generate similar sequences for different keys, resulting in </a:t>
            </a:r>
            <a:r>
              <a:rPr lang="en-ZA" dirty="0" smtClean="0">
                <a:solidFill>
                  <a:srgbClr val="FF0000"/>
                </a:solidFill>
              </a:rPr>
              <a:t>secondary clusters</a:t>
            </a:r>
            <a:r>
              <a:rPr lang="en-ZA" dirty="0" smtClean="0"/>
              <a:t>, or </a:t>
            </a:r>
            <a:r>
              <a:rPr lang="en-ZA" dirty="0" smtClean="0">
                <a:solidFill>
                  <a:srgbClr val="00B0F0"/>
                </a:solidFill>
              </a:rPr>
              <a:t>meta-clusters</a:t>
            </a:r>
          </a:p>
          <a:p>
            <a:r>
              <a:rPr lang="en-ZA" dirty="0" smtClean="0"/>
              <a:t>What if we generate a </a:t>
            </a:r>
            <a:r>
              <a:rPr lang="en-ZA" dirty="0" smtClean="0">
                <a:solidFill>
                  <a:srgbClr val="0070C0"/>
                </a:solidFill>
              </a:rPr>
              <a:t>random sequence </a:t>
            </a:r>
            <a:r>
              <a:rPr lang="en-ZA" dirty="0" smtClean="0"/>
              <a:t>for each K?</a:t>
            </a:r>
          </a:p>
          <a:p>
            <a:pPr lvl="1"/>
            <a:r>
              <a:rPr lang="en-ZA" dirty="0" smtClean="0">
                <a:solidFill>
                  <a:srgbClr val="7030A0"/>
                </a:solidFill>
              </a:rPr>
              <a:t>No clustering!</a:t>
            </a:r>
          </a:p>
          <a:p>
            <a:pPr lvl="1"/>
            <a:r>
              <a:rPr lang="en-ZA" dirty="0" smtClean="0"/>
              <a:t>But how are we going to </a:t>
            </a:r>
            <a:r>
              <a:rPr lang="en-ZA" dirty="0" smtClean="0">
                <a:solidFill>
                  <a:srgbClr val="00B050"/>
                </a:solidFill>
              </a:rPr>
              <a:t>find K</a:t>
            </a:r>
            <a:r>
              <a:rPr lang="en-ZA" dirty="0" smtClean="0"/>
              <a:t> in the table if it is placed randomly?</a:t>
            </a:r>
          </a:p>
          <a:p>
            <a:pPr lvl="1"/>
            <a:r>
              <a:rPr lang="en-ZA" dirty="0" smtClean="0">
                <a:solidFill>
                  <a:srgbClr val="FF0000"/>
                </a:solidFill>
              </a:rPr>
              <a:t>Solution: </a:t>
            </a:r>
            <a:r>
              <a:rPr lang="en-ZA" dirty="0" smtClean="0"/>
              <a:t>every K must use </a:t>
            </a:r>
            <a:r>
              <a:rPr lang="en-ZA" dirty="0" smtClean="0">
                <a:solidFill>
                  <a:schemeClr val="accent5"/>
                </a:solidFill>
              </a:rPr>
              <a:t>its own seed </a:t>
            </a:r>
            <a:r>
              <a:rPr lang="en-ZA" dirty="0" smtClean="0"/>
              <a:t>for the random number generator</a:t>
            </a:r>
          </a:p>
          <a:p>
            <a:pPr lvl="2"/>
            <a:r>
              <a:rPr lang="en-ZA" sz="1600" dirty="0" smtClean="0"/>
              <a:t>Seed predetermines the sequence of numbers that the random number generator is going to produce</a:t>
            </a:r>
          </a:p>
          <a:p>
            <a:pPr lvl="2"/>
            <a:r>
              <a:rPr lang="en-ZA" sz="1600" dirty="0" smtClean="0">
                <a:solidFill>
                  <a:srgbClr val="7030A0"/>
                </a:solidFill>
              </a:rPr>
              <a:t>Use K itself as a seed</a:t>
            </a:r>
          </a:p>
          <a:p>
            <a:pPr lvl="2"/>
            <a:r>
              <a:rPr lang="en-ZA" sz="1600" dirty="0" smtClean="0"/>
              <a:t>Or: use a numeric </a:t>
            </a:r>
            <a:r>
              <a:rPr lang="en-ZA" sz="1600" dirty="0" smtClean="0">
                <a:solidFill>
                  <a:srgbClr val="7030A0"/>
                </a:solidFill>
              </a:rPr>
              <a:t>aspect of K</a:t>
            </a:r>
            <a:r>
              <a:rPr lang="en-ZA" sz="1600" dirty="0" smtClean="0"/>
              <a:t>, such as size, first byte, last byte, etc.</a:t>
            </a:r>
          </a:p>
          <a:p>
            <a:pPr lvl="2"/>
            <a:endParaRPr lang="en-ZA" sz="1600" dirty="0"/>
          </a:p>
          <a:p>
            <a:pPr lvl="1"/>
            <a:endParaRPr lang="en-ZA" dirty="0"/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 smtClean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99" y="5196531"/>
            <a:ext cx="4648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4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70" y="132942"/>
            <a:ext cx="7886700" cy="645065"/>
          </a:xfrm>
        </p:spPr>
        <p:txBody>
          <a:bodyPr>
            <a:normAutofit/>
          </a:bodyPr>
          <a:lstStyle/>
          <a:p>
            <a:r>
              <a:rPr lang="en-ZA" sz="3200" dirty="0" smtClean="0"/>
              <a:t>Double hashing</a:t>
            </a:r>
            <a:endParaRPr lang="en-ZA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17209" y="922639"/>
                <a:ext cx="7886700" cy="5577015"/>
              </a:xfrm>
            </p:spPr>
            <p:txBody>
              <a:bodyPr>
                <a:normAutofit/>
              </a:bodyPr>
              <a:lstStyle/>
              <a:p>
                <a:r>
                  <a:rPr lang="en-ZA" sz="2000" dirty="0" smtClean="0"/>
                  <a:t>Another probing technique that avoids clusters is </a:t>
                </a:r>
                <a:r>
                  <a:rPr lang="en-ZA" sz="2000" dirty="0" smtClean="0">
                    <a:solidFill>
                      <a:srgbClr val="00B050"/>
                    </a:solidFill>
                  </a:rPr>
                  <a:t>double hashing</a:t>
                </a:r>
                <a:r>
                  <a:rPr lang="en-ZA" sz="2000" dirty="0" smtClean="0"/>
                  <a:t>:</a:t>
                </a:r>
              </a:p>
              <a:p>
                <a:pPr lvl="1"/>
                <a:r>
                  <a:rPr lang="en-ZA" dirty="0" smtClean="0"/>
                  <a:t>Choose a primary hash function, </a:t>
                </a:r>
                <a:r>
                  <a:rPr lang="en-ZA" dirty="0" smtClean="0">
                    <a:solidFill>
                      <a:srgbClr val="0070C0"/>
                    </a:solidFill>
                  </a:rPr>
                  <a:t>h(K)</a:t>
                </a:r>
              </a:p>
              <a:p>
                <a:pPr lvl="1"/>
                <a:r>
                  <a:rPr lang="en-ZA" dirty="0" smtClean="0"/>
                  <a:t>Choose a secondary hash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Z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ZA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ZA" dirty="0" smtClean="0"/>
                  <a:t>If </a:t>
                </a:r>
                <a:r>
                  <a:rPr lang="en-ZA" dirty="0">
                    <a:solidFill>
                      <a:srgbClr val="0070C0"/>
                    </a:solidFill>
                  </a:rPr>
                  <a:t>h(K</a:t>
                </a:r>
                <a:r>
                  <a:rPr lang="en-ZA" dirty="0" smtClean="0">
                    <a:solidFill>
                      <a:srgbClr val="0070C0"/>
                    </a:solidFill>
                  </a:rPr>
                  <a:t>) </a:t>
                </a:r>
                <a:r>
                  <a:rPr lang="en-ZA" dirty="0" smtClean="0"/>
                  <a:t>results in a collision for</a:t>
                </a:r>
                <a:r>
                  <a:rPr lang="en-ZA" dirty="0" smtClean="0">
                    <a:solidFill>
                      <a:srgbClr val="0070C0"/>
                    </a:solidFill>
                  </a:rPr>
                  <a:t> K, </a:t>
                </a:r>
                <a:r>
                  <a:rPr lang="en-ZA" dirty="0" smtClean="0"/>
                  <a:t>use the following probing sequence:</a:t>
                </a:r>
              </a:p>
              <a:p>
                <a:pPr lvl="1"/>
                <a:r>
                  <a:rPr lang="en-ZA" dirty="0" smtClean="0"/>
                  <a:t>(</a:t>
                </a:r>
                <a:r>
                  <a:rPr lang="en-ZA" dirty="0" smtClean="0">
                    <a:solidFill>
                      <a:srgbClr val="0070C0"/>
                    </a:solidFill>
                  </a:rPr>
                  <a:t>h(K)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A" dirty="0" smtClean="0"/>
                  <a:t>)%T, </a:t>
                </a:r>
                <a:r>
                  <a:rPr lang="en-ZA" dirty="0"/>
                  <a:t>(</a:t>
                </a:r>
                <a:r>
                  <a:rPr lang="en-ZA" dirty="0">
                    <a:solidFill>
                      <a:srgbClr val="0070C0"/>
                    </a:solidFill>
                  </a:rPr>
                  <a:t>h(K)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A" dirty="0" smtClean="0"/>
                  <a:t> </a:t>
                </a:r>
                <a:r>
                  <a:rPr lang="en-ZA" dirty="0" smtClean="0">
                    <a:solidFill>
                      <a:srgbClr val="00B050"/>
                    </a:solidFill>
                  </a:rPr>
                  <a:t>* 2</a:t>
                </a:r>
                <a:r>
                  <a:rPr lang="en-ZA" dirty="0" smtClean="0"/>
                  <a:t>)%T, …, </a:t>
                </a:r>
                <a:r>
                  <a:rPr lang="en-ZA" dirty="0"/>
                  <a:t>(</a:t>
                </a:r>
                <a:r>
                  <a:rPr lang="en-ZA" dirty="0">
                    <a:solidFill>
                      <a:srgbClr val="0070C0"/>
                    </a:solidFill>
                  </a:rPr>
                  <a:t>h(K)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A" dirty="0"/>
                  <a:t> </a:t>
                </a:r>
                <a:r>
                  <a:rPr lang="en-ZA" dirty="0">
                    <a:solidFill>
                      <a:srgbClr val="00B050"/>
                    </a:solidFill>
                  </a:rPr>
                  <a:t>* </a:t>
                </a:r>
                <a:r>
                  <a:rPr lang="en-ZA" dirty="0" err="1" smtClean="0">
                    <a:solidFill>
                      <a:srgbClr val="00B050"/>
                    </a:solidFill>
                  </a:rPr>
                  <a:t>i</a:t>
                </a:r>
                <a:r>
                  <a:rPr lang="en-ZA" dirty="0" smtClean="0"/>
                  <a:t>)%T</a:t>
                </a:r>
              </a:p>
              <a:p>
                <a:pPr lvl="1"/>
                <a:endParaRPr lang="en-ZA" sz="1600" dirty="0" smtClean="0"/>
              </a:p>
              <a:p>
                <a:r>
                  <a:rPr lang="en-ZA" sz="2000" dirty="0" smtClean="0"/>
                  <a:t>How do we choose the secondary hash function?</a:t>
                </a:r>
              </a:p>
              <a:p>
                <a:pPr lvl="1"/>
                <a:r>
                  <a:rPr lang="en-ZA" dirty="0" smtClean="0"/>
                  <a:t>To keep hashing efficient,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A" dirty="0" smtClean="0"/>
                  <a:t> should be simple</a:t>
                </a:r>
              </a:p>
              <a:p>
                <a:pPr lvl="1"/>
                <a:r>
                  <a:rPr lang="en-ZA" dirty="0" smtClean="0"/>
                  <a:t>It should be different from </a:t>
                </a:r>
                <a:r>
                  <a:rPr lang="en-ZA" dirty="0">
                    <a:solidFill>
                      <a:srgbClr val="0070C0"/>
                    </a:solidFill>
                  </a:rPr>
                  <a:t>h(K</a:t>
                </a:r>
                <a:r>
                  <a:rPr lang="en-ZA" dirty="0" smtClean="0">
                    <a:solidFill>
                      <a:srgbClr val="0070C0"/>
                    </a:solidFill>
                  </a:rPr>
                  <a:t>)</a:t>
                </a:r>
              </a:p>
              <a:p>
                <a:pPr lvl="1"/>
                <a:r>
                  <a:rPr lang="en-ZA" dirty="0" smtClean="0">
                    <a:solidFill>
                      <a:srgbClr val="7030A0"/>
                    </a:solidFill>
                  </a:rPr>
                  <a:t>It should never evaluate to 0 for any K</a:t>
                </a:r>
              </a:p>
              <a:p>
                <a:pPr lvl="1"/>
                <a:r>
                  <a:rPr lang="en-ZA" dirty="0" smtClean="0"/>
                  <a:t>One simple hash: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A" dirty="0"/>
                  <a:t> </a:t>
                </a:r>
                <a:r>
                  <a:rPr lang="en-ZA" dirty="0" smtClean="0">
                    <a:solidFill>
                      <a:srgbClr val="FF0000"/>
                    </a:solidFill>
                  </a:rPr>
                  <a:t>= m – (K % m)</a:t>
                </a:r>
                <a:r>
                  <a:rPr lang="en-ZA" dirty="0" smtClean="0"/>
                  <a:t>, where </a:t>
                </a:r>
                <a:r>
                  <a:rPr lang="en-ZA" dirty="0" smtClean="0">
                    <a:solidFill>
                      <a:srgbClr val="00B050"/>
                    </a:solidFill>
                  </a:rPr>
                  <a:t>m &lt; T </a:t>
                </a:r>
                <a:r>
                  <a:rPr lang="en-ZA" dirty="0" smtClean="0"/>
                  <a:t>and is a prime</a:t>
                </a:r>
                <a:endParaRPr lang="en-ZA" dirty="0"/>
              </a:p>
              <a:p>
                <a:pPr lvl="1"/>
                <a:endParaRPr lang="en-ZA" dirty="0">
                  <a:solidFill>
                    <a:srgbClr val="FF0000"/>
                  </a:solidFill>
                </a:endParaRPr>
              </a:p>
              <a:p>
                <a:pPr lvl="1"/>
                <a:endParaRPr lang="en-ZA" dirty="0"/>
              </a:p>
              <a:p>
                <a:endParaRPr lang="en-ZA" dirty="0">
                  <a:solidFill>
                    <a:srgbClr val="FF0000"/>
                  </a:solidFill>
                </a:endParaRPr>
              </a:p>
              <a:p>
                <a:endParaRPr lang="en-ZA" dirty="0" smtClean="0">
                  <a:solidFill>
                    <a:srgbClr val="FF0000"/>
                  </a:solidFill>
                </a:endParaRPr>
              </a:p>
              <a:p>
                <a:endParaRPr lang="en-ZA" dirty="0">
                  <a:solidFill>
                    <a:srgbClr val="FF0000"/>
                  </a:solidFill>
                </a:endParaRPr>
              </a:p>
              <a:p>
                <a:endParaRPr lang="en-ZA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209" y="922639"/>
                <a:ext cx="7886700" cy="5577015"/>
              </a:xfrm>
              <a:blipFill rotWithShape="0">
                <a:blip r:embed="rId3"/>
                <a:stretch>
                  <a:fillRect l="-696" t="-109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16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1203</Words>
  <Application>Microsoft Office PowerPoint</Application>
  <PresentationFormat>On-screen Show (4:3)</PresentationFormat>
  <Paragraphs>414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 Unicode MS</vt:lpstr>
      <vt:lpstr>Arial</vt:lpstr>
      <vt:lpstr>Calibri</vt:lpstr>
      <vt:lpstr>Calibri Light</vt:lpstr>
      <vt:lpstr>Cambria Math</vt:lpstr>
      <vt:lpstr>Century Gothic</vt:lpstr>
      <vt:lpstr>Times New Roman</vt:lpstr>
      <vt:lpstr>Wingdings</vt:lpstr>
      <vt:lpstr>Office Theme</vt:lpstr>
      <vt:lpstr>Presentation level design</vt:lpstr>
      <vt:lpstr>Hashing: Collision Resolution, Deletion</vt:lpstr>
      <vt:lpstr>Collisions in Hashing</vt:lpstr>
      <vt:lpstr>Collision Resolution</vt:lpstr>
      <vt:lpstr>Collision Resolution</vt:lpstr>
      <vt:lpstr>Linear probing</vt:lpstr>
      <vt:lpstr>Linear probing</vt:lpstr>
      <vt:lpstr>Quadratic probing</vt:lpstr>
      <vt:lpstr>Randomized probing</vt:lpstr>
      <vt:lpstr>Double hashing</vt:lpstr>
      <vt:lpstr>Double hashing</vt:lpstr>
      <vt:lpstr>Chaining</vt:lpstr>
      <vt:lpstr>Coalesced hashing</vt:lpstr>
      <vt:lpstr>Coalesced hashing with a cellar</vt:lpstr>
      <vt:lpstr>Bucket addressing</vt:lpstr>
      <vt:lpstr>Deletion from a hash table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Hashing: Collision Resolution, Deletion</dc:title>
  <dc:creator>User</dc:creator>
  <cp:lastModifiedBy>User</cp:lastModifiedBy>
  <cp:revision>1</cp:revision>
  <dcterms:created xsi:type="dcterms:W3CDTF">2020-06-16T09:45:17Z</dcterms:created>
  <dcterms:modified xsi:type="dcterms:W3CDTF">2020-06-16T09:48:13Z</dcterms:modified>
</cp:coreProperties>
</file>