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6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D4916-C23D-4373-AA9E-959F7FBE7B65}" type="datetimeFigureOut">
              <a:rPr lang="en-ZA" smtClean="0"/>
              <a:t>2020/06/18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35CC-B86D-45DE-B157-9193B1F4032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156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2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592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11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135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12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376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13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655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14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0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3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7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4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30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5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954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6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4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7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17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8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641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9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45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10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70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1267-C86B-4EBC-98A8-6401104D2A4F}" type="datetimeFigureOut">
              <a:rPr lang="en-ZA" smtClean="0"/>
              <a:t>2020/06/18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5F5B-ECAD-42D1-B8B6-DEE28CA839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537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1267-C86B-4EBC-98A8-6401104D2A4F}" type="datetimeFigureOut">
              <a:rPr lang="en-ZA" smtClean="0"/>
              <a:t>2020/06/18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5F5B-ECAD-42D1-B8B6-DEE28CA839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397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1267-C86B-4EBC-98A8-6401104D2A4F}" type="datetimeFigureOut">
              <a:rPr lang="en-ZA" smtClean="0"/>
              <a:t>2020/06/18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5F5B-ECAD-42D1-B8B6-DEE28CA839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5501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6/18/2020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14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6/18/2020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39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6/18/2020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32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6/18/2020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6/18/2020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0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6/18/2020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28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6/18/2020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74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6/18/2020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30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1267-C86B-4EBC-98A8-6401104D2A4F}" type="datetimeFigureOut">
              <a:rPr lang="en-ZA" smtClean="0"/>
              <a:t>2020/06/18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5F5B-ECAD-42D1-B8B6-DEE28CA839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3362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6/18/2020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376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6/18/2020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2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6/18/2020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64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1267-C86B-4EBC-98A8-6401104D2A4F}" type="datetimeFigureOut">
              <a:rPr lang="en-ZA" smtClean="0"/>
              <a:t>2020/06/18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5F5B-ECAD-42D1-B8B6-DEE28CA839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889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1267-C86B-4EBC-98A8-6401104D2A4F}" type="datetimeFigureOut">
              <a:rPr lang="en-ZA" smtClean="0"/>
              <a:t>2020/06/18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5F5B-ECAD-42D1-B8B6-DEE28CA839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765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1267-C86B-4EBC-98A8-6401104D2A4F}" type="datetimeFigureOut">
              <a:rPr lang="en-ZA" smtClean="0"/>
              <a:t>2020/06/18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5F5B-ECAD-42D1-B8B6-DEE28CA839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287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1267-C86B-4EBC-98A8-6401104D2A4F}" type="datetimeFigureOut">
              <a:rPr lang="en-ZA" smtClean="0"/>
              <a:t>2020/06/18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5F5B-ECAD-42D1-B8B6-DEE28CA839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72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1267-C86B-4EBC-98A8-6401104D2A4F}" type="datetimeFigureOut">
              <a:rPr lang="en-ZA" smtClean="0"/>
              <a:t>2020/06/18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5F5B-ECAD-42D1-B8B6-DEE28CA839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718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1267-C86B-4EBC-98A8-6401104D2A4F}" type="datetimeFigureOut">
              <a:rPr lang="en-ZA" smtClean="0"/>
              <a:t>2020/06/18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5F5B-ECAD-42D1-B8B6-DEE28CA839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243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1267-C86B-4EBC-98A8-6401104D2A4F}" type="datetimeFigureOut">
              <a:rPr lang="en-ZA" smtClean="0"/>
              <a:t>2020/06/18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5F5B-ECAD-42D1-B8B6-DEE28CA839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004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1267-C86B-4EBC-98A8-6401104D2A4F}" type="datetimeFigureOut">
              <a:rPr lang="en-ZA" smtClean="0"/>
              <a:t>2020/06/18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5F5B-ECAD-42D1-B8B6-DEE28CA839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660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6/18/2020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3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Rehashing, </a:t>
            </a:r>
            <a:br>
              <a:rPr lang="en-ZA" dirty="0" smtClean="0"/>
            </a:br>
            <a:r>
              <a:rPr lang="en-ZA" dirty="0" smtClean="0"/>
              <a:t>Cuckoo Hashing, </a:t>
            </a:r>
            <a:r>
              <a:rPr lang="en-ZA" dirty="0" err="1" smtClean="0"/>
              <a:t>Cichelli’s</a:t>
            </a:r>
            <a:r>
              <a:rPr lang="en-ZA" dirty="0" smtClean="0"/>
              <a:t> Algorithm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6709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17993"/>
            <a:ext cx="7886700" cy="606937"/>
          </a:xfrm>
        </p:spPr>
        <p:txBody>
          <a:bodyPr>
            <a:normAutofit/>
          </a:bodyPr>
          <a:lstStyle/>
          <a:p>
            <a:r>
              <a:rPr lang="en-ZA" dirty="0" err="1"/>
              <a:t>Cichelli’s</a:t>
            </a:r>
            <a:r>
              <a:rPr lang="en-ZA" dirty="0"/>
              <a:t> Algorithm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99059" y="1301432"/>
            <a:ext cx="1894703" cy="33775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Johannesburg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693763" y="1291647"/>
            <a:ext cx="594544" cy="33775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800859" y="871947"/>
          <a:ext cx="2714491" cy="14833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03329"/>
                <a:gridCol w="21111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1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2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3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4049795" y="871947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D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049795" y="1202486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N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747782" y="3314076"/>
            <a:ext cx="5140411" cy="41652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h(Johannesburg) =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[12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+ 0 + 0] % 4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9277" y="1613186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>
                <a:solidFill>
                  <a:prstClr val="black"/>
                </a:solidFill>
              </a:rPr>
              <a:t>Durban</a:t>
            </a:r>
            <a:endParaRPr lang="en-ZA" b="1" dirty="0">
              <a:solidFill>
                <a:prstClr val="black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49795" y="1533025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C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26460" y="1243854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>
                <a:solidFill>
                  <a:prstClr val="black"/>
                </a:solidFill>
              </a:rPr>
              <a:t>Cape Town</a:t>
            </a:r>
            <a:endParaRPr lang="en-ZA" b="1" dirty="0">
              <a:solidFill>
                <a:prstClr val="black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49795" y="1863552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P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49795" y="2194091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A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32447" y="874522"/>
            <a:ext cx="1034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>
                <a:solidFill>
                  <a:prstClr val="black"/>
                </a:solidFill>
              </a:rPr>
              <a:t>Pretoria</a:t>
            </a:r>
            <a:endParaRPr lang="en-ZA" b="1" dirty="0">
              <a:solidFill>
                <a:prstClr val="black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49795" y="2524618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J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49795" y="2855157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G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990204" y="2855156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G = 1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747781" y="3742220"/>
            <a:ext cx="5140411" cy="41652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h(Johannesburg) =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[12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+ 0 +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1]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4 =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930613" y="2862369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G = 2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747780" y="4159369"/>
            <a:ext cx="5140411" cy="41652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h(Johannesburg) =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[12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+ 0 +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2]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4 =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879370" y="2855156"/>
            <a:ext cx="493496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998552" y="2521012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J = 1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747780" y="4838365"/>
            <a:ext cx="5140411" cy="41652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h(Johannesburg) =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[12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+ 0] % 4 =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747780" y="5254894"/>
            <a:ext cx="5140411" cy="41652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h(Johannesburg) =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[12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1]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4 =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747779" y="5671423"/>
            <a:ext cx="5140411" cy="41652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h(Johannesburg) =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[12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2]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4 =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86245" y="1971145"/>
            <a:ext cx="1773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>
                <a:solidFill>
                  <a:prstClr val="black"/>
                </a:solidFill>
              </a:rPr>
              <a:t>Johannesburg</a:t>
            </a:r>
            <a:endParaRPr lang="en-ZA" b="1" dirty="0">
              <a:solidFill>
                <a:prstClr val="black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401330" y="3697127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D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401330" y="4027666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N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01330" y="4358205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C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401330" y="4688732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P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401330" y="5019271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A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401328" y="5694773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G = 2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401329" y="5357022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J = 1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58598" y="3201060"/>
            <a:ext cx="825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000" dirty="0">
                <a:solidFill>
                  <a:prstClr val="black"/>
                </a:solidFill>
              </a:rPr>
              <a:t>Final: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602485" y="2855155"/>
            <a:ext cx="1285705" cy="337751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MAX = 2</a:t>
            </a:r>
            <a:endParaRPr lang="en-Z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27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85185E-6 L -0.00052 0.15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6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00035 0.156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3" grpId="1" animBg="1"/>
      <p:bldP spid="29" grpId="0" animBg="1"/>
      <p:bldP spid="21" grpId="0" animBg="1"/>
      <p:bldP spid="30" grpId="0" animBg="1"/>
      <p:bldP spid="31" grpId="0" animBg="1"/>
      <p:bldP spid="31" grpId="1" animBg="1"/>
      <p:bldP spid="31" grpId="2" animBg="1"/>
      <p:bldP spid="32" grpId="0" animBg="1"/>
      <p:bldP spid="33" grpId="0" animBg="1"/>
      <p:bldP spid="33" grpId="1" animBg="1"/>
      <p:bldP spid="33" grpId="2" animBg="1"/>
      <p:bldP spid="34" grpId="0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3697" y="1705232"/>
            <a:ext cx="8394357" cy="45143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ZA" sz="2000" dirty="0" err="1" smtClean="0"/>
              <a:t>assignHash</a:t>
            </a:r>
            <a:r>
              <a:rPr lang="en-ZA" sz="2000" dirty="0" smtClean="0"/>
              <a:t>(wordlist)</a:t>
            </a:r>
          </a:p>
          <a:p>
            <a:pPr lvl="1"/>
            <a:r>
              <a:rPr lang="en-ZA" sz="1700" dirty="0" smtClean="0"/>
              <a:t>Remove first word on the list</a:t>
            </a:r>
          </a:p>
          <a:p>
            <a:pPr lvl="1"/>
            <a:r>
              <a:rPr lang="en-ZA" sz="1700" dirty="0" smtClean="0"/>
              <a:t>for(</a:t>
            </a:r>
            <a:r>
              <a:rPr lang="en-ZA" sz="1700" dirty="0" smtClean="0">
                <a:solidFill>
                  <a:srgbClr val="0070C0"/>
                </a:solidFill>
              </a:rPr>
              <a:t>first(w) = 0; </a:t>
            </a:r>
            <a:r>
              <a:rPr lang="en-ZA" sz="1700" dirty="0">
                <a:solidFill>
                  <a:srgbClr val="0070C0"/>
                </a:solidFill>
              </a:rPr>
              <a:t>first(w</a:t>
            </a:r>
            <a:r>
              <a:rPr lang="en-ZA" sz="1700" dirty="0" smtClean="0">
                <a:solidFill>
                  <a:srgbClr val="0070C0"/>
                </a:solidFill>
              </a:rPr>
              <a:t>) &lt; MAX; </a:t>
            </a:r>
            <a:r>
              <a:rPr lang="en-ZA" sz="1700" dirty="0">
                <a:solidFill>
                  <a:srgbClr val="0070C0"/>
                </a:solidFill>
              </a:rPr>
              <a:t>first(w</a:t>
            </a:r>
            <a:r>
              <a:rPr lang="en-ZA" sz="1700" dirty="0" smtClean="0">
                <a:solidFill>
                  <a:srgbClr val="0070C0"/>
                </a:solidFill>
              </a:rPr>
              <a:t>)++</a:t>
            </a:r>
            <a:r>
              <a:rPr lang="en-ZA" sz="1700" dirty="0" smtClean="0"/>
              <a:t>) </a:t>
            </a:r>
            <a:r>
              <a:rPr lang="en-ZA" sz="1700" dirty="0" smtClean="0">
                <a:solidFill>
                  <a:schemeClr val="accent2">
                    <a:lumMod val="75000"/>
                  </a:schemeClr>
                </a:solidFill>
              </a:rPr>
              <a:t>// unless </a:t>
            </a:r>
            <a:r>
              <a:rPr lang="en-ZA" sz="1700" dirty="0" smtClean="0">
                <a:solidFill>
                  <a:schemeClr val="accent2">
                    <a:lumMod val="75000"/>
                  </a:schemeClr>
                </a:solidFill>
              </a:rPr>
              <a:t>first(w) </a:t>
            </a:r>
            <a:r>
              <a:rPr lang="en-ZA" sz="1700" dirty="0" smtClean="0">
                <a:solidFill>
                  <a:schemeClr val="accent2">
                    <a:lumMod val="75000"/>
                  </a:schemeClr>
                </a:solidFill>
              </a:rPr>
              <a:t>has a value</a:t>
            </a:r>
          </a:p>
          <a:p>
            <a:pPr lvl="2"/>
            <a:r>
              <a:rPr lang="en-ZA" sz="1700" dirty="0" smtClean="0"/>
              <a:t>for(</a:t>
            </a:r>
            <a:r>
              <a:rPr lang="en-ZA" sz="1700" dirty="0" smtClean="0">
                <a:solidFill>
                  <a:srgbClr val="00B050"/>
                </a:solidFill>
              </a:rPr>
              <a:t>last(w) = 0; last(w) &lt; MAX; </a:t>
            </a:r>
            <a:r>
              <a:rPr lang="en-ZA" sz="1700" dirty="0">
                <a:solidFill>
                  <a:srgbClr val="00B050"/>
                </a:solidFill>
              </a:rPr>
              <a:t>last(w</a:t>
            </a:r>
            <a:r>
              <a:rPr lang="en-ZA" sz="1700" dirty="0" smtClean="0">
                <a:solidFill>
                  <a:srgbClr val="00B050"/>
                </a:solidFill>
              </a:rPr>
              <a:t>)++</a:t>
            </a:r>
            <a:r>
              <a:rPr lang="en-ZA" sz="1700" dirty="0" smtClean="0"/>
              <a:t>) </a:t>
            </a:r>
            <a:r>
              <a:rPr lang="en-ZA" sz="1700" dirty="0">
                <a:solidFill>
                  <a:schemeClr val="accent2">
                    <a:lumMod val="75000"/>
                  </a:schemeClr>
                </a:solidFill>
              </a:rPr>
              <a:t>// unless </a:t>
            </a:r>
            <a:r>
              <a:rPr lang="en-ZA" sz="1700" dirty="0" smtClean="0">
                <a:solidFill>
                  <a:schemeClr val="accent2">
                    <a:lumMod val="75000"/>
                  </a:schemeClr>
                </a:solidFill>
              </a:rPr>
              <a:t>last(w) </a:t>
            </a:r>
            <a:r>
              <a:rPr lang="en-ZA" sz="1700" dirty="0" smtClean="0">
                <a:solidFill>
                  <a:schemeClr val="accent2">
                    <a:lumMod val="75000"/>
                  </a:schemeClr>
                </a:solidFill>
              </a:rPr>
              <a:t>has </a:t>
            </a:r>
            <a:r>
              <a:rPr lang="en-ZA" sz="1700" dirty="0">
                <a:solidFill>
                  <a:schemeClr val="accent2">
                    <a:lumMod val="75000"/>
                  </a:schemeClr>
                </a:solidFill>
              </a:rPr>
              <a:t>a value</a:t>
            </a:r>
            <a:endParaRPr lang="en-ZA" sz="17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3"/>
            <a:r>
              <a:rPr lang="en-ZA" sz="1600" dirty="0" smtClean="0"/>
              <a:t>Compute hash(w) = [</a:t>
            </a:r>
            <a:r>
              <a:rPr lang="en-ZA" sz="1600" dirty="0" smtClean="0">
                <a:solidFill>
                  <a:srgbClr val="FF0000"/>
                </a:solidFill>
              </a:rPr>
              <a:t>length(w)</a:t>
            </a:r>
            <a:r>
              <a:rPr lang="en-ZA" sz="1600" dirty="0" smtClean="0"/>
              <a:t> + </a:t>
            </a:r>
            <a:r>
              <a:rPr lang="en-ZA" sz="1600" dirty="0" smtClean="0">
                <a:solidFill>
                  <a:srgbClr val="0070C0"/>
                </a:solidFill>
              </a:rPr>
              <a:t>first(w)</a:t>
            </a:r>
            <a:r>
              <a:rPr lang="en-ZA" sz="1600" dirty="0" smtClean="0"/>
              <a:t> + </a:t>
            </a:r>
            <a:r>
              <a:rPr lang="en-ZA" sz="1600" dirty="0" smtClean="0">
                <a:solidFill>
                  <a:srgbClr val="00B050"/>
                </a:solidFill>
              </a:rPr>
              <a:t>last(w)</a:t>
            </a:r>
            <a:r>
              <a:rPr lang="en-ZA" sz="1600" dirty="0" smtClean="0"/>
              <a:t>]%T</a:t>
            </a:r>
            <a:endParaRPr lang="en-ZA" sz="1250" dirty="0" smtClean="0"/>
          </a:p>
          <a:p>
            <a:pPr lvl="3"/>
            <a:r>
              <a:rPr lang="en-ZA" sz="1600" dirty="0" smtClean="0"/>
              <a:t>if(hash(w) </a:t>
            </a:r>
            <a:r>
              <a:rPr lang="en-ZA" sz="1600" dirty="0" smtClean="0"/>
              <a:t>not taken) </a:t>
            </a:r>
            <a:endParaRPr lang="en-ZA" sz="1600" dirty="0" smtClean="0"/>
          </a:p>
          <a:p>
            <a:pPr lvl="4"/>
            <a:r>
              <a:rPr lang="en-ZA" sz="1600" dirty="0" smtClean="0"/>
              <a:t>Put the word in position hash(w)</a:t>
            </a:r>
            <a:endParaRPr lang="en-ZA" sz="1600" dirty="0" smtClean="0"/>
          </a:p>
          <a:p>
            <a:pPr lvl="4"/>
            <a:r>
              <a:rPr lang="en-ZA" sz="1600" dirty="0" smtClean="0"/>
              <a:t>success = </a:t>
            </a:r>
            <a:r>
              <a:rPr lang="en-ZA" sz="1600" dirty="0" err="1" smtClean="0">
                <a:solidFill>
                  <a:srgbClr val="7030A0"/>
                </a:solidFill>
              </a:rPr>
              <a:t>assignHash</a:t>
            </a:r>
            <a:r>
              <a:rPr lang="en-ZA" sz="1600" dirty="0" smtClean="0">
                <a:solidFill>
                  <a:srgbClr val="7030A0"/>
                </a:solidFill>
              </a:rPr>
              <a:t>(wordlist) </a:t>
            </a:r>
            <a:r>
              <a:rPr lang="en-ZA" sz="1600" dirty="0" smtClean="0">
                <a:solidFill>
                  <a:schemeClr val="accent2">
                    <a:lumMod val="75000"/>
                  </a:schemeClr>
                </a:solidFill>
              </a:rPr>
              <a:t>// recursive step</a:t>
            </a:r>
            <a:endParaRPr lang="en-ZA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4"/>
            <a:r>
              <a:rPr lang="en-ZA" sz="1600" dirty="0" smtClean="0"/>
              <a:t>if(</a:t>
            </a:r>
            <a:r>
              <a:rPr lang="en-ZA" sz="1600" dirty="0" smtClean="0">
                <a:solidFill>
                  <a:srgbClr val="0070C0"/>
                </a:solidFill>
              </a:rPr>
              <a:t>success</a:t>
            </a:r>
            <a:r>
              <a:rPr lang="en-ZA" sz="1600" dirty="0" smtClean="0"/>
              <a:t>) return success;</a:t>
            </a:r>
          </a:p>
          <a:p>
            <a:pPr lvl="1"/>
            <a:r>
              <a:rPr lang="en-ZA" sz="1700" dirty="0" smtClean="0">
                <a:solidFill>
                  <a:prstClr val="black"/>
                </a:solidFill>
              </a:rPr>
              <a:t>Put word back on the list</a:t>
            </a:r>
          </a:p>
          <a:p>
            <a:pPr lvl="1"/>
            <a:r>
              <a:rPr lang="en-ZA" sz="1700" dirty="0" smtClean="0">
                <a:solidFill>
                  <a:prstClr val="black"/>
                </a:solidFill>
              </a:rPr>
              <a:t>Return </a:t>
            </a:r>
            <a:r>
              <a:rPr lang="en-ZA" sz="1700" dirty="0">
                <a:solidFill>
                  <a:srgbClr val="FF0000"/>
                </a:solidFill>
              </a:rPr>
              <a:t>failure </a:t>
            </a:r>
            <a:r>
              <a:rPr lang="en-ZA" sz="1700" dirty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ZA" sz="1700" dirty="0" smtClean="0">
                <a:solidFill>
                  <a:schemeClr val="accent2">
                    <a:lumMod val="75000"/>
                  </a:schemeClr>
                </a:solidFill>
              </a:rPr>
              <a:t>backtracking</a:t>
            </a:r>
            <a:endParaRPr lang="en-ZA" sz="17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ZA" sz="20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ZA" sz="20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ZA" sz="2000" dirty="0" smtClean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ZA" sz="20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ZA" sz="20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ZA" sz="2000" dirty="0" smtClean="0">
              <a:solidFill>
                <a:schemeClr val="accent5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2987" y="308793"/>
            <a:ext cx="7886700" cy="606937"/>
          </a:xfrm>
        </p:spPr>
        <p:txBody>
          <a:bodyPr>
            <a:normAutofit/>
          </a:bodyPr>
          <a:lstStyle/>
          <a:p>
            <a:r>
              <a:rPr lang="en-ZA" dirty="0" err="1"/>
              <a:t>Cichelli’s</a:t>
            </a:r>
            <a:r>
              <a:rPr lang="en-ZA" dirty="0"/>
              <a:t> Algorithm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50011" y="559380"/>
            <a:ext cx="2636108" cy="14086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If values have been assigned to letters, they should be re-used by all words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750011" y="4654378"/>
            <a:ext cx="2636108" cy="115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MAX is chosen to be a small value;</a:t>
            </a:r>
          </a:p>
          <a:p>
            <a:pPr algn="ctr"/>
            <a:r>
              <a:rPr lang="en-ZA" dirty="0">
                <a:solidFill>
                  <a:prstClr val="black"/>
                </a:solidFill>
              </a:rPr>
              <a:t># words / 2</a:t>
            </a:r>
            <a:endParaRPr lang="en-Z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50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11085"/>
            <a:ext cx="7886700" cy="606937"/>
          </a:xfrm>
        </p:spPr>
        <p:txBody>
          <a:bodyPr>
            <a:normAutofit/>
          </a:bodyPr>
          <a:lstStyle/>
          <a:p>
            <a:r>
              <a:rPr lang="en-ZA" dirty="0" err="1"/>
              <a:t>Cichelli’s</a:t>
            </a:r>
            <a:r>
              <a:rPr lang="en-ZA" dirty="0"/>
              <a:t> Algorithm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5975" y="1353565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Anna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5975" y="1701705"/>
            <a:ext cx="898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Maria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9984" y="2049845"/>
            <a:ext cx="806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Jane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3237" y="2382945"/>
            <a:ext cx="790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John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0821" y="2721513"/>
            <a:ext cx="740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Julia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0093" y="3045858"/>
            <a:ext cx="1091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Megan</a:t>
            </a:r>
            <a:endParaRPr lang="en-ZA" sz="2000" dirty="0">
              <a:solidFill>
                <a:prstClr val="black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5800859" y="1231647"/>
          <a:ext cx="2714491" cy="21894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03329"/>
                <a:gridCol w="2111162"/>
              </a:tblGrid>
              <a:tr h="204819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1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2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3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4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5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4200002" y="1364268"/>
            <a:ext cx="981599" cy="16363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A = 4 M = 2</a:t>
            </a:r>
          </a:p>
          <a:p>
            <a:pPr algn="ctr"/>
            <a:r>
              <a:rPr lang="en-ZA" dirty="0">
                <a:solidFill>
                  <a:prstClr val="white"/>
                </a:solidFill>
              </a:rPr>
              <a:t>J = 3</a:t>
            </a:r>
          </a:p>
          <a:p>
            <a:pPr algn="ctr"/>
            <a:r>
              <a:rPr lang="en-ZA" dirty="0">
                <a:solidFill>
                  <a:prstClr val="white"/>
                </a:solidFill>
              </a:rPr>
              <a:t>E = 1</a:t>
            </a:r>
          </a:p>
          <a:p>
            <a:pPr algn="ctr"/>
            <a:r>
              <a:rPr lang="en-ZA" dirty="0">
                <a:solidFill>
                  <a:prstClr val="white"/>
                </a:solidFill>
              </a:rPr>
              <a:t>N =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76622" y="847997"/>
            <a:ext cx="17620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Frequencies: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264769" y="1378082"/>
            <a:ext cx="1137458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4 + 4 = 8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64769" y="1715833"/>
            <a:ext cx="1137458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2 + 4 = 6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72041" y="2049845"/>
            <a:ext cx="1137458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3 + 1 = 4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272041" y="2387596"/>
            <a:ext cx="1137458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3 + 2 = 5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280279" y="2721608"/>
            <a:ext cx="1137458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3 + 4 = 7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88517" y="3045858"/>
            <a:ext cx="1137458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2 + 2 = 4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75906" y="4064840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Anna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13073" y="4392536"/>
            <a:ext cx="740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Julia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58272" y="4707328"/>
            <a:ext cx="898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Maria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75906" y="5031578"/>
            <a:ext cx="790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John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77510" y="5356036"/>
            <a:ext cx="806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Jane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53054" y="5670620"/>
            <a:ext cx="1091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Megan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873579" y="4267201"/>
            <a:ext cx="2636108" cy="11532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Assign values to first/last characters!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661840" y="4127199"/>
            <a:ext cx="1137458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8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661840" y="4454895"/>
            <a:ext cx="1137458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7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661840" y="4768506"/>
            <a:ext cx="1137458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6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661840" y="5100760"/>
            <a:ext cx="1137458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5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653368" y="5431688"/>
            <a:ext cx="1137458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4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653368" y="5747714"/>
            <a:ext cx="1137458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4</a:t>
            </a:r>
            <a:endParaRPr lang="en-Z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71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/>
      <p:bldP spid="32" grpId="0"/>
      <p:bldP spid="33" grpId="0"/>
      <p:bldP spid="34" grpId="0"/>
      <p:bldP spid="35" grpId="0"/>
      <p:bldP spid="36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11085"/>
            <a:ext cx="7886700" cy="606937"/>
          </a:xfrm>
        </p:spPr>
        <p:txBody>
          <a:bodyPr>
            <a:normAutofit/>
          </a:bodyPr>
          <a:lstStyle/>
          <a:p>
            <a:r>
              <a:rPr lang="en-ZA" dirty="0" err="1"/>
              <a:t>Cichelli’s</a:t>
            </a:r>
            <a:r>
              <a:rPr lang="en-ZA" dirty="0"/>
              <a:t> Algorithm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034093" y="1231946"/>
          <a:ext cx="2714491" cy="21894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03329"/>
                <a:gridCol w="2111162"/>
              </a:tblGrid>
              <a:tr h="204819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1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2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3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4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5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878479" y="1231946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Anna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646" y="1559642"/>
            <a:ext cx="740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Julia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60845" y="1874434"/>
            <a:ext cx="898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Maria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78479" y="2198684"/>
            <a:ext cx="790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John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0083" y="2523142"/>
            <a:ext cx="806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Jane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5627" y="2837726"/>
            <a:ext cx="1091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Megan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20565" y="1231946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Anna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60845" y="3751760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A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98690" y="1231946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7030A0"/>
                </a:solidFill>
              </a:rPr>
              <a:t>(4 + 0 + 0) % 6 = 4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25733" y="2637671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Anna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73114" y="1551404"/>
            <a:ext cx="740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Julia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60845" y="4089511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J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62651" y="1545995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7030A0"/>
                </a:solidFill>
              </a:rPr>
              <a:t>(5 + 0 + 0) % 6 = 5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86647" y="3037903"/>
            <a:ext cx="740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Julia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301915" y="1873620"/>
            <a:ext cx="898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Maria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26612" y="1873620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7030A0"/>
                </a:solidFill>
              </a:rPr>
              <a:t>(5 + 0 + 0) % 6 = 5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60844" y="4434559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M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221043" y="1858231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X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89679" y="2156891"/>
            <a:ext cx="898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Maria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14376" y="2156891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7030A0"/>
                </a:solidFill>
              </a:rPr>
              <a:t>(5 + 1 + 0) % 6 = 0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51976" y="4434558"/>
            <a:ext cx="914410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M = 1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194708" y="1197494"/>
            <a:ext cx="898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Maria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11411" y="2460029"/>
            <a:ext cx="790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John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850288" y="4779605"/>
            <a:ext cx="914410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N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284455" y="2457146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7030A0"/>
                </a:solidFill>
              </a:rPr>
              <a:t>(4 + 0 + 0) % 6 = 4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317816" y="2426368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X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11411" y="2727911"/>
            <a:ext cx="790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John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284455" y="2725028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7030A0"/>
                </a:solidFill>
              </a:rPr>
              <a:t>(4 + 0 + 1) % 6 = 5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59629" y="4772308"/>
            <a:ext cx="914410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N = 1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317816" y="2687004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X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11411" y="2997388"/>
            <a:ext cx="790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John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284455" y="2994505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7030A0"/>
                </a:solidFill>
              </a:rPr>
              <a:t>(4 + 0 + 2) % 6 = 0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068970" y="4772309"/>
            <a:ext cx="914410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N = 2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847569" y="414553"/>
            <a:ext cx="2994706" cy="493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MAX = T / 2 = 6 / 2 = 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322894" y="2979116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X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511411" y="3265270"/>
            <a:ext cx="790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John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84455" y="3262387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7030A0"/>
                </a:solidFill>
              </a:rPr>
              <a:t>(4 + 0 + 3) % 6 = 1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216023" y="1548531"/>
            <a:ext cx="790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John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11060" y="3558756"/>
            <a:ext cx="806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Jane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178311" y="4779603"/>
            <a:ext cx="914410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N = 3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850288" y="5135421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E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54534" y="3571262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7030A0"/>
                </a:solidFill>
              </a:rPr>
              <a:t>(4 + 0 + 0) % 6 = 4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487895" y="3540484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X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691" y="3846132"/>
            <a:ext cx="806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Jane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57735" y="3843249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7030A0"/>
                </a:solidFill>
              </a:rPr>
              <a:t>(4 + 0 + 1) % 6 = 5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491096" y="3805225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X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684691" y="4115609"/>
            <a:ext cx="806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Jane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457735" y="4112726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7030A0"/>
                </a:solidFill>
              </a:rPr>
              <a:t>(4 + 0 + 2) % 6 = 0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496174" y="409733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X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684691" y="4383491"/>
            <a:ext cx="806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Jane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457735" y="4380608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7030A0"/>
                </a:solidFill>
              </a:rPr>
              <a:t>(4 + 0 + 3) % 6 = 1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496174" y="4365219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X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75255" y="3843250"/>
            <a:ext cx="2773329" cy="7843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Nothing else to try – backtrack!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438400" y="2523142"/>
            <a:ext cx="0" cy="222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289679" y="4683746"/>
            <a:ext cx="898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Maria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114376" y="4683746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7030A0"/>
                </a:solidFill>
              </a:rPr>
              <a:t>(5 + 2 + 0) % 6 = 1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289679" y="5264608"/>
            <a:ext cx="898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Maria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114376" y="5264608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7030A0"/>
                </a:solidFill>
              </a:rPr>
              <a:t>(5 + 3 + 0) % 6 = 2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959629" y="5129485"/>
            <a:ext cx="914410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E = 1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068970" y="5122984"/>
            <a:ext cx="914410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E = 2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165396" y="5122188"/>
            <a:ext cx="914410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E = 3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677171" y="4959132"/>
            <a:ext cx="5851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00B050"/>
                </a:solidFill>
              </a:rPr>
              <a:t>// John will go to zero</a:t>
            </a:r>
            <a:r>
              <a:rPr lang="en-ZA" dirty="0">
                <a:solidFill>
                  <a:srgbClr val="00B050"/>
                </a:solidFill>
              </a:rPr>
              <a:t>, but Jane won’t find a place</a:t>
            </a:r>
            <a:endParaRPr lang="en-ZA" dirty="0">
              <a:solidFill>
                <a:srgbClr val="00B050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079866" y="4428929"/>
            <a:ext cx="914410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M = 2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47315" y="5573798"/>
            <a:ext cx="2585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00B050"/>
                </a:solidFill>
              </a:rPr>
              <a:t>// John will go to </a:t>
            </a:r>
            <a:r>
              <a:rPr lang="en-ZA" dirty="0">
                <a:solidFill>
                  <a:srgbClr val="00B050"/>
                </a:solidFill>
              </a:rPr>
              <a:t>zero</a:t>
            </a:r>
            <a:endParaRPr lang="en-ZA" dirty="0">
              <a:solidFill>
                <a:srgbClr val="00B05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635079" y="5831530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00B050"/>
                </a:solidFill>
              </a:rPr>
              <a:t>// </a:t>
            </a:r>
            <a:r>
              <a:rPr lang="en-ZA" dirty="0">
                <a:solidFill>
                  <a:srgbClr val="00B050"/>
                </a:solidFill>
              </a:rPr>
              <a:t>Jane </a:t>
            </a:r>
            <a:r>
              <a:rPr lang="en-ZA" dirty="0">
                <a:solidFill>
                  <a:srgbClr val="00B050"/>
                </a:solidFill>
              </a:rPr>
              <a:t>will go to </a:t>
            </a:r>
            <a:r>
              <a:rPr lang="en-ZA" dirty="0">
                <a:solidFill>
                  <a:srgbClr val="00B050"/>
                </a:solidFill>
              </a:rPr>
              <a:t>one</a:t>
            </a:r>
            <a:endParaRPr lang="en-ZA" dirty="0">
              <a:solidFill>
                <a:srgbClr val="00B050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1182246" y="4428057"/>
            <a:ext cx="914410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M = 3</a:t>
            </a:r>
            <a:endParaRPr lang="en-Z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34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 animBg="1"/>
      <p:bldP spid="38" grpId="0"/>
      <p:bldP spid="39" grpId="0"/>
      <p:bldP spid="40" grpId="0"/>
      <p:bldP spid="41" grpId="0" animBg="1"/>
      <p:bldP spid="43" grpId="0"/>
      <p:bldP spid="44" grpId="0"/>
      <p:bldP spid="45" grpId="0"/>
      <p:bldP spid="46" grpId="0"/>
      <p:bldP spid="47" grpId="0" animBg="1"/>
      <p:bldP spid="48" grpId="0"/>
      <p:bldP spid="49" grpId="0"/>
      <p:bldP spid="50" grpId="0"/>
      <p:bldP spid="51" grpId="0" animBg="1"/>
      <p:bldP spid="52" grpId="0"/>
      <p:bldP spid="53" grpId="0"/>
      <p:bldP spid="54" grpId="0" animBg="1"/>
      <p:bldP spid="54" grpId="1" animBg="1"/>
      <p:bldP spid="55" grpId="0"/>
      <p:bldP spid="56" grpId="0"/>
      <p:bldP spid="57" grpId="0"/>
      <p:bldP spid="58" grpId="0"/>
      <p:bldP spid="59" grpId="0" animBg="1"/>
      <p:bldP spid="59" grpId="1" animBg="1"/>
      <p:bldP spid="60" grpId="0"/>
      <p:bldP spid="61" grpId="0"/>
      <p:bldP spid="62" grpId="0"/>
      <p:bldP spid="63" grpId="0" animBg="1"/>
      <p:bldP spid="63" grpId="1" animBg="1"/>
      <p:bldP spid="64" grpId="0" animBg="1"/>
      <p:bldP spid="65" grpId="0"/>
      <p:bldP spid="68" grpId="0"/>
      <p:bldP spid="69" grpId="0"/>
      <p:bldP spid="70" grpId="0"/>
      <p:bldP spid="70" grpId="1"/>
      <p:bldP spid="71" grpId="0"/>
      <p:bldP spid="72" grpId="0" animBg="1"/>
      <p:bldP spid="72" grpId="1" animBg="1"/>
      <p:bldP spid="73" grpId="0" animBg="1"/>
      <p:bldP spid="73" grpId="1" animBg="1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 animBg="1"/>
      <p:bldP spid="86" grpId="0"/>
      <p:bldP spid="87" grpId="0"/>
      <p:bldP spid="88" grpId="0"/>
      <p:bldP spid="89" grpId="0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/>
      <p:bldP spid="94" grpId="0" animBg="1"/>
      <p:bldP spid="95" grpId="0"/>
      <p:bldP spid="96" grpId="0"/>
      <p:bldP spid="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11085"/>
            <a:ext cx="7886700" cy="606937"/>
          </a:xfrm>
        </p:spPr>
        <p:txBody>
          <a:bodyPr>
            <a:normAutofit/>
          </a:bodyPr>
          <a:lstStyle/>
          <a:p>
            <a:r>
              <a:rPr lang="en-ZA" dirty="0" err="1"/>
              <a:t>Cichelli’s</a:t>
            </a:r>
            <a:r>
              <a:rPr lang="en-ZA" dirty="0"/>
              <a:t> Algorithm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034093" y="1231946"/>
          <a:ext cx="2714491" cy="21894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03329"/>
                <a:gridCol w="2111162"/>
              </a:tblGrid>
              <a:tr h="204819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1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2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3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4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5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878479" y="1231946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Anna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5646" y="1559642"/>
            <a:ext cx="740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Julia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60845" y="1874434"/>
            <a:ext cx="898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Maria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78479" y="2198684"/>
            <a:ext cx="790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John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0083" y="2523142"/>
            <a:ext cx="806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Jane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5627" y="2837726"/>
            <a:ext cx="1091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Megan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20565" y="1231946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Anna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60845" y="3751760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A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98690" y="1231946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7030A0"/>
                </a:solidFill>
              </a:rPr>
              <a:t>(4 + 0 + 0) % 6 = 4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25733" y="2637671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Anna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57782" y="1559642"/>
            <a:ext cx="740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Julia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60845" y="4089511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J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62651" y="1545995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7030A0"/>
                </a:solidFill>
              </a:rPr>
              <a:t>(5 + 0 + 0) % 6 = 5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36954" y="3031529"/>
            <a:ext cx="740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Julia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301915" y="1873620"/>
            <a:ext cx="898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Maria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26612" y="1873620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7030A0"/>
                </a:solidFill>
              </a:rPr>
              <a:t>(5 + 3 + 0) % 6 = 2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60844" y="4434559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M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51976" y="4434558"/>
            <a:ext cx="914410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M = 1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187025" y="1915327"/>
            <a:ext cx="898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Maria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715544" y="2451981"/>
            <a:ext cx="806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Jane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850288" y="4779605"/>
            <a:ext cx="914410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N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488588" y="2449098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7030A0"/>
                </a:solidFill>
              </a:rPr>
              <a:t>(4 + 0 + 3) % 6 = 1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76423" y="2737405"/>
            <a:ext cx="1091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Megan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811239" y="2767705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7030A0"/>
                </a:solidFill>
              </a:rPr>
              <a:t>(5 + 3 + 2) % 6 = 4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59629" y="4772308"/>
            <a:ext cx="914410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N = 1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499951" y="2174165"/>
            <a:ext cx="790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John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272995" y="2171282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7030A0"/>
                </a:solidFill>
              </a:rPr>
              <a:t>(4 + 0 + 2) % 6 = 0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068970" y="4772309"/>
            <a:ext cx="914410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N = 2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847569" y="414553"/>
            <a:ext cx="2994706" cy="493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MAX = T / 2 = 6 / 2 = 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492189" y="3035441"/>
            <a:ext cx="790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John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65233" y="3032558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7030A0"/>
                </a:solidFill>
              </a:rPr>
              <a:t>(4 + 0 + 3) % 6 = 1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236954" y="1192983"/>
            <a:ext cx="790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John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850288" y="5135421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E = 0</a:t>
            </a:r>
            <a:endParaRPr lang="en-ZA" dirty="0">
              <a:solidFill>
                <a:prstClr val="white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719171" y="2538531"/>
            <a:ext cx="2343" cy="4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959629" y="5129485"/>
            <a:ext cx="914410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E = 1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068970" y="5122984"/>
            <a:ext cx="914410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E = 2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165396" y="5122188"/>
            <a:ext cx="914410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E = 3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079866" y="4428929"/>
            <a:ext cx="914410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M = 2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1182246" y="4428057"/>
            <a:ext cx="914410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M = 3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223877" y="1536505"/>
            <a:ext cx="806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Jane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715544" y="3320423"/>
            <a:ext cx="806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Jane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488588" y="3317540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7030A0"/>
                </a:solidFill>
              </a:rPr>
              <a:t>(4 + 0 + 2) % 6 = 0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872400" y="3606272"/>
            <a:ext cx="1091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Megan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807216" y="3636572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7030A0"/>
                </a:solidFill>
              </a:rPr>
              <a:t>(5 + 3 + 3) % 6 = 5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759048" y="2755965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X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759048" y="3618215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X</a:t>
            </a:r>
            <a:endParaRPr lang="en-ZA" sz="2000" dirty="0">
              <a:solidFill>
                <a:srgbClr val="FF0000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2273353" y="1915327"/>
            <a:ext cx="4801" cy="200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063045" y="3936950"/>
            <a:ext cx="740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Julia</a:t>
            </a:r>
            <a:endParaRPr lang="en-ZA" sz="2000" dirty="0">
              <a:solidFill>
                <a:srgbClr val="FF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779812" y="3957156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7030A0"/>
                </a:solidFill>
              </a:rPr>
              <a:t>(5 + 1 + 0) % 6 = 0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49933" y="4085242"/>
            <a:ext cx="914410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J = 1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178311" y="4768041"/>
            <a:ext cx="914410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N = 3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278397" y="1189857"/>
            <a:ext cx="806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>
                <a:solidFill>
                  <a:prstClr val="black"/>
                </a:solidFill>
              </a:rPr>
              <a:t>Jane</a:t>
            </a:r>
            <a:endParaRPr lang="en-ZA" sz="2000" dirty="0">
              <a:solidFill>
                <a:prstClr val="black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810470" y="4428929"/>
            <a:ext cx="3103413" cy="7843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Repeat the steps till the perfect hash is created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3125578" y="5129485"/>
            <a:ext cx="3103413" cy="7843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What is the problem with this approach?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3449162" y="5899654"/>
            <a:ext cx="3103413" cy="7843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Backtracking can be very time-consuming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5929127" y="4422993"/>
            <a:ext cx="3103413" cy="6943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Complexity: exponential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6130005" y="5135106"/>
            <a:ext cx="2902535" cy="7343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Infeasible for large sets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6334897" y="5897474"/>
            <a:ext cx="2697643" cy="786520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What if you had to store Jane and Jade?</a:t>
            </a:r>
          </a:p>
        </p:txBody>
      </p:sp>
    </p:spTree>
    <p:extLst>
      <p:ext uri="{BB962C8B-B14F-4D97-AF65-F5344CB8AC3E}">
        <p14:creationId xmlns:p14="http://schemas.microsoft.com/office/powerpoint/2010/main" val="427905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7.40741E-7 L -0.00225 0.0486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L 0.00277 -0.26829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 animBg="1"/>
      <p:bldP spid="51" grpId="0" animBg="1"/>
      <p:bldP spid="52" grpId="0"/>
      <p:bldP spid="54" grpId="0" animBg="1"/>
      <p:bldP spid="57" grpId="0"/>
      <p:bldP spid="58" grpId="0"/>
      <p:bldP spid="59" grpId="0" animBg="1"/>
      <p:bldP spid="63" grpId="0" animBg="1"/>
      <p:bldP spid="68" grpId="0"/>
      <p:bldP spid="69" grpId="0"/>
      <p:bldP spid="70" grpId="0"/>
      <p:bldP spid="70" grpId="1"/>
      <p:bldP spid="73" grpId="0" animBg="1"/>
      <p:bldP spid="73" grpId="1" animBg="1"/>
      <p:bldP spid="73" grpId="2" animBg="1"/>
      <p:bldP spid="90" grpId="0" animBg="1"/>
      <p:bldP spid="90" grpId="1" animBg="1"/>
      <p:bldP spid="90" grpId="2" animBg="1"/>
      <p:bldP spid="91" grpId="0" animBg="1"/>
      <p:bldP spid="91" grpId="1" animBg="1"/>
      <p:bldP spid="91" grpId="2" animBg="1"/>
      <p:bldP spid="92" grpId="0" animBg="1"/>
      <p:bldP spid="92" grpId="1" animBg="1"/>
      <p:bldP spid="94" grpId="0" animBg="1"/>
      <p:bldP spid="97" grpId="0" animBg="1"/>
      <p:bldP spid="98" grpId="0"/>
      <p:bldP spid="98" grpId="1"/>
      <p:bldP spid="99" grpId="0"/>
      <p:bldP spid="100" grpId="0"/>
      <p:bldP spid="101" grpId="0"/>
      <p:bldP spid="102" grpId="0"/>
      <p:bldP spid="103" grpId="0"/>
      <p:bldP spid="104" grpId="0"/>
      <p:bldP spid="106" grpId="0"/>
      <p:bldP spid="107" grpId="0"/>
      <p:bldP spid="108" grpId="0" animBg="1"/>
      <p:bldP spid="109" grpId="0" animBg="1"/>
      <p:bldP spid="109" grpId="1" animBg="1"/>
      <p:bldP spid="110" grpId="0"/>
      <p:bldP spid="110" grpId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972066"/>
            <a:ext cx="7886700" cy="5263978"/>
          </a:xfrm>
        </p:spPr>
        <p:txBody>
          <a:bodyPr>
            <a:normAutofit/>
          </a:bodyPr>
          <a:lstStyle/>
          <a:p>
            <a:r>
              <a:rPr lang="en-ZA" sz="2000" dirty="0" smtClean="0"/>
              <a:t>What if you run out of space in the hash table, or the table is so full that finding an empty slot is very hard?</a:t>
            </a:r>
            <a:endParaRPr lang="en-ZA" sz="2000" dirty="0" smtClean="0">
              <a:solidFill>
                <a:schemeClr val="accent5"/>
              </a:solidFill>
            </a:endParaRPr>
          </a:p>
          <a:p>
            <a:r>
              <a:rPr lang="en-ZA" sz="2000" dirty="0" smtClean="0">
                <a:solidFill>
                  <a:schemeClr val="accent5"/>
                </a:solidFill>
              </a:rPr>
              <a:t>Rehashing: </a:t>
            </a:r>
            <a:r>
              <a:rPr lang="en-ZA" sz="2000" dirty="0" smtClean="0"/>
              <a:t>create a new </a:t>
            </a:r>
            <a:r>
              <a:rPr lang="en-ZA" sz="2000" dirty="0" smtClean="0">
                <a:solidFill>
                  <a:srgbClr val="FF0000"/>
                </a:solidFill>
              </a:rPr>
              <a:t>larger</a:t>
            </a:r>
            <a:r>
              <a:rPr lang="en-ZA" sz="2000" dirty="0" smtClean="0"/>
              <a:t> hash table, and copy the elements over</a:t>
            </a:r>
          </a:p>
          <a:p>
            <a:pPr lvl="1"/>
            <a:r>
              <a:rPr lang="en-ZA" sz="1700" dirty="0" smtClean="0"/>
              <a:t>Same or different hash function with the new T can be used</a:t>
            </a:r>
          </a:p>
          <a:p>
            <a:pPr lvl="1"/>
            <a:r>
              <a:rPr lang="en-ZA" sz="1700" dirty="0" smtClean="0"/>
              <a:t>Double the size, or, even better, choose </a:t>
            </a:r>
            <a:r>
              <a:rPr lang="en-ZA" sz="1700" dirty="0" smtClean="0">
                <a:solidFill>
                  <a:schemeClr val="accent5"/>
                </a:solidFill>
              </a:rPr>
              <a:t>new T = large prime </a:t>
            </a:r>
            <a:r>
              <a:rPr lang="en-ZA" sz="1700" dirty="0" smtClean="0"/>
              <a:t>closest to </a:t>
            </a:r>
            <a:r>
              <a:rPr lang="en-ZA" sz="1700" dirty="0" smtClean="0">
                <a:solidFill>
                  <a:schemeClr val="accent5"/>
                </a:solidFill>
              </a:rPr>
              <a:t>old T *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05946"/>
            <a:ext cx="7886700" cy="606937"/>
          </a:xfrm>
        </p:spPr>
        <p:txBody>
          <a:bodyPr>
            <a:normAutofit/>
          </a:bodyPr>
          <a:lstStyle/>
          <a:p>
            <a:r>
              <a:rPr lang="en-ZA" dirty="0" smtClean="0"/>
              <a:t>Rehashing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54" t="15224" r="-7693"/>
          <a:stretch/>
        </p:blipFill>
        <p:spPr>
          <a:xfrm>
            <a:off x="1688755" y="3188042"/>
            <a:ext cx="5980671" cy="366995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38033" y="4727487"/>
            <a:ext cx="1603804" cy="591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h(K) = K % 7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90486" y="4657465"/>
            <a:ext cx="1664044" cy="5910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h(K) = K % 17</a:t>
            </a:r>
            <a:endParaRPr lang="en-Z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45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750371"/>
            <a:ext cx="7886700" cy="1521216"/>
          </a:xfrm>
        </p:spPr>
        <p:txBody>
          <a:bodyPr>
            <a:normAutofit/>
          </a:bodyPr>
          <a:lstStyle/>
          <a:p>
            <a:r>
              <a:rPr lang="en-ZA" sz="2000" dirty="0" smtClean="0"/>
              <a:t>Collision resolution algorithm invented in 2001</a:t>
            </a:r>
          </a:p>
          <a:p>
            <a:r>
              <a:rPr lang="en-ZA" sz="2000" dirty="0" smtClean="0">
                <a:solidFill>
                  <a:schemeClr val="accent5"/>
                </a:solidFill>
              </a:rPr>
              <a:t>Guaranteed O(1) look-up time for all entries</a:t>
            </a:r>
          </a:p>
          <a:p>
            <a:r>
              <a:rPr lang="en-ZA" sz="1700" dirty="0" smtClean="0"/>
              <a:t>Two hash tables are used, each associated with its own hash function</a:t>
            </a:r>
          </a:p>
          <a:p>
            <a:r>
              <a:rPr lang="en-ZA" sz="1700" dirty="0" smtClean="0"/>
              <a:t>Each K can be </a:t>
            </a:r>
            <a:r>
              <a:rPr lang="en-ZA" sz="1700" dirty="0" smtClean="0">
                <a:solidFill>
                  <a:srgbClr val="FF0000"/>
                </a:solidFill>
              </a:rPr>
              <a:t>either</a:t>
            </a:r>
            <a:r>
              <a:rPr lang="en-ZA" sz="1700" dirty="0" smtClean="0"/>
              <a:t> in one </a:t>
            </a:r>
            <a:r>
              <a:rPr lang="en-ZA" sz="1700" dirty="0" smtClean="0">
                <a:solidFill>
                  <a:srgbClr val="FF0000"/>
                </a:solidFill>
              </a:rPr>
              <a:t>or</a:t>
            </a:r>
            <a:r>
              <a:rPr lang="en-ZA" sz="1700" dirty="0" smtClean="0"/>
              <a:t> in other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77531"/>
            <a:ext cx="7886700" cy="606937"/>
          </a:xfrm>
        </p:spPr>
        <p:txBody>
          <a:bodyPr>
            <a:normAutofit/>
          </a:bodyPr>
          <a:lstStyle/>
          <a:p>
            <a:r>
              <a:rPr lang="en-ZA" dirty="0" smtClean="0"/>
              <a:t>Cuckoo hashing</a:t>
            </a:r>
            <a:endParaRPr lang="en-ZA" dirty="0"/>
          </a:p>
        </p:txBody>
      </p:sp>
      <p:graphicFrame>
        <p:nvGraphicFramePr>
          <p:cNvPr id="9" name="Group 32"/>
          <p:cNvGraphicFramePr>
            <a:graphicFrameLocks noGrp="1"/>
          </p:cNvGraphicFramePr>
          <p:nvPr>
            <p:extLst/>
          </p:nvPr>
        </p:nvGraphicFramePr>
        <p:xfrm>
          <a:off x="4343400" y="2288747"/>
          <a:ext cx="457200" cy="44704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76"/>
          <p:cNvGraphicFramePr>
            <a:graphicFrameLocks noGrp="1"/>
          </p:cNvGraphicFramePr>
          <p:nvPr>
            <p:extLst/>
          </p:nvPr>
        </p:nvGraphicFramePr>
        <p:xfrm>
          <a:off x="3886198" y="2288746"/>
          <a:ext cx="457200" cy="44704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32"/>
          <p:cNvGraphicFramePr>
            <a:graphicFrameLocks noGrp="1"/>
          </p:cNvGraphicFramePr>
          <p:nvPr>
            <p:extLst/>
          </p:nvPr>
        </p:nvGraphicFramePr>
        <p:xfrm>
          <a:off x="5638801" y="2283256"/>
          <a:ext cx="457200" cy="44704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76"/>
          <p:cNvGraphicFramePr>
            <a:graphicFrameLocks noGrp="1"/>
          </p:cNvGraphicFramePr>
          <p:nvPr>
            <p:extLst/>
          </p:nvPr>
        </p:nvGraphicFramePr>
        <p:xfrm>
          <a:off x="6063823" y="2281883"/>
          <a:ext cx="457200" cy="44704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6851308" y="2271587"/>
            <a:ext cx="1664042" cy="5890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h(K) = K % 11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672650" y="3087857"/>
            <a:ext cx="2380734" cy="5890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h’(K) = (K / 11) % 11</a:t>
            </a:r>
            <a:endParaRPr lang="en-ZA" dirty="0">
              <a:solidFill>
                <a:prstClr val="black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64921" y="2337490"/>
          <a:ext cx="1924269" cy="3940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423"/>
                <a:gridCol w="641423"/>
                <a:gridCol w="641423"/>
              </a:tblGrid>
              <a:tr h="582589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effectLst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effectLst/>
                        </a:rPr>
                        <a:t>h(k)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>
                          <a:effectLst/>
                        </a:rPr>
                        <a:t>h'(k)</a:t>
                      </a:r>
                    </a:p>
                  </a:txBody>
                  <a:tcPr anchor="ctr"/>
                </a:tc>
              </a:tr>
              <a:tr h="373061">
                <a:tc>
                  <a:txBody>
                    <a:bodyPr/>
                    <a:lstStyle/>
                    <a:p>
                      <a:r>
                        <a:rPr lang="en-ZA" sz="1600" b="1" dirty="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160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</a:tr>
              <a:tr h="373061">
                <a:tc>
                  <a:txBody>
                    <a:bodyPr/>
                    <a:lstStyle/>
                    <a:p>
                      <a:r>
                        <a:rPr lang="en-ZA" sz="1600" b="1" dirty="0">
                          <a:effectLst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16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16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</a:tr>
              <a:tr h="373061">
                <a:tc>
                  <a:txBody>
                    <a:bodyPr/>
                    <a:lstStyle/>
                    <a:p>
                      <a:r>
                        <a:rPr lang="en-ZA" sz="1600" b="1" dirty="0">
                          <a:effectLst/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160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16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</a:tr>
              <a:tr h="373061">
                <a:tc>
                  <a:txBody>
                    <a:bodyPr/>
                    <a:lstStyle/>
                    <a:p>
                      <a:r>
                        <a:rPr lang="en-ZA" sz="1600" b="1" dirty="0">
                          <a:effectLst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160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160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</a:tr>
              <a:tr h="373061">
                <a:tc>
                  <a:txBody>
                    <a:bodyPr/>
                    <a:lstStyle/>
                    <a:p>
                      <a:r>
                        <a:rPr lang="en-ZA" sz="1600" b="1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16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</a:tr>
              <a:tr h="373061">
                <a:tc>
                  <a:txBody>
                    <a:bodyPr/>
                    <a:lstStyle/>
                    <a:p>
                      <a:r>
                        <a:rPr lang="en-ZA" sz="1600" b="1" dirty="0">
                          <a:effectLst/>
                        </a:rPr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160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</a:tr>
              <a:tr h="373061">
                <a:tc>
                  <a:txBody>
                    <a:bodyPr/>
                    <a:lstStyle/>
                    <a:p>
                      <a:r>
                        <a:rPr lang="en-ZA" sz="1600" b="1" dirty="0">
                          <a:effectLst/>
                        </a:rPr>
                        <a:t>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160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16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</a:tr>
              <a:tr h="373061">
                <a:tc>
                  <a:txBody>
                    <a:bodyPr/>
                    <a:lstStyle/>
                    <a:p>
                      <a:r>
                        <a:rPr lang="en-ZA" sz="1600" b="1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16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</a:tr>
              <a:tr h="373061">
                <a:tc>
                  <a:txBody>
                    <a:bodyPr/>
                    <a:lstStyle/>
                    <a:p>
                      <a:r>
                        <a:rPr lang="en-ZA" sz="1600" b="1" dirty="0">
                          <a:effectLst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16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160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Rectangle 355"/>
          <p:cNvSpPr>
            <a:spLocks noChangeArrowheads="1"/>
          </p:cNvSpPr>
          <p:nvPr/>
        </p:nvSpPr>
        <p:spPr bwMode="auto">
          <a:xfrm>
            <a:off x="4343400" y="5958281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20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17" name="Rectangle 355"/>
          <p:cNvSpPr>
            <a:spLocks noChangeArrowheads="1"/>
          </p:cNvSpPr>
          <p:nvPr/>
        </p:nvSpPr>
        <p:spPr bwMode="auto">
          <a:xfrm>
            <a:off x="4343400" y="4728421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50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18" name="Rectangle 355"/>
          <p:cNvSpPr>
            <a:spLocks noChangeArrowheads="1"/>
          </p:cNvSpPr>
          <p:nvPr/>
        </p:nvSpPr>
        <p:spPr bwMode="auto">
          <a:xfrm>
            <a:off x="4800600" y="5970807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53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19" name="Rectangle 355"/>
          <p:cNvSpPr>
            <a:spLocks noChangeArrowheads="1"/>
          </p:cNvSpPr>
          <p:nvPr/>
        </p:nvSpPr>
        <p:spPr bwMode="auto">
          <a:xfrm>
            <a:off x="4800600" y="5958281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75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20" name="Rectangle 355"/>
          <p:cNvSpPr>
            <a:spLocks noChangeArrowheads="1"/>
          </p:cNvSpPr>
          <p:nvPr/>
        </p:nvSpPr>
        <p:spPr bwMode="auto">
          <a:xfrm>
            <a:off x="4270853" y="2714395"/>
            <a:ext cx="60229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100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21" name="Rectangle 355"/>
          <p:cNvSpPr>
            <a:spLocks noChangeArrowheads="1"/>
          </p:cNvSpPr>
          <p:nvPr/>
        </p:nvSpPr>
        <p:spPr bwMode="auto">
          <a:xfrm>
            <a:off x="4800600" y="2701869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67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22" name="Rectangle 355"/>
          <p:cNvSpPr>
            <a:spLocks noChangeArrowheads="1"/>
          </p:cNvSpPr>
          <p:nvPr/>
        </p:nvSpPr>
        <p:spPr bwMode="auto">
          <a:xfrm>
            <a:off x="4800600" y="4728421"/>
            <a:ext cx="60229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105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23" name="Rectangle 355"/>
          <p:cNvSpPr>
            <a:spLocks noChangeArrowheads="1"/>
          </p:cNvSpPr>
          <p:nvPr/>
        </p:nvSpPr>
        <p:spPr bwMode="auto">
          <a:xfrm>
            <a:off x="5655305" y="3933083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53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24" name="Rectangle 355"/>
          <p:cNvSpPr>
            <a:spLocks noChangeArrowheads="1"/>
          </p:cNvSpPr>
          <p:nvPr/>
        </p:nvSpPr>
        <p:spPr bwMode="auto">
          <a:xfrm>
            <a:off x="4352532" y="3538203"/>
            <a:ext cx="438934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3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25" name="Rectangle 355"/>
          <p:cNvSpPr>
            <a:spLocks noChangeArrowheads="1"/>
          </p:cNvSpPr>
          <p:nvPr/>
        </p:nvSpPr>
        <p:spPr bwMode="auto">
          <a:xfrm>
            <a:off x="4819387" y="3539381"/>
            <a:ext cx="438934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36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672650" y="3933084"/>
            <a:ext cx="2380734" cy="11763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Problem: cuckoo hashing may produce an infinite loop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63638" y="5263982"/>
            <a:ext cx="2489746" cy="1481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Add max iteration number to the algorithm; in case of deadlock, </a:t>
            </a:r>
            <a:r>
              <a:rPr lang="en-ZA" b="1" dirty="0">
                <a:solidFill>
                  <a:prstClr val="white"/>
                </a:solidFill>
              </a:rPr>
              <a:t>rehash</a:t>
            </a:r>
            <a:r>
              <a:rPr lang="en-ZA" dirty="0">
                <a:solidFill>
                  <a:prstClr val="white"/>
                </a:solidFill>
              </a:rPr>
              <a:t> both tables</a:t>
            </a:r>
            <a:endParaRPr lang="en-Z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85 L 0.14115 -0.479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-2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05 2.59259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09115 -0.2993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9" y="-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05 2.22222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14253 0.471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18" y="2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0.05 0.0018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0908 -0.1201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0.05781 -4.07407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-0.09218 0.29699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8" y="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-0.12014 L 0.14219 -0.11597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0908 -0.17685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18 0.29699 L -0.14218 0.29699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976 -0.18218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-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0.05104 -0.0002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-394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  <p:bldP spid="16" grpId="1"/>
      <p:bldP spid="17" grpId="0"/>
      <p:bldP spid="17" grpId="1"/>
      <p:bldP spid="17" grpId="2"/>
      <p:bldP spid="18" grpId="0"/>
      <p:bldP spid="18" grpId="1"/>
      <p:bldP spid="18" grpId="2"/>
      <p:bldP spid="18" grpId="3"/>
      <p:bldP spid="19" grpId="0"/>
      <p:bldP spid="19" grpId="1"/>
      <p:bldP spid="19" grpId="2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3" grpId="2"/>
      <p:bldP spid="24" grpId="0"/>
      <p:bldP spid="24" grpId="1"/>
      <p:bldP spid="25" grpId="0"/>
      <p:bldP spid="25" grpId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733168"/>
            <a:ext cx="7886700" cy="5972432"/>
          </a:xfrm>
        </p:spPr>
        <p:txBody>
          <a:bodyPr>
            <a:normAutofit/>
          </a:bodyPr>
          <a:lstStyle/>
          <a:p>
            <a:r>
              <a:rPr lang="en-ZA" sz="2000" dirty="0" smtClean="0"/>
              <a:t>A </a:t>
            </a:r>
            <a:r>
              <a:rPr lang="en-ZA" sz="2000" dirty="0" smtClean="0">
                <a:solidFill>
                  <a:srgbClr val="FF0000"/>
                </a:solidFill>
              </a:rPr>
              <a:t>perfect hash function </a:t>
            </a:r>
            <a:r>
              <a:rPr lang="en-ZA" sz="2000" dirty="0" smtClean="0"/>
              <a:t>is a hash function that assigns a unique hash </a:t>
            </a:r>
            <a:r>
              <a:rPr lang="en-ZA" sz="2000" dirty="0"/>
              <a:t>c</a:t>
            </a:r>
            <a:r>
              <a:rPr lang="en-ZA" sz="2000" dirty="0" smtClean="0"/>
              <a:t>ode to every key (no collisions)</a:t>
            </a:r>
            <a:endParaRPr lang="en-ZA" sz="2000" dirty="0" smtClean="0">
              <a:solidFill>
                <a:schemeClr val="accent5"/>
              </a:solidFill>
            </a:endParaRPr>
          </a:p>
          <a:p>
            <a:r>
              <a:rPr lang="en-ZA" sz="2000" dirty="0" smtClean="0"/>
              <a:t>A</a:t>
            </a:r>
            <a:r>
              <a:rPr lang="en-ZA" sz="2000" dirty="0" smtClean="0">
                <a:solidFill>
                  <a:schemeClr val="accent5"/>
                </a:solidFill>
              </a:rPr>
              <a:t> minimal perfect hash function </a:t>
            </a:r>
            <a:r>
              <a:rPr lang="en-ZA" sz="2000" dirty="0" smtClean="0"/>
              <a:t>is a perfect hash function that uses every slot in the hash table and wastes no space</a:t>
            </a:r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  <a:p>
            <a:r>
              <a:rPr lang="en-ZA" sz="2000" dirty="0" smtClean="0"/>
              <a:t>Why are hash functions not perfect/minimal?</a:t>
            </a:r>
          </a:p>
          <a:p>
            <a:pPr lvl="1"/>
            <a:r>
              <a:rPr lang="en-ZA" sz="1700" dirty="0" smtClean="0"/>
              <a:t>Because </a:t>
            </a:r>
            <a:r>
              <a:rPr lang="en-ZA" sz="1700" dirty="0" smtClean="0"/>
              <a:t>the input space is unlimited – can’t prepare for </a:t>
            </a:r>
            <a:r>
              <a:rPr lang="en-ZA" sz="1700" dirty="0" smtClean="0"/>
              <a:t>everything!</a:t>
            </a:r>
            <a:endParaRPr lang="en-ZA" sz="1700" dirty="0" smtClean="0"/>
          </a:p>
          <a:p>
            <a:pPr lvl="1"/>
            <a:r>
              <a:rPr lang="en-ZA" sz="1700" dirty="0" smtClean="0"/>
              <a:t>What if we knew exactly </a:t>
            </a:r>
            <a:r>
              <a:rPr lang="en-ZA" sz="1700" dirty="0" smtClean="0">
                <a:solidFill>
                  <a:srgbClr val="FF0000"/>
                </a:solidFill>
              </a:rPr>
              <a:t>what data</a:t>
            </a:r>
            <a:r>
              <a:rPr lang="en-ZA" sz="1700" dirty="0" smtClean="0"/>
              <a:t> and </a:t>
            </a:r>
            <a:r>
              <a:rPr lang="en-ZA" sz="1700" dirty="0" smtClean="0">
                <a:solidFill>
                  <a:srgbClr val="0070C0"/>
                </a:solidFill>
              </a:rPr>
              <a:t>how much data </a:t>
            </a:r>
            <a:r>
              <a:rPr lang="en-ZA" sz="1700" dirty="0" smtClean="0"/>
              <a:t>needs to be stored?</a:t>
            </a:r>
          </a:p>
          <a:p>
            <a:pPr lvl="1"/>
            <a:r>
              <a:rPr lang="en-ZA" sz="1700" dirty="0" smtClean="0"/>
              <a:t>Turns out you can design a </a:t>
            </a:r>
            <a:r>
              <a:rPr lang="en-ZA" sz="1700" dirty="0" smtClean="0">
                <a:solidFill>
                  <a:srgbClr val="00B050"/>
                </a:solidFill>
              </a:rPr>
              <a:t>perfect hash function </a:t>
            </a:r>
            <a:r>
              <a:rPr lang="en-ZA" sz="1700" dirty="0" smtClean="0"/>
              <a:t>if data </a:t>
            </a:r>
            <a:r>
              <a:rPr lang="en-ZA" sz="1700" dirty="0" smtClean="0"/>
              <a:t>(input space) is </a:t>
            </a:r>
            <a:r>
              <a:rPr lang="en-ZA" sz="1700" dirty="0" smtClean="0"/>
              <a:t>known beforehand!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06937"/>
          </a:xfrm>
        </p:spPr>
        <p:txBody>
          <a:bodyPr>
            <a:normAutofit/>
          </a:bodyPr>
          <a:lstStyle/>
          <a:p>
            <a:r>
              <a:rPr lang="en-ZA" dirty="0" smtClean="0"/>
              <a:t>Perfect hash functions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966" y="2187890"/>
            <a:ext cx="3161889" cy="2213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77" y="2187890"/>
            <a:ext cx="2938333" cy="264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86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840258"/>
            <a:ext cx="7886700" cy="5865341"/>
          </a:xfrm>
        </p:spPr>
        <p:txBody>
          <a:bodyPr>
            <a:normAutofit/>
          </a:bodyPr>
          <a:lstStyle/>
          <a:p>
            <a:r>
              <a:rPr lang="en-ZA" sz="2000" dirty="0" smtClean="0"/>
              <a:t>An algorithm that constructs a </a:t>
            </a:r>
            <a:r>
              <a:rPr lang="en-ZA" sz="2000" dirty="0" smtClean="0">
                <a:solidFill>
                  <a:srgbClr val="FF0000"/>
                </a:solidFill>
              </a:rPr>
              <a:t>perfect minimal hash function </a:t>
            </a:r>
            <a:r>
              <a:rPr lang="en-ZA" sz="2000" dirty="0" smtClean="0"/>
              <a:t>for a set of </a:t>
            </a:r>
            <a:r>
              <a:rPr lang="en-ZA" sz="2000" dirty="0" smtClean="0">
                <a:solidFill>
                  <a:schemeClr val="accent5"/>
                </a:solidFill>
              </a:rPr>
              <a:t>strings</a:t>
            </a:r>
          </a:p>
          <a:p>
            <a:r>
              <a:rPr lang="en-ZA" sz="2000" dirty="0" smtClean="0"/>
              <a:t>Suppose we want to store different cities in a hash table:</a:t>
            </a:r>
          </a:p>
          <a:p>
            <a:pPr lvl="1"/>
            <a:endParaRPr lang="en-ZA" sz="2000" dirty="0" smtClean="0"/>
          </a:p>
          <a:p>
            <a:pPr lvl="1"/>
            <a:endParaRPr lang="en-ZA" sz="2000" dirty="0" smtClean="0"/>
          </a:p>
          <a:p>
            <a:pPr lvl="1"/>
            <a:endParaRPr lang="en-ZA" sz="2000" dirty="0" smtClean="0"/>
          </a:p>
          <a:p>
            <a:pPr lvl="1"/>
            <a:r>
              <a:rPr lang="en-ZA" sz="1700" dirty="0" smtClean="0"/>
              <a:t>We are </a:t>
            </a:r>
            <a:r>
              <a:rPr lang="en-ZA" sz="1700" dirty="0" smtClean="0">
                <a:solidFill>
                  <a:srgbClr val="FF0000"/>
                </a:solidFill>
              </a:rPr>
              <a:t>re-inventing google maps</a:t>
            </a:r>
            <a:r>
              <a:rPr lang="en-ZA" sz="1700" dirty="0" smtClean="0"/>
              <a:t>: need to store a lot of information about each city, and be able to access it quick</a:t>
            </a:r>
          </a:p>
          <a:p>
            <a:pPr lvl="1"/>
            <a:r>
              <a:rPr lang="en-ZA" sz="1700" dirty="0"/>
              <a:t>Every city has a </a:t>
            </a:r>
            <a:r>
              <a:rPr lang="en-ZA" sz="1700" dirty="0">
                <a:solidFill>
                  <a:srgbClr val="0070C0"/>
                </a:solidFill>
              </a:rPr>
              <a:t>unique name</a:t>
            </a:r>
            <a:r>
              <a:rPr lang="en-ZA" sz="1700" dirty="0"/>
              <a:t>: city names can be the </a:t>
            </a:r>
            <a:r>
              <a:rPr lang="en-ZA" sz="1700" dirty="0" smtClean="0">
                <a:solidFill>
                  <a:srgbClr val="00B050"/>
                </a:solidFill>
              </a:rPr>
              <a:t>keys</a:t>
            </a:r>
            <a:endParaRPr lang="en-ZA" sz="1700" dirty="0" smtClean="0"/>
          </a:p>
          <a:p>
            <a:pPr lvl="1"/>
            <a:r>
              <a:rPr lang="en-ZA" sz="1700" dirty="0" smtClean="0"/>
              <a:t>The number of cities is </a:t>
            </a:r>
            <a:r>
              <a:rPr lang="en-ZA" sz="1700" dirty="0" smtClean="0">
                <a:solidFill>
                  <a:srgbClr val="7030A0"/>
                </a:solidFill>
              </a:rPr>
              <a:t>predetermined</a:t>
            </a:r>
            <a:r>
              <a:rPr lang="en-ZA" sz="1700" dirty="0" smtClean="0"/>
              <a:t>: reserve just enough space (and no extra!) to store them all</a:t>
            </a:r>
            <a:endParaRPr lang="en-ZA" sz="1700" dirty="0"/>
          </a:p>
          <a:p>
            <a:r>
              <a:rPr lang="en-ZA" sz="2000" dirty="0" err="1" smtClean="0">
                <a:solidFill>
                  <a:schemeClr val="accent2"/>
                </a:solidFill>
              </a:rPr>
              <a:t>Cichelli’s</a:t>
            </a:r>
            <a:r>
              <a:rPr lang="en-ZA" sz="2000" dirty="0" smtClean="0">
                <a:solidFill>
                  <a:schemeClr val="accent2"/>
                </a:solidFill>
              </a:rPr>
              <a:t> hash function:</a:t>
            </a:r>
          </a:p>
          <a:p>
            <a:pPr lvl="1"/>
            <a:endParaRPr lang="en-ZA" sz="1700" dirty="0" smtClean="0"/>
          </a:p>
          <a:p>
            <a:pPr lvl="1"/>
            <a:endParaRPr lang="en-ZA" sz="1700" dirty="0" smtClean="0"/>
          </a:p>
          <a:p>
            <a:pPr lvl="1"/>
            <a:r>
              <a:rPr lang="en-ZA" sz="1700" dirty="0" smtClean="0">
                <a:solidFill>
                  <a:schemeClr val="accent2"/>
                </a:solidFill>
              </a:rPr>
              <a:t>length(S)</a:t>
            </a:r>
            <a:r>
              <a:rPr lang="en-ZA" sz="1700" dirty="0" smtClean="0"/>
              <a:t> is the length of the string</a:t>
            </a:r>
          </a:p>
          <a:p>
            <a:pPr lvl="1"/>
            <a:r>
              <a:rPr lang="en-ZA" sz="1700" dirty="0" err="1" smtClean="0">
                <a:solidFill>
                  <a:schemeClr val="accent2"/>
                </a:solidFill>
              </a:rPr>
              <a:t>firstLetter</a:t>
            </a:r>
            <a:r>
              <a:rPr lang="en-ZA" sz="1700" dirty="0" smtClean="0">
                <a:solidFill>
                  <a:schemeClr val="accent2"/>
                </a:solidFill>
              </a:rPr>
              <a:t>(S)</a:t>
            </a:r>
            <a:r>
              <a:rPr lang="en-ZA" sz="1700" dirty="0" smtClean="0"/>
              <a:t> and </a:t>
            </a:r>
            <a:r>
              <a:rPr lang="en-ZA" sz="1700" dirty="0" err="1" smtClean="0">
                <a:solidFill>
                  <a:schemeClr val="accent2"/>
                </a:solidFill>
              </a:rPr>
              <a:t>lastLetter</a:t>
            </a:r>
            <a:r>
              <a:rPr lang="en-ZA" sz="1700" dirty="0" smtClean="0">
                <a:solidFill>
                  <a:schemeClr val="accent2"/>
                </a:solidFill>
              </a:rPr>
              <a:t>(S)</a:t>
            </a:r>
            <a:r>
              <a:rPr lang="en-ZA" sz="1700" dirty="0" smtClean="0"/>
              <a:t> return the </a:t>
            </a:r>
            <a:r>
              <a:rPr lang="en-ZA" sz="1700" dirty="0" smtClean="0">
                <a:solidFill>
                  <a:srgbClr val="0070C0"/>
                </a:solidFill>
              </a:rPr>
              <a:t>values</a:t>
            </a:r>
            <a:r>
              <a:rPr lang="en-ZA" sz="1700" dirty="0" smtClean="0"/>
              <a:t> assigned to the first and last letter of the string</a:t>
            </a:r>
          </a:p>
          <a:p>
            <a:pPr lvl="1"/>
            <a:r>
              <a:rPr lang="en-ZA" sz="1700" dirty="0" smtClean="0">
                <a:solidFill>
                  <a:srgbClr val="FF0000"/>
                </a:solidFill>
              </a:rPr>
              <a:t>Task:</a:t>
            </a:r>
            <a:r>
              <a:rPr lang="en-ZA" sz="1700" dirty="0" smtClean="0"/>
              <a:t> Assign values to all first/last characters to create </a:t>
            </a:r>
            <a:r>
              <a:rPr lang="en-ZA" sz="1700" dirty="0" smtClean="0">
                <a:solidFill>
                  <a:srgbClr val="FF0000"/>
                </a:solidFill>
              </a:rPr>
              <a:t>a perfect hash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17993"/>
            <a:ext cx="7886700" cy="606937"/>
          </a:xfrm>
        </p:spPr>
        <p:txBody>
          <a:bodyPr>
            <a:normAutofit/>
          </a:bodyPr>
          <a:lstStyle/>
          <a:p>
            <a:r>
              <a:rPr lang="en-ZA" dirty="0" err="1"/>
              <a:t>Cichelli’s</a:t>
            </a:r>
            <a:r>
              <a:rPr lang="en-ZA" dirty="0"/>
              <a:t> Algorithm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53705" y="2152133"/>
            <a:ext cx="1894703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Pretoria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13966" y="1915297"/>
            <a:ext cx="1894703" cy="33775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Johannesburg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33724" y="2118153"/>
            <a:ext cx="1894703" cy="33775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Cape Town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73463" y="2321008"/>
            <a:ext cx="1894703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Durban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4358" y="4827374"/>
            <a:ext cx="7363332" cy="3954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ZA" sz="17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h(S) = </a:t>
            </a:r>
            <a:r>
              <a:rPr lang="en-ZA" sz="17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[length(S</a:t>
            </a:r>
            <a:r>
              <a:rPr lang="en-ZA" sz="17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ZA" sz="17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firstLetter</a:t>
            </a:r>
            <a:r>
              <a:rPr lang="en-ZA" sz="17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(S) + </a:t>
            </a:r>
            <a:r>
              <a:rPr lang="en-ZA" sz="17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lastLetter</a:t>
            </a:r>
            <a:r>
              <a:rPr lang="en-ZA" sz="17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en-ZA" sz="17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 % T</a:t>
            </a:r>
            <a:endParaRPr lang="en-ZA" sz="1700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197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840258"/>
            <a:ext cx="7886700" cy="58653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ZA" sz="2000" dirty="0" smtClean="0"/>
              <a:t>Count the frequencies of first/last characters</a:t>
            </a:r>
          </a:p>
          <a:p>
            <a:pPr marL="457200" indent="-457200">
              <a:buFont typeface="+mj-lt"/>
              <a:buAutoNum type="arabicPeriod"/>
            </a:pPr>
            <a:endParaRPr lang="en-ZA" sz="20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ZA" sz="2000" dirty="0" smtClean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ZA" sz="20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ZA" sz="2000" dirty="0" smtClean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ZA" sz="20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ZA" sz="2000" dirty="0" smtClean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ZA" sz="2000" dirty="0" smtClean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ZA" sz="2000" dirty="0" smtClean="0"/>
              <a:t>Sort the strings based on cumulative frequency </a:t>
            </a:r>
            <a:br>
              <a:rPr lang="en-ZA" sz="2000" dirty="0" smtClean="0"/>
            </a:br>
            <a:r>
              <a:rPr lang="en-ZA" sz="2000" dirty="0" smtClean="0"/>
              <a:t>(</a:t>
            </a:r>
            <a:r>
              <a:rPr lang="en-ZA" sz="2000" dirty="0" err="1" smtClean="0"/>
              <a:t>freq</a:t>
            </a:r>
            <a:r>
              <a:rPr lang="en-ZA" sz="2000" dirty="0" smtClean="0"/>
              <a:t>(first) + </a:t>
            </a:r>
            <a:r>
              <a:rPr lang="en-ZA" sz="2000" dirty="0" err="1" smtClean="0"/>
              <a:t>freq</a:t>
            </a:r>
            <a:r>
              <a:rPr lang="en-ZA" sz="2000" dirty="0" smtClean="0"/>
              <a:t>(last))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17993"/>
            <a:ext cx="7886700" cy="606937"/>
          </a:xfrm>
        </p:spPr>
        <p:txBody>
          <a:bodyPr>
            <a:normAutofit/>
          </a:bodyPr>
          <a:lstStyle/>
          <a:p>
            <a:r>
              <a:rPr lang="en-ZA" dirty="0" err="1"/>
              <a:t>Cichelli’s</a:t>
            </a:r>
            <a:r>
              <a:rPr lang="en-ZA" dirty="0"/>
              <a:t> Algorithm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36084" y="1486928"/>
            <a:ext cx="1894703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Pretoria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36083" y="1983257"/>
            <a:ext cx="1894703" cy="33775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Johannesburg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6082" y="2973850"/>
            <a:ext cx="1894703" cy="33775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Cape Town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36082" y="2477525"/>
            <a:ext cx="1894703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Durban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15796" y="1482806"/>
            <a:ext cx="1894703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P = 1, A = 1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15796" y="1983257"/>
            <a:ext cx="1894703" cy="33775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J = 1, G = 1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915796" y="2474435"/>
            <a:ext cx="1894703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D</a:t>
            </a:r>
            <a:r>
              <a:rPr lang="en-ZA" dirty="0">
                <a:solidFill>
                  <a:prstClr val="white"/>
                </a:solidFill>
              </a:rPr>
              <a:t> = 1, N = 1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15796" y="2973850"/>
            <a:ext cx="1894703" cy="33775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C</a:t>
            </a:r>
            <a:r>
              <a:rPr lang="en-ZA" dirty="0">
                <a:solidFill>
                  <a:prstClr val="white"/>
                </a:solidFill>
              </a:rPr>
              <a:t> = 1, N = 2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25363" y="1359243"/>
            <a:ext cx="940409" cy="20347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P = 1 A = 1</a:t>
            </a:r>
          </a:p>
          <a:p>
            <a:pPr algn="ctr"/>
            <a:r>
              <a:rPr lang="en-ZA" dirty="0">
                <a:solidFill>
                  <a:prstClr val="white"/>
                </a:solidFill>
              </a:rPr>
              <a:t>J = 1</a:t>
            </a:r>
          </a:p>
          <a:p>
            <a:pPr algn="ctr"/>
            <a:r>
              <a:rPr lang="en-ZA" dirty="0">
                <a:solidFill>
                  <a:prstClr val="white"/>
                </a:solidFill>
              </a:rPr>
              <a:t>G = 1</a:t>
            </a:r>
          </a:p>
          <a:p>
            <a:pPr algn="ctr"/>
            <a:r>
              <a:rPr lang="en-ZA" dirty="0">
                <a:solidFill>
                  <a:prstClr val="white"/>
                </a:solidFill>
              </a:rPr>
              <a:t>D = 1</a:t>
            </a:r>
          </a:p>
          <a:p>
            <a:pPr algn="ctr"/>
            <a:r>
              <a:rPr lang="en-ZA" dirty="0">
                <a:solidFill>
                  <a:prstClr val="white"/>
                </a:solidFill>
              </a:rPr>
              <a:t>N = 2</a:t>
            </a:r>
          </a:p>
          <a:p>
            <a:pPr algn="ctr"/>
            <a:r>
              <a:rPr lang="en-ZA" dirty="0">
                <a:solidFill>
                  <a:prstClr val="white"/>
                </a:solidFill>
              </a:rPr>
              <a:t>C = 1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45218" y="4924158"/>
            <a:ext cx="1894703" cy="33775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Cape Town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45218" y="4586407"/>
            <a:ext cx="1894703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Durban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445219" y="5267054"/>
            <a:ext cx="1894703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Pretoria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445218" y="5599660"/>
            <a:ext cx="1894703" cy="33775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Johannesburg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39922" y="4588980"/>
            <a:ext cx="594544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339922" y="4916946"/>
            <a:ext cx="594544" cy="33775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339922" y="5261909"/>
            <a:ext cx="594544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2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339922" y="5589875"/>
            <a:ext cx="594544" cy="33775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810499" y="4528226"/>
            <a:ext cx="2489249" cy="18051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u="sng" dirty="0">
                <a:solidFill>
                  <a:prstClr val="white"/>
                </a:solidFill>
              </a:rPr>
              <a:t>Why sort:</a:t>
            </a:r>
          </a:p>
          <a:p>
            <a:pPr algn="ctr"/>
            <a:r>
              <a:rPr lang="en-ZA" dirty="0">
                <a:solidFill>
                  <a:prstClr val="white"/>
                </a:solidFill>
              </a:rPr>
              <a:t>Same letters may cause clashes, thus place the words that share letters first</a:t>
            </a:r>
            <a:endParaRPr lang="en-Z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2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840258"/>
            <a:ext cx="7886700" cy="266082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ZA" sz="2000" dirty="0" err="1" smtClean="0">
                <a:solidFill>
                  <a:srgbClr val="0070C0"/>
                </a:solidFill>
              </a:rPr>
              <a:t>assignHash</a:t>
            </a:r>
            <a:r>
              <a:rPr lang="en-ZA" sz="2000" dirty="0" smtClean="0"/>
              <a:t>(wordlist)</a:t>
            </a:r>
          </a:p>
          <a:p>
            <a:pPr marL="742950" lvl="1" indent="-400050">
              <a:buFont typeface="+mj-lt"/>
              <a:buAutoNum type="romanUcPeriod"/>
            </a:pPr>
            <a:r>
              <a:rPr lang="en-ZA" sz="1700" dirty="0" smtClean="0"/>
              <a:t>Remove first word on the list</a:t>
            </a:r>
          </a:p>
          <a:p>
            <a:pPr marL="742950" lvl="1" indent="-400050">
              <a:buFont typeface="+mj-lt"/>
              <a:buAutoNum type="romanUcPeriod"/>
            </a:pPr>
            <a:r>
              <a:rPr lang="en-ZA" sz="1700" dirty="0" smtClean="0"/>
              <a:t>Choose values for </a:t>
            </a:r>
            <a:r>
              <a:rPr lang="en-ZA" sz="1700" dirty="0" smtClean="0">
                <a:solidFill>
                  <a:srgbClr val="0070C0"/>
                </a:solidFill>
              </a:rPr>
              <a:t>first(w)</a:t>
            </a:r>
            <a:r>
              <a:rPr lang="en-ZA" sz="1700" dirty="0" smtClean="0"/>
              <a:t>, </a:t>
            </a:r>
            <a:r>
              <a:rPr lang="en-ZA" sz="1700" dirty="0" smtClean="0">
                <a:solidFill>
                  <a:srgbClr val="00B050"/>
                </a:solidFill>
              </a:rPr>
              <a:t>last(w)</a:t>
            </a:r>
          </a:p>
          <a:p>
            <a:pPr marL="742950" lvl="1" indent="-400050">
              <a:buFont typeface="+mj-lt"/>
              <a:buAutoNum type="romanUcPeriod"/>
            </a:pPr>
            <a:r>
              <a:rPr lang="en-ZA" sz="1700" dirty="0" smtClean="0"/>
              <a:t>Compute hash(w) = [</a:t>
            </a:r>
            <a:r>
              <a:rPr lang="en-ZA" sz="1700" dirty="0" smtClean="0">
                <a:solidFill>
                  <a:srgbClr val="FF0000"/>
                </a:solidFill>
              </a:rPr>
              <a:t>length(w)</a:t>
            </a:r>
            <a:r>
              <a:rPr lang="en-ZA" sz="1700" dirty="0" smtClean="0"/>
              <a:t> + </a:t>
            </a:r>
            <a:r>
              <a:rPr lang="en-ZA" sz="1700" dirty="0" smtClean="0">
                <a:solidFill>
                  <a:srgbClr val="0070C0"/>
                </a:solidFill>
              </a:rPr>
              <a:t>first(w)</a:t>
            </a:r>
            <a:r>
              <a:rPr lang="en-ZA" sz="1700" dirty="0" smtClean="0"/>
              <a:t> + </a:t>
            </a:r>
            <a:r>
              <a:rPr lang="en-ZA" sz="1700" dirty="0" smtClean="0">
                <a:solidFill>
                  <a:srgbClr val="00B050"/>
                </a:solidFill>
              </a:rPr>
              <a:t>last(w)</a:t>
            </a:r>
            <a:r>
              <a:rPr lang="en-ZA" sz="1700" dirty="0" smtClean="0"/>
              <a:t>]%T</a:t>
            </a:r>
          </a:p>
          <a:p>
            <a:pPr lvl="2"/>
            <a:r>
              <a:rPr lang="en-ZA" sz="1600" dirty="0" smtClean="0"/>
              <a:t>if(hash is not taken)</a:t>
            </a:r>
          </a:p>
          <a:p>
            <a:pPr lvl="3"/>
            <a:r>
              <a:rPr lang="en-ZA" sz="1600" dirty="0" smtClean="0"/>
              <a:t>use the hash</a:t>
            </a:r>
          </a:p>
          <a:p>
            <a:pPr lvl="3"/>
            <a:r>
              <a:rPr lang="en-ZA" sz="1600" dirty="0" err="1">
                <a:solidFill>
                  <a:srgbClr val="0070C0"/>
                </a:solidFill>
              </a:rPr>
              <a:t>assignHash</a:t>
            </a:r>
            <a:r>
              <a:rPr lang="en-ZA" sz="1600" dirty="0"/>
              <a:t>(wordlist</a:t>
            </a:r>
            <a:r>
              <a:rPr lang="en-ZA" sz="1600" dirty="0" smtClean="0"/>
              <a:t>) </a:t>
            </a:r>
            <a:r>
              <a:rPr lang="en-ZA" sz="1600" dirty="0" smtClean="0">
                <a:solidFill>
                  <a:schemeClr val="accent6"/>
                </a:solidFill>
              </a:rPr>
              <a:t>// recursive step</a:t>
            </a:r>
            <a:endParaRPr lang="en-ZA" sz="1400" dirty="0" smtClean="0">
              <a:solidFill>
                <a:schemeClr val="accent6"/>
              </a:solidFill>
            </a:endParaRPr>
          </a:p>
          <a:p>
            <a:pPr lvl="2"/>
            <a:r>
              <a:rPr lang="en-ZA" sz="1600" dirty="0" smtClean="0"/>
              <a:t>else </a:t>
            </a:r>
          </a:p>
          <a:p>
            <a:pPr lvl="3"/>
            <a:r>
              <a:rPr lang="en-ZA" sz="1600" dirty="0" smtClean="0"/>
              <a:t>Go to (II) and try other values for</a:t>
            </a:r>
            <a:r>
              <a:rPr lang="en-ZA" sz="1450" dirty="0" smtClean="0"/>
              <a:t> </a:t>
            </a:r>
            <a:r>
              <a:rPr lang="en-ZA" sz="1600" dirty="0"/>
              <a:t>first(w), last(w</a:t>
            </a:r>
            <a:r>
              <a:rPr lang="en-ZA" sz="1600" dirty="0" smtClean="0"/>
              <a:t>)</a:t>
            </a:r>
            <a:endParaRPr lang="en-ZA" sz="1450" dirty="0" smtClean="0"/>
          </a:p>
          <a:p>
            <a:pPr marL="457200" indent="-457200">
              <a:buFont typeface="+mj-lt"/>
              <a:buAutoNum type="arabicPeriod" startAt="3"/>
            </a:pPr>
            <a:endParaRPr lang="en-ZA" sz="20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ZA" sz="2000" dirty="0" smtClean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ZA" sz="20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ZA" sz="2000" dirty="0" smtClean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ZA" sz="20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ZA" sz="20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ZA" sz="2000" dirty="0" smtClean="0">
              <a:solidFill>
                <a:schemeClr val="accent5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17993"/>
            <a:ext cx="7886700" cy="606937"/>
          </a:xfrm>
        </p:spPr>
        <p:txBody>
          <a:bodyPr>
            <a:normAutofit/>
          </a:bodyPr>
          <a:lstStyle/>
          <a:p>
            <a:r>
              <a:rPr lang="en-ZA" dirty="0" err="1"/>
              <a:t>Cichelli’s</a:t>
            </a:r>
            <a:r>
              <a:rPr lang="en-ZA" dirty="0"/>
              <a:t> Algorithm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60977" y="4067429"/>
            <a:ext cx="1894703" cy="33775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Cape Town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60978" y="4410325"/>
            <a:ext cx="1894703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Pretoria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60977" y="4742931"/>
            <a:ext cx="1894703" cy="33775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Johannesburg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755681" y="4060217"/>
            <a:ext cx="594544" cy="33775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755681" y="4405180"/>
            <a:ext cx="594544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2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755681" y="4733146"/>
            <a:ext cx="594544" cy="33775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931242" y="3729678"/>
          <a:ext cx="2714491" cy="14833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03329"/>
                <a:gridCol w="21111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1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2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3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860977" y="3729678"/>
            <a:ext cx="1894703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Durban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55681" y="3732251"/>
            <a:ext cx="594544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180178" y="3729678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D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180178" y="4060217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N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180178" y="5753612"/>
            <a:ext cx="4412907" cy="41652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h(Durban) = [6 + 0 + 0] % 4 = 2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79660" y="4470917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>
                <a:solidFill>
                  <a:prstClr val="black"/>
                </a:solidFill>
              </a:rPr>
              <a:t>Durban</a:t>
            </a:r>
            <a:endParaRPr lang="en-ZA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852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96296E-6 L -0.00052 0.299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49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022E-16 L 0.00035 0.297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0" grpId="1" animBg="1"/>
      <p:bldP spid="24" grpId="0" animBg="1"/>
      <p:bldP spid="25" grpId="0" animBg="1"/>
      <p:bldP spid="29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840258"/>
            <a:ext cx="7886700" cy="266082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ZA" sz="2000" dirty="0" err="1" smtClean="0"/>
              <a:t>assignHash</a:t>
            </a:r>
            <a:r>
              <a:rPr lang="en-ZA" sz="2000" dirty="0" smtClean="0"/>
              <a:t>(wordlist)</a:t>
            </a:r>
          </a:p>
          <a:p>
            <a:pPr marL="742950" lvl="1" indent="-400050">
              <a:buFont typeface="+mj-lt"/>
              <a:buAutoNum type="romanUcPeriod"/>
            </a:pPr>
            <a:r>
              <a:rPr lang="en-ZA" sz="1700" dirty="0" smtClean="0"/>
              <a:t>Remove first word on the list</a:t>
            </a:r>
          </a:p>
          <a:p>
            <a:pPr marL="742950" lvl="1" indent="-400050">
              <a:buFont typeface="+mj-lt"/>
              <a:buAutoNum type="romanUcPeriod"/>
            </a:pPr>
            <a:r>
              <a:rPr lang="en-ZA" sz="1700" dirty="0" smtClean="0"/>
              <a:t>Choose values for </a:t>
            </a:r>
            <a:r>
              <a:rPr lang="en-ZA" sz="1700" dirty="0" smtClean="0">
                <a:solidFill>
                  <a:srgbClr val="0070C0"/>
                </a:solidFill>
              </a:rPr>
              <a:t>first(w)</a:t>
            </a:r>
            <a:r>
              <a:rPr lang="en-ZA" sz="1700" dirty="0" smtClean="0"/>
              <a:t>, </a:t>
            </a:r>
            <a:r>
              <a:rPr lang="en-ZA" sz="1700" dirty="0" smtClean="0">
                <a:solidFill>
                  <a:srgbClr val="00B050"/>
                </a:solidFill>
              </a:rPr>
              <a:t>last(w)</a:t>
            </a:r>
          </a:p>
          <a:p>
            <a:pPr marL="742950" lvl="1" indent="-400050">
              <a:buFont typeface="+mj-lt"/>
              <a:buAutoNum type="romanUcPeriod"/>
            </a:pPr>
            <a:r>
              <a:rPr lang="en-ZA" sz="1700" dirty="0" smtClean="0"/>
              <a:t>Compute hash(w) = [</a:t>
            </a:r>
            <a:r>
              <a:rPr lang="en-ZA" sz="1700" dirty="0" smtClean="0">
                <a:solidFill>
                  <a:srgbClr val="FF0000"/>
                </a:solidFill>
              </a:rPr>
              <a:t>length(w)</a:t>
            </a:r>
            <a:r>
              <a:rPr lang="en-ZA" sz="1700" dirty="0" smtClean="0"/>
              <a:t> + </a:t>
            </a:r>
            <a:r>
              <a:rPr lang="en-ZA" sz="1700" dirty="0" smtClean="0">
                <a:solidFill>
                  <a:srgbClr val="0070C0"/>
                </a:solidFill>
              </a:rPr>
              <a:t>first(w)</a:t>
            </a:r>
            <a:r>
              <a:rPr lang="en-ZA" sz="1700" dirty="0" smtClean="0"/>
              <a:t> + </a:t>
            </a:r>
            <a:r>
              <a:rPr lang="en-ZA" sz="1700" dirty="0" smtClean="0">
                <a:solidFill>
                  <a:srgbClr val="00B050"/>
                </a:solidFill>
              </a:rPr>
              <a:t>last(w)</a:t>
            </a:r>
            <a:r>
              <a:rPr lang="en-ZA" sz="1700" dirty="0" smtClean="0"/>
              <a:t>]%T</a:t>
            </a:r>
          </a:p>
          <a:p>
            <a:pPr lvl="2">
              <a:buClr>
                <a:srgbClr val="ED7D31"/>
              </a:buClr>
            </a:pPr>
            <a:r>
              <a:rPr lang="en-ZA" sz="1600" dirty="0" smtClean="0"/>
              <a:t>if(hash is not taken)</a:t>
            </a:r>
            <a:endParaRPr lang="en-ZA" sz="1600" dirty="0">
              <a:solidFill>
                <a:prstClr val="black"/>
              </a:solidFill>
            </a:endParaRPr>
          </a:p>
          <a:p>
            <a:pPr lvl="3">
              <a:buClr>
                <a:srgbClr val="ED7D31"/>
              </a:buClr>
            </a:pPr>
            <a:r>
              <a:rPr lang="en-ZA" sz="1600" dirty="0">
                <a:solidFill>
                  <a:prstClr val="black"/>
                </a:solidFill>
              </a:rPr>
              <a:t>use the </a:t>
            </a:r>
            <a:r>
              <a:rPr lang="en-ZA" sz="1600" dirty="0" smtClean="0">
                <a:solidFill>
                  <a:prstClr val="black"/>
                </a:solidFill>
              </a:rPr>
              <a:t>hash</a:t>
            </a:r>
            <a:endParaRPr lang="en-ZA" sz="1600" dirty="0" smtClean="0"/>
          </a:p>
          <a:p>
            <a:pPr lvl="3"/>
            <a:r>
              <a:rPr lang="en-ZA" sz="1600" dirty="0" err="1" smtClean="0"/>
              <a:t>assignHash</a:t>
            </a:r>
            <a:r>
              <a:rPr lang="en-ZA" sz="1600" dirty="0" smtClean="0"/>
              <a:t>(wordlist) </a:t>
            </a:r>
            <a:r>
              <a:rPr lang="en-ZA" sz="1600" dirty="0" smtClean="0">
                <a:solidFill>
                  <a:schemeClr val="accent6"/>
                </a:solidFill>
              </a:rPr>
              <a:t>// recursive step</a:t>
            </a:r>
            <a:endParaRPr lang="en-ZA" sz="1400" dirty="0" smtClean="0">
              <a:solidFill>
                <a:schemeClr val="accent6"/>
              </a:solidFill>
            </a:endParaRPr>
          </a:p>
          <a:p>
            <a:pPr lvl="2"/>
            <a:r>
              <a:rPr lang="en-ZA" sz="1600" dirty="0" smtClean="0"/>
              <a:t>else </a:t>
            </a:r>
          </a:p>
          <a:p>
            <a:pPr lvl="3"/>
            <a:r>
              <a:rPr lang="en-ZA" sz="1600" dirty="0" smtClean="0"/>
              <a:t>Go to (II) and try other values for</a:t>
            </a:r>
            <a:r>
              <a:rPr lang="en-ZA" sz="1450" dirty="0" smtClean="0"/>
              <a:t> </a:t>
            </a:r>
            <a:r>
              <a:rPr lang="en-ZA" sz="1600" dirty="0"/>
              <a:t>first(w), last(w</a:t>
            </a:r>
            <a:r>
              <a:rPr lang="en-ZA" sz="1600" dirty="0" smtClean="0"/>
              <a:t>)</a:t>
            </a:r>
            <a:endParaRPr lang="en-ZA" sz="1450" dirty="0" smtClean="0"/>
          </a:p>
          <a:p>
            <a:pPr marL="457200" indent="-457200">
              <a:buFont typeface="+mj-lt"/>
              <a:buAutoNum type="arabicPeriod" startAt="3"/>
            </a:pPr>
            <a:endParaRPr lang="en-ZA" sz="20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ZA" sz="2000" dirty="0" smtClean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ZA" sz="20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ZA" sz="2000" dirty="0" smtClean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ZA" sz="20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ZA" sz="20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ZA" sz="2000" dirty="0" smtClean="0">
              <a:solidFill>
                <a:schemeClr val="accent5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17993"/>
            <a:ext cx="7886700" cy="606937"/>
          </a:xfrm>
        </p:spPr>
        <p:txBody>
          <a:bodyPr>
            <a:normAutofit/>
          </a:bodyPr>
          <a:lstStyle/>
          <a:p>
            <a:r>
              <a:rPr lang="en-ZA" dirty="0" err="1"/>
              <a:t>Cichelli’s</a:t>
            </a:r>
            <a:r>
              <a:rPr lang="en-ZA" dirty="0"/>
              <a:t> Algorithm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60978" y="4410325"/>
            <a:ext cx="1894703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Pretoria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60977" y="4742931"/>
            <a:ext cx="1894703" cy="33775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Johannesburg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755681" y="4405180"/>
            <a:ext cx="594544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2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755681" y="4733146"/>
            <a:ext cx="594544" cy="33775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931242" y="3729678"/>
          <a:ext cx="2714491" cy="14833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03329"/>
                <a:gridCol w="21111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1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2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3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4180178" y="3729678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D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180178" y="4060217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N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180178" y="5753612"/>
            <a:ext cx="4502503" cy="41652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h(Cape Town) =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[9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+ 0 + 0] % 4 =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79660" y="4470917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>
                <a:solidFill>
                  <a:prstClr val="black"/>
                </a:solidFill>
              </a:rPr>
              <a:t>Durban</a:t>
            </a:r>
            <a:endParaRPr lang="en-ZA" b="1" dirty="0">
              <a:solidFill>
                <a:prstClr val="black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60977" y="4067429"/>
            <a:ext cx="1894703" cy="33775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Cape Town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755681" y="4060217"/>
            <a:ext cx="594544" cy="33775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180178" y="4390756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C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56843" y="4101585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>
                <a:solidFill>
                  <a:prstClr val="black"/>
                </a:solidFill>
              </a:rPr>
              <a:t>Cape Town</a:t>
            </a:r>
            <a:endParaRPr lang="en-ZA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37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6" grpId="0" animBg="1"/>
      <p:bldP spid="21" grpId="0" animBg="1"/>
      <p:bldP spid="21" grpId="1" animBg="1"/>
      <p:bldP spid="26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840258"/>
            <a:ext cx="7886700" cy="266082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ZA" sz="2000" dirty="0" err="1" smtClean="0"/>
              <a:t>assignHash</a:t>
            </a:r>
            <a:r>
              <a:rPr lang="en-ZA" sz="2000" dirty="0" smtClean="0"/>
              <a:t>(wordlist)</a:t>
            </a:r>
          </a:p>
          <a:p>
            <a:pPr marL="742950" lvl="1" indent="-400050">
              <a:buFont typeface="+mj-lt"/>
              <a:buAutoNum type="romanUcPeriod"/>
            </a:pPr>
            <a:r>
              <a:rPr lang="en-ZA" sz="1700" dirty="0" smtClean="0"/>
              <a:t>Remove first word on the list</a:t>
            </a:r>
          </a:p>
          <a:p>
            <a:pPr marL="742950" lvl="1" indent="-400050">
              <a:buFont typeface="+mj-lt"/>
              <a:buAutoNum type="romanUcPeriod"/>
            </a:pPr>
            <a:r>
              <a:rPr lang="en-ZA" sz="1700" dirty="0" smtClean="0"/>
              <a:t>Choose values for </a:t>
            </a:r>
            <a:r>
              <a:rPr lang="en-ZA" sz="1700" dirty="0" smtClean="0">
                <a:solidFill>
                  <a:srgbClr val="0070C0"/>
                </a:solidFill>
              </a:rPr>
              <a:t>first(w)</a:t>
            </a:r>
            <a:r>
              <a:rPr lang="en-ZA" sz="1700" dirty="0" smtClean="0"/>
              <a:t>, </a:t>
            </a:r>
            <a:r>
              <a:rPr lang="en-ZA" sz="1700" dirty="0" smtClean="0">
                <a:solidFill>
                  <a:srgbClr val="00B050"/>
                </a:solidFill>
              </a:rPr>
              <a:t>last(w)</a:t>
            </a:r>
          </a:p>
          <a:p>
            <a:pPr marL="742950" lvl="1" indent="-400050">
              <a:buFont typeface="+mj-lt"/>
              <a:buAutoNum type="romanUcPeriod"/>
            </a:pPr>
            <a:r>
              <a:rPr lang="en-ZA" sz="1700" dirty="0" smtClean="0"/>
              <a:t>Compute hash(w) = [</a:t>
            </a:r>
            <a:r>
              <a:rPr lang="en-ZA" sz="1700" dirty="0" smtClean="0">
                <a:solidFill>
                  <a:srgbClr val="FF0000"/>
                </a:solidFill>
              </a:rPr>
              <a:t>length(w)</a:t>
            </a:r>
            <a:r>
              <a:rPr lang="en-ZA" sz="1700" dirty="0" smtClean="0"/>
              <a:t> + </a:t>
            </a:r>
            <a:r>
              <a:rPr lang="en-ZA" sz="1700" dirty="0" smtClean="0">
                <a:solidFill>
                  <a:srgbClr val="0070C0"/>
                </a:solidFill>
              </a:rPr>
              <a:t>first(w)</a:t>
            </a:r>
            <a:r>
              <a:rPr lang="en-ZA" sz="1700" dirty="0" smtClean="0"/>
              <a:t> + </a:t>
            </a:r>
            <a:r>
              <a:rPr lang="en-ZA" sz="1700" dirty="0" smtClean="0">
                <a:solidFill>
                  <a:srgbClr val="00B050"/>
                </a:solidFill>
              </a:rPr>
              <a:t>last(w)</a:t>
            </a:r>
            <a:r>
              <a:rPr lang="en-ZA" sz="1700" dirty="0" smtClean="0"/>
              <a:t>]%T</a:t>
            </a:r>
          </a:p>
          <a:p>
            <a:pPr lvl="2">
              <a:buClr>
                <a:srgbClr val="ED7D31"/>
              </a:buClr>
            </a:pPr>
            <a:r>
              <a:rPr lang="en-ZA" sz="1600" dirty="0" smtClean="0"/>
              <a:t>if(hash is not taken)</a:t>
            </a:r>
            <a:endParaRPr lang="en-ZA" sz="1600" dirty="0">
              <a:solidFill>
                <a:prstClr val="black"/>
              </a:solidFill>
            </a:endParaRPr>
          </a:p>
          <a:p>
            <a:pPr lvl="3">
              <a:buClr>
                <a:srgbClr val="ED7D31"/>
              </a:buClr>
            </a:pPr>
            <a:r>
              <a:rPr lang="en-ZA" sz="1600" dirty="0">
                <a:solidFill>
                  <a:prstClr val="black"/>
                </a:solidFill>
              </a:rPr>
              <a:t>use the </a:t>
            </a:r>
            <a:r>
              <a:rPr lang="en-ZA" sz="1600" dirty="0" smtClean="0">
                <a:solidFill>
                  <a:prstClr val="black"/>
                </a:solidFill>
              </a:rPr>
              <a:t>hash</a:t>
            </a:r>
            <a:endParaRPr lang="en-ZA" sz="1600" dirty="0" smtClean="0"/>
          </a:p>
          <a:p>
            <a:pPr lvl="3"/>
            <a:r>
              <a:rPr lang="en-ZA" sz="1600" dirty="0" err="1"/>
              <a:t>assignHash</a:t>
            </a:r>
            <a:r>
              <a:rPr lang="en-ZA" sz="1600" dirty="0"/>
              <a:t>(wordlist</a:t>
            </a:r>
            <a:r>
              <a:rPr lang="en-ZA" sz="1600" dirty="0" smtClean="0"/>
              <a:t>) </a:t>
            </a:r>
            <a:r>
              <a:rPr lang="en-ZA" sz="1600" dirty="0" smtClean="0">
                <a:solidFill>
                  <a:schemeClr val="accent6"/>
                </a:solidFill>
              </a:rPr>
              <a:t>// recursive step</a:t>
            </a:r>
            <a:endParaRPr lang="en-ZA" sz="1400" dirty="0" smtClean="0">
              <a:solidFill>
                <a:schemeClr val="accent6"/>
              </a:solidFill>
            </a:endParaRPr>
          </a:p>
          <a:p>
            <a:pPr lvl="2"/>
            <a:r>
              <a:rPr lang="en-ZA" sz="1600" dirty="0" smtClean="0"/>
              <a:t>else </a:t>
            </a:r>
          </a:p>
          <a:p>
            <a:pPr lvl="3"/>
            <a:r>
              <a:rPr lang="en-ZA" sz="1600" dirty="0" smtClean="0"/>
              <a:t>Go to (II) and try other values for</a:t>
            </a:r>
            <a:r>
              <a:rPr lang="en-ZA" sz="1450" dirty="0" smtClean="0"/>
              <a:t> </a:t>
            </a:r>
            <a:r>
              <a:rPr lang="en-ZA" sz="1600" dirty="0"/>
              <a:t>first(w), last(w</a:t>
            </a:r>
            <a:r>
              <a:rPr lang="en-ZA" sz="1600" dirty="0" smtClean="0"/>
              <a:t>)</a:t>
            </a:r>
            <a:endParaRPr lang="en-ZA" sz="1450" dirty="0" smtClean="0"/>
          </a:p>
          <a:p>
            <a:pPr marL="457200" indent="-457200">
              <a:buFont typeface="+mj-lt"/>
              <a:buAutoNum type="arabicPeriod" startAt="3"/>
            </a:pPr>
            <a:endParaRPr lang="en-ZA" sz="20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ZA" sz="2000" dirty="0" smtClean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ZA" sz="20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ZA" sz="2000" dirty="0" smtClean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ZA" sz="20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ZA" sz="20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ZA" sz="2000" dirty="0" smtClean="0">
              <a:solidFill>
                <a:schemeClr val="accent5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17993"/>
            <a:ext cx="7886700" cy="606937"/>
          </a:xfrm>
        </p:spPr>
        <p:txBody>
          <a:bodyPr>
            <a:normAutofit/>
          </a:bodyPr>
          <a:lstStyle/>
          <a:p>
            <a:r>
              <a:rPr lang="en-ZA" dirty="0" err="1"/>
              <a:t>Cichelli’s</a:t>
            </a:r>
            <a:r>
              <a:rPr lang="en-ZA" dirty="0"/>
              <a:t> Algorithm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60978" y="4410325"/>
            <a:ext cx="1894703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Pretoria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60977" y="4742931"/>
            <a:ext cx="1894703" cy="33775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Johannesburg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755681" y="4405180"/>
            <a:ext cx="594544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2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755681" y="4733146"/>
            <a:ext cx="594544" cy="337751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931242" y="3729678"/>
          <a:ext cx="2714491" cy="14833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03329"/>
                <a:gridCol w="21111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1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2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 smtClean="0"/>
                        <a:t>3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4180178" y="3729678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D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180178" y="4060217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N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180178" y="5753612"/>
            <a:ext cx="4502503" cy="41652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h(Pretoria)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[8 </a:t>
            </a:r>
            <a:r>
              <a:rPr lang="en-ZA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+ 0 + 0] % 4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79660" y="4470917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>
                <a:solidFill>
                  <a:prstClr val="black"/>
                </a:solidFill>
              </a:rPr>
              <a:t>Durban</a:t>
            </a:r>
            <a:endParaRPr lang="en-ZA" b="1" dirty="0">
              <a:solidFill>
                <a:prstClr val="black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180178" y="4390756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C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56843" y="4101585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>
                <a:solidFill>
                  <a:prstClr val="black"/>
                </a:solidFill>
              </a:rPr>
              <a:t>Cape Town</a:t>
            </a:r>
            <a:endParaRPr lang="en-ZA" b="1" dirty="0">
              <a:solidFill>
                <a:prstClr val="black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180178" y="4721283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P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80178" y="5051822"/>
            <a:ext cx="940409" cy="3377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A = 0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62830" y="3732253"/>
            <a:ext cx="1034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b="1" dirty="0">
                <a:solidFill>
                  <a:prstClr val="black"/>
                </a:solidFill>
              </a:rPr>
              <a:t>Pretoria</a:t>
            </a:r>
            <a:endParaRPr lang="en-ZA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93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59259E-6 L -0.00052 0.2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00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00052 0.20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00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2" grpId="1" animBg="1"/>
      <p:bldP spid="29" grpId="0" animBg="1"/>
      <p:bldP spid="17" grpId="0" animBg="1"/>
      <p:bldP spid="20" grpId="0" animBg="1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1756</Words>
  <Application>Microsoft Office PowerPoint</Application>
  <PresentationFormat>On-screen Show (4:3)</PresentationFormat>
  <Paragraphs>483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Century Gothic</vt:lpstr>
      <vt:lpstr>Consolas</vt:lpstr>
      <vt:lpstr>Times New Roman</vt:lpstr>
      <vt:lpstr>Wingdings</vt:lpstr>
      <vt:lpstr>Office Theme</vt:lpstr>
      <vt:lpstr>Presentation level design</vt:lpstr>
      <vt:lpstr>Rehashing,  Cuckoo Hashing, Cichelli’s Algorithm</vt:lpstr>
      <vt:lpstr>Rehashing</vt:lpstr>
      <vt:lpstr>Cuckoo hashing</vt:lpstr>
      <vt:lpstr>Perfect hash functions</vt:lpstr>
      <vt:lpstr>Cichelli’s Algorithm</vt:lpstr>
      <vt:lpstr>Cichelli’s Algorithm</vt:lpstr>
      <vt:lpstr>Cichelli’s Algorithm</vt:lpstr>
      <vt:lpstr>Cichelli’s Algorithm</vt:lpstr>
      <vt:lpstr>Cichelli’s Algorithm</vt:lpstr>
      <vt:lpstr>Cichelli’s Algorithm</vt:lpstr>
      <vt:lpstr>Cichelli’s Algorithm</vt:lpstr>
      <vt:lpstr>Cichelli’s Algorithm</vt:lpstr>
      <vt:lpstr>Cichelli’s Algorithm</vt:lpstr>
      <vt:lpstr>Cichelli’s Algorithm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Rehashing,  Cuckoo Hashing, Cichelli’s Algorithm</dc:title>
  <dc:creator>User</dc:creator>
  <cp:lastModifiedBy>User</cp:lastModifiedBy>
  <cp:revision>2</cp:revision>
  <dcterms:created xsi:type="dcterms:W3CDTF">2020-06-18T07:12:55Z</dcterms:created>
  <dcterms:modified xsi:type="dcterms:W3CDTF">2020-06-18T07:13:17Z</dcterms:modified>
</cp:coreProperties>
</file>