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20"/>
  </p:notesMasterIdLst>
  <p:sldIdLst>
    <p:sldId id="355" r:id="rId3"/>
    <p:sldId id="257" r:id="rId4"/>
    <p:sldId id="343" r:id="rId5"/>
    <p:sldId id="345" r:id="rId6"/>
    <p:sldId id="344" r:id="rId7"/>
    <p:sldId id="346" r:id="rId8"/>
    <p:sldId id="356" r:id="rId9"/>
    <p:sldId id="259" r:id="rId10"/>
    <p:sldId id="357" r:id="rId11"/>
    <p:sldId id="348" r:id="rId12"/>
    <p:sldId id="358" r:id="rId13"/>
    <p:sldId id="325" r:id="rId14"/>
    <p:sldId id="350" r:id="rId15"/>
    <p:sldId id="359" r:id="rId16"/>
    <p:sldId id="353" r:id="rId17"/>
    <p:sldId id="360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63" autoAdjust="0"/>
    <p:restoredTop sz="94660"/>
  </p:normalViewPr>
  <p:slideViewPr>
    <p:cSldViewPr>
      <p:cViewPr varScale="1">
        <p:scale>
          <a:sx n="86" d="100"/>
          <a:sy n="86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DB667-431C-4187-9961-570408D101F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ZA"/>
        </a:p>
      </dgm:t>
    </dgm:pt>
    <dgm:pt modelId="{53AC606B-56DC-47FB-B999-2D19846950A5}">
      <dgm:prSet phldrT="[Text]"/>
      <dgm:spPr/>
      <dgm:t>
        <a:bodyPr/>
        <a:lstStyle/>
        <a:p>
          <a:r>
            <a:rPr lang="en-ZA" dirty="0"/>
            <a:t>Computational Complexity</a:t>
          </a:r>
        </a:p>
      </dgm:t>
    </dgm:pt>
    <dgm:pt modelId="{3D03DFB5-3265-4BE5-9CD2-CD7917276634}" type="parTrans" cxnId="{B4302EAC-D9B3-4894-9716-3A4C2D7CC6D1}">
      <dgm:prSet/>
      <dgm:spPr/>
      <dgm:t>
        <a:bodyPr/>
        <a:lstStyle/>
        <a:p>
          <a:endParaRPr lang="en-ZA"/>
        </a:p>
      </dgm:t>
    </dgm:pt>
    <dgm:pt modelId="{35349B73-749F-4765-A79C-F621E83762D8}" type="sibTrans" cxnId="{B4302EAC-D9B3-4894-9716-3A4C2D7CC6D1}">
      <dgm:prSet/>
      <dgm:spPr/>
      <dgm:t>
        <a:bodyPr/>
        <a:lstStyle/>
        <a:p>
          <a:endParaRPr lang="en-ZA"/>
        </a:p>
      </dgm:t>
    </dgm:pt>
    <dgm:pt modelId="{960DE609-B52D-4044-A89C-F7B188ABD452}">
      <dgm:prSet phldrT="[Text]"/>
      <dgm:spPr/>
      <dgm:t>
        <a:bodyPr/>
        <a:lstStyle/>
        <a:p>
          <a:r>
            <a:rPr lang="en-ZA" dirty="0"/>
            <a:t>Time Complexity</a:t>
          </a:r>
        </a:p>
      </dgm:t>
    </dgm:pt>
    <dgm:pt modelId="{CB3DB40C-200C-4ECA-8154-B4820CA90A08}" type="parTrans" cxnId="{B2257291-6DBD-48EA-8987-ED1D20992F19}">
      <dgm:prSet/>
      <dgm:spPr/>
      <dgm:t>
        <a:bodyPr/>
        <a:lstStyle/>
        <a:p>
          <a:endParaRPr lang="en-ZA"/>
        </a:p>
      </dgm:t>
    </dgm:pt>
    <dgm:pt modelId="{1FADF646-5AE3-4692-B963-9E58946E5C96}" type="sibTrans" cxnId="{B2257291-6DBD-48EA-8987-ED1D20992F19}">
      <dgm:prSet/>
      <dgm:spPr/>
      <dgm:t>
        <a:bodyPr/>
        <a:lstStyle/>
        <a:p>
          <a:endParaRPr lang="en-ZA"/>
        </a:p>
      </dgm:t>
    </dgm:pt>
    <dgm:pt modelId="{C4D6144C-1544-40E8-A435-DEE2CE117164}">
      <dgm:prSet phldrT="[Text]"/>
      <dgm:spPr/>
      <dgm:t>
        <a:bodyPr/>
        <a:lstStyle/>
        <a:p>
          <a:r>
            <a:rPr lang="en-ZA" dirty="0"/>
            <a:t>How quickly </a:t>
          </a:r>
          <a:br>
            <a:rPr lang="en-ZA" dirty="0"/>
          </a:br>
          <a:r>
            <a:rPr lang="en-ZA" dirty="0"/>
            <a:t>does it execute?</a:t>
          </a:r>
        </a:p>
      </dgm:t>
    </dgm:pt>
    <dgm:pt modelId="{8CB36789-6908-4ADB-96EC-15A04F501F7A}" type="parTrans" cxnId="{7DAB7056-678B-4033-85EE-ED357389EA6F}">
      <dgm:prSet/>
      <dgm:spPr/>
      <dgm:t>
        <a:bodyPr/>
        <a:lstStyle/>
        <a:p>
          <a:endParaRPr lang="en-ZA"/>
        </a:p>
      </dgm:t>
    </dgm:pt>
    <dgm:pt modelId="{2EF66C95-23C0-4E41-821D-E78237048B0D}" type="sibTrans" cxnId="{7DAB7056-678B-4033-85EE-ED357389EA6F}">
      <dgm:prSet/>
      <dgm:spPr/>
      <dgm:t>
        <a:bodyPr/>
        <a:lstStyle/>
        <a:p>
          <a:endParaRPr lang="en-ZA"/>
        </a:p>
      </dgm:t>
    </dgm:pt>
    <dgm:pt modelId="{736F1739-C42E-40A6-B9D6-BBC9A9EC859A}">
      <dgm:prSet phldrT="[Text]"/>
      <dgm:spPr/>
      <dgm:t>
        <a:bodyPr/>
        <a:lstStyle/>
        <a:p>
          <a:r>
            <a:rPr lang="en-ZA"/>
            <a:t>Space Complexity</a:t>
          </a:r>
          <a:endParaRPr lang="en-ZA" dirty="0"/>
        </a:p>
      </dgm:t>
    </dgm:pt>
    <dgm:pt modelId="{149C1A22-D831-473A-8FA1-A7638E038B44}" type="parTrans" cxnId="{15709890-0787-40AF-BBBE-E9381FA5A8F6}">
      <dgm:prSet/>
      <dgm:spPr/>
      <dgm:t>
        <a:bodyPr/>
        <a:lstStyle/>
        <a:p>
          <a:endParaRPr lang="en-ZA"/>
        </a:p>
      </dgm:t>
    </dgm:pt>
    <dgm:pt modelId="{E82C3A9D-3370-4EED-9537-DF6694546026}" type="sibTrans" cxnId="{15709890-0787-40AF-BBBE-E9381FA5A8F6}">
      <dgm:prSet/>
      <dgm:spPr/>
      <dgm:t>
        <a:bodyPr/>
        <a:lstStyle/>
        <a:p>
          <a:endParaRPr lang="en-ZA"/>
        </a:p>
      </dgm:t>
    </dgm:pt>
    <dgm:pt modelId="{D590217D-318D-4416-8004-199E51DCB592}">
      <dgm:prSet phldrT="[Text]"/>
      <dgm:spPr/>
      <dgm:t>
        <a:bodyPr/>
        <a:lstStyle/>
        <a:p>
          <a:r>
            <a:rPr lang="en-ZA" dirty="0"/>
            <a:t>How much memory does it require?</a:t>
          </a:r>
        </a:p>
      </dgm:t>
    </dgm:pt>
    <dgm:pt modelId="{4D98B7CD-562A-4435-BF8F-1635D14A7406}" type="parTrans" cxnId="{86138CFA-A780-4481-AD51-CC67758838CD}">
      <dgm:prSet/>
      <dgm:spPr/>
      <dgm:t>
        <a:bodyPr/>
        <a:lstStyle/>
        <a:p>
          <a:endParaRPr lang="en-ZA"/>
        </a:p>
      </dgm:t>
    </dgm:pt>
    <dgm:pt modelId="{18109CBD-FFC4-40E7-8EB4-832AEBD9352A}" type="sibTrans" cxnId="{86138CFA-A780-4481-AD51-CC67758838CD}">
      <dgm:prSet/>
      <dgm:spPr/>
      <dgm:t>
        <a:bodyPr/>
        <a:lstStyle/>
        <a:p>
          <a:endParaRPr lang="en-ZA"/>
        </a:p>
      </dgm:t>
    </dgm:pt>
    <dgm:pt modelId="{C1240482-B684-421A-B749-33748DDDAC9C}" type="pres">
      <dgm:prSet presAssocID="{914DB667-431C-4187-9961-570408D101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B076BD-6807-401D-A2A6-A1921EFCE5A6}" type="pres">
      <dgm:prSet presAssocID="{53AC606B-56DC-47FB-B999-2D19846950A5}" presName="vertOne" presStyleCnt="0"/>
      <dgm:spPr/>
    </dgm:pt>
    <dgm:pt modelId="{8EBBA79A-7E37-4640-A343-3017E27BAAD6}" type="pres">
      <dgm:prSet presAssocID="{53AC606B-56DC-47FB-B999-2D19846950A5}" presName="txOne" presStyleLbl="node0" presStyleIdx="0" presStyleCnt="1" custLinFactY="-11935" custLinFactNeighborX="-925" custLinFactNeighborY="-100000">
        <dgm:presLayoutVars>
          <dgm:chPref val="3"/>
        </dgm:presLayoutVars>
      </dgm:prSet>
      <dgm:spPr/>
    </dgm:pt>
    <dgm:pt modelId="{647B75D9-5371-4DEC-AB82-9A9C0DC4D65F}" type="pres">
      <dgm:prSet presAssocID="{53AC606B-56DC-47FB-B999-2D19846950A5}" presName="parTransOne" presStyleCnt="0"/>
      <dgm:spPr/>
    </dgm:pt>
    <dgm:pt modelId="{BB4AB0C0-06C7-4522-8CE1-4783A971659C}" type="pres">
      <dgm:prSet presAssocID="{53AC606B-56DC-47FB-B999-2D19846950A5}" presName="horzOne" presStyleCnt="0"/>
      <dgm:spPr/>
    </dgm:pt>
    <dgm:pt modelId="{B2010BF5-7E96-457C-8CA6-B8A6BC264C12}" type="pres">
      <dgm:prSet presAssocID="{960DE609-B52D-4044-A89C-F7B188ABD452}" presName="vertTwo" presStyleCnt="0"/>
      <dgm:spPr/>
    </dgm:pt>
    <dgm:pt modelId="{24BA0A59-CA20-423B-A50B-4B75FCC2C9CF}" type="pres">
      <dgm:prSet presAssocID="{960DE609-B52D-4044-A89C-F7B188ABD452}" presName="txTwo" presStyleLbl="node2" presStyleIdx="0" presStyleCnt="2">
        <dgm:presLayoutVars>
          <dgm:chPref val="3"/>
        </dgm:presLayoutVars>
      </dgm:prSet>
      <dgm:spPr/>
    </dgm:pt>
    <dgm:pt modelId="{D52F7944-956C-4640-AAA0-39A7D8616883}" type="pres">
      <dgm:prSet presAssocID="{960DE609-B52D-4044-A89C-F7B188ABD452}" presName="parTransTwo" presStyleCnt="0"/>
      <dgm:spPr/>
    </dgm:pt>
    <dgm:pt modelId="{4D7F824D-ACA0-4B71-8710-2D79AE6AD288}" type="pres">
      <dgm:prSet presAssocID="{960DE609-B52D-4044-A89C-F7B188ABD452}" presName="horzTwo" presStyleCnt="0"/>
      <dgm:spPr/>
    </dgm:pt>
    <dgm:pt modelId="{2334D55A-D519-4582-8FF2-7DAF86E57392}" type="pres">
      <dgm:prSet presAssocID="{C4D6144C-1544-40E8-A435-DEE2CE117164}" presName="vertThree" presStyleCnt="0"/>
      <dgm:spPr/>
    </dgm:pt>
    <dgm:pt modelId="{AF5D5B81-7878-4B59-BD8D-3C93898E7FFA}" type="pres">
      <dgm:prSet presAssocID="{C4D6144C-1544-40E8-A435-DEE2CE117164}" presName="txThree" presStyleLbl="node3" presStyleIdx="0" presStyleCnt="2">
        <dgm:presLayoutVars>
          <dgm:chPref val="3"/>
        </dgm:presLayoutVars>
      </dgm:prSet>
      <dgm:spPr/>
    </dgm:pt>
    <dgm:pt modelId="{FB68BF52-8754-43D5-9CC4-15D9689438EB}" type="pres">
      <dgm:prSet presAssocID="{C4D6144C-1544-40E8-A435-DEE2CE117164}" presName="horzThree" presStyleCnt="0"/>
      <dgm:spPr/>
    </dgm:pt>
    <dgm:pt modelId="{C21815DE-F71D-4190-894D-B60ACEA6D543}" type="pres">
      <dgm:prSet presAssocID="{1FADF646-5AE3-4692-B963-9E58946E5C96}" presName="sibSpaceTwo" presStyleCnt="0"/>
      <dgm:spPr/>
    </dgm:pt>
    <dgm:pt modelId="{D100949A-EE29-4755-96EA-94B9754A50AC}" type="pres">
      <dgm:prSet presAssocID="{736F1739-C42E-40A6-B9D6-BBC9A9EC859A}" presName="vertTwo" presStyleCnt="0"/>
      <dgm:spPr/>
    </dgm:pt>
    <dgm:pt modelId="{37D7640A-7A88-401F-B166-EA5949BDA83B}" type="pres">
      <dgm:prSet presAssocID="{736F1739-C42E-40A6-B9D6-BBC9A9EC859A}" presName="txTwo" presStyleLbl="node2" presStyleIdx="1" presStyleCnt="2">
        <dgm:presLayoutVars>
          <dgm:chPref val="3"/>
        </dgm:presLayoutVars>
      </dgm:prSet>
      <dgm:spPr/>
    </dgm:pt>
    <dgm:pt modelId="{1F507059-0260-4D78-9127-8418E889FE92}" type="pres">
      <dgm:prSet presAssocID="{736F1739-C42E-40A6-B9D6-BBC9A9EC859A}" presName="parTransTwo" presStyleCnt="0"/>
      <dgm:spPr/>
    </dgm:pt>
    <dgm:pt modelId="{24492C2C-C552-4F7D-9EC8-AE3B00677B5F}" type="pres">
      <dgm:prSet presAssocID="{736F1739-C42E-40A6-B9D6-BBC9A9EC859A}" presName="horzTwo" presStyleCnt="0"/>
      <dgm:spPr/>
    </dgm:pt>
    <dgm:pt modelId="{B0D9557B-5368-487B-A617-342C6A1A2C46}" type="pres">
      <dgm:prSet presAssocID="{D590217D-318D-4416-8004-199E51DCB592}" presName="vertThree" presStyleCnt="0"/>
      <dgm:spPr/>
    </dgm:pt>
    <dgm:pt modelId="{3812014A-3E97-4624-AFEC-D96D4E4CD9F3}" type="pres">
      <dgm:prSet presAssocID="{D590217D-318D-4416-8004-199E51DCB592}" presName="txThree" presStyleLbl="node3" presStyleIdx="1" presStyleCnt="2">
        <dgm:presLayoutVars>
          <dgm:chPref val="3"/>
        </dgm:presLayoutVars>
      </dgm:prSet>
      <dgm:spPr/>
    </dgm:pt>
    <dgm:pt modelId="{6F873E6F-E375-41E0-9622-29F96CF38F14}" type="pres">
      <dgm:prSet presAssocID="{D590217D-318D-4416-8004-199E51DCB592}" presName="horzThree" presStyleCnt="0"/>
      <dgm:spPr/>
    </dgm:pt>
  </dgm:ptLst>
  <dgm:cxnLst>
    <dgm:cxn modelId="{7DAB7056-678B-4033-85EE-ED357389EA6F}" srcId="{960DE609-B52D-4044-A89C-F7B188ABD452}" destId="{C4D6144C-1544-40E8-A435-DEE2CE117164}" srcOrd="0" destOrd="0" parTransId="{8CB36789-6908-4ADB-96EC-15A04F501F7A}" sibTransId="{2EF66C95-23C0-4E41-821D-E78237048B0D}"/>
    <dgm:cxn modelId="{06007F76-E58D-45C7-9970-FF385F974134}" type="presOf" srcId="{D590217D-318D-4416-8004-199E51DCB592}" destId="{3812014A-3E97-4624-AFEC-D96D4E4CD9F3}" srcOrd="0" destOrd="0" presId="urn:microsoft.com/office/officeart/2005/8/layout/hierarchy4"/>
    <dgm:cxn modelId="{E04A6783-21C6-4112-A8F3-0551C5ADCB40}" type="presOf" srcId="{53AC606B-56DC-47FB-B999-2D19846950A5}" destId="{8EBBA79A-7E37-4640-A343-3017E27BAAD6}" srcOrd="0" destOrd="0" presId="urn:microsoft.com/office/officeart/2005/8/layout/hierarchy4"/>
    <dgm:cxn modelId="{15709890-0787-40AF-BBBE-E9381FA5A8F6}" srcId="{53AC606B-56DC-47FB-B999-2D19846950A5}" destId="{736F1739-C42E-40A6-B9D6-BBC9A9EC859A}" srcOrd="1" destOrd="0" parTransId="{149C1A22-D831-473A-8FA1-A7638E038B44}" sibTransId="{E82C3A9D-3370-4EED-9537-DF6694546026}"/>
    <dgm:cxn modelId="{B2257291-6DBD-48EA-8987-ED1D20992F19}" srcId="{53AC606B-56DC-47FB-B999-2D19846950A5}" destId="{960DE609-B52D-4044-A89C-F7B188ABD452}" srcOrd="0" destOrd="0" parTransId="{CB3DB40C-200C-4ECA-8154-B4820CA90A08}" sibTransId="{1FADF646-5AE3-4692-B963-9E58946E5C96}"/>
    <dgm:cxn modelId="{0A4C9898-5CF1-4431-A591-EE8BDB766A87}" type="presOf" srcId="{960DE609-B52D-4044-A89C-F7B188ABD452}" destId="{24BA0A59-CA20-423B-A50B-4B75FCC2C9CF}" srcOrd="0" destOrd="0" presId="urn:microsoft.com/office/officeart/2005/8/layout/hierarchy4"/>
    <dgm:cxn modelId="{B4302EAC-D9B3-4894-9716-3A4C2D7CC6D1}" srcId="{914DB667-431C-4187-9961-570408D101F4}" destId="{53AC606B-56DC-47FB-B999-2D19846950A5}" srcOrd="0" destOrd="0" parTransId="{3D03DFB5-3265-4BE5-9CD2-CD7917276634}" sibTransId="{35349B73-749F-4765-A79C-F621E83762D8}"/>
    <dgm:cxn modelId="{A8EB57C9-5679-4875-A4DC-F83515777FC3}" type="presOf" srcId="{914DB667-431C-4187-9961-570408D101F4}" destId="{C1240482-B684-421A-B749-33748DDDAC9C}" srcOrd="0" destOrd="0" presId="urn:microsoft.com/office/officeart/2005/8/layout/hierarchy4"/>
    <dgm:cxn modelId="{DA4C44EA-4E97-46B0-801B-7F006D95F344}" type="presOf" srcId="{C4D6144C-1544-40E8-A435-DEE2CE117164}" destId="{AF5D5B81-7878-4B59-BD8D-3C93898E7FFA}" srcOrd="0" destOrd="0" presId="urn:microsoft.com/office/officeart/2005/8/layout/hierarchy4"/>
    <dgm:cxn modelId="{F7F716F5-EE74-4AE4-9358-8B95125F9DBD}" type="presOf" srcId="{736F1739-C42E-40A6-B9D6-BBC9A9EC859A}" destId="{37D7640A-7A88-401F-B166-EA5949BDA83B}" srcOrd="0" destOrd="0" presId="urn:microsoft.com/office/officeart/2005/8/layout/hierarchy4"/>
    <dgm:cxn modelId="{86138CFA-A780-4481-AD51-CC67758838CD}" srcId="{736F1739-C42E-40A6-B9D6-BBC9A9EC859A}" destId="{D590217D-318D-4416-8004-199E51DCB592}" srcOrd="0" destOrd="0" parTransId="{4D98B7CD-562A-4435-BF8F-1635D14A7406}" sibTransId="{18109CBD-FFC4-40E7-8EB4-832AEBD9352A}"/>
    <dgm:cxn modelId="{CC81198D-35D8-4C53-BDB3-856145C98A2B}" type="presParOf" srcId="{C1240482-B684-421A-B749-33748DDDAC9C}" destId="{A0B076BD-6807-401D-A2A6-A1921EFCE5A6}" srcOrd="0" destOrd="0" presId="urn:microsoft.com/office/officeart/2005/8/layout/hierarchy4"/>
    <dgm:cxn modelId="{FF9281DE-55CC-4984-89A2-DD43ED860298}" type="presParOf" srcId="{A0B076BD-6807-401D-A2A6-A1921EFCE5A6}" destId="{8EBBA79A-7E37-4640-A343-3017E27BAAD6}" srcOrd="0" destOrd="0" presId="urn:microsoft.com/office/officeart/2005/8/layout/hierarchy4"/>
    <dgm:cxn modelId="{07664E0F-81C3-420A-8E85-E1B46B299935}" type="presParOf" srcId="{A0B076BD-6807-401D-A2A6-A1921EFCE5A6}" destId="{647B75D9-5371-4DEC-AB82-9A9C0DC4D65F}" srcOrd="1" destOrd="0" presId="urn:microsoft.com/office/officeart/2005/8/layout/hierarchy4"/>
    <dgm:cxn modelId="{620908E8-C80E-44AB-B96F-02E1EB9AD9A8}" type="presParOf" srcId="{A0B076BD-6807-401D-A2A6-A1921EFCE5A6}" destId="{BB4AB0C0-06C7-4522-8CE1-4783A971659C}" srcOrd="2" destOrd="0" presId="urn:microsoft.com/office/officeart/2005/8/layout/hierarchy4"/>
    <dgm:cxn modelId="{948CB083-6450-4C6E-ADDB-B91012343FF0}" type="presParOf" srcId="{BB4AB0C0-06C7-4522-8CE1-4783A971659C}" destId="{B2010BF5-7E96-457C-8CA6-B8A6BC264C12}" srcOrd="0" destOrd="0" presId="urn:microsoft.com/office/officeart/2005/8/layout/hierarchy4"/>
    <dgm:cxn modelId="{3BC020C5-CA41-4591-95DC-93CA67F7E2A7}" type="presParOf" srcId="{B2010BF5-7E96-457C-8CA6-B8A6BC264C12}" destId="{24BA0A59-CA20-423B-A50B-4B75FCC2C9CF}" srcOrd="0" destOrd="0" presId="urn:microsoft.com/office/officeart/2005/8/layout/hierarchy4"/>
    <dgm:cxn modelId="{503E0088-F8AE-4504-B1AB-93AE08E9D6DD}" type="presParOf" srcId="{B2010BF5-7E96-457C-8CA6-B8A6BC264C12}" destId="{D52F7944-956C-4640-AAA0-39A7D8616883}" srcOrd="1" destOrd="0" presId="urn:microsoft.com/office/officeart/2005/8/layout/hierarchy4"/>
    <dgm:cxn modelId="{31E31E38-8288-422A-B69E-67CDA9358153}" type="presParOf" srcId="{B2010BF5-7E96-457C-8CA6-B8A6BC264C12}" destId="{4D7F824D-ACA0-4B71-8710-2D79AE6AD288}" srcOrd="2" destOrd="0" presId="urn:microsoft.com/office/officeart/2005/8/layout/hierarchy4"/>
    <dgm:cxn modelId="{783B9EEB-069C-4F3A-8F77-2142D14983DA}" type="presParOf" srcId="{4D7F824D-ACA0-4B71-8710-2D79AE6AD288}" destId="{2334D55A-D519-4582-8FF2-7DAF86E57392}" srcOrd="0" destOrd="0" presId="urn:microsoft.com/office/officeart/2005/8/layout/hierarchy4"/>
    <dgm:cxn modelId="{2FAAB5E9-CBD2-451D-ABBE-64CBEADC28B1}" type="presParOf" srcId="{2334D55A-D519-4582-8FF2-7DAF86E57392}" destId="{AF5D5B81-7878-4B59-BD8D-3C93898E7FFA}" srcOrd="0" destOrd="0" presId="urn:microsoft.com/office/officeart/2005/8/layout/hierarchy4"/>
    <dgm:cxn modelId="{6B345149-8C2A-4E13-92BF-D59E3ECC603B}" type="presParOf" srcId="{2334D55A-D519-4582-8FF2-7DAF86E57392}" destId="{FB68BF52-8754-43D5-9CC4-15D9689438EB}" srcOrd="1" destOrd="0" presId="urn:microsoft.com/office/officeart/2005/8/layout/hierarchy4"/>
    <dgm:cxn modelId="{B12BBE88-9B4E-4B20-933E-8C762679B441}" type="presParOf" srcId="{BB4AB0C0-06C7-4522-8CE1-4783A971659C}" destId="{C21815DE-F71D-4190-894D-B60ACEA6D543}" srcOrd="1" destOrd="0" presId="urn:microsoft.com/office/officeart/2005/8/layout/hierarchy4"/>
    <dgm:cxn modelId="{D6CEDF91-AFDE-4E72-98C6-BA1FFD399AF8}" type="presParOf" srcId="{BB4AB0C0-06C7-4522-8CE1-4783A971659C}" destId="{D100949A-EE29-4755-96EA-94B9754A50AC}" srcOrd="2" destOrd="0" presId="urn:microsoft.com/office/officeart/2005/8/layout/hierarchy4"/>
    <dgm:cxn modelId="{DF653F1C-D84D-4D83-9C7B-3861530ECC43}" type="presParOf" srcId="{D100949A-EE29-4755-96EA-94B9754A50AC}" destId="{37D7640A-7A88-401F-B166-EA5949BDA83B}" srcOrd="0" destOrd="0" presId="urn:microsoft.com/office/officeart/2005/8/layout/hierarchy4"/>
    <dgm:cxn modelId="{6842D27E-E18D-41B4-A33C-A045A686271A}" type="presParOf" srcId="{D100949A-EE29-4755-96EA-94B9754A50AC}" destId="{1F507059-0260-4D78-9127-8418E889FE92}" srcOrd="1" destOrd="0" presId="urn:microsoft.com/office/officeart/2005/8/layout/hierarchy4"/>
    <dgm:cxn modelId="{5E4FCCBF-D409-409D-9813-9DB5D33D3E88}" type="presParOf" srcId="{D100949A-EE29-4755-96EA-94B9754A50AC}" destId="{24492C2C-C552-4F7D-9EC8-AE3B00677B5F}" srcOrd="2" destOrd="0" presId="urn:microsoft.com/office/officeart/2005/8/layout/hierarchy4"/>
    <dgm:cxn modelId="{6AEFED49-FCE4-45D1-B8A4-370769C046B1}" type="presParOf" srcId="{24492C2C-C552-4F7D-9EC8-AE3B00677B5F}" destId="{B0D9557B-5368-487B-A617-342C6A1A2C46}" srcOrd="0" destOrd="0" presId="urn:microsoft.com/office/officeart/2005/8/layout/hierarchy4"/>
    <dgm:cxn modelId="{99E565F8-29C8-4BC6-9B93-25FEC7BBF73D}" type="presParOf" srcId="{B0D9557B-5368-487B-A617-342C6A1A2C46}" destId="{3812014A-3E97-4624-AFEC-D96D4E4CD9F3}" srcOrd="0" destOrd="0" presId="urn:microsoft.com/office/officeart/2005/8/layout/hierarchy4"/>
    <dgm:cxn modelId="{C63222D8-5625-4BF4-A577-D432C098EAE1}" type="presParOf" srcId="{B0D9557B-5368-487B-A617-342C6A1A2C46}" destId="{6F873E6F-E375-41E0-9622-29F96CF38F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BA79A-7E37-4640-A343-3017E27BAAD6}">
      <dsp:nvSpPr>
        <dsp:cNvPr id="0" name=""/>
        <dsp:cNvSpPr/>
      </dsp:nvSpPr>
      <dsp:spPr>
        <a:xfrm>
          <a:off x="0" y="0"/>
          <a:ext cx="7395966" cy="10457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100" kern="1200" dirty="0"/>
            <a:t>Computational Complexity</a:t>
          </a:r>
        </a:p>
      </dsp:txBody>
      <dsp:txXfrm>
        <a:off x="30628" y="30628"/>
        <a:ext cx="7334710" cy="984450"/>
      </dsp:txXfrm>
    </dsp:sp>
    <dsp:sp modelId="{24BA0A59-CA20-423B-A50B-4B75FCC2C9CF}">
      <dsp:nvSpPr>
        <dsp:cNvPr id="0" name=""/>
        <dsp:cNvSpPr/>
      </dsp:nvSpPr>
      <dsp:spPr>
        <a:xfrm>
          <a:off x="2732" y="1174141"/>
          <a:ext cx="3548928" cy="1045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Time Complexity</a:t>
          </a:r>
        </a:p>
      </dsp:txBody>
      <dsp:txXfrm>
        <a:off x="33360" y="1204769"/>
        <a:ext cx="3487672" cy="984450"/>
      </dsp:txXfrm>
    </dsp:sp>
    <dsp:sp modelId="{AF5D5B81-7878-4B59-BD8D-3C93898E7FFA}">
      <dsp:nvSpPr>
        <dsp:cNvPr id="0" name=""/>
        <dsp:cNvSpPr/>
      </dsp:nvSpPr>
      <dsp:spPr>
        <a:xfrm>
          <a:off x="2732" y="2347551"/>
          <a:ext cx="3548928" cy="1045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How quickly </a:t>
          </a:r>
          <a:br>
            <a:rPr lang="en-ZA" sz="2700" kern="1200" dirty="0"/>
          </a:br>
          <a:r>
            <a:rPr lang="en-ZA" sz="2700" kern="1200" dirty="0"/>
            <a:t>does it execute?</a:t>
          </a:r>
        </a:p>
      </dsp:txBody>
      <dsp:txXfrm>
        <a:off x="33360" y="2378179"/>
        <a:ext cx="3487672" cy="984450"/>
      </dsp:txXfrm>
    </dsp:sp>
    <dsp:sp modelId="{37D7640A-7A88-401F-B166-EA5949BDA83B}">
      <dsp:nvSpPr>
        <dsp:cNvPr id="0" name=""/>
        <dsp:cNvSpPr/>
      </dsp:nvSpPr>
      <dsp:spPr>
        <a:xfrm>
          <a:off x="3849770" y="1174141"/>
          <a:ext cx="3548928" cy="1045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Space Complexity</a:t>
          </a:r>
          <a:endParaRPr lang="en-ZA" sz="2800" kern="1200" dirty="0"/>
        </a:p>
      </dsp:txBody>
      <dsp:txXfrm>
        <a:off x="3880398" y="1204769"/>
        <a:ext cx="3487672" cy="984450"/>
      </dsp:txXfrm>
    </dsp:sp>
    <dsp:sp modelId="{3812014A-3E97-4624-AFEC-D96D4E4CD9F3}">
      <dsp:nvSpPr>
        <dsp:cNvPr id="0" name=""/>
        <dsp:cNvSpPr/>
      </dsp:nvSpPr>
      <dsp:spPr>
        <a:xfrm>
          <a:off x="3849770" y="2347551"/>
          <a:ext cx="3548928" cy="10457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How much memory does it require?</a:t>
          </a:r>
        </a:p>
      </dsp:txBody>
      <dsp:txXfrm>
        <a:off x="3880398" y="2378179"/>
        <a:ext cx="3487672" cy="98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6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09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494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23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1492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0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11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89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1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4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1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490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99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33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5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50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2023/06/04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Data Compression:</a:t>
            </a:r>
            <a:br>
              <a:rPr lang="en-US" dirty="0"/>
            </a:br>
            <a:r>
              <a:rPr lang="en-US" dirty="0"/>
              <a:t>Basics &amp; Huffman Coding</a:t>
            </a:r>
          </a:p>
        </p:txBody>
      </p:sp>
    </p:spTree>
    <p:extLst>
      <p:ext uri="{BB962C8B-B14F-4D97-AF65-F5344CB8AC3E}">
        <p14:creationId xmlns:p14="http://schemas.microsoft.com/office/powerpoint/2010/main" val="2265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>
                    <a:solidFill>
                      <a:srgbClr val="FF0000"/>
                    </a:solidFill>
                  </a:rPr>
                  <a:t>Four properties of an optimal encoding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/>
                  <a:t>: No 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For any two codes </a:t>
                </a:r>
                <a:r>
                  <a:rPr lang="en-ZA" sz="1700" dirty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/>
                  <a:t> and </a:t>
                </a:r>
                <a:r>
                  <a:rPr lang="en-ZA" sz="1700" dirty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/>
                  <a:t>, </a:t>
                </a:r>
                <a:r>
                  <a:rPr lang="en-ZA" sz="1700" dirty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/>
                  <a:t> only if </a:t>
                </a:r>
                <a:r>
                  <a:rPr lang="en-ZA" sz="1700" dirty="0">
                    <a:solidFill>
                      <a:srgbClr val="FF0000"/>
                    </a:solidFill>
                  </a:rPr>
                  <a:t>P(A)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>
                    <a:solidFill>
                      <a:srgbClr val="FF0000"/>
                    </a:solidFill>
                  </a:rPr>
                  <a:t>P(B)</a:t>
                </a:r>
                <a:br>
                  <a:rPr lang="en-ZA" sz="1700" dirty="0">
                    <a:solidFill>
                      <a:srgbClr val="FF0000"/>
                    </a:solidFill>
                  </a:rPr>
                </a:br>
                <a:br>
                  <a:rPr lang="en-ZA" sz="600" dirty="0">
                    <a:solidFill>
                      <a:srgbClr val="FF0000"/>
                    </a:solidFill>
                  </a:rPr>
                </a:br>
                <a:r>
                  <a:rPr lang="en-ZA" sz="1700" dirty="0"/>
                  <a:t>In other words, codes that occur more often should be shorter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400" dirty="0"/>
              </a:p>
              <a:p>
                <a:pPr lvl="1"/>
                <a:endParaRPr lang="en-ZA" sz="700" dirty="0"/>
              </a:p>
              <a:p>
                <a:pPr lvl="1"/>
                <a:r>
                  <a:rPr lang="en-ZA" sz="1700" dirty="0"/>
                  <a:t>Here the longest codes will be used 75% of the time, </a:t>
                </a:r>
                <a:r>
                  <a:rPr lang="en-ZA" sz="1700" dirty="0">
                    <a:solidFill>
                      <a:srgbClr val="FF0000"/>
                    </a:solidFill>
                  </a:rPr>
                  <a:t>wasting space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/>
              </a:p>
              <a:p>
                <a:pPr marL="342900" lvl="1" indent="0">
                  <a:buNone/>
                </a:pPr>
                <a:endParaRPr lang="en-ZA" sz="400" dirty="0"/>
              </a:p>
              <a:p>
                <a:pPr lvl="1"/>
                <a:r>
                  <a:rPr lang="en-ZA" sz="1700" dirty="0"/>
                  <a:t>Here the longest codes are used least, the shortest codes are used most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  <a:blipFill rotWithShape="0">
                <a:blip r:embed="rId6"/>
                <a:stretch>
                  <a:fillRect l="-664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2302"/>
              </p:ext>
            </p:extLst>
          </p:nvPr>
        </p:nvGraphicFramePr>
        <p:xfrm>
          <a:off x="1845694" y="2828893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94323"/>
              </p:ext>
            </p:extLst>
          </p:nvPr>
        </p:nvGraphicFramePr>
        <p:xfrm>
          <a:off x="1824683" y="4773109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0" y="3210214"/>
            <a:ext cx="677561" cy="677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38" y="5033786"/>
            <a:ext cx="784653" cy="78465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 Compression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5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>
                    <a:solidFill>
                      <a:srgbClr val="FF0000"/>
                    </a:solidFill>
                  </a:rPr>
                  <a:t>Four properties of an optimal encoding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/>
                  <a:t>: No 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For any two codes </a:t>
                </a:r>
                <a:r>
                  <a:rPr lang="en-ZA" sz="1700" dirty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/>
                  <a:t> and </a:t>
                </a:r>
                <a:r>
                  <a:rPr lang="en-ZA" sz="1700" dirty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/>
                  <a:t>, </a:t>
                </a:r>
                <a:r>
                  <a:rPr lang="en-ZA" sz="1700" dirty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/>
                  <a:t> only if </a:t>
                </a:r>
                <a:r>
                  <a:rPr lang="en-ZA" sz="1700" dirty="0">
                    <a:solidFill>
                      <a:srgbClr val="FF0000"/>
                    </a:solidFill>
                  </a:rPr>
                  <a:t>P(A)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>
                    <a:solidFill>
                      <a:srgbClr val="FF0000"/>
                    </a:solidFill>
                  </a:rPr>
                  <a:t>P(B)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Every short code must be used as a stand-alone code or a prefix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400" dirty="0"/>
              </a:p>
              <a:p>
                <a:pPr lvl="1"/>
                <a:endParaRPr lang="en-ZA" sz="700" dirty="0"/>
              </a:p>
              <a:p>
                <a:pPr lvl="1"/>
                <a:r>
                  <a:rPr lang="en-ZA" sz="1700" dirty="0"/>
                  <a:t>Short codes (subject to property 2) are 0, 1, 10, 11, 110, 111</a:t>
                </a:r>
                <a:endParaRPr lang="en-ZA" sz="1700" dirty="0">
                  <a:solidFill>
                    <a:srgbClr val="FF0000"/>
                  </a:solidFill>
                </a:endParaRPr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/>
              </a:p>
              <a:p>
                <a:pPr marL="342900" lvl="1" indent="0">
                  <a:buNone/>
                </a:pPr>
                <a:endParaRPr lang="en-ZA" sz="400" dirty="0"/>
              </a:p>
              <a:p>
                <a:pPr lvl="1"/>
                <a:r>
                  <a:rPr lang="en-ZA" sz="1700" dirty="0"/>
                  <a:t>Short codes (subject to property 2) are 0, 1, 10, 11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  <a:blipFill rotWithShape="0">
                <a:blip r:embed="rId6"/>
                <a:stretch>
                  <a:fillRect l="-664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6229"/>
              </p:ext>
            </p:extLst>
          </p:nvPr>
        </p:nvGraphicFramePr>
        <p:xfrm>
          <a:off x="1845694" y="2828893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824683" y="4773109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0" y="3210214"/>
            <a:ext cx="677561" cy="677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38" y="5033786"/>
            <a:ext cx="784653" cy="7846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96137" y="2924944"/>
            <a:ext cx="3096343" cy="11521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rgbClr val="FF0000"/>
                </a:solidFill>
              </a:rPr>
              <a:t>110</a:t>
            </a:r>
            <a:r>
              <a:rPr lang="en-ZA" sz="1600" dirty="0"/>
              <a:t> is not used as a stand-alone code or prefix</a:t>
            </a:r>
          </a:p>
          <a:p>
            <a:pPr algn="ctr"/>
            <a:endParaRPr lang="en-ZA" sz="700" dirty="0"/>
          </a:p>
          <a:p>
            <a:pPr algn="ctr"/>
            <a:r>
              <a:rPr lang="en-ZA" sz="1600" dirty="0"/>
              <a:t>Unnecessary longer codes have been created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6137" y="4893142"/>
            <a:ext cx="3096343" cy="11521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All short codes used as a stand-alone code or prefix</a:t>
            </a:r>
            <a:br>
              <a:rPr lang="en-ZA" sz="1600" dirty="0"/>
            </a:br>
            <a:br>
              <a:rPr lang="en-ZA" sz="700" dirty="0"/>
            </a:br>
            <a:r>
              <a:rPr lang="en-ZA" sz="1600" dirty="0"/>
              <a:t>No unnecessary longer codes have been created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 Compression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2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9490" y="1047232"/>
                <a:ext cx="7886700" cy="5577015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>
                    <a:solidFill>
                      <a:srgbClr val="FF0000"/>
                    </a:solidFill>
                  </a:rPr>
                  <a:t>Four properties of an optimal encoding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/>
                  <a:t>: No 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For any two codes </a:t>
                </a:r>
                <a:r>
                  <a:rPr lang="en-ZA" sz="1700" dirty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/>
                  <a:t> and </a:t>
                </a:r>
                <a:r>
                  <a:rPr lang="en-ZA" sz="1700" dirty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/>
                  <a:t>, </a:t>
                </a:r>
                <a:r>
                  <a:rPr lang="en-ZA" sz="1700" dirty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/>
                  <a:t> only if </a:t>
                </a:r>
                <a:r>
                  <a:rPr lang="en-ZA" sz="1700" dirty="0">
                    <a:solidFill>
                      <a:srgbClr val="FF0000"/>
                    </a:solidFill>
                  </a:rPr>
                  <a:t>P(A) </a:t>
                </a:r>
                <a14:m>
                  <m:oMath xmlns:m="http://schemas.openxmlformats.org/officeDocument/2006/math">
                    <m:r>
                      <a:rPr lang="en-ZA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>
                    <a:solidFill>
                      <a:srgbClr val="FF0000"/>
                    </a:solidFill>
                  </a:rPr>
                  <a:t>P(B)</a:t>
                </a:r>
                <a:endParaRPr lang="en-ZA" sz="1700" dirty="0"/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All short codes must be used as stand-alone codes or prefixes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endParaRPr lang="en-ZA" sz="1700" dirty="0"/>
              </a:p>
              <a:p>
                <a:r>
                  <a:rPr lang="en-ZA" sz="2000" dirty="0"/>
                  <a:t>How are we going to construct an optimal encoding?</a:t>
                </a:r>
              </a:p>
              <a:p>
                <a:r>
                  <a:rPr lang="en-ZA" sz="2000" dirty="0"/>
                  <a:t>We’ll use the </a:t>
                </a:r>
                <a:r>
                  <a:rPr lang="en-ZA" sz="2000" dirty="0">
                    <a:solidFill>
                      <a:srgbClr val="7030A0"/>
                    </a:solidFill>
                  </a:rPr>
                  <a:t>Huffman encoding algorithm</a:t>
                </a:r>
                <a:endParaRPr lang="en-ZA" dirty="0">
                  <a:solidFill>
                    <a:srgbClr val="FF0000"/>
                  </a:solidFill>
                </a:endParaRP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ZA" dirty="0"/>
                  <a:t>For each symbol, create a tree with a single root node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ZA" dirty="0">
                    <a:solidFill>
                      <a:srgbClr val="0070C0"/>
                    </a:solidFill>
                  </a:rPr>
                  <a:t>Repeat while</a:t>
                </a:r>
                <a:r>
                  <a:rPr lang="en-ZA" dirty="0"/>
                  <a:t> more that one tree is left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ZA" sz="1600" dirty="0">
                    <a:latin typeface="+mj-lt"/>
                  </a:rPr>
                  <a:t>Take trees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 </a:t>
                </a: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with the lowest probabilities 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 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Make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>
                    <a:latin typeface="+mj-lt"/>
                    <a:cs typeface="Arial" charset="0"/>
                  </a:rPr>
                  <a:t> the </a:t>
                </a: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left and right children of a new tree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>
                    <a:solidFill>
                      <a:prstClr val="black"/>
                    </a:solidFill>
                    <a:latin typeface="+mj-lt"/>
                    <a:cs typeface="Arial" charset="0"/>
                  </a:rPr>
                  <a:t>Set probability of the new tree 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 = 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 + 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kern="0" dirty="0">
                    <a:solidFill>
                      <a:prstClr val="black"/>
                    </a:solidFill>
                    <a:cs typeface="Arial" charset="0"/>
                  </a:rPr>
                  <a:t>Associate </a:t>
                </a:r>
                <a:r>
                  <a:rPr lang="en-US" kern="0" dirty="0">
                    <a:solidFill>
                      <a:srgbClr val="00B050"/>
                    </a:solidFill>
                    <a:cs typeface="Arial" charset="0"/>
                  </a:rPr>
                  <a:t>0</a:t>
                </a:r>
                <a:r>
                  <a:rPr lang="en-US" kern="0" dirty="0">
                    <a:solidFill>
                      <a:prstClr val="black"/>
                    </a:solidFill>
                    <a:cs typeface="Arial" charset="0"/>
                  </a:rPr>
                  <a:t> with all </a:t>
                </a:r>
                <a:r>
                  <a:rPr lang="en-US" kern="0" dirty="0">
                    <a:solidFill>
                      <a:srgbClr val="00B050"/>
                    </a:solidFill>
                    <a:cs typeface="Arial" charset="0"/>
                  </a:rPr>
                  <a:t>left branches</a:t>
                </a:r>
                <a:r>
                  <a:rPr lang="en-US" kern="0" dirty="0">
                    <a:solidFill>
                      <a:prstClr val="black"/>
                    </a:solidFill>
                    <a:cs typeface="Arial" charset="0"/>
                  </a:rPr>
                  <a:t>, and </a:t>
                </a:r>
                <a:r>
                  <a:rPr lang="en-US" kern="0" dirty="0">
                    <a:solidFill>
                      <a:srgbClr val="0070C0"/>
                    </a:solidFill>
                    <a:cs typeface="Arial" charset="0"/>
                  </a:rPr>
                  <a:t>1</a:t>
                </a:r>
                <a:r>
                  <a:rPr lang="en-US" kern="0" dirty="0">
                    <a:solidFill>
                      <a:prstClr val="black"/>
                    </a:solidFill>
                    <a:cs typeface="Arial" charset="0"/>
                  </a:rPr>
                  <a:t> with all </a:t>
                </a:r>
                <a:r>
                  <a:rPr lang="en-US" kern="0" dirty="0">
                    <a:solidFill>
                      <a:srgbClr val="0070C0"/>
                    </a:solidFill>
                    <a:cs typeface="Arial" charset="0"/>
                  </a:rPr>
                  <a:t>right branches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kern="0" dirty="0">
                    <a:solidFill>
                      <a:prstClr val="black"/>
                    </a:solidFill>
                    <a:cs typeface="Arial" charset="0"/>
                  </a:rPr>
                  <a:t>For each symbol </a:t>
                </a:r>
                <a:r>
                  <a:rPr lang="en-US" kern="0" dirty="0">
                    <a:solidFill>
                      <a:srgbClr val="FF0000"/>
                    </a:solidFill>
                    <a:cs typeface="Arial" charset="0"/>
                  </a:rPr>
                  <a:t>s</a:t>
                </a:r>
                <a:r>
                  <a:rPr lang="en-US" kern="0" dirty="0">
                    <a:cs typeface="Arial" charset="0"/>
                  </a:rPr>
                  <a:t> in the tree</a:t>
                </a:r>
                <a:endParaRPr lang="en-US" kern="0" dirty="0">
                  <a:solidFill>
                    <a:schemeClr val="accent2"/>
                  </a:solidFill>
                  <a:cs typeface="Arial" charset="0"/>
                </a:endParaRP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>
                    <a:solidFill>
                      <a:prstClr val="black"/>
                    </a:solidFill>
                    <a:cs typeface="Arial" charset="0"/>
                  </a:rPr>
                  <a:t>Traverse from the root of the tree</a:t>
                </a:r>
                <a:r>
                  <a:rPr lang="en-ZA" sz="1600" dirty="0"/>
                  <a:t> to the leaf node for </a:t>
                </a:r>
                <a:r>
                  <a:rPr lang="en-ZA" sz="1600" dirty="0">
                    <a:solidFill>
                      <a:srgbClr val="FF0000"/>
                    </a:solidFill>
                  </a:rPr>
                  <a:t>s</a:t>
                </a:r>
                <a:endParaRPr lang="en-ZA" sz="1600" dirty="0"/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ZA" sz="1600" dirty="0"/>
                  <a:t>Concatenate </a:t>
                </a:r>
                <a:r>
                  <a:rPr lang="en-ZA" sz="1600" dirty="0">
                    <a:solidFill>
                      <a:srgbClr val="00B050"/>
                    </a:solidFill>
                  </a:rPr>
                  <a:t>0</a:t>
                </a:r>
                <a:r>
                  <a:rPr lang="en-ZA" sz="1600" dirty="0"/>
                  <a:t> and </a:t>
                </a:r>
                <a:r>
                  <a:rPr lang="en-ZA" sz="1600" dirty="0">
                    <a:solidFill>
                      <a:srgbClr val="0070C0"/>
                    </a:solidFill>
                  </a:rPr>
                  <a:t>1</a:t>
                </a:r>
                <a:r>
                  <a:rPr lang="en-ZA" sz="1600" dirty="0"/>
                  <a:t> values along traversal path into code for </a:t>
                </a:r>
                <a:r>
                  <a:rPr lang="en-ZA" sz="1600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490" y="1047232"/>
                <a:ext cx="7886700" cy="5577015"/>
              </a:xfrm>
              <a:blipFill rotWithShape="0">
                <a:blip r:embed="rId6"/>
                <a:stretch>
                  <a:fillRect l="-696" t="-1202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Huffman Coding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496270" y="5013176"/>
            <a:ext cx="4537521" cy="817245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H</a:t>
            </a:r>
            <a:r>
              <a:rPr lang="en-US" sz="1400" baseline="-25000" dirty="0"/>
              <a:t>Huff </a:t>
            </a:r>
            <a:r>
              <a:rPr lang="en-ZA" sz="1400" dirty="0"/>
              <a:t> = (0.5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1)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(0.25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2)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(0.125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(0.125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3)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0.375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0.375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</a:t>
            </a:r>
            <a:r>
              <a:rPr lang="en-ZA" sz="1400" dirty="0">
                <a:solidFill>
                  <a:srgbClr val="FF0000"/>
                </a:solidFill>
              </a:rPr>
              <a:t>1.75</a:t>
            </a:r>
            <a:r>
              <a:rPr lang="en-ZA" sz="1400" dirty="0"/>
              <a:t>    (actual average bit code length)</a:t>
            </a:r>
            <a:endParaRPr lang="en-ZA" sz="14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733" y="961063"/>
            <a:ext cx="7886700" cy="2107897"/>
          </a:xfrm>
        </p:spPr>
        <p:txBody>
          <a:bodyPr>
            <a:normAutofit fontScale="85000" lnSpcReduction="20000"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en-ZA" dirty="0"/>
              <a:t>For each symbol, create a tree with a single root node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dirty="0">
                <a:solidFill>
                  <a:srgbClr val="0070C0"/>
                </a:solidFill>
              </a:rPr>
              <a:t>Repeat while</a:t>
            </a:r>
            <a:r>
              <a:rPr lang="en-ZA" dirty="0"/>
              <a:t> more that one tree is left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ZA" sz="1600" dirty="0"/>
              <a:t>Take trees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with the lowest probabilities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Make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cs typeface="Arial" charset="0"/>
              </a:rPr>
              <a:t> the 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left and right children of new tree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Set probability of new tree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 = 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 + 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kern="0" dirty="0">
                <a:solidFill>
                  <a:prstClr val="black"/>
                </a:solidFill>
                <a:cs typeface="Arial" charset="0"/>
              </a:rPr>
              <a:t>Associate </a:t>
            </a:r>
            <a:r>
              <a:rPr lang="en-US" kern="0" dirty="0">
                <a:solidFill>
                  <a:srgbClr val="00B050"/>
                </a:solidFill>
                <a:cs typeface="Arial" charset="0"/>
              </a:rPr>
              <a:t>0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 with all </a:t>
            </a:r>
            <a:r>
              <a:rPr lang="en-US" kern="0" dirty="0">
                <a:solidFill>
                  <a:srgbClr val="00B050"/>
                </a:solidFill>
                <a:cs typeface="Arial" charset="0"/>
              </a:rPr>
              <a:t>left branches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, and </a:t>
            </a:r>
            <a:r>
              <a:rPr lang="en-US" kern="0" dirty="0">
                <a:solidFill>
                  <a:srgbClr val="0070C0"/>
                </a:solidFill>
                <a:cs typeface="Arial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 with all </a:t>
            </a:r>
            <a:r>
              <a:rPr lang="en-US" kern="0" dirty="0">
                <a:solidFill>
                  <a:srgbClr val="0070C0"/>
                </a:solidFill>
                <a:cs typeface="Arial" charset="0"/>
              </a:rPr>
              <a:t>right branches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kern="0" dirty="0">
                <a:solidFill>
                  <a:prstClr val="black"/>
                </a:solidFill>
                <a:cs typeface="Arial" charset="0"/>
              </a:rPr>
              <a:t>For each symbol </a:t>
            </a:r>
            <a:r>
              <a:rPr lang="en-US" kern="0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kern="0" dirty="0">
                <a:cs typeface="Arial" charset="0"/>
              </a:rPr>
              <a:t> in the tree</a:t>
            </a:r>
            <a:endParaRPr lang="en-US" kern="0" dirty="0">
              <a:solidFill>
                <a:schemeClr val="accent2"/>
              </a:solidFill>
              <a:cs typeface="Arial" charset="0"/>
            </a:endParaRP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Traverse from the root of the tree</a:t>
            </a:r>
            <a:r>
              <a:rPr lang="en-ZA" sz="1600" dirty="0"/>
              <a:t> to the leaf node for </a:t>
            </a:r>
            <a:r>
              <a:rPr lang="en-ZA" sz="1600" dirty="0">
                <a:solidFill>
                  <a:srgbClr val="FF0000"/>
                </a:solidFill>
              </a:rPr>
              <a:t>s</a:t>
            </a:r>
            <a:endParaRPr lang="en-ZA" sz="1600" dirty="0"/>
          </a:p>
          <a:p>
            <a:pPr marL="1143000" lvl="2" indent="-457200">
              <a:buFont typeface="+mj-lt"/>
              <a:buAutoNum type="romanUcPeriod"/>
            </a:pPr>
            <a:r>
              <a:rPr lang="en-ZA" sz="1600" dirty="0"/>
              <a:t>Concatenate </a:t>
            </a:r>
            <a:r>
              <a:rPr lang="en-ZA" sz="1600" dirty="0">
                <a:solidFill>
                  <a:srgbClr val="00B050"/>
                </a:solidFill>
              </a:rPr>
              <a:t>0</a:t>
            </a:r>
            <a:r>
              <a:rPr lang="en-ZA" sz="1600" dirty="0"/>
              <a:t> and </a:t>
            </a:r>
            <a:r>
              <a:rPr lang="en-ZA" sz="1600" dirty="0">
                <a:solidFill>
                  <a:srgbClr val="0070C0"/>
                </a:solidFill>
              </a:rPr>
              <a:t>1</a:t>
            </a:r>
            <a:r>
              <a:rPr lang="en-ZA" sz="1600" dirty="0"/>
              <a:t> values along traversal path into code for </a:t>
            </a:r>
            <a:r>
              <a:rPr lang="en-ZA" sz="1600" dirty="0">
                <a:solidFill>
                  <a:srgbClr val="FF0000"/>
                </a:solidFill>
              </a:rPr>
              <a:t>s</a:t>
            </a:r>
            <a:endParaRPr lang="en-ZA" sz="1800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24543"/>
              </p:ext>
            </p:extLst>
          </p:nvPr>
        </p:nvGraphicFramePr>
        <p:xfrm>
          <a:off x="755576" y="5341852"/>
          <a:ext cx="3633696" cy="125097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991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95438" y="4819134"/>
            <a:ext cx="469557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0.5</a:t>
            </a:r>
          </a:p>
        </p:txBody>
      </p:sp>
      <p:sp>
        <p:nvSpPr>
          <p:cNvPr id="7" name="Oval 6"/>
          <p:cNvSpPr/>
          <p:nvPr/>
        </p:nvSpPr>
        <p:spPr>
          <a:xfrm>
            <a:off x="1835698" y="4819134"/>
            <a:ext cx="59312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0.25</a:t>
            </a:r>
          </a:p>
        </p:txBody>
      </p:sp>
      <p:sp>
        <p:nvSpPr>
          <p:cNvPr id="8" name="Oval 7"/>
          <p:cNvSpPr/>
          <p:nvPr/>
        </p:nvSpPr>
        <p:spPr>
          <a:xfrm>
            <a:off x="2731565" y="4819134"/>
            <a:ext cx="717715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0.125</a:t>
            </a:r>
          </a:p>
        </p:txBody>
      </p:sp>
      <p:sp>
        <p:nvSpPr>
          <p:cNvPr id="9" name="Oval 8"/>
          <p:cNvSpPr/>
          <p:nvPr/>
        </p:nvSpPr>
        <p:spPr>
          <a:xfrm>
            <a:off x="3627432" y="4819134"/>
            <a:ext cx="729044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0.125</a:t>
            </a:r>
          </a:p>
        </p:txBody>
      </p:sp>
      <p:sp>
        <p:nvSpPr>
          <p:cNvPr id="10" name="Oval 9"/>
          <p:cNvSpPr/>
          <p:nvPr/>
        </p:nvSpPr>
        <p:spPr>
          <a:xfrm>
            <a:off x="3252606" y="4073610"/>
            <a:ext cx="56017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0.25</a:t>
            </a:r>
          </a:p>
        </p:txBody>
      </p:sp>
      <p:cxnSp>
        <p:nvCxnSpPr>
          <p:cNvPr id="12" name="Straight Connector 11"/>
          <p:cNvCxnSpPr>
            <a:stCxn id="10" idx="3"/>
            <a:endCxn id="8" idx="0"/>
          </p:cNvCxnSpPr>
          <p:nvPr/>
        </p:nvCxnSpPr>
        <p:spPr>
          <a:xfrm flipH="1">
            <a:off x="3090423" y="4449793"/>
            <a:ext cx="24421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9" idx="0"/>
          </p:cNvCxnSpPr>
          <p:nvPr/>
        </p:nvCxnSpPr>
        <p:spPr>
          <a:xfrm>
            <a:off x="3730744" y="4449793"/>
            <a:ext cx="261210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11201" y="3476366"/>
            <a:ext cx="47779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0.5</a:t>
            </a:r>
          </a:p>
        </p:txBody>
      </p:sp>
      <p:cxnSp>
        <p:nvCxnSpPr>
          <p:cNvPr id="17" name="Straight Connector 16"/>
          <p:cNvCxnSpPr>
            <a:stCxn id="16" idx="5"/>
            <a:endCxn id="10" idx="1"/>
          </p:cNvCxnSpPr>
          <p:nvPr/>
        </p:nvCxnSpPr>
        <p:spPr>
          <a:xfrm>
            <a:off x="2919024" y="3852549"/>
            <a:ext cx="415618" cy="285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6" idx="3"/>
          </p:cNvCxnSpPr>
          <p:nvPr/>
        </p:nvCxnSpPr>
        <p:spPr>
          <a:xfrm flipV="1">
            <a:off x="2132260" y="3852549"/>
            <a:ext cx="448912" cy="9665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99375" y="3035640"/>
            <a:ext cx="472645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1</a:t>
            </a:r>
          </a:p>
        </p:txBody>
      </p:sp>
      <p:cxnSp>
        <p:nvCxnSpPr>
          <p:cNvPr id="35" name="Straight Connector 34"/>
          <p:cNvCxnSpPr>
            <a:stCxn id="23" idx="6"/>
            <a:endCxn id="16" idx="1"/>
          </p:cNvCxnSpPr>
          <p:nvPr/>
        </p:nvCxnSpPr>
        <p:spPr>
          <a:xfrm>
            <a:off x="2072020" y="3256003"/>
            <a:ext cx="509152" cy="2849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3"/>
            <a:endCxn id="6" idx="0"/>
          </p:cNvCxnSpPr>
          <p:nvPr/>
        </p:nvCxnSpPr>
        <p:spPr>
          <a:xfrm flipH="1">
            <a:off x="1230217" y="3411823"/>
            <a:ext cx="438375" cy="1407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83098" y="3059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28052" y="36225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37640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98102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05128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6733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73763" y="61957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06096" y="619570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60446" y="619570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110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32775" y="619159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111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60113" y="3115811"/>
            <a:ext cx="6099964" cy="817245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H</a:t>
            </a:r>
            <a:r>
              <a:rPr lang="en-US" sz="1400" baseline="-25000" dirty="0"/>
              <a:t>avg</a:t>
            </a:r>
            <a:r>
              <a:rPr lang="en-ZA" sz="1400" dirty="0"/>
              <a:t>  = -(0.5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 0.5)-(0.25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 0.25)-(0.125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 0.125)-(0.125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 0.125)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 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0.375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0.375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 </a:t>
            </a:r>
            <a:r>
              <a:rPr lang="en-ZA" sz="1400" dirty="0">
                <a:solidFill>
                  <a:srgbClr val="FF0000"/>
                </a:solidFill>
              </a:rPr>
              <a:t>1.75    </a:t>
            </a:r>
            <a:r>
              <a:rPr lang="en-ZA" sz="1400" dirty="0"/>
              <a:t>(minimal average bit code length)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499992" y="6021288"/>
            <a:ext cx="4087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>
                <a:solidFill>
                  <a:srgbClr val="7030A0"/>
                </a:solidFill>
              </a:rPr>
              <a:t>So, according to entropy, we can’t do better than this encoding!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4168" y="186392"/>
            <a:ext cx="2880320" cy="650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Can the while loop be implemented recursively?</a:t>
            </a:r>
          </a:p>
        </p:txBody>
      </p:sp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Huffman Coding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9992" y="4056093"/>
            <a:ext cx="45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>
                <a:solidFill>
                  <a:srgbClr val="7030A0"/>
                </a:solidFill>
              </a:rPr>
              <a:t>Recall: In each symbol’s multiplication, the left factor is the probability &amp; the right factor is the number of bits in the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8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3" grpId="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4" grpId="0"/>
      <p:bldP spid="4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r>
              <a:rPr lang="en-ZA" sz="2000" dirty="0"/>
              <a:t>Let’s build an encoding for another example</a:t>
            </a:r>
            <a:endParaRPr lang="en-ZA" sz="1600" dirty="0"/>
          </a:p>
        </p:txBody>
      </p:sp>
      <p:cxnSp>
        <p:nvCxnSpPr>
          <p:cNvPr id="13" name="Straight Connector 12"/>
          <p:cNvCxnSpPr>
            <a:stCxn id="10" idx="5"/>
            <a:endCxn id="47" idx="0"/>
          </p:cNvCxnSpPr>
          <p:nvPr/>
        </p:nvCxnSpPr>
        <p:spPr>
          <a:xfrm>
            <a:off x="4417956" y="2993740"/>
            <a:ext cx="22818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9" idx="0"/>
          </p:cNvCxnSpPr>
          <p:nvPr/>
        </p:nvCxnSpPr>
        <p:spPr>
          <a:xfrm flipH="1">
            <a:off x="3783921" y="2993740"/>
            <a:ext cx="237933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" idx="5"/>
            <a:endCxn id="8" idx="0"/>
          </p:cNvCxnSpPr>
          <p:nvPr/>
        </p:nvCxnSpPr>
        <p:spPr>
          <a:xfrm>
            <a:off x="2668171" y="2993740"/>
            <a:ext cx="236707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6" idx="3"/>
          </p:cNvCxnSpPr>
          <p:nvPr/>
        </p:nvCxnSpPr>
        <p:spPr>
          <a:xfrm flipV="1">
            <a:off x="1988244" y="2993740"/>
            <a:ext cx="283824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3"/>
            <a:endCxn id="16" idx="0"/>
          </p:cNvCxnSpPr>
          <p:nvPr/>
        </p:nvCxnSpPr>
        <p:spPr>
          <a:xfrm flipH="1">
            <a:off x="2470120" y="2322361"/>
            <a:ext cx="689634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5"/>
            <a:endCxn id="10" idx="0"/>
          </p:cNvCxnSpPr>
          <p:nvPr/>
        </p:nvCxnSpPr>
        <p:spPr>
          <a:xfrm>
            <a:off x="3555857" y="2322361"/>
            <a:ext cx="664048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5"/>
            <a:endCxn id="23" idx="0"/>
          </p:cNvCxnSpPr>
          <p:nvPr/>
        </p:nvCxnSpPr>
        <p:spPr>
          <a:xfrm>
            <a:off x="2668171" y="1716952"/>
            <a:ext cx="689635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11560" y="5914979"/>
            <a:ext cx="8280920" cy="85129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H</a:t>
            </a:r>
            <a:r>
              <a:rPr lang="en-US" sz="1400" baseline="-25000" dirty="0"/>
              <a:t>Huff </a:t>
            </a:r>
            <a:r>
              <a:rPr lang="en-ZA" sz="1400" dirty="0"/>
              <a:t> = </a:t>
            </a:r>
            <a:r>
              <a:rPr lang="en-ZA" sz="1600" dirty="0"/>
              <a:t>(</a:t>
            </a:r>
            <a:r>
              <a:rPr lang="en-ZA" sz="1400" dirty="0"/>
              <a:t>0.35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1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0.17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0.17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0.16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</a:t>
            </a:r>
            <a:r>
              <a:rPr lang="en-ZA" sz="1600" dirty="0"/>
              <a:t>)</a:t>
            </a:r>
            <a:endParaRPr lang="en-ZA" sz="1400" dirty="0"/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0.35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0.51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0.51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0.48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</a:t>
            </a:r>
            <a:r>
              <a:rPr lang="en-ZA" sz="1400" dirty="0">
                <a:solidFill>
                  <a:srgbClr val="FF0000"/>
                </a:solidFill>
              </a:rPr>
              <a:t>2.3</a:t>
            </a:r>
            <a:r>
              <a:rPr lang="en-ZA" sz="1400" dirty="0"/>
              <a:t>          (actual average bit code length)</a:t>
            </a:r>
            <a:endParaRPr lang="en-ZA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303"/>
              </p:ext>
            </p:extLst>
          </p:nvPr>
        </p:nvGraphicFramePr>
        <p:xfrm>
          <a:off x="611560" y="3870284"/>
          <a:ext cx="4491130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54"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55576" y="3363081"/>
            <a:ext cx="56540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0.35</a:t>
            </a:r>
          </a:p>
        </p:txBody>
      </p:sp>
      <p:sp>
        <p:nvSpPr>
          <p:cNvPr id="7" name="Oval 6"/>
          <p:cNvSpPr/>
          <p:nvPr/>
        </p:nvSpPr>
        <p:spPr>
          <a:xfrm>
            <a:off x="1691682" y="3363081"/>
            <a:ext cx="59312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0.17</a:t>
            </a:r>
          </a:p>
        </p:txBody>
      </p:sp>
      <p:sp>
        <p:nvSpPr>
          <p:cNvPr id="8" name="Oval 7"/>
          <p:cNvSpPr/>
          <p:nvPr/>
        </p:nvSpPr>
        <p:spPr>
          <a:xfrm>
            <a:off x="2587549" y="3363081"/>
            <a:ext cx="634657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0.17</a:t>
            </a:r>
          </a:p>
        </p:txBody>
      </p:sp>
      <p:sp>
        <p:nvSpPr>
          <p:cNvPr id="9" name="Oval 8"/>
          <p:cNvSpPr/>
          <p:nvPr/>
        </p:nvSpPr>
        <p:spPr>
          <a:xfrm>
            <a:off x="3483416" y="3362793"/>
            <a:ext cx="601010" cy="435483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0.16</a:t>
            </a:r>
          </a:p>
        </p:txBody>
      </p:sp>
      <p:sp>
        <p:nvSpPr>
          <p:cNvPr id="10" name="Oval 9"/>
          <p:cNvSpPr/>
          <p:nvPr/>
        </p:nvSpPr>
        <p:spPr>
          <a:xfrm>
            <a:off x="3939818" y="2617557"/>
            <a:ext cx="56017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0.31</a:t>
            </a:r>
          </a:p>
        </p:txBody>
      </p:sp>
      <p:sp>
        <p:nvSpPr>
          <p:cNvPr id="16" name="Oval 15"/>
          <p:cNvSpPr/>
          <p:nvPr/>
        </p:nvSpPr>
        <p:spPr>
          <a:xfrm>
            <a:off x="2190033" y="2617556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0.34</a:t>
            </a:r>
          </a:p>
        </p:txBody>
      </p:sp>
      <p:sp>
        <p:nvSpPr>
          <p:cNvPr id="23" name="Oval 22"/>
          <p:cNvSpPr/>
          <p:nvPr/>
        </p:nvSpPr>
        <p:spPr>
          <a:xfrm>
            <a:off x="3077719" y="1946177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0.65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87824" y="15075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71062" y="216654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47126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39014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61112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7584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45122" y="453978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37848" y="45397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20416" y="45397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93748" y="4544906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110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11560" y="4985923"/>
            <a:ext cx="8280920" cy="851297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H</a:t>
            </a:r>
            <a:r>
              <a:rPr lang="en-US" sz="1400" baseline="-25000" dirty="0"/>
              <a:t>avg</a:t>
            </a:r>
            <a:r>
              <a:rPr lang="en-ZA" sz="1400" dirty="0"/>
              <a:t>  = </a:t>
            </a:r>
            <a:r>
              <a:rPr lang="en-ZA" sz="1600" dirty="0"/>
              <a:t>–(</a:t>
            </a:r>
            <a:r>
              <a:rPr lang="en-ZA" sz="1400" dirty="0"/>
              <a:t>0.35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(0.35)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–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0.17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(0.17)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–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0.17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(0.17)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–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0.16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(0.16)</a:t>
            </a:r>
            <a:r>
              <a:rPr lang="en-ZA" sz="1600" dirty="0"/>
              <a:t>)</a:t>
            </a:r>
            <a:r>
              <a:rPr lang="en-ZA" sz="1000" dirty="0"/>
              <a:t> </a:t>
            </a:r>
            <a:r>
              <a:rPr lang="en-ZA" sz="1400" dirty="0"/>
              <a:t>–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/>
              <a:t>0.15</a:t>
            </a:r>
            <a:r>
              <a:rPr lang="en-ZA" sz="1000" dirty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/>
              <a:t>lg</a:t>
            </a:r>
            <a:r>
              <a:rPr lang="en-ZA" sz="1400" dirty="0"/>
              <a:t>(0.15)</a:t>
            </a:r>
            <a:r>
              <a:rPr lang="en-ZA" sz="1600" dirty="0"/>
              <a:t>)</a:t>
            </a:r>
            <a:endParaRPr lang="en-ZA" sz="1400" dirty="0"/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 0.5301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0.4346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0.4346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0.4230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0.4105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 </a:t>
            </a:r>
            <a:r>
              <a:rPr lang="en-ZA" sz="1400" dirty="0">
                <a:solidFill>
                  <a:srgbClr val="FF0000"/>
                </a:solidFill>
              </a:rPr>
              <a:t>2.2328    </a:t>
            </a:r>
            <a:r>
              <a:rPr lang="en-ZA" sz="1400" dirty="0"/>
              <a:t>(minimal average bit code length)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08339" y="3966155"/>
            <a:ext cx="379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>
                <a:solidFill>
                  <a:srgbClr val="7030A0"/>
                </a:solidFill>
              </a:rPr>
              <a:t>So, according to entropy, Huffman coding falls short of optimal compression performance</a:t>
            </a:r>
          </a:p>
        </p:txBody>
      </p:sp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Huffman Coding</a:t>
            </a:r>
          </a:p>
        </p:txBody>
      </p:sp>
      <p:sp>
        <p:nvSpPr>
          <p:cNvPr id="47" name="Oval 46"/>
          <p:cNvSpPr/>
          <p:nvPr/>
        </p:nvSpPr>
        <p:spPr>
          <a:xfrm>
            <a:off x="4345636" y="3362793"/>
            <a:ext cx="601010" cy="435483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0.15</a:t>
            </a:r>
          </a:p>
        </p:txBody>
      </p:sp>
      <p:cxnSp>
        <p:nvCxnSpPr>
          <p:cNvPr id="80" name="Straight Connector 79"/>
          <p:cNvCxnSpPr>
            <a:stCxn id="83" idx="3"/>
            <a:endCxn id="6" idx="0"/>
          </p:cNvCxnSpPr>
          <p:nvPr/>
        </p:nvCxnSpPr>
        <p:spPr>
          <a:xfrm flipH="1">
            <a:off x="1038278" y="1716952"/>
            <a:ext cx="1233790" cy="16461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190033" y="1340768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83768" y="21646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18934" y="29025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83684" y="453520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3" grpId="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4" grpId="0"/>
      <p:bldP spid="47" grpId="0" animBg="1"/>
      <p:bldP spid="83" grpId="0" animBg="1"/>
      <p:bldP spid="95" grpId="0"/>
      <p:bldP spid="96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41" y="980728"/>
            <a:ext cx="4152727" cy="9409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04" y="2452271"/>
            <a:ext cx="2889556" cy="1312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519" y="2462343"/>
            <a:ext cx="2310845" cy="1326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256019"/>
            <a:ext cx="1501749" cy="1656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907" y="4243548"/>
            <a:ext cx="1582150" cy="2078293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611560" y="1005015"/>
            <a:ext cx="2339130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Use a doubly linked list containing trees, sorted using probabilities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00958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7342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3270" y="186631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66820" y="186631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5378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0638" y="371703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2804" y="371703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32030" y="337847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5338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7986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11560" y="2272598"/>
            <a:ext cx="2339130" cy="18507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ZA" sz="1400" dirty="0"/>
              <a:t>Each iteration, merge trees in 1</a:t>
            </a:r>
            <a:r>
              <a:rPr lang="en-ZA" sz="1400" baseline="30000" dirty="0"/>
              <a:t>st</a:t>
            </a:r>
            <a:r>
              <a:rPr lang="en-ZA" sz="1400" dirty="0"/>
              <a:t> &amp; 2</a:t>
            </a:r>
            <a:r>
              <a:rPr lang="en-ZA" sz="1400" baseline="30000" dirty="0"/>
              <a:t>nd</a:t>
            </a:r>
            <a:r>
              <a:rPr lang="en-ZA" sz="1400" dirty="0"/>
              <a:t> nodes, and store in 2</a:t>
            </a:r>
            <a:r>
              <a:rPr lang="en-ZA" sz="1400" baseline="30000" dirty="0"/>
              <a:t>nd</a:t>
            </a:r>
            <a:r>
              <a:rPr lang="en-ZA" sz="1400" dirty="0"/>
              <a:t> node</a:t>
            </a:r>
            <a:br>
              <a:rPr lang="en-ZA" sz="1300" dirty="0"/>
            </a:br>
            <a:br>
              <a:rPr lang="en-ZA" sz="600" dirty="0"/>
            </a:br>
            <a:r>
              <a:rPr lang="en-ZA" sz="1400" dirty="0"/>
              <a:t>Move 2</a:t>
            </a:r>
            <a:r>
              <a:rPr lang="en-ZA" sz="1400" baseline="30000" dirty="0"/>
              <a:t>nd</a:t>
            </a:r>
            <a:r>
              <a:rPr lang="en-ZA" sz="1400" dirty="0"/>
              <a:t> node based on merged probability</a:t>
            </a:r>
            <a:br>
              <a:rPr lang="en-ZA" sz="1200" dirty="0"/>
            </a:br>
            <a:br>
              <a:rPr lang="en-ZA" sz="600" dirty="0"/>
            </a:br>
            <a:r>
              <a:rPr lang="en-ZA" sz="1400" dirty="0"/>
              <a:t>Delete 1</a:t>
            </a:r>
            <a:r>
              <a:rPr lang="en-ZA" sz="1400" baseline="30000" dirty="0"/>
              <a:t>st</a:t>
            </a:r>
            <a:r>
              <a:rPr lang="en-ZA" sz="1400" dirty="0"/>
              <a:t> node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36862" y="37385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926" y="373851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5998" y="373851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71558" y="37385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3446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6779" y="5840195"/>
            <a:ext cx="26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80337" y="58401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9359" y="552157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41501" y="552382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44715" y="551246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13371" y="6258798"/>
            <a:ext cx="26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01363" y="625879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59627" y="589875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53291" y="590311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1291" y="589875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1560" y="4365104"/>
            <a:ext cx="2339130" cy="2364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400" dirty="0"/>
              <a:t>Implementing list as priority queue is a natural choice</a:t>
            </a:r>
            <a:r>
              <a:rPr lang="en-ZA" sz="1300" dirty="0"/>
              <a:t> </a:t>
            </a:r>
          </a:p>
          <a:p>
            <a:endParaRPr lang="en-ZA" sz="600" dirty="0"/>
          </a:p>
          <a:p>
            <a:r>
              <a:rPr lang="en-ZA" sz="1400" dirty="0"/>
              <a:t>Min-heap also works</a:t>
            </a:r>
            <a:br>
              <a:rPr lang="en-ZA" sz="1200" dirty="0"/>
            </a:br>
            <a:endParaRPr lang="en-ZA" sz="1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ZA" sz="1400" dirty="0"/>
              <a:t>Restore heap after removing 1</a:t>
            </a:r>
            <a:r>
              <a:rPr lang="en-ZA" sz="1400" baseline="30000" dirty="0"/>
              <a:t>st</a:t>
            </a:r>
            <a:r>
              <a:rPr lang="en-ZA" sz="1400" dirty="0"/>
              <a:t> node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ZA" sz="1400" dirty="0"/>
              <a:t>Restore heap after updating 2</a:t>
            </a:r>
            <a:r>
              <a:rPr lang="en-ZA" sz="1400" baseline="30000" dirty="0"/>
              <a:t>nd</a:t>
            </a:r>
            <a:r>
              <a:rPr lang="en-ZA" sz="1400" dirty="0"/>
              <a:t> node’s probability</a:t>
            </a:r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Huffman Coding: Implementation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4800" y="4711294"/>
            <a:ext cx="9736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	11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	01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	00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	101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	100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87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88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 Placeholder 1"/>
          <p:cNvSpPr>
            <a:spLocks noGrp="1"/>
          </p:cNvSpPr>
          <p:nvPr>
            <p:ph idx="1"/>
          </p:nvPr>
        </p:nvSpPr>
        <p:spPr>
          <a:xfrm>
            <a:off x="770988" y="5555332"/>
            <a:ext cx="7886700" cy="1186036"/>
          </a:xfrm>
        </p:spPr>
        <p:txBody>
          <a:bodyPr>
            <a:normAutofit lnSpcReduction="10000"/>
          </a:bodyPr>
          <a:lstStyle/>
          <a:p>
            <a:r>
              <a:rPr lang="en-ZA" sz="1800" dirty="0"/>
              <a:t>Obviously, we must send the compressed data to the receiver</a:t>
            </a:r>
          </a:p>
          <a:p>
            <a:r>
              <a:rPr lang="en-ZA" sz="1800" dirty="0"/>
              <a:t>Unfortunately, Huffman trees are </a:t>
            </a:r>
            <a:r>
              <a:rPr lang="en-ZA" sz="1800" dirty="0">
                <a:solidFill>
                  <a:schemeClr val="accent2">
                    <a:lumMod val="75000"/>
                  </a:schemeClr>
                </a:solidFill>
              </a:rPr>
              <a:t>not necessarily unique </a:t>
            </a:r>
          </a:p>
          <a:p>
            <a:pPr lvl="1"/>
            <a:r>
              <a:rPr lang="en-ZA" sz="1600" dirty="0"/>
              <a:t>Different trees are built when there are several valid merge options</a:t>
            </a:r>
          </a:p>
          <a:p>
            <a:pPr lvl="1"/>
            <a:r>
              <a:rPr lang="en-ZA" sz="1600" dirty="0"/>
              <a:t>Therefore, we must also send the </a:t>
            </a:r>
            <a:r>
              <a:rPr lang="en-ZA" sz="1600" dirty="0">
                <a:solidFill>
                  <a:srgbClr val="7030A0"/>
                </a:solidFill>
              </a:rPr>
              <a:t>Huffman code tree </a:t>
            </a:r>
            <a:r>
              <a:rPr lang="en-ZA" sz="1600" dirty="0"/>
              <a:t>to the receiver</a:t>
            </a:r>
          </a:p>
        </p:txBody>
      </p:sp>
      <p:sp>
        <p:nvSpPr>
          <p:cNvPr id="85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 fontScale="90000"/>
          </a:bodyPr>
          <a:lstStyle/>
          <a:p>
            <a:r>
              <a:rPr lang="en-ZA" dirty="0"/>
              <a:t>Huffman Coding: Encoding &amp; Decoding</a:t>
            </a:r>
          </a:p>
        </p:txBody>
      </p:sp>
      <p:cxnSp>
        <p:nvCxnSpPr>
          <p:cNvPr id="86" name="Straight Connector 85"/>
          <p:cNvCxnSpPr>
            <a:stCxn id="98" idx="5"/>
            <a:endCxn id="111" idx="0"/>
          </p:cNvCxnSpPr>
          <p:nvPr/>
        </p:nvCxnSpPr>
        <p:spPr>
          <a:xfrm>
            <a:off x="3862578" y="2633700"/>
            <a:ext cx="17460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8" idx="3"/>
            <a:endCxn id="97" idx="0"/>
          </p:cNvCxnSpPr>
          <p:nvPr/>
        </p:nvCxnSpPr>
        <p:spPr>
          <a:xfrm flipH="1">
            <a:off x="3288329" y="2633700"/>
            <a:ext cx="178147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9" idx="5"/>
            <a:endCxn id="96" idx="0"/>
          </p:cNvCxnSpPr>
          <p:nvPr/>
        </p:nvCxnSpPr>
        <p:spPr>
          <a:xfrm>
            <a:off x="2385842" y="2633700"/>
            <a:ext cx="162655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5" idx="0"/>
            <a:endCxn id="99" idx="3"/>
          </p:cNvCxnSpPr>
          <p:nvPr/>
        </p:nvCxnSpPr>
        <p:spPr>
          <a:xfrm flipV="1">
            <a:off x="1799650" y="2633700"/>
            <a:ext cx="19008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0" idx="3"/>
            <a:endCxn id="99" idx="0"/>
          </p:cNvCxnSpPr>
          <p:nvPr/>
        </p:nvCxnSpPr>
        <p:spPr>
          <a:xfrm flipH="1">
            <a:off x="2187791" y="1962321"/>
            <a:ext cx="594036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0" idx="5"/>
            <a:endCxn id="98" idx="0"/>
          </p:cNvCxnSpPr>
          <p:nvPr/>
        </p:nvCxnSpPr>
        <p:spPr>
          <a:xfrm>
            <a:off x="3177930" y="1962321"/>
            <a:ext cx="486597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13" idx="5"/>
            <a:endCxn id="100" idx="0"/>
          </p:cNvCxnSpPr>
          <p:nvPr/>
        </p:nvCxnSpPr>
        <p:spPr>
          <a:xfrm>
            <a:off x="2385842" y="1356912"/>
            <a:ext cx="594037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6097"/>
              </p:ext>
            </p:extLst>
          </p:nvPr>
        </p:nvGraphicFramePr>
        <p:xfrm>
          <a:off x="611561" y="3510244"/>
          <a:ext cx="38063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54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>
            <a:off x="701856" y="3003041"/>
            <a:ext cx="56540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0.35</a:t>
            </a:r>
          </a:p>
        </p:txBody>
      </p:sp>
      <p:sp>
        <p:nvSpPr>
          <p:cNvPr id="95" name="Oval 94"/>
          <p:cNvSpPr/>
          <p:nvPr/>
        </p:nvSpPr>
        <p:spPr>
          <a:xfrm>
            <a:off x="1503088" y="3003041"/>
            <a:ext cx="59312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0.17</a:t>
            </a:r>
          </a:p>
        </p:txBody>
      </p:sp>
      <p:sp>
        <p:nvSpPr>
          <p:cNvPr id="96" name="Oval 95"/>
          <p:cNvSpPr/>
          <p:nvPr/>
        </p:nvSpPr>
        <p:spPr>
          <a:xfrm>
            <a:off x="2231168" y="3003041"/>
            <a:ext cx="634657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0.17</a:t>
            </a:r>
          </a:p>
        </p:txBody>
      </p:sp>
      <p:sp>
        <p:nvSpPr>
          <p:cNvPr id="97" name="Oval 96"/>
          <p:cNvSpPr/>
          <p:nvPr/>
        </p:nvSpPr>
        <p:spPr>
          <a:xfrm>
            <a:off x="2987824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0.16</a:t>
            </a:r>
          </a:p>
        </p:txBody>
      </p:sp>
      <p:sp>
        <p:nvSpPr>
          <p:cNvPr id="98" name="Oval 97"/>
          <p:cNvSpPr/>
          <p:nvPr/>
        </p:nvSpPr>
        <p:spPr>
          <a:xfrm>
            <a:off x="3384440" y="2257517"/>
            <a:ext cx="560174" cy="44072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0.31</a:t>
            </a:r>
          </a:p>
        </p:txBody>
      </p:sp>
      <p:sp>
        <p:nvSpPr>
          <p:cNvPr id="99" name="Oval 98"/>
          <p:cNvSpPr/>
          <p:nvPr/>
        </p:nvSpPr>
        <p:spPr>
          <a:xfrm>
            <a:off x="1907704" y="2257516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0.34</a:t>
            </a:r>
          </a:p>
        </p:txBody>
      </p:sp>
      <p:sp>
        <p:nvSpPr>
          <p:cNvPr id="100" name="Oval 99"/>
          <p:cNvSpPr/>
          <p:nvPr/>
        </p:nvSpPr>
        <p:spPr>
          <a:xfrm>
            <a:off x="2699792" y="1586137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0.65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55216" y="11475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419872" y="18065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923928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96408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19672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18734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111" name="Oval 110"/>
          <p:cNvSpPr/>
          <p:nvPr/>
        </p:nvSpPr>
        <p:spPr>
          <a:xfrm>
            <a:off x="3736678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0.15</a:t>
            </a:r>
          </a:p>
        </p:txBody>
      </p:sp>
      <p:cxnSp>
        <p:nvCxnSpPr>
          <p:cNvPr id="112" name="Straight Connector 111"/>
          <p:cNvCxnSpPr>
            <a:stCxn id="113" idx="3"/>
            <a:endCxn id="94" idx="7"/>
          </p:cNvCxnSpPr>
          <p:nvPr/>
        </p:nvCxnSpPr>
        <p:spPr>
          <a:xfrm flipH="1">
            <a:off x="1184458" y="1356912"/>
            <a:ext cx="805281" cy="1710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07704" y="980728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195736" y="1804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47192" y="25425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cxnSp>
        <p:nvCxnSpPr>
          <p:cNvPr id="185" name="Straight Connector 184"/>
          <p:cNvCxnSpPr>
            <a:stCxn id="197" idx="5"/>
            <a:endCxn id="206" idx="0"/>
          </p:cNvCxnSpPr>
          <p:nvPr/>
        </p:nvCxnSpPr>
        <p:spPr>
          <a:xfrm>
            <a:off x="8337103" y="2633700"/>
            <a:ext cx="17460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97" idx="3"/>
            <a:endCxn id="196" idx="0"/>
          </p:cNvCxnSpPr>
          <p:nvPr/>
        </p:nvCxnSpPr>
        <p:spPr>
          <a:xfrm flipH="1">
            <a:off x="7762854" y="2633700"/>
            <a:ext cx="178147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98" idx="5"/>
            <a:endCxn id="195" idx="0"/>
          </p:cNvCxnSpPr>
          <p:nvPr/>
        </p:nvCxnSpPr>
        <p:spPr>
          <a:xfrm>
            <a:off x="6860367" y="2633700"/>
            <a:ext cx="162655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4" idx="0"/>
            <a:endCxn id="198" idx="3"/>
          </p:cNvCxnSpPr>
          <p:nvPr/>
        </p:nvCxnSpPr>
        <p:spPr>
          <a:xfrm flipV="1">
            <a:off x="6274175" y="2633700"/>
            <a:ext cx="19008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99" idx="3"/>
            <a:endCxn id="198" idx="0"/>
          </p:cNvCxnSpPr>
          <p:nvPr/>
        </p:nvCxnSpPr>
        <p:spPr>
          <a:xfrm flipH="1">
            <a:off x="6662316" y="1962321"/>
            <a:ext cx="594036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99" idx="5"/>
            <a:endCxn id="197" idx="0"/>
          </p:cNvCxnSpPr>
          <p:nvPr/>
        </p:nvCxnSpPr>
        <p:spPr>
          <a:xfrm>
            <a:off x="7652455" y="1962321"/>
            <a:ext cx="486597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8" idx="5"/>
            <a:endCxn id="199" idx="0"/>
          </p:cNvCxnSpPr>
          <p:nvPr/>
        </p:nvCxnSpPr>
        <p:spPr>
          <a:xfrm>
            <a:off x="6860367" y="1356912"/>
            <a:ext cx="594037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3893"/>
              </p:ext>
            </p:extLst>
          </p:nvPr>
        </p:nvGraphicFramePr>
        <p:xfrm>
          <a:off x="5086086" y="3510244"/>
          <a:ext cx="380639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Oval 192"/>
          <p:cNvSpPr/>
          <p:nvPr/>
        </p:nvSpPr>
        <p:spPr>
          <a:xfrm>
            <a:off x="5176381" y="3003041"/>
            <a:ext cx="56540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4" name="Oval 193"/>
          <p:cNvSpPr/>
          <p:nvPr/>
        </p:nvSpPr>
        <p:spPr>
          <a:xfrm>
            <a:off x="5977613" y="3003041"/>
            <a:ext cx="59312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5" name="Oval 194"/>
          <p:cNvSpPr/>
          <p:nvPr/>
        </p:nvSpPr>
        <p:spPr>
          <a:xfrm>
            <a:off x="6705693" y="3003041"/>
            <a:ext cx="634657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6" name="Oval 195"/>
          <p:cNvSpPr/>
          <p:nvPr/>
        </p:nvSpPr>
        <p:spPr>
          <a:xfrm>
            <a:off x="7462349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7" name="Oval 196"/>
          <p:cNvSpPr/>
          <p:nvPr/>
        </p:nvSpPr>
        <p:spPr>
          <a:xfrm>
            <a:off x="7858965" y="2257517"/>
            <a:ext cx="560174" cy="44072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8" name="Oval 197"/>
          <p:cNvSpPr/>
          <p:nvPr/>
        </p:nvSpPr>
        <p:spPr>
          <a:xfrm>
            <a:off x="6382229" y="2257516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9" name="Oval 198"/>
          <p:cNvSpPr/>
          <p:nvPr/>
        </p:nvSpPr>
        <p:spPr>
          <a:xfrm>
            <a:off x="7174317" y="1586137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200" name="Rectangle 199"/>
          <p:cNvSpPr/>
          <p:nvPr/>
        </p:nvSpPr>
        <p:spPr>
          <a:xfrm>
            <a:off x="7129741" y="11475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894397" y="18065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8398453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7570933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094197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493259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206" name="Oval 205"/>
          <p:cNvSpPr/>
          <p:nvPr/>
        </p:nvSpPr>
        <p:spPr>
          <a:xfrm>
            <a:off x="8211203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cxnSp>
        <p:nvCxnSpPr>
          <p:cNvPr id="207" name="Straight Connector 206"/>
          <p:cNvCxnSpPr>
            <a:stCxn id="208" idx="3"/>
            <a:endCxn id="193" idx="7"/>
          </p:cNvCxnSpPr>
          <p:nvPr/>
        </p:nvCxnSpPr>
        <p:spPr>
          <a:xfrm flipH="1">
            <a:off x="5658983" y="1356912"/>
            <a:ext cx="805281" cy="1710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6382229" y="980728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670261" y="1804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921717" y="25425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11" name="Rectangle 114"/>
          <p:cNvSpPr>
            <a:spLocks noChangeArrowheads="1"/>
          </p:cNvSpPr>
          <p:nvPr/>
        </p:nvSpPr>
        <p:spPr bwMode="auto">
          <a:xfrm>
            <a:off x="2045419" y="4653136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478" y="41821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511216" y="4181316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260124" y="4180448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009740" y="4181316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59592" y="4180448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88453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3293000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4046988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1018842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4060630" y="1962321"/>
            <a:ext cx="159835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4067944" y="5229199"/>
            <a:ext cx="159835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88653" y="50455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41438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542017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669652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795382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92301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04874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17638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30401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43165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6446113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6571461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6700237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114"/>
          <p:cNvSpPr>
            <a:spLocks noChangeArrowheads="1"/>
          </p:cNvSpPr>
          <p:nvPr/>
        </p:nvSpPr>
        <p:spPr bwMode="auto">
          <a:xfrm>
            <a:off x="6535266" y="4653136"/>
            <a:ext cx="360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37" name="Rectangle 114"/>
          <p:cNvSpPr>
            <a:spLocks noChangeArrowheads="1"/>
          </p:cNvSpPr>
          <p:nvPr/>
        </p:nvSpPr>
        <p:spPr bwMode="auto">
          <a:xfrm>
            <a:off x="6710421" y="465313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238" name="Rectangle 114"/>
          <p:cNvSpPr>
            <a:spLocks noChangeArrowheads="1"/>
          </p:cNvSpPr>
          <p:nvPr/>
        </p:nvSpPr>
        <p:spPr bwMode="auto">
          <a:xfrm>
            <a:off x="6873152" y="4653136"/>
            <a:ext cx="412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099045" y="4653136"/>
            <a:ext cx="413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 flipV="1">
            <a:off x="6827872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6953979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708161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7208103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733497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7462609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759024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96443" y="1196752"/>
            <a:ext cx="8451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92080" y="1196752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3403 0.12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6788 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0.1908 0.1266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03125 0.126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8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 animBg="1"/>
      <p:bldP spid="208" grpId="0" animBg="1"/>
      <p:bldP spid="209" grpId="0"/>
      <p:bldP spid="210" grpId="0"/>
      <p:bldP spid="211" grpId="0"/>
      <p:bldP spid="2" grpId="0"/>
      <p:bldP spid="212" grpId="0"/>
      <p:bldP spid="214" grpId="0"/>
      <p:bldP spid="215" grpId="0"/>
      <p:bldP spid="222" grpId="0"/>
      <p:bldP spid="222" grpId="1"/>
      <p:bldP spid="223" grpId="0"/>
      <p:bldP spid="223" grpId="1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6" grpId="0"/>
      <p:bldP spid="237" grpId="0"/>
      <p:bldP spid="238" grpId="0"/>
      <p:bldP spid="239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ounded Rectangle 365"/>
          <p:cNvSpPr/>
          <p:nvPr/>
        </p:nvSpPr>
        <p:spPr>
          <a:xfrm>
            <a:off x="539552" y="5418041"/>
            <a:ext cx="8457314" cy="681038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H</a:t>
            </a:r>
            <a:r>
              <a:rPr lang="en-US" sz="1100" baseline="-25000" dirty="0"/>
              <a:t>avg</a:t>
            </a:r>
            <a:r>
              <a:rPr lang="en-ZA" sz="1100" dirty="0"/>
              <a:t>  = </a:t>
            </a:r>
            <a:r>
              <a:rPr lang="en-ZA" sz="1200" dirty="0"/>
              <a:t>–(</a:t>
            </a:r>
            <a:r>
              <a:rPr lang="en-ZA" sz="1100" dirty="0"/>
              <a:t>0.01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(0.01)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100" dirty="0"/>
              <a:t>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(0.02)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0.04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(0.04)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100" dirty="0"/>
              <a:t>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0.07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(0.07)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100" dirty="0"/>
              <a:t>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0.14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(0.14)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0.49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(0.49)</a:t>
            </a:r>
            <a:r>
              <a:rPr lang="en-ZA" sz="1200" dirty="0"/>
              <a:t>)</a:t>
            </a:r>
            <a:endParaRPr lang="en-ZA" sz="1100" dirty="0"/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avg</a:t>
            </a:r>
            <a:r>
              <a:rPr lang="en-ZA" sz="1100" dirty="0">
                <a:solidFill>
                  <a:schemeClr val="bg1"/>
                </a:solidFill>
              </a:rPr>
              <a:t>  </a:t>
            </a:r>
            <a:r>
              <a:rPr lang="en-ZA" sz="1100" dirty="0"/>
              <a:t>= 0.0664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0.2258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0.1858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0.5371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0.7942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0.5043</a:t>
            </a:r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avg </a:t>
            </a:r>
            <a:r>
              <a:rPr lang="en-ZA" sz="1100" dirty="0">
                <a:solidFill>
                  <a:schemeClr val="bg1"/>
                </a:solidFill>
              </a:rPr>
              <a:t> </a:t>
            </a:r>
            <a:r>
              <a:rPr lang="en-ZA" sz="1100" dirty="0"/>
              <a:t>= </a:t>
            </a:r>
            <a:r>
              <a:rPr lang="en-ZA" sz="1100" dirty="0">
                <a:solidFill>
                  <a:srgbClr val="FF0000"/>
                </a:solidFill>
              </a:rPr>
              <a:t>2.3136    </a:t>
            </a:r>
            <a:r>
              <a:rPr lang="en-ZA" sz="1100" dirty="0"/>
              <a:t>(minimal average bit code length)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539553" y="6230590"/>
            <a:ext cx="8438840" cy="51077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H</a:t>
            </a:r>
            <a:r>
              <a:rPr lang="en-US" sz="1100" baseline="-25000" dirty="0"/>
              <a:t>Huff </a:t>
            </a:r>
            <a:r>
              <a:rPr lang="en-ZA" sz="1100" dirty="0"/>
              <a:t> = </a:t>
            </a:r>
            <a:r>
              <a:rPr lang="en-ZA" sz="1200" dirty="0"/>
              <a:t>(</a:t>
            </a:r>
            <a:r>
              <a:rPr lang="en-ZA" sz="1100" dirty="0"/>
              <a:t>0.01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6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6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5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0.04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4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2</a:t>
            </a:r>
            <a:r>
              <a:rPr lang="en-ZA" sz="900" dirty="0"/>
              <a:t> </a:t>
            </a:r>
            <a:r>
              <a:rPr lang="en-ZA" sz="1200" dirty="0"/>
              <a:t>×</a:t>
            </a:r>
            <a:r>
              <a:rPr lang="en-ZA" sz="900" dirty="0"/>
              <a:t> </a:t>
            </a:r>
            <a:r>
              <a:rPr lang="en-ZA" sz="1200" dirty="0"/>
              <a:t>(</a:t>
            </a:r>
            <a:r>
              <a:rPr lang="en-ZA" sz="1100" dirty="0"/>
              <a:t>0.07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4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2</a:t>
            </a:r>
            <a:r>
              <a:rPr lang="en-ZA" sz="900" dirty="0"/>
              <a:t> </a:t>
            </a:r>
            <a:r>
              <a:rPr lang="en-ZA" sz="1200" dirty="0"/>
              <a:t>×</a:t>
            </a:r>
            <a:r>
              <a:rPr lang="en-ZA" sz="900" dirty="0"/>
              <a:t> </a:t>
            </a:r>
            <a:r>
              <a:rPr lang="en-ZA" sz="1200" dirty="0"/>
              <a:t>(</a:t>
            </a:r>
            <a:r>
              <a:rPr lang="en-ZA" sz="1100" dirty="0"/>
              <a:t>0.14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3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0.49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1</a:t>
            </a:r>
            <a:r>
              <a:rPr lang="en-ZA" sz="1200" dirty="0"/>
              <a:t>)</a:t>
            </a:r>
            <a:endParaRPr lang="en-ZA" sz="1100" dirty="0"/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Huff </a:t>
            </a:r>
            <a:r>
              <a:rPr lang="en-ZA" sz="1100" dirty="0">
                <a:solidFill>
                  <a:schemeClr val="bg1"/>
                </a:solidFill>
              </a:rPr>
              <a:t> </a:t>
            </a:r>
            <a:r>
              <a:rPr lang="en-ZA" sz="1100" dirty="0"/>
              <a:t>= </a:t>
            </a:r>
            <a:r>
              <a:rPr lang="en-ZA" sz="1100" dirty="0">
                <a:solidFill>
                  <a:srgbClr val="FF0000"/>
                </a:solidFill>
              </a:rPr>
              <a:t>2.33</a:t>
            </a:r>
            <a:r>
              <a:rPr lang="en-ZA" sz="1100" dirty="0"/>
              <a:t>          (actual average bit code length)</a:t>
            </a:r>
            <a:endParaRPr lang="en-ZA" sz="1100" dirty="0">
              <a:solidFill>
                <a:srgbClr val="FF0000"/>
              </a:solidFill>
            </a:endParaRPr>
          </a:p>
        </p:txBody>
      </p:sp>
      <p:sp>
        <p:nvSpPr>
          <p:cNvPr id="74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 fontScale="90000"/>
          </a:bodyPr>
          <a:lstStyle/>
          <a:p>
            <a:r>
              <a:rPr lang="en-ZA" dirty="0"/>
              <a:t>Huffman Coding: Improving Efficiency</a:t>
            </a:r>
          </a:p>
        </p:txBody>
      </p:sp>
      <p:cxnSp>
        <p:nvCxnSpPr>
          <p:cNvPr id="77" name="Straight Connector 76"/>
          <p:cNvCxnSpPr>
            <a:stCxn id="126" idx="5"/>
            <a:endCxn id="125" idx="0"/>
          </p:cNvCxnSpPr>
          <p:nvPr/>
        </p:nvCxnSpPr>
        <p:spPr>
          <a:xfrm>
            <a:off x="4547702" y="2444452"/>
            <a:ext cx="637667" cy="1056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8" idx="5"/>
            <a:endCxn id="124" idx="0"/>
          </p:cNvCxnSpPr>
          <p:nvPr/>
        </p:nvCxnSpPr>
        <p:spPr>
          <a:xfrm>
            <a:off x="4115654" y="2882344"/>
            <a:ext cx="377504" cy="619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7" idx="5"/>
            <a:endCxn id="123" idx="0"/>
          </p:cNvCxnSpPr>
          <p:nvPr/>
        </p:nvCxnSpPr>
        <p:spPr>
          <a:xfrm>
            <a:off x="3683606" y="3314975"/>
            <a:ext cx="117376" cy="186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22" idx="0"/>
            <a:endCxn id="127" idx="3"/>
          </p:cNvCxnSpPr>
          <p:nvPr/>
        </p:nvCxnSpPr>
        <p:spPr>
          <a:xfrm flipV="1">
            <a:off x="3106725" y="3314975"/>
            <a:ext cx="179437" cy="186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28" idx="3"/>
            <a:endCxn id="127" idx="0"/>
          </p:cNvCxnSpPr>
          <p:nvPr/>
        </p:nvCxnSpPr>
        <p:spPr>
          <a:xfrm flipH="1">
            <a:off x="3484884" y="2882344"/>
            <a:ext cx="233326" cy="187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8" idx="0"/>
            <a:endCxn id="126" idx="3"/>
          </p:cNvCxnSpPr>
          <p:nvPr/>
        </p:nvCxnSpPr>
        <p:spPr>
          <a:xfrm flipV="1">
            <a:off x="3916932" y="2444452"/>
            <a:ext cx="233326" cy="192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7" idx="3"/>
            <a:endCxn id="126" idx="0"/>
          </p:cNvCxnSpPr>
          <p:nvPr/>
        </p:nvCxnSpPr>
        <p:spPr>
          <a:xfrm flipH="1">
            <a:off x="4348980" y="2010773"/>
            <a:ext cx="305334" cy="194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52453"/>
              </p:ext>
            </p:extLst>
          </p:nvPr>
        </p:nvGraphicFramePr>
        <p:xfrm>
          <a:off x="2773397" y="3854446"/>
          <a:ext cx="6204996" cy="97001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8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8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59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Oval 121"/>
          <p:cNvSpPr/>
          <p:nvPr/>
        </p:nvSpPr>
        <p:spPr>
          <a:xfrm>
            <a:off x="2825336" y="3501390"/>
            <a:ext cx="562778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0.01</a:t>
            </a:r>
          </a:p>
        </p:txBody>
      </p:sp>
      <p:sp>
        <p:nvSpPr>
          <p:cNvPr id="123" name="Oval 122"/>
          <p:cNvSpPr/>
          <p:nvPr/>
        </p:nvSpPr>
        <p:spPr>
          <a:xfrm>
            <a:off x="3519588" y="3501390"/>
            <a:ext cx="562787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0.02</a:t>
            </a:r>
          </a:p>
        </p:txBody>
      </p:sp>
      <p:sp>
        <p:nvSpPr>
          <p:cNvPr id="124" name="Oval 123"/>
          <p:cNvSpPr/>
          <p:nvPr/>
        </p:nvSpPr>
        <p:spPr>
          <a:xfrm>
            <a:off x="4211960" y="3501536"/>
            <a:ext cx="562396" cy="28750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0.02</a:t>
            </a:r>
          </a:p>
        </p:txBody>
      </p:sp>
      <p:sp>
        <p:nvSpPr>
          <p:cNvPr id="125" name="Oval 124"/>
          <p:cNvSpPr/>
          <p:nvPr/>
        </p:nvSpPr>
        <p:spPr>
          <a:xfrm>
            <a:off x="4904332" y="3501153"/>
            <a:ext cx="562073" cy="28676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0.04</a:t>
            </a:r>
          </a:p>
        </p:txBody>
      </p:sp>
      <p:sp>
        <p:nvSpPr>
          <p:cNvPr id="126" name="Oval 125"/>
          <p:cNvSpPr/>
          <p:nvPr/>
        </p:nvSpPr>
        <p:spPr>
          <a:xfrm>
            <a:off x="4067944" y="2204864"/>
            <a:ext cx="562072" cy="280695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0.09</a:t>
            </a:r>
          </a:p>
        </p:txBody>
      </p:sp>
      <p:sp>
        <p:nvSpPr>
          <p:cNvPr id="127" name="Oval 126"/>
          <p:cNvSpPr/>
          <p:nvPr/>
        </p:nvSpPr>
        <p:spPr>
          <a:xfrm>
            <a:off x="3203848" y="3070082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0.03</a:t>
            </a:r>
          </a:p>
        </p:txBody>
      </p:sp>
      <p:sp>
        <p:nvSpPr>
          <p:cNvPr id="128" name="Oval 127"/>
          <p:cNvSpPr/>
          <p:nvPr/>
        </p:nvSpPr>
        <p:spPr>
          <a:xfrm>
            <a:off x="3635896" y="2636912"/>
            <a:ext cx="562072" cy="287542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0.05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367318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060503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886074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38855" y="1906052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359206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960929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35" name="Oval 134"/>
          <p:cNvSpPr/>
          <p:nvPr/>
        </p:nvSpPr>
        <p:spPr>
          <a:xfrm>
            <a:off x="5589348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0.07</a:t>
            </a:r>
          </a:p>
        </p:txBody>
      </p:sp>
      <p:cxnSp>
        <p:nvCxnSpPr>
          <p:cNvPr id="136" name="Straight Connector 135"/>
          <p:cNvCxnSpPr>
            <a:stCxn id="310" idx="3"/>
            <a:endCxn id="135" idx="0"/>
          </p:cNvCxnSpPr>
          <p:nvPr/>
        </p:nvCxnSpPr>
        <p:spPr>
          <a:xfrm flipH="1">
            <a:off x="5870384" y="3313853"/>
            <a:ext cx="148144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572000" y="1772816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0.23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788877" y="2348880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683386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70788" y="4516343"/>
            <a:ext cx="6944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000000</a:t>
            </a:r>
            <a:endParaRPr lang="en-US" sz="1400" dirty="0"/>
          </a:p>
        </p:txBody>
      </p:sp>
      <p:cxnSp>
        <p:nvCxnSpPr>
          <p:cNvPr id="147" name="Straight Connector 146"/>
          <p:cNvCxnSpPr>
            <a:stCxn id="191" idx="5"/>
            <a:endCxn id="154" idx="0"/>
          </p:cNvCxnSpPr>
          <p:nvPr/>
        </p:nvCxnSpPr>
        <p:spPr>
          <a:xfrm>
            <a:off x="1417714" y="3313852"/>
            <a:ext cx="133856" cy="187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53" idx="0"/>
            <a:endCxn id="191" idx="3"/>
          </p:cNvCxnSpPr>
          <p:nvPr/>
        </p:nvCxnSpPr>
        <p:spPr>
          <a:xfrm flipV="1">
            <a:off x="875790" y="3313852"/>
            <a:ext cx="143972" cy="187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92" idx="3"/>
            <a:endCxn id="191" idx="0"/>
          </p:cNvCxnSpPr>
          <p:nvPr/>
        </p:nvCxnSpPr>
        <p:spPr>
          <a:xfrm flipH="1">
            <a:off x="1218738" y="2881477"/>
            <a:ext cx="136589" cy="1874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53790"/>
              </p:ext>
            </p:extLst>
          </p:nvPr>
        </p:nvGraphicFramePr>
        <p:xfrm>
          <a:off x="539552" y="3854446"/>
          <a:ext cx="2029501" cy="9832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54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Oval 152"/>
          <p:cNvSpPr/>
          <p:nvPr/>
        </p:nvSpPr>
        <p:spPr>
          <a:xfrm>
            <a:off x="593088" y="3501390"/>
            <a:ext cx="565403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0.1</a:t>
            </a:r>
          </a:p>
        </p:txBody>
      </p:sp>
      <p:sp>
        <p:nvSpPr>
          <p:cNvPr id="154" name="Oval 153"/>
          <p:cNvSpPr/>
          <p:nvPr/>
        </p:nvSpPr>
        <p:spPr>
          <a:xfrm>
            <a:off x="1268868" y="3501390"/>
            <a:ext cx="565403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0.2</a:t>
            </a:r>
          </a:p>
        </p:txBody>
      </p:sp>
      <p:sp>
        <p:nvSpPr>
          <p:cNvPr id="155" name="Oval 154"/>
          <p:cNvSpPr/>
          <p:nvPr/>
        </p:nvSpPr>
        <p:spPr>
          <a:xfrm>
            <a:off x="1944648" y="3501390"/>
            <a:ext cx="562788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0.7</a:t>
            </a:r>
          </a:p>
        </p:txBody>
      </p:sp>
      <p:sp>
        <p:nvSpPr>
          <p:cNvPr id="191" name="Oval 190"/>
          <p:cNvSpPr/>
          <p:nvPr/>
        </p:nvSpPr>
        <p:spPr>
          <a:xfrm>
            <a:off x="937344" y="3068960"/>
            <a:ext cx="562788" cy="286909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0.3</a:t>
            </a:r>
          </a:p>
        </p:txBody>
      </p:sp>
      <p:sp>
        <p:nvSpPr>
          <p:cNvPr id="192" name="Oval 191"/>
          <p:cNvSpPr/>
          <p:nvPr/>
        </p:nvSpPr>
        <p:spPr>
          <a:xfrm>
            <a:off x="1272909" y="2636911"/>
            <a:ext cx="562787" cy="2865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049595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418226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716348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cxnSp>
        <p:nvCxnSpPr>
          <p:cNvPr id="200" name="Straight Connector 199"/>
          <p:cNvCxnSpPr>
            <a:stCxn id="192" idx="5"/>
            <a:endCxn id="155" idx="0"/>
          </p:cNvCxnSpPr>
          <p:nvPr/>
        </p:nvCxnSpPr>
        <p:spPr>
          <a:xfrm>
            <a:off x="1753278" y="2881477"/>
            <a:ext cx="472764" cy="619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12610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00179" y="452501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374921" y="452501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01</a:t>
            </a:r>
            <a:endParaRPr lang="en-US" sz="1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2093932" y="4525011"/>
            <a:ext cx="269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400" dirty="0"/>
          </a:p>
        </p:txBody>
      </p:sp>
      <p:sp>
        <p:nvSpPr>
          <p:cNvPr id="219" name="Oval 218"/>
          <p:cNvSpPr/>
          <p:nvPr/>
        </p:nvSpPr>
        <p:spPr>
          <a:xfrm>
            <a:off x="6277240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0.07</a:t>
            </a:r>
          </a:p>
        </p:txBody>
      </p:sp>
      <p:sp>
        <p:nvSpPr>
          <p:cNvPr id="220" name="Oval 219"/>
          <p:cNvSpPr/>
          <p:nvPr/>
        </p:nvSpPr>
        <p:spPr>
          <a:xfrm>
            <a:off x="6962256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0.14</a:t>
            </a:r>
          </a:p>
        </p:txBody>
      </p:sp>
      <p:sp>
        <p:nvSpPr>
          <p:cNvPr id="221" name="Oval 220"/>
          <p:cNvSpPr/>
          <p:nvPr/>
        </p:nvSpPr>
        <p:spPr>
          <a:xfrm>
            <a:off x="7659108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0.14</a:t>
            </a:r>
          </a:p>
        </p:txBody>
      </p:sp>
      <p:sp>
        <p:nvSpPr>
          <p:cNvPr id="222" name="Oval 221"/>
          <p:cNvSpPr/>
          <p:nvPr/>
        </p:nvSpPr>
        <p:spPr>
          <a:xfrm>
            <a:off x="8339644" y="3501007"/>
            <a:ext cx="562072" cy="286909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0.49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39552" y="6230590"/>
            <a:ext cx="4104456" cy="51077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H</a:t>
            </a:r>
            <a:r>
              <a:rPr lang="en-US" sz="1100" baseline="-25000" dirty="0"/>
              <a:t>Huff </a:t>
            </a:r>
            <a:r>
              <a:rPr lang="en-ZA" sz="1100" dirty="0"/>
              <a:t> = </a:t>
            </a:r>
            <a:r>
              <a:rPr lang="en-ZA" sz="1200" dirty="0"/>
              <a:t>(</a:t>
            </a:r>
            <a:r>
              <a:rPr lang="en-ZA" sz="1100" dirty="0"/>
              <a:t>0.1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2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2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0.7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/>
              <a:t>1</a:t>
            </a:r>
            <a:r>
              <a:rPr lang="en-ZA" sz="1200" dirty="0"/>
              <a:t>)</a:t>
            </a:r>
            <a:r>
              <a:rPr lang="en-ZA" sz="1100" dirty="0"/>
              <a:t> </a:t>
            </a:r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Huff </a:t>
            </a:r>
            <a:r>
              <a:rPr lang="en-ZA" sz="1100" dirty="0">
                <a:solidFill>
                  <a:schemeClr val="bg1"/>
                </a:solidFill>
              </a:rPr>
              <a:t> </a:t>
            </a:r>
            <a:r>
              <a:rPr lang="en-ZA" sz="1100" dirty="0"/>
              <a:t>= </a:t>
            </a:r>
            <a:r>
              <a:rPr lang="en-ZA" sz="1100" dirty="0">
                <a:solidFill>
                  <a:srgbClr val="FF0000"/>
                </a:solidFill>
              </a:rPr>
              <a:t>1.3</a:t>
            </a:r>
            <a:r>
              <a:rPr lang="en-ZA" sz="1100" dirty="0"/>
              <a:t>          (actual average bit code length)</a:t>
            </a:r>
            <a:endParaRPr lang="en-ZA" sz="1100" dirty="0">
              <a:solidFill>
                <a:srgbClr val="FF0000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539552" y="5412258"/>
            <a:ext cx="4104456" cy="681038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H</a:t>
            </a:r>
            <a:r>
              <a:rPr lang="en-US" sz="1100" baseline="-25000" dirty="0"/>
              <a:t>avg</a:t>
            </a:r>
            <a:r>
              <a:rPr lang="en-ZA" sz="1100" dirty="0"/>
              <a:t>  = </a:t>
            </a:r>
            <a:r>
              <a:rPr lang="en-ZA" sz="1200" dirty="0"/>
              <a:t>–(</a:t>
            </a:r>
            <a:r>
              <a:rPr lang="en-ZA" sz="1100" dirty="0"/>
              <a:t>0.1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(0.1)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0.2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(0.2)</a:t>
            </a:r>
            <a:r>
              <a:rPr lang="en-ZA" sz="1200" dirty="0"/>
              <a:t>)</a:t>
            </a:r>
            <a:r>
              <a:rPr lang="en-ZA" sz="800" dirty="0"/>
              <a:t> </a:t>
            </a:r>
            <a:r>
              <a:rPr lang="en-ZA" sz="1100" dirty="0"/>
              <a:t>–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/>
              <a:t>0.7</a:t>
            </a:r>
            <a:r>
              <a:rPr lang="en-ZA" sz="800" dirty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/>
              <a:t>lg</a:t>
            </a:r>
            <a:r>
              <a:rPr lang="en-ZA" sz="1100" dirty="0"/>
              <a:t>(0.7)</a:t>
            </a:r>
            <a:r>
              <a:rPr lang="en-ZA" sz="1200" dirty="0"/>
              <a:t>)</a:t>
            </a:r>
            <a:endParaRPr lang="en-ZA" sz="1100" dirty="0"/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avg</a:t>
            </a:r>
            <a:r>
              <a:rPr lang="en-ZA" sz="1100" dirty="0">
                <a:solidFill>
                  <a:schemeClr val="bg1"/>
                </a:solidFill>
              </a:rPr>
              <a:t>  </a:t>
            </a:r>
            <a:r>
              <a:rPr lang="en-ZA" sz="1100" dirty="0"/>
              <a:t>= 0.3322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0.4644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/>
              <a:t>0.3602</a:t>
            </a:r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avg</a:t>
            </a:r>
            <a:r>
              <a:rPr lang="en-ZA" sz="1100" dirty="0">
                <a:solidFill>
                  <a:schemeClr val="bg1"/>
                </a:solidFill>
              </a:rPr>
              <a:t>  </a:t>
            </a:r>
            <a:r>
              <a:rPr lang="en-ZA" sz="1100" dirty="0"/>
              <a:t>= </a:t>
            </a:r>
            <a:r>
              <a:rPr lang="en-ZA" sz="1100" dirty="0">
                <a:solidFill>
                  <a:srgbClr val="FF0000"/>
                </a:solidFill>
              </a:rPr>
              <a:t>1.1568    </a:t>
            </a:r>
            <a:r>
              <a:rPr lang="en-ZA" sz="1100" dirty="0"/>
              <a:t>(minimal average bit code length)</a:t>
            </a:r>
          </a:p>
        </p:txBody>
      </p:sp>
      <p:sp>
        <p:nvSpPr>
          <p:cNvPr id="289" name="Oval 288"/>
          <p:cNvSpPr/>
          <p:nvPr/>
        </p:nvSpPr>
        <p:spPr>
          <a:xfrm>
            <a:off x="5378080" y="1340768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0.51</a:t>
            </a:r>
          </a:p>
        </p:txBody>
      </p:sp>
      <p:sp>
        <p:nvSpPr>
          <p:cNvPr id="290" name="Oval 289"/>
          <p:cNvSpPr/>
          <p:nvPr/>
        </p:nvSpPr>
        <p:spPr>
          <a:xfrm>
            <a:off x="6170168" y="908720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1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539552" y="5013176"/>
            <a:ext cx="4104456" cy="289441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Efficiency of 1</a:t>
            </a:r>
            <a:r>
              <a:rPr lang="en-US" sz="1100" baseline="30000" dirty="0"/>
              <a:t>st</a:t>
            </a:r>
            <a:r>
              <a:rPr lang="en-US" sz="1100" dirty="0"/>
              <a:t> approach</a:t>
            </a:r>
            <a:r>
              <a:rPr lang="en-US" sz="1100" baseline="-25000" dirty="0"/>
              <a:t> </a:t>
            </a:r>
            <a:r>
              <a:rPr lang="en-ZA" sz="1100" dirty="0"/>
              <a:t>= 1.1568 ÷ 1.3 = </a:t>
            </a:r>
            <a:r>
              <a:rPr lang="en-ZA" sz="1100" dirty="0">
                <a:solidFill>
                  <a:srgbClr val="FF0000"/>
                </a:solidFill>
              </a:rPr>
              <a:t>88.98</a:t>
            </a:r>
            <a:r>
              <a:rPr lang="en-ZA" sz="600" dirty="0">
                <a:solidFill>
                  <a:srgbClr val="FF0000"/>
                </a:solidFill>
              </a:rPr>
              <a:t> </a:t>
            </a:r>
            <a:r>
              <a:rPr lang="en-ZA" sz="11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10" name="Oval 309"/>
          <p:cNvSpPr/>
          <p:nvPr/>
        </p:nvSpPr>
        <p:spPr>
          <a:xfrm>
            <a:off x="5936214" y="3068960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0.14</a:t>
            </a:r>
          </a:p>
        </p:txBody>
      </p:sp>
      <p:cxnSp>
        <p:nvCxnSpPr>
          <p:cNvPr id="313" name="Straight Connector 312"/>
          <p:cNvCxnSpPr>
            <a:stCxn id="310" idx="5"/>
            <a:endCxn id="219" idx="0"/>
          </p:cNvCxnSpPr>
          <p:nvPr/>
        </p:nvCxnSpPr>
        <p:spPr>
          <a:xfrm>
            <a:off x="6415972" y="3313853"/>
            <a:ext cx="142304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37" idx="5"/>
            <a:endCxn id="310" idx="1"/>
          </p:cNvCxnSpPr>
          <p:nvPr/>
        </p:nvCxnSpPr>
        <p:spPr>
          <a:xfrm>
            <a:off x="5051758" y="2010773"/>
            <a:ext cx="966770" cy="11002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7295113" y="3068960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0.28</a:t>
            </a:r>
          </a:p>
        </p:txBody>
      </p:sp>
      <p:cxnSp>
        <p:nvCxnSpPr>
          <p:cNvPr id="321" name="Straight Connector 320"/>
          <p:cNvCxnSpPr>
            <a:stCxn id="320" idx="3"/>
            <a:endCxn id="220" idx="0"/>
          </p:cNvCxnSpPr>
          <p:nvPr/>
        </p:nvCxnSpPr>
        <p:spPr>
          <a:xfrm flipH="1">
            <a:off x="7243292" y="3313853"/>
            <a:ext cx="134135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20" idx="5"/>
            <a:endCxn id="221" idx="0"/>
          </p:cNvCxnSpPr>
          <p:nvPr/>
        </p:nvCxnSpPr>
        <p:spPr>
          <a:xfrm>
            <a:off x="7774871" y="3313853"/>
            <a:ext cx="165273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89" idx="3"/>
            <a:endCxn id="137" idx="7"/>
          </p:cNvCxnSpPr>
          <p:nvPr/>
        </p:nvCxnSpPr>
        <p:spPr>
          <a:xfrm flipH="1">
            <a:off x="5051758" y="1578725"/>
            <a:ext cx="408636" cy="234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89" idx="5"/>
            <a:endCxn id="320" idx="1"/>
          </p:cNvCxnSpPr>
          <p:nvPr/>
        </p:nvCxnSpPr>
        <p:spPr>
          <a:xfrm>
            <a:off x="5857838" y="1578725"/>
            <a:ext cx="1519589" cy="153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0" idx="3"/>
            <a:endCxn id="289" idx="7"/>
          </p:cNvCxnSpPr>
          <p:nvPr/>
        </p:nvCxnSpPr>
        <p:spPr>
          <a:xfrm flipH="1">
            <a:off x="5857838" y="1146677"/>
            <a:ext cx="394644" cy="234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90" idx="5"/>
            <a:endCxn id="222" idx="0"/>
          </p:cNvCxnSpPr>
          <p:nvPr/>
        </p:nvCxnSpPr>
        <p:spPr>
          <a:xfrm>
            <a:off x="6649926" y="1146677"/>
            <a:ext cx="1970754" cy="2354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5006425" y="1475819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5780583" y="105273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570857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7085692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7218366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8498669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42865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7812360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3461400" y="4516343"/>
            <a:ext cx="6944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000001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192850" y="4516740"/>
            <a:ext cx="6094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00001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924546" y="451634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0001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5614527" y="4516740"/>
            <a:ext cx="5245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0010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6304127" y="4516740"/>
            <a:ext cx="5245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0011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7035254" y="4516343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010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7725112" y="451674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011</a:t>
            </a:r>
            <a:endParaRPr lang="en-US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8497889" y="4516358"/>
            <a:ext cx="269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400" dirty="0"/>
          </a:p>
        </p:txBody>
      </p:sp>
      <p:sp>
        <p:nvSpPr>
          <p:cNvPr id="367" name="Rounded Rectangle 366"/>
          <p:cNvSpPr/>
          <p:nvPr/>
        </p:nvSpPr>
        <p:spPr>
          <a:xfrm>
            <a:off x="4860032" y="5013176"/>
            <a:ext cx="4104456" cy="289441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Efficiency of 2</a:t>
            </a:r>
            <a:r>
              <a:rPr lang="en-US" sz="1100" baseline="30000" dirty="0"/>
              <a:t>nd</a:t>
            </a:r>
            <a:r>
              <a:rPr lang="en-US" sz="1100" dirty="0"/>
              <a:t> approach</a:t>
            </a:r>
            <a:r>
              <a:rPr lang="en-US" sz="1100" baseline="-25000" dirty="0"/>
              <a:t> </a:t>
            </a:r>
            <a:r>
              <a:rPr lang="en-ZA" sz="1100" dirty="0"/>
              <a:t>= 2.3136 ÷ 2.33 = </a:t>
            </a:r>
            <a:r>
              <a:rPr lang="en-ZA" sz="1100" dirty="0">
                <a:solidFill>
                  <a:srgbClr val="FF0000"/>
                </a:solidFill>
              </a:rPr>
              <a:t>99.30</a:t>
            </a:r>
            <a:r>
              <a:rPr lang="en-ZA" sz="600" dirty="0">
                <a:solidFill>
                  <a:srgbClr val="FF0000"/>
                </a:solidFill>
              </a:rPr>
              <a:t> </a:t>
            </a:r>
            <a:r>
              <a:rPr lang="en-ZA" sz="11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73" name="Rounded Rectangle 372"/>
          <p:cNvSpPr/>
          <p:nvPr/>
        </p:nvSpPr>
        <p:spPr>
          <a:xfrm>
            <a:off x="1187624" y="5517232"/>
            <a:ext cx="2919445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We’ve improved the efficiency of the compression at the expense of a larger tree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5407356" y="5517232"/>
            <a:ext cx="2909060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Why would a larger tree present a potential problem in a practical setting?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39552" y="860999"/>
            <a:ext cx="3809428" cy="11998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100" dirty="0"/>
              <a:t>Now let’s create an encoding for </a:t>
            </a:r>
            <a:r>
              <a:rPr lang="en-ZA" sz="1100" b="1" dirty="0">
                <a:solidFill>
                  <a:srgbClr val="FF0000"/>
                </a:solidFill>
              </a:rPr>
              <a:t>pairs of symbols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/>
              <a:t>We need to generate codes for all possible pairs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/>
              <a:t>AA AB AC BA BB BC CA CB CC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/>
              <a:t>Probabilities are computed as the product of the probabilities for both symbols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/>
              <a:t>Encodings are ordered according to entropy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66" grpId="1" animBg="1"/>
      <p:bldP spid="365" grpId="0" animBg="1"/>
      <p:bldP spid="365" grpId="1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7" grpId="0" animBg="1"/>
      <p:bldP spid="138" grpId="0"/>
      <p:bldP spid="139" grpId="0"/>
      <p:bldP spid="140" grpId="0"/>
      <p:bldP spid="191" grpId="0" animBg="1"/>
      <p:bldP spid="192" grpId="0" animBg="1"/>
      <p:bldP spid="193" grpId="0"/>
      <p:bldP spid="197" grpId="0"/>
      <p:bldP spid="198" grpId="0"/>
      <p:bldP spid="203" grpId="0"/>
      <p:bldP spid="204" grpId="0"/>
      <p:bldP spid="205" grpId="0"/>
      <p:bldP spid="206" grpId="0"/>
      <p:bldP spid="219" grpId="0" animBg="1"/>
      <p:bldP spid="220" grpId="0" animBg="1"/>
      <p:bldP spid="221" grpId="0" animBg="1"/>
      <p:bldP spid="222" grpId="0" animBg="1"/>
      <p:bldP spid="248" grpId="0" animBg="1"/>
      <p:bldP spid="248" grpId="1" animBg="1"/>
      <p:bldP spid="249" grpId="0" animBg="1"/>
      <p:bldP spid="249" grpId="1" animBg="1"/>
      <p:bldP spid="289" grpId="0" animBg="1"/>
      <p:bldP spid="290" grpId="0" animBg="1"/>
      <p:bldP spid="306" grpId="0" animBg="1"/>
      <p:bldP spid="310" grpId="0" animBg="1"/>
      <p:bldP spid="320" grpId="0" animBg="1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7" grpId="0" animBg="1"/>
      <p:bldP spid="373" grpId="0" animBg="1"/>
      <p:bldP spid="374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1" y="4983335"/>
            <a:ext cx="8062269" cy="1542009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accent5"/>
                </a:solidFill>
              </a:rPr>
              <a:t>Time complexity </a:t>
            </a:r>
            <a:r>
              <a:rPr lang="en-ZA" dirty="0"/>
              <a:t>reduction</a:t>
            </a:r>
          </a:p>
          <a:p>
            <a:pPr lvl="1"/>
            <a:r>
              <a:rPr lang="en-ZA" dirty="0"/>
              <a:t>Through algorithm design and algorithm optimisation</a:t>
            </a:r>
          </a:p>
          <a:p>
            <a:r>
              <a:rPr lang="en-ZA" dirty="0">
                <a:solidFill>
                  <a:srgbClr val="FF0000"/>
                </a:solidFill>
              </a:rPr>
              <a:t>Space complexity</a:t>
            </a:r>
            <a:r>
              <a:rPr lang="en-ZA" dirty="0"/>
              <a:t> reduction</a:t>
            </a:r>
          </a:p>
          <a:p>
            <a:pPr lvl="1"/>
            <a:r>
              <a:rPr lang="en-ZA" dirty="0"/>
              <a:t>Through data structure design and data compression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/>
              <a:t>Computational Complexity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7456876"/>
              </p:ext>
            </p:extLst>
          </p:nvPr>
        </p:nvGraphicFramePr>
        <p:xfrm>
          <a:off x="1115616" y="1301582"/>
          <a:ext cx="7401431" cy="339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42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194486"/>
            <a:ext cx="8062269" cy="5189838"/>
          </a:xfrm>
        </p:spPr>
        <p:txBody>
          <a:bodyPr>
            <a:normAutofit/>
          </a:bodyPr>
          <a:lstStyle/>
          <a:p>
            <a:r>
              <a:rPr lang="en-ZA" dirty="0"/>
              <a:t>Suppose you want to ship pillows, and have to pay per box</a:t>
            </a: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r>
              <a:rPr lang="en-ZA" dirty="0"/>
              <a:t>The more pillows you stuff into a single box, the better</a:t>
            </a:r>
          </a:p>
          <a:p>
            <a:r>
              <a:rPr lang="en-ZA" dirty="0"/>
              <a:t>If you squeeze </a:t>
            </a:r>
            <a:r>
              <a:rPr lang="en-ZA" dirty="0">
                <a:solidFill>
                  <a:srgbClr val="0070C0"/>
                </a:solidFill>
              </a:rPr>
              <a:t>all the air out</a:t>
            </a:r>
            <a:r>
              <a:rPr lang="en-ZA" dirty="0"/>
              <a:t>, more pillows will fit into a box</a:t>
            </a:r>
          </a:p>
          <a:p>
            <a:r>
              <a:rPr lang="en-ZA" dirty="0"/>
              <a:t>Once out of the box, the pillows can be fluffed up again</a:t>
            </a:r>
          </a:p>
          <a:p>
            <a:r>
              <a:rPr lang="en-ZA" dirty="0">
                <a:solidFill>
                  <a:srgbClr val="7030A0"/>
                </a:solidFill>
              </a:rPr>
              <a:t>Data compression</a:t>
            </a:r>
          </a:p>
          <a:p>
            <a:pPr lvl="1"/>
            <a:r>
              <a:rPr lang="en-ZA" dirty="0"/>
              <a:t>“Squeezes the air out of pillows”</a:t>
            </a:r>
            <a:endParaRPr lang="en-ZA" dirty="0">
              <a:solidFill>
                <a:srgbClr val="FF0000"/>
              </a:solidFill>
            </a:endParaRPr>
          </a:p>
          <a:p>
            <a:pPr lvl="1"/>
            <a:r>
              <a:rPr lang="en-ZA" dirty="0"/>
              <a:t>Getting rid of irrelevant parts of data that can be restored easily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/>
              <a:t>Data Compression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5" y="1933416"/>
            <a:ext cx="2089722" cy="1532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00" y="1855155"/>
            <a:ext cx="2303157" cy="1688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80" y="1700808"/>
            <a:ext cx="2525463" cy="19976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33883" y="2608919"/>
            <a:ext cx="600193" cy="42836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ight Arrow 8"/>
          <p:cNvSpPr/>
          <p:nvPr/>
        </p:nvSpPr>
        <p:spPr>
          <a:xfrm>
            <a:off x="5816925" y="2608918"/>
            <a:ext cx="600193" cy="42836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5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194486"/>
            <a:ext cx="8062269" cy="5329882"/>
          </a:xfrm>
        </p:spPr>
        <p:txBody>
          <a:bodyPr>
            <a:normAutofit/>
          </a:bodyPr>
          <a:lstStyle/>
          <a:p>
            <a:r>
              <a:rPr lang="en-ZA" dirty="0"/>
              <a:t>What is information?</a:t>
            </a:r>
            <a:endParaRPr lang="en-ZA" dirty="0">
              <a:solidFill>
                <a:schemeClr val="accent5"/>
              </a:solidFill>
            </a:endParaRPr>
          </a:p>
          <a:p>
            <a:pPr lvl="1"/>
            <a:r>
              <a:rPr lang="en-ZA" dirty="0"/>
              <a:t>The </a:t>
            </a:r>
            <a:r>
              <a:rPr lang="en-ZA" dirty="0">
                <a:solidFill>
                  <a:schemeClr val="accent5"/>
                </a:solidFill>
              </a:rPr>
              <a:t>meaning</a:t>
            </a:r>
            <a:r>
              <a:rPr lang="en-ZA" dirty="0"/>
              <a:t> associated with data</a:t>
            </a:r>
          </a:p>
          <a:p>
            <a:pPr lvl="1"/>
            <a:r>
              <a:rPr lang="en-ZA" dirty="0"/>
              <a:t>Yes, No, Yes, No, No, Yes</a:t>
            </a:r>
          </a:p>
          <a:p>
            <a:pPr lvl="1"/>
            <a:r>
              <a:rPr lang="en-ZA" dirty="0"/>
              <a:t>1 0 1 0 0 1</a:t>
            </a:r>
          </a:p>
          <a:p>
            <a:pPr lvl="1"/>
            <a:r>
              <a:rPr lang="en-ZA" dirty="0"/>
              <a:t>Both sequences contain the same amount of </a:t>
            </a:r>
            <a:r>
              <a:rPr lang="en-ZA" dirty="0">
                <a:solidFill>
                  <a:schemeClr val="accent5"/>
                </a:solidFill>
              </a:rPr>
              <a:t>information</a:t>
            </a:r>
          </a:p>
          <a:p>
            <a:pPr lvl="1"/>
            <a:r>
              <a:rPr lang="en-ZA" dirty="0"/>
              <a:t>Compression </a:t>
            </a:r>
            <a:r>
              <a:rPr lang="en-ZA" dirty="0">
                <a:solidFill>
                  <a:srgbClr val="FF0000"/>
                </a:solidFill>
              </a:rPr>
              <a:t>maximises the amount of information per bit</a:t>
            </a:r>
          </a:p>
          <a:p>
            <a:r>
              <a:rPr lang="en-ZA" dirty="0">
                <a:solidFill>
                  <a:schemeClr val="accent5"/>
                </a:solidFill>
              </a:rPr>
              <a:t>How many bits </a:t>
            </a:r>
            <a:r>
              <a:rPr lang="en-ZA" dirty="0"/>
              <a:t>do we need to store information?</a:t>
            </a:r>
          </a:p>
          <a:p>
            <a:pPr lvl="1"/>
            <a:r>
              <a:rPr lang="en-ZA" dirty="0"/>
              <a:t>Use as few as possible!</a:t>
            </a:r>
          </a:p>
          <a:p>
            <a:pPr lvl="1"/>
            <a:r>
              <a:rPr lang="en-ZA" dirty="0"/>
              <a:t>For </a:t>
            </a:r>
            <a:r>
              <a:rPr lang="en-ZA" dirty="0">
                <a:solidFill>
                  <a:schemeClr val="accent5"/>
                </a:solidFill>
              </a:rPr>
              <a:t>{Yes, No}</a:t>
            </a:r>
            <a:r>
              <a:rPr lang="en-ZA" dirty="0"/>
              <a:t>, use </a:t>
            </a:r>
            <a:r>
              <a:rPr lang="en-ZA" u="sng" dirty="0"/>
              <a:t>1 bit</a:t>
            </a:r>
            <a:r>
              <a:rPr lang="en-ZA" dirty="0"/>
              <a:t>, that can be either </a:t>
            </a:r>
            <a:r>
              <a:rPr lang="en-ZA" dirty="0">
                <a:solidFill>
                  <a:srgbClr val="FF0000"/>
                </a:solidFill>
              </a:rPr>
              <a:t>1</a:t>
            </a:r>
            <a:r>
              <a:rPr lang="en-ZA" dirty="0"/>
              <a:t> (Yes) or </a:t>
            </a:r>
            <a:r>
              <a:rPr lang="en-ZA" dirty="0">
                <a:solidFill>
                  <a:srgbClr val="FF0000"/>
                </a:solidFill>
              </a:rPr>
              <a:t>0</a:t>
            </a:r>
            <a:r>
              <a:rPr lang="en-ZA" dirty="0"/>
              <a:t> (No)</a:t>
            </a:r>
          </a:p>
          <a:p>
            <a:pPr lvl="1"/>
            <a:r>
              <a:rPr lang="en-ZA" dirty="0"/>
              <a:t>What if we had four symbols in a set?</a:t>
            </a:r>
          </a:p>
          <a:p>
            <a:pPr lvl="2"/>
            <a:r>
              <a:rPr lang="en-ZA" sz="1600" dirty="0">
                <a:solidFill>
                  <a:schemeClr val="accent2">
                    <a:lumMod val="75000"/>
                  </a:schemeClr>
                </a:solidFill>
              </a:rPr>
              <a:t>{sunny, rainy, cloudy, foggy} </a:t>
            </a:r>
            <a:r>
              <a:rPr lang="en-ZA" sz="1600" dirty="0">
                <a:solidFill>
                  <a:srgbClr val="0070C0"/>
                </a:solidFill>
              </a:rPr>
              <a:t>= {0, 1, 2, 3}</a:t>
            </a:r>
          </a:p>
          <a:p>
            <a:pPr lvl="2"/>
            <a:r>
              <a:rPr lang="en-ZA" sz="1600" dirty="0"/>
              <a:t>If we use binary to represent </a:t>
            </a:r>
            <a:r>
              <a:rPr lang="en-ZA" sz="1600" dirty="0">
                <a:solidFill>
                  <a:srgbClr val="0070C0"/>
                </a:solidFill>
              </a:rPr>
              <a:t>N = 4</a:t>
            </a:r>
            <a:r>
              <a:rPr lang="en-ZA" sz="1600" dirty="0"/>
              <a:t>, we can use</a:t>
            </a:r>
            <a:r>
              <a:rPr lang="en-ZA" sz="1600" dirty="0">
                <a:solidFill>
                  <a:srgbClr val="0070C0"/>
                </a:solidFill>
              </a:rPr>
              <a:t> </a:t>
            </a:r>
            <a:r>
              <a:rPr lang="en-ZA" sz="1600" dirty="0" err="1">
                <a:solidFill>
                  <a:srgbClr val="FF0000"/>
                </a:solidFill>
              </a:rPr>
              <a:t>lg</a:t>
            </a:r>
            <a:r>
              <a:rPr lang="en-ZA" sz="1600" dirty="0">
                <a:solidFill>
                  <a:srgbClr val="FF0000"/>
                </a:solidFill>
              </a:rPr>
              <a:t> N = 2 bits</a:t>
            </a:r>
            <a:r>
              <a:rPr lang="en-ZA" sz="1600" dirty="0"/>
              <a:t> instead</a:t>
            </a:r>
            <a:endParaRPr lang="en-ZA" sz="1600" dirty="0">
              <a:solidFill>
                <a:srgbClr val="0070C0"/>
              </a:solidFill>
            </a:endParaRPr>
          </a:p>
          <a:p>
            <a:pPr lvl="1"/>
            <a:r>
              <a:rPr lang="en-ZA" dirty="0"/>
              <a:t>What if we want to encode all 26 letters in the alphabet?</a:t>
            </a:r>
          </a:p>
          <a:p>
            <a:pPr lvl="2"/>
            <a:r>
              <a:rPr lang="en-ZA" sz="1600" dirty="0"/>
              <a:t>How many bits must be reserved </a:t>
            </a:r>
            <a:r>
              <a:rPr lang="en-ZA" sz="1600" i="1" dirty="0"/>
              <a:t>per character</a:t>
            </a:r>
            <a:r>
              <a:rPr lang="en-ZA" sz="1600" dirty="0"/>
              <a:t>?</a:t>
            </a:r>
          </a:p>
          <a:p>
            <a:pPr lvl="2"/>
            <a:r>
              <a:rPr lang="en-ZA" sz="1600" dirty="0"/>
              <a:t>If we use binary to represent </a:t>
            </a:r>
            <a:r>
              <a:rPr lang="en-ZA" sz="1600" dirty="0">
                <a:solidFill>
                  <a:srgbClr val="0070C0"/>
                </a:solidFill>
              </a:rPr>
              <a:t>N = 26</a:t>
            </a:r>
            <a:r>
              <a:rPr lang="en-ZA" sz="1600" dirty="0"/>
              <a:t>, we can use</a:t>
            </a:r>
            <a:r>
              <a:rPr lang="en-ZA" sz="1600" dirty="0">
                <a:solidFill>
                  <a:srgbClr val="0070C0"/>
                </a:solidFill>
              </a:rPr>
              <a:t> </a:t>
            </a:r>
            <a:r>
              <a:rPr lang="en-ZA" sz="1600" dirty="0" err="1">
                <a:solidFill>
                  <a:srgbClr val="FF0000"/>
                </a:solidFill>
              </a:rPr>
              <a:t>lg</a:t>
            </a:r>
            <a:r>
              <a:rPr lang="en-ZA" sz="1600" dirty="0">
                <a:solidFill>
                  <a:srgbClr val="FF0000"/>
                </a:solidFill>
              </a:rPr>
              <a:t> N = 4.7 = 5 bits</a:t>
            </a:r>
            <a:endParaRPr lang="en-ZA" sz="1600" dirty="0">
              <a:solidFill>
                <a:srgbClr val="0070C0"/>
              </a:solidFill>
            </a:endParaRPr>
          </a:p>
          <a:p>
            <a:pPr lvl="2"/>
            <a:r>
              <a:rPr lang="en-ZA" sz="1600" dirty="0">
                <a:solidFill>
                  <a:srgbClr val="00B050"/>
                </a:solidFill>
              </a:rPr>
              <a:t>But can we do better?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/>
              <a:t>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033704"/>
            <a:ext cx="8062269" cy="5635656"/>
          </a:xfrm>
        </p:spPr>
        <p:txBody>
          <a:bodyPr>
            <a:normAutofit fontScale="92500" lnSpcReduction="10000"/>
          </a:bodyPr>
          <a:lstStyle/>
          <a:p>
            <a:r>
              <a:rPr lang="en-ZA" dirty="0">
                <a:solidFill>
                  <a:srgbClr val="0070C0"/>
                </a:solidFill>
              </a:rPr>
              <a:t>Entropy</a:t>
            </a:r>
            <a:r>
              <a:rPr lang="en-ZA" dirty="0"/>
              <a:t> is a measure</a:t>
            </a:r>
          </a:p>
          <a:p>
            <a:pPr lvl="1"/>
            <a:r>
              <a:rPr lang="en-ZA" dirty="0"/>
              <a:t>Higher entropy denotes more unpredictability, surprise, or chaos</a:t>
            </a:r>
          </a:p>
          <a:p>
            <a:pPr lvl="1"/>
            <a:r>
              <a:rPr lang="en-ZA" dirty="0"/>
              <a:t>Also considered to be a measure of </a:t>
            </a:r>
            <a:r>
              <a:rPr lang="en-ZA" dirty="0">
                <a:solidFill>
                  <a:srgbClr val="0070C0"/>
                </a:solidFill>
              </a:rPr>
              <a:t>information</a:t>
            </a:r>
          </a:p>
          <a:p>
            <a:r>
              <a:rPr lang="en-ZA" dirty="0"/>
              <a:t>Suppose you have a bag of </a:t>
            </a:r>
            <a:r>
              <a:rPr lang="en-ZA" dirty="0">
                <a:solidFill>
                  <a:srgbClr val="FF0000"/>
                </a:solidFill>
              </a:rPr>
              <a:t>red</a:t>
            </a:r>
            <a:r>
              <a:rPr lang="en-ZA" dirty="0"/>
              <a:t> and </a:t>
            </a:r>
            <a:r>
              <a:rPr lang="en-ZA" dirty="0">
                <a:solidFill>
                  <a:schemeClr val="accent5"/>
                </a:solidFill>
              </a:rPr>
              <a:t>blue</a:t>
            </a:r>
            <a:r>
              <a:rPr lang="en-ZA" dirty="0"/>
              <a:t> marbles</a:t>
            </a: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r>
              <a:rPr lang="en-ZA" dirty="0"/>
              <a:t>You take a random marble out of the bag</a:t>
            </a:r>
          </a:p>
          <a:p>
            <a:r>
              <a:rPr lang="en-ZA" dirty="0"/>
              <a:t>If the bag holds an </a:t>
            </a:r>
            <a:r>
              <a:rPr lang="en-ZA" dirty="0">
                <a:solidFill>
                  <a:schemeClr val="accent5"/>
                </a:solidFill>
              </a:rPr>
              <a:t>equal number</a:t>
            </a:r>
            <a:r>
              <a:rPr lang="en-ZA" dirty="0"/>
              <a:t> of red and blue marbles</a:t>
            </a:r>
          </a:p>
          <a:p>
            <a:pPr lvl="1"/>
            <a:r>
              <a:rPr lang="en-ZA" dirty="0"/>
              <a:t>How surprised would you be by its colour?</a:t>
            </a:r>
          </a:p>
          <a:p>
            <a:pPr lvl="1"/>
            <a:r>
              <a:rPr lang="en-ZA" dirty="0"/>
              <a:t>In other words, can you predict what colour it will be?</a:t>
            </a:r>
          </a:p>
          <a:p>
            <a:r>
              <a:rPr lang="en-ZA" dirty="0"/>
              <a:t>If the bag holds </a:t>
            </a:r>
            <a:r>
              <a:rPr lang="en-ZA" dirty="0">
                <a:solidFill>
                  <a:schemeClr val="accent5"/>
                </a:solidFill>
              </a:rPr>
              <a:t>only blue marbles</a:t>
            </a:r>
            <a:r>
              <a:rPr lang="en-ZA" dirty="0"/>
              <a:t>?</a:t>
            </a:r>
          </a:p>
          <a:p>
            <a:r>
              <a:rPr lang="en-ZA" dirty="0"/>
              <a:t>If the bag holds </a:t>
            </a:r>
            <a:r>
              <a:rPr lang="en-ZA" dirty="0">
                <a:solidFill>
                  <a:srgbClr val="FF0000"/>
                </a:solidFill>
              </a:rPr>
              <a:t>mostly red marbles</a:t>
            </a:r>
            <a:r>
              <a:rPr lang="en-ZA" dirty="0"/>
              <a:t>, with </a:t>
            </a:r>
            <a:r>
              <a:rPr lang="en-ZA" dirty="0">
                <a:solidFill>
                  <a:schemeClr val="accent5"/>
                </a:solidFill>
              </a:rPr>
              <a:t>1 or 2 blue ones</a:t>
            </a:r>
            <a:r>
              <a:rPr lang="en-ZA" dirty="0"/>
              <a:t>?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32" y="2370728"/>
            <a:ext cx="1617253" cy="2178192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/>
              <a:t>Entropy</a:t>
            </a:r>
          </a:p>
        </p:txBody>
      </p:sp>
      <p:pic>
        <p:nvPicPr>
          <p:cNvPr id="1026" name="Picture 2" descr="Red and Blue Marbles Poster | Zazzle.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2592288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83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</p:spPr>
            <p:txBody>
              <a:bodyPr>
                <a:normAutofit/>
              </a:bodyPr>
              <a:lstStyle/>
              <a:p>
                <a:r>
                  <a:rPr lang="en-ZA" dirty="0"/>
                  <a:t>We want to compute minimal </a:t>
                </a:r>
                <a:r>
                  <a:rPr lang="en-ZA" dirty="0">
                    <a:solidFill>
                      <a:srgbClr val="FF0000"/>
                    </a:solidFill>
                  </a:rPr>
                  <a:t>average bit code length</a:t>
                </a:r>
                <a:endParaRPr lang="en-ZA" dirty="0"/>
              </a:p>
              <a:p>
                <a:pPr lvl="1"/>
                <a:r>
                  <a:rPr lang="en-ZA" dirty="0"/>
                  <a:t>We can use </a:t>
                </a:r>
                <a:r>
                  <a:rPr lang="en-ZA" dirty="0">
                    <a:solidFill>
                      <a:srgbClr val="0070C0"/>
                    </a:solidFill>
                  </a:rPr>
                  <a:t>Shannon’s entropy</a:t>
                </a:r>
                <a:endParaRPr lang="en-US" i="1" dirty="0">
                  <a:latin typeface="+mj-lt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i="1" dirty="0">
                    <a:latin typeface="+mj-lt"/>
                  </a:rPr>
                  <a:t>H</a:t>
                </a:r>
                <a:r>
                  <a:rPr lang="en-US" dirty="0">
                    <a:latin typeface="+mj-lt"/>
                  </a:rPr>
                  <a:t>(</a:t>
                </a:r>
                <a:r>
                  <a:rPr lang="en-US" i="1" dirty="0">
                    <a:latin typeface="+mj-lt"/>
                  </a:rPr>
                  <a:t>S</a:t>
                </a:r>
                <a:r>
                  <a:rPr lang="en-US" dirty="0">
                    <a:latin typeface="+mj-lt"/>
                  </a:rPr>
                  <a:t>) =</a:t>
                </a:r>
                <a:r>
                  <a:rPr lang="en-US" dirty="0">
                    <a:latin typeface="+mj-lt"/>
                    <a:sym typeface="Symbol" pitchFamily="18" charset="2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–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</a:t>
                </a:r>
                <a:r>
                  <a:rPr lang="en-US" i="1" baseline="-25000" dirty="0" err="1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p</a:t>
                </a:r>
                <a:r>
                  <a:rPr lang="en-US" i="1" baseline="-25000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i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+mj-lt"/>
                  </a:rPr>
                  <a:t>lg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p</a:t>
                </a:r>
                <a:r>
                  <a:rPr lang="en-US" i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)</a:t>
                </a:r>
                <a:br>
                  <a:rPr lang="en-US" i="1" baseline="-25000" dirty="0">
                    <a:solidFill>
                      <a:srgbClr val="FF0000"/>
                    </a:solidFill>
                    <a:latin typeface="+mj-lt"/>
                  </a:rPr>
                </a:br>
                <a:r>
                  <a:rPr lang="en-US" i="1" baseline="-25000" dirty="0">
                    <a:latin typeface="+mj-lt"/>
                  </a:rPr>
                  <a:t>	</a:t>
                </a:r>
                <a:r>
                  <a:rPr lang="en-US" i="1" dirty="0">
                    <a:latin typeface="+mj-lt"/>
                  </a:rPr>
                  <a:t>    </a:t>
                </a:r>
                <a:r>
                  <a:rPr lang="en-US" i="1" baseline="-25000" dirty="0">
                    <a:latin typeface="+mj-lt"/>
                  </a:rPr>
                  <a:t>  </a:t>
                </a:r>
                <a:r>
                  <a:rPr lang="en-US" i="1" dirty="0">
                    <a:latin typeface="+mj-lt"/>
                  </a:rPr>
                  <a:t>= –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i="1" dirty="0">
                    <a:latin typeface="+mj-lt"/>
                    <a:sym typeface="Symbol" pitchFamily="18" charset="2"/>
                  </a:rPr>
                  <a:t>p</a:t>
                </a:r>
                <a:r>
                  <a:rPr lang="en-US" baseline="-25000" dirty="0">
                    <a:latin typeface="+mj-lt"/>
                    <a:sym typeface="Symbol" pitchFamily="18" charset="2"/>
                  </a:rPr>
                  <a:t>1</a:t>
                </a:r>
                <a:r>
                  <a:rPr lang="en-US" i="1" baseline="-25000" dirty="0"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>
                    <a:latin typeface="+mj-lt"/>
                  </a:rPr>
                  <a:t>lg</a:t>
                </a:r>
                <a:r>
                  <a:rPr lang="en-US" dirty="0">
                    <a:latin typeface="+mj-lt"/>
                  </a:rPr>
                  <a:t>(</a:t>
                </a:r>
                <a:r>
                  <a:rPr lang="en-US" i="1" dirty="0">
                    <a:latin typeface="+mj-lt"/>
                  </a:rPr>
                  <a:t>p</a:t>
                </a:r>
                <a:r>
                  <a:rPr lang="en-US" baseline="-25000" dirty="0">
                    <a:latin typeface="+mj-lt"/>
                  </a:rPr>
                  <a:t>1</a:t>
                </a:r>
                <a:r>
                  <a:rPr lang="en-US" dirty="0">
                    <a:latin typeface="+mj-lt"/>
                  </a:rPr>
                  <a:t>)</a:t>
                </a:r>
                <a:r>
                  <a:rPr lang="en-US" i="1" dirty="0">
                    <a:latin typeface="+mj-lt"/>
                  </a:rPr>
                  <a:t> – … – </a:t>
                </a:r>
                <a:r>
                  <a:rPr lang="en-US" i="1" dirty="0" err="1">
                    <a:latin typeface="+mj-lt"/>
                    <a:sym typeface="Symbol" pitchFamily="18" charset="2"/>
                  </a:rPr>
                  <a:t>p</a:t>
                </a:r>
                <a:r>
                  <a:rPr lang="en-US" i="1" baseline="-25000" dirty="0" err="1">
                    <a:latin typeface="+mj-lt"/>
                    <a:sym typeface="Symbol" pitchFamily="18" charset="2"/>
                  </a:rPr>
                  <a:t>N</a:t>
                </a:r>
                <a:r>
                  <a:rPr lang="en-US" i="1" baseline="-25000" dirty="0"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>
                    <a:latin typeface="+mj-lt"/>
                  </a:rPr>
                  <a:t>lg</a:t>
                </a:r>
                <a:r>
                  <a:rPr lang="en-US" dirty="0">
                    <a:latin typeface="+mj-lt"/>
                  </a:rPr>
                  <a:t>(</a:t>
                </a:r>
                <a:r>
                  <a:rPr lang="en-US" i="1" dirty="0" err="1">
                    <a:latin typeface="+mj-lt"/>
                  </a:rPr>
                  <a:t>p</a:t>
                </a:r>
                <a:r>
                  <a:rPr lang="en-US" i="1" baseline="-25000" dirty="0" err="1">
                    <a:latin typeface="+mj-lt"/>
                  </a:rPr>
                  <a:t>N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lvl="1"/>
                <a:r>
                  <a:rPr lang="en-US" i="1" dirty="0">
                    <a:latin typeface="+mj-lt"/>
                  </a:rPr>
                  <a:t>S</a:t>
                </a:r>
                <a:r>
                  <a:rPr lang="en-US" dirty="0">
                    <a:latin typeface="+mj-lt"/>
                  </a:rPr>
                  <a:t> is a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set of </a:t>
                </a:r>
                <a:r>
                  <a:rPr lang="en-US" i="1" dirty="0">
                    <a:latin typeface="+mj-lt"/>
                  </a:rPr>
                  <a:t>N</a:t>
                </a:r>
                <a:r>
                  <a:rPr lang="en-US" dirty="0">
                    <a:latin typeface="+mj-lt"/>
                  </a:rPr>
                  <a:t> independent events (symbols)</a:t>
                </a:r>
              </a:p>
              <a:p>
                <a:pPr lvl="1"/>
                <a:r>
                  <a:rPr lang="en-US" i="1" dirty="0">
                    <a:sym typeface="Symbol" pitchFamily="18" charset="2"/>
                  </a:rPr>
                  <a:t>P</a:t>
                </a:r>
                <a:r>
                  <a:rPr lang="en-US" dirty="0">
                    <a:sym typeface="Symbol" pitchFamily="18" charset="2"/>
                  </a:rPr>
                  <a:t> is a set of probabilities for the </a:t>
                </a:r>
                <a:r>
                  <a:rPr lang="en-US" i="1" dirty="0">
                    <a:sym typeface="Symbol" pitchFamily="18" charset="2"/>
                  </a:rPr>
                  <a:t>N</a:t>
                </a:r>
                <a:r>
                  <a:rPr lang="en-US" dirty="0">
                    <a:sym typeface="Symbol" pitchFamily="18" charset="2"/>
                  </a:rPr>
                  <a:t> events</a:t>
                </a:r>
              </a:p>
              <a:p>
                <a:pPr lvl="1"/>
                <a:r>
                  <a:rPr lang="en-US" i="1" dirty="0">
                    <a:sym typeface="Symbol" pitchFamily="18" charset="2"/>
                  </a:rPr>
                  <a:t>p</a:t>
                </a:r>
                <a:r>
                  <a:rPr lang="en-US" i="1" baseline="-25000" dirty="0">
                    <a:sym typeface="Symbol" pitchFamily="18" charset="2"/>
                  </a:rPr>
                  <a:t>i</a:t>
                </a:r>
                <a:r>
                  <a:rPr lang="en-US" dirty="0">
                    <a:sym typeface="Symbol" pitchFamily="18" charset="2"/>
                  </a:rPr>
                  <a:t> is the</a:t>
                </a:r>
                <a:r>
                  <a:rPr lang="en-US" i="1" dirty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probability of event </a:t>
                </a:r>
                <a:r>
                  <a:rPr lang="en-US" dirty="0" err="1">
                    <a:sym typeface="Symbol" pitchFamily="18" charset="2"/>
                  </a:rPr>
                  <a:t>i</a:t>
                </a:r>
                <a:endParaRPr lang="en-US" i="1" dirty="0">
                  <a:sym typeface="Symbol" pitchFamily="18" charset="2"/>
                </a:endParaRPr>
              </a:p>
              <a:p>
                <a:pPr lvl="1"/>
                <a:r>
                  <a:rPr lang="en-US" i="1" dirty="0">
                    <a:sym typeface="Symbol" pitchFamily="18" charset="2"/>
                  </a:rPr>
                  <a:t>H</a:t>
                </a:r>
                <a:r>
                  <a:rPr lang="en-US" dirty="0">
                    <a:sym typeface="Symbol" pitchFamily="18" charset="2"/>
                  </a:rPr>
                  <a:t>(</a:t>
                </a:r>
                <a:r>
                  <a:rPr lang="en-US" i="1" dirty="0">
                    <a:sym typeface="Symbol" pitchFamily="18" charset="2"/>
                  </a:rPr>
                  <a:t>S</a:t>
                </a:r>
                <a:r>
                  <a:rPr lang="en-US" dirty="0">
                    <a:sym typeface="Symbol" pitchFamily="18" charset="2"/>
                  </a:rPr>
                  <a:t>) is the entropy of set S</a:t>
                </a:r>
                <a:endParaRPr lang="en-US" i="1" dirty="0">
                  <a:latin typeface="+mj-lt"/>
                  <a:sym typeface="Symbol" pitchFamily="18" charset="2"/>
                </a:endParaRPr>
              </a:p>
              <a:p>
                <a:r>
                  <a:rPr lang="en-ZA" dirty="0"/>
                  <a:t>Let’s look at our first example</a:t>
                </a:r>
              </a:p>
              <a:p>
                <a:pPr lvl="1"/>
                <a:r>
                  <a:rPr lang="en-ZA" i="1" dirty="0"/>
                  <a:t>S</a:t>
                </a:r>
                <a:r>
                  <a:rPr lang="en-ZA" dirty="0"/>
                  <a:t> = </a:t>
                </a:r>
                <a:r>
                  <a:rPr lang="en-ZA" dirty="0">
                    <a:solidFill>
                      <a:schemeClr val="accent5"/>
                    </a:solidFill>
                  </a:rPr>
                  <a:t>{Yes, No}</a:t>
                </a:r>
              </a:p>
              <a:p>
                <a:pPr lvl="1"/>
                <a:r>
                  <a:rPr lang="en-ZA" i="1" dirty="0"/>
                  <a:t>P</a:t>
                </a:r>
                <a:r>
                  <a:rPr lang="en-ZA" dirty="0"/>
                  <a:t> = </a:t>
                </a:r>
                <a:r>
                  <a:rPr lang="en-ZA" dirty="0">
                    <a:solidFill>
                      <a:schemeClr val="accent5"/>
                    </a:solidFill>
                  </a:rPr>
                  <a:t>{0.5, 0.5}</a:t>
                </a:r>
              </a:p>
              <a:p>
                <a:pPr lvl="1"/>
                <a:r>
                  <a:rPr lang="en-ZA" i="1" dirty="0"/>
                  <a:t>H</a:t>
                </a:r>
                <a:r>
                  <a:rPr lang="en-ZA" dirty="0"/>
                  <a:t>(</a:t>
                </a:r>
                <a:r>
                  <a:rPr lang="en-ZA" i="1" dirty="0"/>
                  <a:t>S</a:t>
                </a:r>
                <a:r>
                  <a:rPr lang="en-ZA" dirty="0"/>
                  <a:t>) = –</a:t>
                </a:r>
                <a:r>
                  <a:rPr lang="en-ZA" sz="1000" dirty="0"/>
                  <a:t> </a:t>
                </a:r>
                <a:r>
                  <a:rPr lang="en-ZA" sz="2100" dirty="0"/>
                  <a:t>(</a:t>
                </a:r>
                <a:r>
                  <a:rPr lang="en-ZA" dirty="0"/>
                  <a:t>0.5 × </a:t>
                </a:r>
                <a:r>
                  <a:rPr lang="en-ZA" dirty="0" err="1"/>
                  <a:t>lg</a:t>
                </a:r>
                <a:r>
                  <a:rPr lang="en-ZA" dirty="0"/>
                  <a:t>(0.5)</a:t>
                </a:r>
                <a:r>
                  <a:rPr lang="en-ZA" sz="2100" dirty="0"/>
                  <a:t>)</a:t>
                </a:r>
                <a:r>
                  <a:rPr lang="en-ZA" dirty="0"/>
                  <a:t> – </a:t>
                </a:r>
                <a:r>
                  <a:rPr lang="en-ZA" sz="2100" dirty="0"/>
                  <a:t>(</a:t>
                </a:r>
                <a:r>
                  <a:rPr lang="en-ZA" dirty="0"/>
                  <a:t>0.5 × </a:t>
                </a:r>
                <a:r>
                  <a:rPr lang="en-ZA" dirty="0" err="1"/>
                  <a:t>lg</a:t>
                </a:r>
                <a:r>
                  <a:rPr lang="en-ZA" dirty="0"/>
                  <a:t>(0.5)</a:t>
                </a:r>
                <a:r>
                  <a:rPr lang="en-ZA" sz="2100" dirty="0"/>
                  <a:t>)</a:t>
                </a:r>
              </a:p>
              <a:p>
                <a:pPr lvl="2"/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(0.5)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(½)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–1</a:t>
                </a:r>
              </a:p>
              <a:p>
                <a:pPr lvl="2"/>
                <a:r>
                  <a:rPr lang="en-ZA" sz="1600" i="1" dirty="0"/>
                  <a:t>H</a:t>
                </a:r>
                <a:r>
                  <a:rPr lang="en-ZA" sz="1600" dirty="0"/>
                  <a:t>(</a:t>
                </a:r>
                <a:r>
                  <a:rPr lang="en-ZA" sz="1600" i="1" dirty="0"/>
                  <a:t>S</a:t>
                </a:r>
                <a:r>
                  <a:rPr lang="en-ZA" sz="1600" dirty="0"/>
                  <a:t>) = –</a:t>
                </a:r>
                <a:r>
                  <a:rPr lang="en-ZA" sz="1000" dirty="0"/>
                  <a:t> </a:t>
                </a:r>
                <a:r>
                  <a:rPr lang="en-ZA" sz="1800" dirty="0"/>
                  <a:t>(</a:t>
                </a:r>
                <a:r>
                  <a:rPr lang="en-ZA" sz="1600" dirty="0"/>
                  <a:t>0.5 × (–1)</a:t>
                </a:r>
                <a:r>
                  <a:rPr lang="en-ZA" sz="1800" dirty="0"/>
                  <a:t>)</a:t>
                </a:r>
                <a:r>
                  <a:rPr lang="en-ZA" sz="1600" dirty="0"/>
                  <a:t> – </a:t>
                </a:r>
                <a:r>
                  <a:rPr lang="en-ZA" sz="1800" dirty="0"/>
                  <a:t>(</a:t>
                </a:r>
                <a:r>
                  <a:rPr lang="en-ZA" sz="1600" dirty="0"/>
                  <a:t>0.5 × (–1)</a:t>
                </a:r>
                <a:r>
                  <a:rPr lang="en-ZA" sz="1800" dirty="0"/>
                  <a:t>)</a:t>
                </a:r>
                <a:r>
                  <a:rPr lang="en-ZA" sz="1600" dirty="0"/>
                  <a:t> = 0.5 + 0.5 = 1</a:t>
                </a:r>
              </a:p>
              <a:p>
                <a:pPr lvl="1"/>
                <a:r>
                  <a:rPr lang="en-ZA" b="1" dirty="0"/>
                  <a:t>The entropy is 1</a:t>
                </a:r>
              </a:p>
              <a:p>
                <a:pPr lvl="1"/>
                <a:r>
                  <a:rPr lang="en-ZA" dirty="0"/>
                  <a:t>Amount of information = 1 bit (or, we can use 1 bit to encode </a:t>
                </a:r>
                <a:r>
                  <a:rPr lang="en-ZA" i="1" dirty="0"/>
                  <a:t>S</a:t>
                </a:r>
                <a:r>
                  <a:rPr lang="en-ZA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  <a:blipFill rotWithShape="0">
                <a:blip r:embed="rId6"/>
                <a:stretch>
                  <a:fillRect l="-756" t="-1225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Entropy: Minimal Code Length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84691"/>
              </p:ext>
            </p:extLst>
          </p:nvPr>
        </p:nvGraphicFramePr>
        <p:xfrm>
          <a:off x="5632430" y="4005065"/>
          <a:ext cx="3188042" cy="108011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85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24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250647" y="1700808"/>
            <a:ext cx="2569825" cy="1440160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– </a:t>
            </a:r>
            <a:r>
              <a:rPr lang="en-ZA" sz="1600" dirty="0" err="1"/>
              <a:t>lg</a:t>
            </a:r>
            <a:r>
              <a:rPr lang="en-ZA" sz="1600" dirty="0"/>
              <a:t>(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i="1" baseline="-25000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b="1" i="1" baseline="-25000" dirty="0">
                <a:solidFill>
                  <a:schemeClr val="tx1"/>
                </a:solidFill>
              </a:rPr>
              <a:t> </a:t>
            </a:r>
            <a:r>
              <a:rPr lang="en-ZA" sz="1600" b="1" dirty="0">
                <a:solidFill>
                  <a:schemeClr val="tx1"/>
                </a:solidFill>
              </a:rPr>
              <a:t> </a:t>
            </a:r>
            <a:r>
              <a:rPr lang="en-ZA" sz="1600" dirty="0">
                <a:solidFill>
                  <a:schemeClr val="tx1"/>
                </a:solidFill>
              </a:rPr>
              <a:t>is the minimum number of bits needed to represent symbol </a:t>
            </a:r>
            <a:r>
              <a:rPr lang="en-ZA" sz="1600" i="1" dirty="0" err="1">
                <a:solidFill>
                  <a:schemeClr val="tx1"/>
                </a:solidFill>
              </a:rPr>
              <a:t>i</a:t>
            </a:r>
            <a:r>
              <a:rPr lang="en-ZA" sz="1600" dirty="0">
                <a:solidFill>
                  <a:schemeClr val="tx1"/>
                </a:solidFill>
              </a:rPr>
              <a:t> occurring with a probability of </a:t>
            </a:r>
            <a:r>
              <a:rPr lang="en-ZA" sz="1600" i="1" dirty="0">
                <a:solidFill>
                  <a:schemeClr val="tx1"/>
                </a:solidFill>
              </a:rPr>
              <a:t>p</a:t>
            </a:r>
            <a:r>
              <a:rPr lang="en-ZA" sz="1600" i="1" baseline="-25000" dirty="0">
                <a:solidFill>
                  <a:schemeClr val="tx1"/>
                </a:solidFill>
              </a:rPr>
              <a:t>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8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</p:spPr>
            <p:txBody>
              <a:bodyPr>
                <a:normAutofit/>
              </a:bodyPr>
              <a:lstStyle/>
              <a:p>
                <a:r>
                  <a:rPr lang="en-ZA" dirty="0"/>
                  <a:t>Let’s look at our second example</a:t>
                </a:r>
              </a:p>
              <a:p>
                <a:pPr lvl="1"/>
                <a:r>
                  <a:rPr lang="en-ZA" i="1" dirty="0"/>
                  <a:t>S</a:t>
                </a:r>
                <a:r>
                  <a:rPr lang="en-ZA" dirty="0"/>
                  <a:t> = </a:t>
                </a:r>
                <a:r>
                  <a:rPr lang="en-ZA" dirty="0">
                    <a:solidFill>
                      <a:schemeClr val="accent5"/>
                    </a:solidFill>
                  </a:rPr>
                  <a:t>{sunny, cloudy, rainy, foggy}</a:t>
                </a:r>
              </a:p>
              <a:p>
                <a:pPr lvl="1"/>
                <a:r>
                  <a:rPr lang="en-ZA" i="1" dirty="0"/>
                  <a:t>P</a:t>
                </a:r>
                <a:r>
                  <a:rPr lang="en-ZA" dirty="0"/>
                  <a:t> = </a:t>
                </a:r>
                <a:r>
                  <a:rPr lang="en-ZA" dirty="0">
                    <a:solidFill>
                      <a:schemeClr val="accent5"/>
                    </a:solidFill>
                  </a:rPr>
                  <a:t>{0.5, 0.25, 0.125, 0.125}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ZA" dirty="0"/>
                  <a:t>H(S) = –</a:t>
                </a:r>
                <a:r>
                  <a:rPr lang="en-ZA" sz="1000" dirty="0"/>
                  <a:t> </a:t>
                </a:r>
                <a:r>
                  <a:rPr lang="en-ZA" dirty="0"/>
                  <a:t>(0.5 × </a:t>
                </a:r>
                <a:r>
                  <a:rPr lang="en-ZA" dirty="0" err="1"/>
                  <a:t>lg</a:t>
                </a:r>
                <a:r>
                  <a:rPr lang="en-ZA" dirty="0"/>
                  <a:t>(0.5)) – (0.25 × </a:t>
                </a:r>
                <a:r>
                  <a:rPr lang="en-ZA" dirty="0" err="1"/>
                  <a:t>lg</a:t>
                </a:r>
                <a:r>
                  <a:rPr lang="en-ZA" dirty="0"/>
                  <a:t>(0.25))</a:t>
                </a:r>
                <a:br>
                  <a:rPr lang="en-ZA" dirty="0"/>
                </a:br>
                <a:r>
                  <a:rPr lang="en-ZA" dirty="0"/>
                  <a:t>           –</a:t>
                </a:r>
                <a:r>
                  <a:rPr lang="en-ZA" sz="1000" dirty="0"/>
                  <a:t> </a:t>
                </a:r>
                <a:r>
                  <a:rPr lang="en-ZA" dirty="0"/>
                  <a:t>(0.125 × </a:t>
                </a:r>
                <a:r>
                  <a:rPr lang="en-ZA" dirty="0" err="1"/>
                  <a:t>lg</a:t>
                </a:r>
                <a:r>
                  <a:rPr lang="en-ZA" dirty="0"/>
                  <a:t>(0.125)) – (0.125 × </a:t>
                </a:r>
                <a:r>
                  <a:rPr lang="en-ZA" dirty="0" err="1"/>
                  <a:t>lg</a:t>
                </a:r>
                <a:r>
                  <a:rPr lang="en-ZA" dirty="0"/>
                  <a:t>(0.125))</a:t>
                </a:r>
              </a:p>
              <a:p>
                <a:pPr lvl="2"/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(0.5)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–1</a:t>
                </a:r>
              </a:p>
              <a:p>
                <a:pPr lvl="2"/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(0.25)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–</a:t>
                </a:r>
                <a:r>
                  <a:rPr lang="en-ZA" sz="1000" dirty="0">
                    <a:solidFill>
                      <a:srgbClr val="7030A0"/>
                    </a:solidFill>
                  </a:rPr>
                  <a:t> </a:t>
                </a:r>
                <a:r>
                  <a:rPr lang="en-ZA" sz="1600" dirty="0">
                    <a:solidFill>
                      <a:srgbClr val="7030A0"/>
                    </a:solidFill>
                  </a:rPr>
                  <a:t>2</a:t>
                </a:r>
              </a:p>
              <a:p>
                <a:pPr lvl="2"/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(0.125)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</a:t>
                </a:r>
                <a:r>
                  <a:rPr lang="en-ZA" sz="1600" dirty="0" err="1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ZA" sz="1600" dirty="0">
                    <a:solidFill>
                      <a:srgbClr val="7030A0"/>
                    </a:solidFill>
                  </a:rPr>
                  <a:t>) = –</a:t>
                </a:r>
                <a:r>
                  <a:rPr lang="en-ZA" sz="1000" dirty="0">
                    <a:solidFill>
                      <a:srgbClr val="7030A0"/>
                    </a:solidFill>
                  </a:rPr>
                  <a:t> </a:t>
                </a:r>
                <a:r>
                  <a:rPr lang="en-ZA" sz="1600" dirty="0">
                    <a:solidFill>
                      <a:srgbClr val="7030A0"/>
                    </a:solidFill>
                  </a:rPr>
                  <a:t>3</a:t>
                </a:r>
              </a:p>
              <a:p>
                <a:pPr lvl="2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ZA" sz="1600" dirty="0"/>
                  <a:t>H(S) = –</a:t>
                </a:r>
                <a:r>
                  <a:rPr lang="en-ZA" sz="1000" dirty="0"/>
                  <a:t> </a:t>
                </a:r>
                <a:r>
                  <a:rPr lang="en-ZA" sz="1600" dirty="0"/>
                  <a:t>(0.5 × (–1)) – (0.25 × (–</a:t>
                </a:r>
                <a:r>
                  <a:rPr lang="en-ZA" sz="1000" dirty="0"/>
                  <a:t> </a:t>
                </a:r>
                <a:r>
                  <a:rPr lang="en-ZA" sz="1600" dirty="0"/>
                  <a:t>2)) – (0.125 × (–</a:t>
                </a:r>
                <a:r>
                  <a:rPr lang="en-ZA" sz="1000" dirty="0"/>
                  <a:t> </a:t>
                </a:r>
                <a:r>
                  <a:rPr lang="en-ZA" sz="1600" dirty="0"/>
                  <a:t>3)) – (0.125 × (–</a:t>
                </a:r>
                <a:r>
                  <a:rPr lang="en-ZA" sz="1000" dirty="0"/>
                  <a:t> </a:t>
                </a:r>
                <a:r>
                  <a:rPr lang="en-ZA" sz="1600" dirty="0"/>
                  <a:t>3)) </a:t>
                </a:r>
                <a:br>
                  <a:rPr lang="en-ZA" sz="1600" dirty="0"/>
                </a:br>
                <a:r>
                  <a:rPr lang="en-ZA" sz="1600" dirty="0"/>
                  <a:t>        = 0.5 + 0.5 + 0.375 + 0.375</a:t>
                </a:r>
                <a:br>
                  <a:rPr lang="en-ZA" sz="1600" dirty="0"/>
                </a:br>
                <a:r>
                  <a:rPr lang="en-ZA" sz="1600" dirty="0"/>
                  <a:t>        = </a:t>
                </a:r>
                <a:r>
                  <a:rPr lang="en-ZA" sz="1600" dirty="0">
                    <a:solidFill>
                      <a:srgbClr val="FF0000"/>
                    </a:solidFill>
                  </a:rPr>
                  <a:t>1.75</a:t>
                </a:r>
                <a:endParaRPr lang="en-ZA" sz="1600" i="1" dirty="0"/>
              </a:p>
              <a:p>
                <a:pPr lvl="1"/>
                <a:r>
                  <a:rPr lang="en-ZA" dirty="0">
                    <a:solidFill>
                      <a:srgbClr val="FF0000"/>
                    </a:solidFill>
                  </a:rPr>
                  <a:t>Information content = 1.75 bits per symbol (on average)</a:t>
                </a:r>
              </a:p>
              <a:p>
                <a:pPr lvl="1"/>
                <a:r>
                  <a:rPr lang="en-ZA" dirty="0"/>
                  <a:t>But bits are indivisible!</a:t>
                </a:r>
              </a:p>
              <a:p>
                <a:pPr lvl="1"/>
                <a:r>
                  <a:rPr lang="en-ZA" dirty="0"/>
                  <a:t>We can round up to 2 bits</a:t>
                </a:r>
              </a:p>
              <a:p>
                <a:pPr lvl="1"/>
                <a:r>
                  <a:rPr lang="en-ZA" dirty="0"/>
                  <a:t>But this isn’t optimal…</a:t>
                </a:r>
              </a:p>
              <a:p>
                <a:pPr lvl="1"/>
                <a:r>
                  <a:rPr lang="en-ZA" dirty="0"/>
                  <a:t>Can we get closer to 1.75 bits per symbol with another encoding?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  <a:blipFill rotWithShape="0">
                <a:blip r:embed="rId6"/>
                <a:stretch>
                  <a:fillRect l="-756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Entropy: Minimal Code Length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08105" y="1268760"/>
            <a:ext cx="3456383" cy="792088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50" i="1" dirty="0">
                <a:solidFill>
                  <a:prstClr val="black"/>
                </a:solidFill>
              </a:rPr>
              <a:t>H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>
                <a:solidFill>
                  <a:prstClr val="black"/>
                </a:solidFill>
              </a:rPr>
              <a:t>S</a:t>
            </a:r>
            <a:r>
              <a:rPr lang="en-US" sz="1650" dirty="0">
                <a:solidFill>
                  <a:prstClr val="black"/>
                </a:solidFill>
              </a:rPr>
              <a:t>) =</a:t>
            </a:r>
            <a:r>
              <a:rPr lang="en-US" sz="165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i="1" dirty="0">
                <a:solidFill>
                  <a:srgbClr val="FF0000"/>
                </a:solidFill>
              </a:rPr>
              <a:t>–</a:t>
            </a:r>
            <a:r>
              <a:rPr lang="en-US" sz="1650" dirty="0">
                <a:solidFill>
                  <a:srgbClr val="FF0000"/>
                </a:solidFill>
              </a:rPr>
              <a:t> </a:t>
            </a:r>
            <a:r>
              <a:rPr lang="en-US" sz="1650" dirty="0">
                <a:solidFill>
                  <a:srgbClr val="FF0000"/>
                </a:solidFill>
                <a:sym typeface="Symbol" pitchFamily="18" charset="2"/>
              </a:rPr>
              <a:t></a:t>
            </a:r>
            <a:r>
              <a:rPr lang="en-US" sz="1650" i="1" baseline="-25000" dirty="0" err="1">
                <a:solidFill>
                  <a:srgbClr val="FF0000"/>
                </a:solidFill>
              </a:rPr>
              <a:t>i</a:t>
            </a:r>
            <a:r>
              <a:rPr lang="en-US" sz="165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5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65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65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50" dirty="0" err="1">
                <a:solidFill>
                  <a:srgbClr val="FF0000"/>
                </a:solidFill>
              </a:rPr>
              <a:t>lg</a:t>
            </a:r>
            <a:r>
              <a:rPr lang="en-US" sz="1650" dirty="0">
                <a:solidFill>
                  <a:srgbClr val="FF0000"/>
                </a:solidFill>
              </a:rPr>
              <a:t>(</a:t>
            </a:r>
            <a:r>
              <a:rPr lang="en-US" sz="1650" i="1" dirty="0">
                <a:solidFill>
                  <a:srgbClr val="FF0000"/>
                </a:solidFill>
              </a:rPr>
              <a:t>p</a:t>
            </a:r>
            <a:r>
              <a:rPr lang="en-US" sz="1650" i="1" baseline="-25000" dirty="0">
                <a:solidFill>
                  <a:srgbClr val="FF0000"/>
                </a:solidFill>
              </a:rPr>
              <a:t>i</a:t>
            </a:r>
            <a:r>
              <a:rPr lang="en-US" sz="1650" dirty="0">
                <a:solidFill>
                  <a:srgbClr val="FF0000"/>
                </a:solidFill>
              </a:rPr>
              <a:t>)</a:t>
            </a:r>
            <a:br>
              <a:rPr lang="en-US" sz="1650" i="1" baseline="-25000" dirty="0">
                <a:solidFill>
                  <a:srgbClr val="FF0000"/>
                </a:solidFill>
              </a:rPr>
            </a:br>
            <a:r>
              <a:rPr lang="en-US" sz="1650" i="1" dirty="0">
                <a:solidFill>
                  <a:prstClr val="black"/>
                </a:solidFill>
              </a:rPr>
              <a:t>        = –</a:t>
            </a:r>
            <a:r>
              <a:rPr lang="en-US" sz="1650" dirty="0">
                <a:solidFill>
                  <a:prstClr val="black"/>
                </a:solidFill>
              </a:rPr>
              <a:t> </a:t>
            </a:r>
            <a:r>
              <a:rPr lang="en-US" sz="1650" i="1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1650" baseline="-25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1650" i="1" baseline="-2500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dirty="0" err="1">
                <a:solidFill>
                  <a:prstClr val="black"/>
                </a:solidFill>
              </a:rPr>
              <a:t>lg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>
                <a:solidFill>
                  <a:prstClr val="black"/>
                </a:solidFill>
              </a:rPr>
              <a:t>p</a:t>
            </a:r>
            <a:r>
              <a:rPr lang="en-US" sz="1650" baseline="-25000" dirty="0">
                <a:solidFill>
                  <a:prstClr val="black"/>
                </a:solidFill>
              </a:rPr>
              <a:t>1</a:t>
            </a:r>
            <a:r>
              <a:rPr lang="en-US" sz="1650" dirty="0">
                <a:solidFill>
                  <a:prstClr val="black"/>
                </a:solidFill>
              </a:rPr>
              <a:t>)</a:t>
            </a:r>
            <a:r>
              <a:rPr lang="en-US" sz="1650" i="1" dirty="0">
                <a:solidFill>
                  <a:prstClr val="black"/>
                </a:solidFill>
              </a:rPr>
              <a:t> – … – </a:t>
            </a:r>
            <a:r>
              <a:rPr lang="en-US" sz="1650" i="1" dirty="0" err="1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1650" i="1" baseline="-25000" dirty="0" err="1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sz="1650" i="1" baseline="-2500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dirty="0" err="1">
                <a:solidFill>
                  <a:prstClr val="black"/>
                </a:solidFill>
              </a:rPr>
              <a:t>lg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 err="1">
                <a:solidFill>
                  <a:prstClr val="black"/>
                </a:solidFill>
              </a:rPr>
              <a:t>p</a:t>
            </a:r>
            <a:r>
              <a:rPr lang="en-US" sz="1650" i="1" baseline="-25000" dirty="0" err="1">
                <a:solidFill>
                  <a:prstClr val="black"/>
                </a:solidFill>
              </a:rPr>
              <a:t>N</a:t>
            </a:r>
            <a:r>
              <a:rPr lang="en-US" sz="1650" dirty="0">
                <a:solidFill>
                  <a:prstClr val="black"/>
                </a:solidFill>
              </a:rPr>
              <a:t>)</a:t>
            </a:r>
            <a:endParaRPr lang="en-ZA" sz="1650" i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8009"/>
              </p:ext>
            </p:extLst>
          </p:nvPr>
        </p:nvGraphicFramePr>
        <p:xfrm>
          <a:off x="4427984" y="5085184"/>
          <a:ext cx="4536503" cy="8779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6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219"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foggy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ZA" sz="1300" b="1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44">
                <a:tc>
                  <a:txBody>
                    <a:bodyPr/>
                    <a:lstStyle/>
                    <a:p>
                      <a:pPr algn="ctr"/>
                      <a:r>
                        <a:rPr lang="en-ZA" sz="1300" b="1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53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6206"/>
            <a:ext cx="7886700" cy="5130758"/>
          </a:xfrm>
        </p:spPr>
        <p:txBody>
          <a:bodyPr>
            <a:normAutofit/>
          </a:bodyPr>
          <a:lstStyle/>
          <a:p>
            <a:r>
              <a:rPr lang="en-ZA" sz="2000" dirty="0"/>
              <a:t>Calculate the minimum average bit code length</a:t>
            </a:r>
            <a:endParaRPr lang="en-ZA" sz="1700" dirty="0"/>
          </a:p>
          <a:p>
            <a:r>
              <a:rPr lang="en-ZA" sz="2000" dirty="0">
                <a:solidFill>
                  <a:srgbClr val="0070C0"/>
                </a:solidFill>
              </a:rPr>
              <a:t>Need an encoding that gets as close to minimum as possible</a:t>
            </a:r>
            <a:endParaRPr lang="en-ZA" sz="2000" dirty="0"/>
          </a:p>
          <a:p>
            <a:r>
              <a:rPr lang="en-ZA" sz="2000" dirty="0"/>
              <a:t>Not every encoding is good, and some will not even work!</a:t>
            </a:r>
          </a:p>
          <a:p>
            <a:r>
              <a:rPr lang="en-ZA" sz="2000" dirty="0">
                <a:solidFill>
                  <a:srgbClr val="FF0000"/>
                </a:solidFill>
              </a:rPr>
              <a:t>Four properties of an optimal encoding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/>
              <a:t>Each code must represent exactly one symbol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86882"/>
              </p:ext>
            </p:extLst>
          </p:nvPr>
        </p:nvGraphicFramePr>
        <p:xfrm>
          <a:off x="2001646" y="2996952"/>
          <a:ext cx="1705232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5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41854"/>
              </p:ext>
            </p:extLst>
          </p:nvPr>
        </p:nvGraphicFramePr>
        <p:xfrm>
          <a:off x="5148064" y="3012884"/>
          <a:ext cx="1705232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5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99" y="3189853"/>
            <a:ext cx="677561" cy="677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6" y="3298785"/>
            <a:ext cx="784653" cy="784653"/>
          </a:xfrm>
          <a:prstGeom prst="rect">
            <a:avLst/>
          </a:prstGeom>
        </p:spPr>
      </p:pic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 Compression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6205"/>
            <a:ext cx="7886700" cy="5596069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Four properties of an optimal encoding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/>
              <a:t>Each code must represent exactly one symbol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>
                <a:solidFill>
                  <a:srgbClr val="7030A0"/>
                </a:solidFill>
              </a:rPr>
              <a:t>Prefix property</a:t>
            </a:r>
            <a:r>
              <a:rPr lang="en-ZA" sz="1700" dirty="0"/>
              <a:t>: No code should be a prefix of another code</a:t>
            </a:r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1400" dirty="0"/>
          </a:p>
          <a:p>
            <a:pPr lvl="1"/>
            <a:r>
              <a:rPr lang="en-ZA" sz="1700" dirty="0"/>
              <a:t>Consider the bit sequence </a:t>
            </a:r>
            <a:r>
              <a:rPr lang="en-ZA" sz="1600" dirty="0">
                <a:solidFill>
                  <a:srgbClr val="FF0000"/>
                </a:solidFill>
              </a:rPr>
              <a:t>0 1 1 0 0 1 0</a:t>
            </a:r>
            <a:endParaRPr lang="en-ZA" sz="1600" dirty="0"/>
          </a:p>
          <a:p>
            <a:pPr lvl="1"/>
            <a:r>
              <a:rPr lang="en-ZA" sz="1700" dirty="0"/>
              <a:t>We can interpret it as</a:t>
            </a:r>
          </a:p>
          <a:p>
            <a:pPr lvl="1"/>
            <a:r>
              <a:rPr lang="en-ZA" sz="1700" dirty="0"/>
              <a:t>Or we can interpret it as</a:t>
            </a:r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pPr lvl="1"/>
            <a:r>
              <a:rPr lang="en-ZA" sz="1700" dirty="0"/>
              <a:t>Again consider the bit sequence</a:t>
            </a:r>
            <a:r>
              <a:rPr lang="en-ZA" sz="2000" dirty="0"/>
              <a:t> </a:t>
            </a:r>
            <a:r>
              <a:rPr lang="en-ZA" sz="1600" dirty="0">
                <a:solidFill>
                  <a:srgbClr val="FF0000"/>
                </a:solidFill>
              </a:rPr>
              <a:t>0 1 1 0 0 1 0</a:t>
            </a:r>
            <a:endParaRPr lang="en-ZA" sz="1600" dirty="0"/>
          </a:p>
          <a:p>
            <a:pPr lvl="1"/>
            <a:r>
              <a:rPr lang="en-ZA" sz="1700" dirty="0"/>
              <a:t>We can </a:t>
            </a:r>
            <a:r>
              <a:rPr lang="en-ZA" sz="1700" b="1" dirty="0">
                <a:solidFill>
                  <a:srgbClr val="FF0000"/>
                </a:solidFill>
              </a:rPr>
              <a:t>only</a:t>
            </a:r>
            <a:r>
              <a:rPr lang="en-ZA" sz="1700" dirty="0"/>
              <a:t> interpret it as</a:t>
            </a:r>
          </a:p>
          <a:p>
            <a:pPr lvl="1"/>
            <a:r>
              <a:rPr lang="en-ZA" sz="1700" dirty="0"/>
              <a:t>Therefore, </a:t>
            </a:r>
            <a:r>
              <a:rPr lang="en-ZA" sz="1700" dirty="0">
                <a:solidFill>
                  <a:srgbClr val="7030A0"/>
                </a:solidFill>
              </a:rPr>
              <a:t>the prefix property ensures unambiguous decoding</a:t>
            </a:r>
          </a:p>
          <a:p>
            <a:pPr lvl="1"/>
            <a:endParaRPr lang="en-ZA" sz="17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3401"/>
              </p:ext>
            </p:extLst>
          </p:nvPr>
        </p:nvGraphicFramePr>
        <p:xfrm>
          <a:off x="1946416" y="2204864"/>
          <a:ext cx="3633696" cy="9281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131840" y="3654316"/>
            <a:ext cx="113204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sunny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8314"/>
              </p:ext>
            </p:extLst>
          </p:nvPr>
        </p:nvGraphicFramePr>
        <p:xfrm>
          <a:off x="1950107" y="4471901"/>
          <a:ext cx="3633696" cy="9281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foggy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4714550" y="5572673"/>
            <a:ext cx="140056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28"/>
          <p:cNvSpPr/>
          <p:nvPr/>
        </p:nvSpPr>
        <p:spPr>
          <a:xfrm>
            <a:off x="4890376" y="5572673"/>
            <a:ext cx="469902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Oval 29"/>
          <p:cNvSpPr/>
          <p:nvPr/>
        </p:nvSpPr>
        <p:spPr>
          <a:xfrm>
            <a:off x="5393160" y="5572673"/>
            <a:ext cx="140056" cy="35553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Oval 30"/>
          <p:cNvSpPr/>
          <p:nvPr/>
        </p:nvSpPr>
        <p:spPr>
          <a:xfrm>
            <a:off x="5566099" y="5572672"/>
            <a:ext cx="302046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Oval 31"/>
          <p:cNvSpPr/>
          <p:nvPr/>
        </p:nvSpPr>
        <p:spPr>
          <a:xfrm>
            <a:off x="4048269" y="3356992"/>
            <a:ext cx="147537" cy="35966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Oval 32"/>
          <p:cNvSpPr/>
          <p:nvPr/>
        </p:nvSpPr>
        <p:spPr>
          <a:xfrm>
            <a:off x="4220724" y="3356991"/>
            <a:ext cx="141329" cy="360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Oval 33"/>
          <p:cNvSpPr/>
          <p:nvPr/>
        </p:nvSpPr>
        <p:spPr>
          <a:xfrm>
            <a:off x="4386574" y="3356991"/>
            <a:ext cx="141330" cy="3596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/>
          <p:cNvSpPr/>
          <p:nvPr/>
        </p:nvSpPr>
        <p:spPr>
          <a:xfrm>
            <a:off x="4048005" y="3356992"/>
            <a:ext cx="309563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/>
          <p:cNvSpPr/>
          <p:nvPr/>
        </p:nvSpPr>
        <p:spPr>
          <a:xfrm>
            <a:off x="4389572" y="3356992"/>
            <a:ext cx="305489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/>
          <p:cNvSpPr/>
          <p:nvPr/>
        </p:nvSpPr>
        <p:spPr>
          <a:xfrm>
            <a:off x="4722161" y="3356992"/>
            <a:ext cx="309761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26" y="2564454"/>
            <a:ext cx="677561" cy="67756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6" y="4732579"/>
            <a:ext cx="784653" cy="784653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4555005" y="3356991"/>
            <a:ext cx="141330" cy="360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ounded Rectangle 6"/>
          <p:cNvSpPr/>
          <p:nvPr/>
        </p:nvSpPr>
        <p:spPr>
          <a:xfrm>
            <a:off x="5940152" y="2132856"/>
            <a:ext cx="2736305" cy="110915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The code for sunny is the prefix of the code for rainy</a:t>
            </a:r>
            <a:br>
              <a:rPr lang="en-ZA" sz="1400" dirty="0"/>
            </a:br>
            <a:br>
              <a:rPr lang="en-ZA" sz="1050" dirty="0"/>
            </a:br>
            <a:r>
              <a:rPr lang="en-ZA" sz="1400" dirty="0"/>
              <a:t>The code for cloudy is the prefix of the code for foggy</a:t>
            </a:r>
            <a:endParaRPr lang="en-US" sz="1400" dirty="0"/>
          </a:p>
        </p:txBody>
      </p:sp>
      <p:sp>
        <p:nvSpPr>
          <p:cNvPr id="44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/>
              <a:t>Entropy Compression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26572" y="365454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cloudy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66963" y="365454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cloudy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7516" y="3653026"/>
            <a:ext cx="159370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sunny,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4941" y="5887179"/>
            <a:ext cx="113204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sunny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10055" y="5886797"/>
            <a:ext cx="116089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rainy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34109" y="5886797"/>
            <a:ext cx="125386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sunny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50310" y="588717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cloudy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19872" y="3965441"/>
            <a:ext cx="117471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rainy</a:t>
            </a:r>
            <a:endParaRPr lang="en-ZA" sz="1700" dirty="0"/>
          </a:p>
        </p:txBody>
      </p:sp>
      <p:sp>
        <p:nvSpPr>
          <p:cNvPr id="54" name="Rectangle 53"/>
          <p:cNvSpPr/>
          <p:nvPr/>
        </p:nvSpPr>
        <p:spPr>
          <a:xfrm>
            <a:off x="3922498" y="3966964"/>
            <a:ext cx="128233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foggy</a:t>
            </a:r>
            <a:endParaRPr lang="en-ZA" sz="1700" dirty="0"/>
          </a:p>
        </p:txBody>
      </p:sp>
      <p:sp>
        <p:nvSpPr>
          <p:cNvPr id="55" name="Rectangle 54"/>
          <p:cNvSpPr/>
          <p:nvPr/>
        </p:nvSpPr>
        <p:spPr>
          <a:xfrm>
            <a:off x="4660486" y="3965441"/>
            <a:ext cx="179324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>
                <a:solidFill>
                  <a:srgbClr val="0070C0"/>
                </a:solidFill>
              </a:rPr>
              <a:t>, rainy, …</a:t>
            </a:r>
            <a:endParaRPr lang="en-ZA" sz="1700" dirty="0"/>
          </a:p>
        </p:txBody>
      </p:sp>
      <p:sp>
        <p:nvSpPr>
          <p:cNvPr id="56" name="Rounded Rectangle 55"/>
          <p:cNvSpPr/>
          <p:nvPr/>
        </p:nvSpPr>
        <p:spPr>
          <a:xfrm>
            <a:off x="5940152" y="4662101"/>
            <a:ext cx="2736305" cy="53309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No code is the prefix of another code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9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7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0.1|27.6|102.7|28.9|2.2|3.3|8.9|2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.5|14.4|14.1|44.1|1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37.8|24.9|16.3|12.4|2.5|15.3|12.3|3.8|3|4.6|8.7|4.1|3.7|1.5|1.8|8.2|4.9|1.6|2.6|1.5|9.4|16.5|1.5|22.2|35.8|60.5|1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1.1|16.4|16.7|8.8|8|4.4|8.2|4.5|2.6|3.2|2.3|1.2|0.7|1.4|1.4|1.4|1.2|0.8|1.5|1.2|1.1|1|1.1|1.9|1.1|1.5|1.2|1.1|1.9|10.1|39.6|26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30.9|55.4|17.5|2.9|1.7|10.9|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2.1|6|4.6|3.5|2.6|2.3|3.9|4.2|4|36.9|4.5|2.1|6.1|12.6|5.8|67.4|5|6.8|2|6.8|3.3|7|11.1|5.8|5.7|1.7|4|1.5|5.4|9.6|3.9|6|10.5|4.3|2.8|1.4|4.2|1.7|3.4|1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.9|4.3|4.3|16.2|19.1|22.5|39.4|40.2|57.6|35.9|1.6|1.4|1.1|23.2|1.2|0.9|2.3|4|16.2|41.5|18.5|42.7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.6|13.7|13.8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8|18.4|9.5|14.8|8.6|4.6|4.7|35|34.3|23.8|13.2|7.7|4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23.3|7.3|11.3|13.7|6.1|6.4|40.4|3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3.3|4.3|20.1|18.1|26.8|11.8|33.6|4.9|9.4|33.6|13.4|29.4|20.6|10.3|1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8|38.2|9.8|12.9|8.9|20.3|17.8|8.9|15.2|13.6|8.5|38.3|1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8|10.1|14.7|8.1|26.1|6|3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.9|10.7|24|9.4|2.1|2.8|2.8|2.9|3.5|3.8|3.7|3.4|6.4|16|8.4|9.9|7.1|2.1|2.4|3.9|3.2|3.1|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5.8|10.5|27.5|4.7|27.9|11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12952</TotalTime>
  <Words>2645</Words>
  <Application>Microsoft Office PowerPoint</Application>
  <PresentationFormat>On-screen Show (4:3)</PresentationFormat>
  <Paragraphs>596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Presentation level design</vt:lpstr>
      <vt:lpstr>COS 212 Data Compression: Basics &amp; Huffman Coding</vt:lpstr>
      <vt:lpstr>Computational Complexity</vt:lpstr>
      <vt:lpstr>Data Compression</vt:lpstr>
      <vt:lpstr>Information</vt:lpstr>
      <vt:lpstr>Entropy</vt:lpstr>
      <vt:lpstr>Entropy: Minimal Code Length</vt:lpstr>
      <vt:lpstr>Entropy: Minimal Code Length</vt:lpstr>
      <vt:lpstr>Entropy Compression</vt:lpstr>
      <vt:lpstr>Entropy Compression</vt:lpstr>
      <vt:lpstr>Entropy Compression</vt:lpstr>
      <vt:lpstr>Entropy Compression</vt:lpstr>
      <vt:lpstr>Huffman Coding</vt:lpstr>
      <vt:lpstr>Huffman Coding</vt:lpstr>
      <vt:lpstr>Huffman Coding</vt:lpstr>
      <vt:lpstr>Huffman Coding: Implementation</vt:lpstr>
      <vt:lpstr>Huffman Coding: Encoding &amp; Decoding</vt:lpstr>
      <vt:lpstr>Huffman Coding: Improving Efficiency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Mr. WK Hauger</cp:lastModifiedBy>
  <cp:revision>691</cp:revision>
  <dcterms:created xsi:type="dcterms:W3CDTF">2016-05-09T11:50:19Z</dcterms:created>
  <dcterms:modified xsi:type="dcterms:W3CDTF">2023-06-04T20:01:02Z</dcterms:modified>
</cp:coreProperties>
</file>