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355" r:id="rId4"/>
    <p:sldId id="356" r:id="rId5"/>
    <p:sldId id="357" r:id="rId6"/>
    <p:sldId id="366" r:id="rId7"/>
    <p:sldId id="367" r:id="rId8"/>
    <p:sldId id="368" r:id="rId9"/>
    <p:sldId id="369" r:id="rId10"/>
    <p:sldId id="370" r:id="rId11"/>
    <p:sldId id="364" r:id="rId12"/>
    <p:sldId id="3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637" autoAdjust="0"/>
    <p:restoredTop sz="94660"/>
  </p:normalViewPr>
  <p:slideViewPr>
    <p:cSldViewPr>
      <p:cViewPr>
        <p:scale>
          <a:sx n="90" d="100"/>
          <a:sy n="90" d="100"/>
        </p:scale>
        <p:origin x="11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F017B-4A69-4AD6-BAAC-61F65E00C49F}" type="datetimeFigureOut">
              <a:rPr lang="en-ZA" smtClean="0"/>
              <a:t>2023/06/05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320C6-6864-4D03-A27F-C0B2F7614C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224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01388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4161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656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3872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20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7689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829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07107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9779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1520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552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2023/06/05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70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2023/06/05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717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2023/06/05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035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6/5/2023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6/5/2023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65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6/5/2023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6/5/2023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8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6/5/2023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7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6/5/2023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6/5/2023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6/5/2023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80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2023/06/05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9253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6/5/2023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80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6/5/2023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9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6/5/2023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53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2023/06/05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31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2023/06/05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939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2023/06/05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007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2023/06/05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330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2023/06/05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605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2023/06/05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63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2023/06/05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296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A95B8-91C5-4771-8B7A-F2FFD30625C3}" type="datetimeFigureOut">
              <a:rPr lang="en-ZA" smtClean="0"/>
              <a:t>2023/06/05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438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6/5/2023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8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 212</a:t>
            </a:r>
            <a:br>
              <a:rPr lang="en-US" dirty="0"/>
            </a:br>
            <a:r>
              <a:rPr lang="en-US" sz="2800" dirty="0"/>
              <a:t>Data Compression: Adaptive Huffman Coding &amp; Run-Length Encoding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0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770" y="13294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/>
              <a:t>Run-Length Encoding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6593" y="906164"/>
            <a:ext cx="7886700" cy="5725295"/>
          </a:xfrm>
        </p:spPr>
        <p:txBody>
          <a:bodyPr>
            <a:normAutofit/>
          </a:bodyPr>
          <a:lstStyle/>
          <a:p>
            <a:r>
              <a:rPr lang="en-ZA" sz="2000" dirty="0"/>
              <a:t>Relies on the presence of “runs” in the data to be encoded</a:t>
            </a:r>
          </a:p>
          <a:p>
            <a:pPr lvl="1"/>
            <a:r>
              <a:rPr lang="en-ZA" sz="1700" dirty="0"/>
              <a:t>Runs are sequences of exactly the same character</a:t>
            </a:r>
          </a:p>
          <a:p>
            <a:endParaRPr lang="en-ZA" sz="2000" dirty="0"/>
          </a:p>
          <a:p>
            <a:endParaRPr lang="en-ZA" sz="1000" dirty="0"/>
          </a:p>
          <a:p>
            <a:r>
              <a:rPr lang="en-ZA" sz="2000" dirty="0"/>
              <a:t>Instead of sending or storing </a:t>
            </a:r>
            <a:r>
              <a:rPr lang="en-ZA" sz="2000" dirty="0">
                <a:solidFill>
                  <a:srgbClr val="FF0000"/>
                </a:solidFill>
              </a:rPr>
              <a:t>AAAA</a:t>
            </a:r>
            <a:r>
              <a:rPr lang="en-ZA" sz="2000" dirty="0"/>
              <a:t>, store </a:t>
            </a:r>
            <a:r>
              <a:rPr lang="en-ZA" sz="2000" dirty="0">
                <a:solidFill>
                  <a:srgbClr val="0070C0"/>
                </a:solidFill>
              </a:rPr>
              <a:t>4</a:t>
            </a:r>
            <a:r>
              <a:rPr lang="en-ZA" sz="2000" dirty="0">
                <a:solidFill>
                  <a:srgbClr val="FF0000"/>
                </a:solidFill>
              </a:rPr>
              <a:t>A</a:t>
            </a:r>
            <a:endParaRPr lang="en-ZA" sz="2000" dirty="0"/>
          </a:p>
          <a:p>
            <a:r>
              <a:rPr lang="en-ZA" sz="2000" dirty="0"/>
              <a:t>But, when would you ever see such text in the real world?</a:t>
            </a:r>
            <a:endParaRPr lang="en-ZA" sz="2000" dirty="0">
              <a:solidFill>
                <a:srgbClr val="7030A0"/>
              </a:solidFill>
            </a:endParaRPr>
          </a:p>
          <a:p>
            <a:pPr lvl="1"/>
            <a:r>
              <a:rPr lang="en-ZA" sz="1700" dirty="0"/>
              <a:t>It’s very unlikely that you would</a:t>
            </a:r>
          </a:p>
          <a:p>
            <a:pPr lvl="1"/>
            <a:r>
              <a:rPr lang="en-ZA" sz="1700" dirty="0">
                <a:solidFill>
                  <a:srgbClr val="7030A0"/>
                </a:solidFill>
              </a:rPr>
              <a:t>Run-length is inefficient for text!</a:t>
            </a:r>
          </a:p>
          <a:p>
            <a:r>
              <a:rPr lang="en-ZA" sz="2000" dirty="0"/>
              <a:t>But, think about images…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3755540" y="1666810"/>
            <a:ext cx="92444" cy="510746"/>
          </a:xfrm>
          <a:custGeom>
            <a:avLst/>
            <a:gdLst>
              <a:gd name="connsiteX0" fmla="*/ 184885 w 184885"/>
              <a:gd name="connsiteY0" fmla="*/ 510746 h 510746"/>
              <a:gd name="connsiteX1" fmla="*/ 92442 w 184885"/>
              <a:gd name="connsiteY1" fmla="*/ 495340 h 510746"/>
              <a:gd name="connsiteX2" fmla="*/ 92443 w 184885"/>
              <a:gd name="connsiteY2" fmla="*/ 270779 h 510746"/>
              <a:gd name="connsiteX3" fmla="*/ 0 w 184885"/>
              <a:gd name="connsiteY3" fmla="*/ 255373 h 510746"/>
              <a:gd name="connsiteX4" fmla="*/ 92443 w 184885"/>
              <a:gd name="connsiteY4" fmla="*/ 239967 h 510746"/>
              <a:gd name="connsiteX5" fmla="*/ 92443 w 184885"/>
              <a:gd name="connsiteY5" fmla="*/ 15406 h 510746"/>
              <a:gd name="connsiteX6" fmla="*/ 184886 w 184885"/>
              <a:gd name="connsiteY6" fmla="*/ 0 h 510746"/>
              <a:gd name="connsiteX7" fmla="*/ 184885 w 184885"/>
              <a:gd name="connsiteY7" fmla="*/ 510746 h 510746"/>
              <a:gd name="connsiteX0" fmla="*/ 184885 w 184885"/>
              <a:gd name="connsiteY0" fmla="*/ 510746 h 510746"/>
              <a:gd name="connsiteX1" fmla="*/ 92442 w 184885"/>
              <a:gd name="connsiteY1" fmla="*/ 495340 h 510746"/>
              <a:gd name="connsiteX2" fmla="*/ 92443 w 184885"/>
              <a:gd name="connsiteY2" fmla="*/ 270779 h 510746"/>
              <a:gd name="connsiteX3" fmla="*/ 0 w 184885"/>
              <a:gd name="connsiteY3" fmla="*/ 255373 h 510746"/>
              <a:gd name="connsiteX4" fmla="*/ 92443 w 184885"/>
              <a:gd name="connsiteY4" fmla="*/ 239967 h 510746"/>
              <a:gd name="connsiteX5" fmla="*/ 92443 w 184885"/>
              <a:gd name="connsiteY5" fmla="*/ 15406 h 510746"/>
              <a:gd name="connsiteX6" fmla="*/ 184886 w 184885"/>
              <a:gd name="connsiteY6" fmla="*/ 0 h 510746"/>
              <a:gd name="connsiteX0" fmla="*/ 184885 w 184886"/>
              <a:gd name="connsiteY0" fmla="*/ 510746 h 510746"/>
              <a:gd name="connsiteX1" fmla="*/ 92442 w 184886"/>
              <a:gd name="connsiteY1" fmla="*/ 495340 h 510746"/>
              <a:gd name="connsiteX2" fmla="*/ 92443 w 184886"/>
              <a:gd name="connsiteY2" fmla="*/ 270779 h 510746"/>
              <a:gd name="connsiteX3" fmla="*/ 0 w 184886"/>
              <a:gd name="connsiteY3" fmla="*/ 255373 h 510746"/>
              <a:gd name="connsiteX4" fmla="*/ 92443 w 184886"/>
              <a:gd name="connsiteY4" fmla="*/ 239967 h 510746"/>
              <a:gd name="connsiteX5" fmla="*/ 92443 w 184886"/>
              <a:gd name="connsiteY5" fmla="*/ 15406 h 510746"/>
              <a:gd name="connsiteX6" fmla="*/ 184886 w 184886"/>
              <a:gd name="connsiteY6" fmla="*/ 0 h 510746"/>
              <a:gd name="connsiteX7" fmla="*/ 184885 w 184886"/>
              <a:gd name="connsiteY7" fmla="*/ 510746 h 510746"/>
              <a:gd name="connsiteX0" fmla="*/ 184885 w 184886"/>
              <a:gd name="connsiteY0" fmla="*/ 510746 h 510746"/>
              <a:gd name="connsiteX1" fmla="*/ 92442 w 184886"/>
              <a:gd name="connsiteY1" fmla="*/ 495340 h 510746"/>
              <a:gd name="connsiteX2" fmla="*/ 92443 w 184886"/>
              <a:gd name="connsiteY2" fmla="*/ 270779 h 510746"/>
              <a:gd name="connsiteX3" fmla="*/ 92443 w 184886"/>
              <a:gd name="connsiteY3" fmla="*/ 239967 h 510746"/>
              <a:gd name="connsiteX4" fmla="*/ 92443 w 184886"/>
              <a:gd name="connsiteY4" fmla="*/ 15406 h 510746"/>
              <a:gd name="connsiteX5" fmla="*/ 184886 w 184886"/>
              <a:gd name="connsiteY5" fmla="*/ 0 h 510746"/>
              <a:gd name="connsiteX0" fmla="*/ 92443 w 92444"/>
              <a:gd name="connsiteY0" fmla="*/ 510746 h 510746"/>
              <a:gd name="connsiteX1" fmla="*/ 0 w 92444"/>
              <a:gd name="connsiteY1" fmla="*/ 495340 h 510746"/>
              <a:gd name="connsiteX2" fmla="*/ 1 w 92444"/>
              <a:gd name="connsiteY2" fmla="*/ 270779 h 510746"/>
              <a:gd name="connsiteX3" fmla="*/ 1 w 92444"/>
              <a:gd name="connsiteY3" fmla="*/ 239967 h 510746"/>
              <a:gd name="connsiteX4" fmla="*/ 1 w 92444"/>
              <a:gd name="connsiteY4" fmla="*/ 15406 h 510746"/>
              <a:gd name="connsiteX5" fmla="*/ 92444 w 92444"/>
              <a:gd name="connsiteY5" fmla="*/ 0 h 510746"/>
              <a:gd name="connsiteX6" fmla="*/ 92443 w 92444"/>
              <a:gd name="connsiteY6" fmla="*/ 510746 h 510746"/>
              <a:gd name="connsiteX0" fmla="*/ 92443 w 92444"/>
              <a:gd name="connsiteY0" fmla="*/ 510746 h 510746"/>
              <a:gd name="connsiteX1" fmla="*/ 0 w 92444"/>
              <a:gd name="connsiteY1" fmla="*/ 495340 h 510746"/>
              <a:gd name="connsiteX2" fmla="*/ 1 w 92444"/>
              <a:gd name="connsiteY2" fmla="*/ 270779 h 510746"/>
              <a:gd name="connsiteX3" fmla="*/ 1 w 92444"/>
              <a:gd name="connsiteY3" fmla="*/ 239967 h 510746"/>
              <a:gd name="connsiteX4" fmla="*/ 1 w 92444"/>
              <a:gd name="connsiteY4" fmla="*/ 15406 h 510746"/>
              <a:gd name="connsiteX5" fmla="*/ 92444 w 92444"/>
              <a:gd name="connsiteY5" fmla="*/ 0 h 51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44" h="510746" stroke="0" extrusionOk="0">
                <a:moveTo>
                  <a:pt x="92443" y="510746"/>
                </a:moveTo>
                <a:cubicBezTo>
                  <a:pt x="41388" y="510746"/>
                  <a:pt x="0" y="503848"/>
                  <a:pt x="0" y="495340"/>
                </a:cubicBezTo>
                <a:cubicBezTo>
                  <a:pt x="0" y="420486"/>
                  <a:pt x="1" y="313341"/>
                  <a:pt x="1" y="270779"/>
                </a:cubicBezTo>
                <a:lnTo>
                  <a:pt x="1" y="239967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  <a:cubicBezTo>
                  <a:pt x="92444" y="170249"/>
                  <a:pt x="92443" y="340497"/>
                  <a:pt x="92443" y="510746"/>
                </a:cubicBezTo>
                <a:close/>
              </a:path>
              <a:path w="92444" h="510746" fill="none">
                <a:moveTo>
                  <a:pt x="92443" y="510746"/>
                </a:moveTo>
                <a:cubicBezTo>
                  <a:pt x="41388" y="510746"/>
                  <a:pt x="0" y="503848"/>
                  <a:pt x="0" y="495340"/>
                </a:cubicBezTo>
                <a:cubicBezTo>
                  <a:pt x="0" y="420486"/>
                  <a:pt x="1" y="313341"/>
                  <a:pt x="1" y="270779"/>
                </a:cubicBezTo>
                <a:lnTo>
                  <a:pt x="1" y="239967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/>
          <p:cNvSpPr/>
          <p:nvPr/>
        </p:nvSpPr>
        <p:spPr>
          <a:xfrm>
            <a:off x="3422821" y="1561694"/>
            <a:ext cx="2104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DDDD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EE</a:t>
            </a:r>
            <a:endParaRPr lang="en-Z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4168244" y="1800349"/>
            <a:ext cx="92444" cy="237275"/>
          </a:xfrm>
          <a:custGeom>
            <a:avLst/>
            <a:gdLst>
              <a:gd name="connsiteX0" fmla="*/ 184885 w 184885"/>
              <a:gd name="connsiteY0" fmla="*/ 237275 h 237275"/>
              <a:gd name="connsiteX1" fmla="*/ 92442 w 184885"/>
              <a:gd name="connsiteY1" fmla="*/ 221869 h 237275"/>
              <a:gd name="connsiteX2" fmla="*/ 92443 w 184885"/>
              <a:gd name="connsiteY2" fmla="*/ 134044 h 237275"/>
              <a:gd name="connsiteX3" fmla="*/ 0 w 184885"/>
              <a:gd name="connsiteY3" fmla="*/ 118638 h 237275"/>
              <a:gd name="connsiteX4" fmla="*/ 92443 w 184885"/>
              <a:gd name="connsiteY4" fmla="*/ 103232 h 237275"/>
              <a:gd name="connsiteX5" fmla="*/ 92443 w 184885"/>
              <a:gd name="connsiteY5" fmla="*/ 15406 h 237275"/>
              <a:gd name="connsiteX6" fmla="*/ 184886 w 184885"/>
              <a:gd name="connsiteY6" fmla="*/ 0 h 237275"/>
              <a:gd name="connsiteX7" fmla="*/ 184885 w 184885"/>
              <a:gd name="connsiteY7" fmla="*/ 237275 h 237275"/>
              <a:gd name="connsiteX0" fmla="*/ 184885 w 184885"/>
              <a:gd name="connsiteY0" fmla="*/ 237275 h 237275"/>
              <a:gd name="connsiteX1" fmla="*/ 92442 w 184885"/>
              <a:gd name="connsiteY1" fmla="*/ 221869 h 237275"/>
              <a:gd name="connsiteX2" fmla="*/ 92443 w 184885"/>
              <a:gd name="connsiteY2" fmla="*/ 134044 h 237275"/>
              <a:gd name="connsiteX3" fmla="*/ 0 w 184885"/>
              <a:gd name="connsiteY3" fmla="*/ 118638 h 237275"/>
              <a:gd name="connsiteX4" fmla="*/ 92443 w 184885"/>
              <a:gd name="connsiteY4" fmla="*/ 103232 h 237275"/>
              <a:gd name="connsiteX5" fmla="*/ 92443 w 184885"/>
              <a:gd name="connsiteY5" fmla="*/ 15406 h 237275"/>
              <a:gd name="connsiteX6" fmla="*/ 184886 w 184885"/>
              <a:gd name="connsiteY6" fmla="*/ 0 h 237275"/>
              <a:gd name="connsiteX0" fmla="*/ 184885 w 184886"/>
              <a:gd name="connsiteY0" fmla="*/ 237275 h 237275"/>
              <a:gd name="connsiteX1" fmla="*/ 92442 w 184886"/>
              <a:gd name="connsiteY1" fmla="*/ 221869 h 237275"/>
              <a:gd name="connsiteX2" fmla="*/ 92443 w 184886"/>
              <a:gd name="connsiteY2" fmla="*/ 134044 h 237275"/>
              <a:gd name="connsiteX3" fmla="*/ 0 w 184886"/>
              <a:gd name="connsiteY3" fmla="*/ 118638 h 237275"/>
              <a:gd name="connsiteX4" fmla="*/ 92443 w 184886"/>
              <a:gd name="connsiteY4" fmla="*/ 103232 h 237275"/>
              <a:gd name="connsiteX5" fmla="*/ 92443 w 184886"/>
              <a:gd name="connsiteY5" fmla="*/ 15406 h 237275"/>
              <a:gd name="connsiteX6" fmla="*/ 184886 w 184886"/>
              <a:gd name="connsiteY6" fmla="*/ 0 h 237275"/>
              <a:gd name="connsiteX7" fmla="*/ 184885 w 184886"/>
              <a:gd name="connsiteY7" fmla="*/ 237275 h 237275"/>
              <a:gd name="connsiteX0" fmla="*/ 184885 w 184886"/>
              <a:gd name="connsiteY0" fmla="*/ 237275 h 237275"/>
              <a:gd name="connsiteX1" fmla="*/ 92442 w 184886"/>
              <a:gd name="connsiteY1" fmla="*/ 221869 h 237275"/>
              <a:gd name="connsiteX2" fmla="*/ 92443 w 184886"/>
              <a:gd name="connsiteY2" fmla="*/ 134044 h 237275"/>
              <a:gd name="connsiteX3" fmla="*/ 92443 w 184886"/>
              <a:gd name="connsiteY3" fmla="*/ 103232 h 237275"/>
              <a:gd name="connsiteX4" fmla="*/ 92443 w 184886"/>
              <a:gd name="connsiteY4" fmla="*/ 15406 h 237275"/>
              <a:gd name="connsiteX5" fmla="*/ 184886 w 184886"/>
              <a:gd name="connsiteY5" fmla="*/ 0 h 237275"/>
              <a:gd name="connsiteX0" fmla="*/ 92443 w 92444"/>
              <a:gd name="connsiteY0" fmla="*/ 237275 h 237275"/>
              <a:gd name="connsiteX1" fmla="*/ 0 w 92444"/>
              <a:gd name="connsiteY1" fmla="*/ 221869 h 237275"/>
              <a:gd name="connsiteX2" fmla="*/ 1 w 92444"/>
              <a:gd name="connsiteY2" fmla="*/ 134044 h 237275"/>
              <a:gd name="connsiteX3" fmla="*/ 1 w 92444"/>
              <a:gd name="connsiteY3" fmla="*/ 103232 h 237275"/>
              <a:gd name="connsiteX4" fmla="*/ 1 w 92444"/>
              <a:gd name="connsiteY4" fmla="*/ 15406 h 237275"/>
              <a:gd name="connsiteX5" fmla="*/ 92444 w 92444"/>
              <a:gd name="connsiteY5" fmla="*/ 0 h 237275"/>
              <a:gd name="connsiteX6" fmla="*/ 92443 w 92444"/>
              <a:gd name="connsiteY6" fmla="*/ 237275 h 237275"/>
              <a:gd name="connsiteX0" fmla="*/ 92443 w 92444"/>
              <a:gd name="connsiteY0" fmla="*/ 237275 h 237275"/>
              <a:gd name="connsiteX1" fmla="*/ 0 w 92444"/>
              <a:gd name="connsiteY1" fmla="*/ 221869 h 237275"/>
              <a:gd name="connsiteX2" fmla="*/ 1 w 92444"/>
              <a:gd name="connsiteY2" fmla="*/ 134044 h 237275"/>
              <a:gd name="connsiteX3" fmla="*/ 1 w 92444"/>
              <a:gd name="connsiteY3" fmla="*/ 103232 h 237275"/>
              <a:gd name="connsiteX4" fmla="*/ 1 w 92444"/>
              <a:gd name="connsiteY4" fmla="*/ 15406 h 237275"/>
              <a:gd name="connsiteX5" fmla="*/ 92444 w 92444"/>
              <a:gd name="connsiteY5" fmla="*/ 0 h 23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44" h="237275" stroke="0" extrusionOk="0">
                <a:moveTo>
                  <a:pt x="92443" y="237275"/>
                </a:moveTo>
                <a:cubicBezTo>
                  <a:pt x="41388" y="237275"/>
                  <a:pt x="0" y="230377"/>
                  <a:pt x="0" y="221869"/>
                </a:cubicBezTo>
                <a:cubicBezTo>
                  <a:pt x="0" y="192594"/>
                  <a:pt x="1" y="153817"/>
                  <a:pt x="1" y="134044"/>
                </a:cubicBezTo>
                <a:lnTo>
                  <a:pt x="1" y="103232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  <a:cubicBezTo>
                  <a:pt x="92444" y="79092"/>
                  <a:pt x="92443" y="158183"/>
                  <a:pt x="92443" y="237275"/>
                </a:cubicBezTo>
                <a:close/>
              </a:path>
              <a:path w="92444" h="237275" fill="none">
                <a:moveTo>
                  <a:pt x="92443" y="237275"/>
                </a:moveTo>
                <a:cubicBezTo>
                  <a:pt x="41388" y="237275"/>
                  <a:pt x="0" y="230377"/>
                  <a:pt x="0" y="221869"/>
                </a:cubicBezTo>
                <a:cubicBezTo>
                  <a:pt x="0" y="192594"/>
                  <a:pt x="1" y="153817"/>
                  <a:pt x="1" y="134044"/>
                </a:cubicBezTo>
                <a:lnTo>
                  <a:pt x="1" y="103232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Left Brace 12"/>
          <p:cNvSpPr/>
          <p:nvPr/>
        </p:nvSpPr>
        <p:spPr>
          <a:xfrm rot="16200000">
            <a:off x="4379117" y="1852200"/>
            <a:ext cx="92444" cy="133647"/>
          </a:xfrm>
          <a:custGeom>
            <a:avLst/>
            <a:gdLst>
              <a:gd name="connsiteX0" fmla="*/ 184885 w 184885"/>
              <a:gd name="connsiteY0" fmla="*/ 144776 h 144776"/>
              <a:gd name="connsiteX1" fmla="*/ 92442 w 184885"/>
              <a:gd name="connsiteY1" fmla="*/ 132712 h 144776"/>
              <a:gd name="connsiteX2" fmla="*/ 92443 w 184885"/>
              <a:gd name="connsiteY2" fmla="*/ 84452 h 144776"/>
              <a:gd name="connsiteX3" fmla="*/ 0 w 184885"/>
              <a:gd name="connsiteY3" fmla="*/ 72388 h 144776"/>
              <a:gd name="connsiteX4" fmla="*/ 92443 w 184885"/>
              <a:gd name="connsiteY4" fmla="*/ 60324 h 144776"/>
              <a:gd name="connsiteX5" fmla="*/ 92443 w 184885"/>
              <a:gd name="connsiteY5" fmla="*/ 12064 h 144776"/>
              <a:gd name="connsiteX6" fmla="*/ 184886 w 184885"/>
              <a:gd name="connsiteY6" fmla="*/ 0 h 144776"/>
              <a:gd name="connsiteX7" fmla="*/ 184885 w 184885"/>
              <a:gd name="connsiteY7" fmla="*/ 144776 h 144776"/>
              <a:gd name="connsiteX0" fmla="*/ 184885 w 184885"/>
              <a:gd name="connsiteY0" fmla="*/ 144776 h 144776"/>
              <a:gd name="connsiteX1" fmla="*/ 92442 w 184885"/>
              <a:gd name="connsiteY1" fmla="*/ 132712 h 144776"/>
              <a:gd name="connsiteX2" fmla="*/ 92443 w 184885"/>
              <a:gd name="connsiteY2" fmla="*/ 84452 h 144776"/>
              <a:gd name="connsiteX3" fmla="*/ 0 w 184885"/>
              <a:gd name="connsiteY3" fmla="*/ 72388 h 144776"/>
              <a:gd name="connsiteX4" fmla="*/ 92443 w 184885"/>
              <a:gd name="connsiteY4" fmla="*/ 60324 h 144776"/>
              <a:gd name="connsiteX5" fmla="*/ 92443 w 184885"/>
              <a:gd name="connsiteY5" fmla="*/ 12064 h 144776"/>
              <a:gd name="connsiteX6" fmla="*/ 184886 w 184885"/>
              <a:gd name="connsiteY6" fmla="*/ 0 h 144776"/>
              <a:gd name="connsiteX0" fmla="*/ 184885 w 184886"/>
              <a:gd name="connsiteY0" fmla="*/ 144776 h 144776"/>
              <a:gd name="connsiteX1" fmla="*/ 92442 w 184886"/>
              <a:gd name="connsiteY1" fmla="*/ 132712 h 144776"/>
              <a:gd name="connsiteX2" fmla="*/ 92443 w 184886"/>
              <a:gd name="connsiteY2" fmla="*/ 84452 h 144776"/>
              <a:gd name="connsiteX3" fmla="*/ 0 w 184886"/>
              <a:gd name="connsiteY3" fmla="*/ 72388 h 144776"/>
              <a:gd name="connsiteX4" fmla="*/ 92443 w 184886"/>
              <a:gd name="connsiteY4" fmla="*/ 60324 h 144776"/>
              <a:gd name="connsiteX5" fmla="*/ 92443 w 184886"/>
              <a:gd name="connsiteY5" fmla="*/ 12064 h 144776"/>
              <a:gd name="connsiteX6" fmla="*/ 184886 w 184886"/>
              <a:gd name="connsiteY6" fmla="*/ 0 h 144776"/>
              <a:gd name="connsiteX7" fmla="*/ 184885 w 184886"/>
              <a:gd name="connsiteY7" fmla="*/ 144776 h 144776"/>
              <a:gd name="connsiteX0" fmla="*/ 184885 w 184886"/>
              <a:gd name="connsiteY0" fmla="*/ 144776 h 144776"/>
              <a:gd name="connsiteX1" fmla="*/ 92442 w 184886"/>
              <a:gd name="connsiteY1" fmla="*/ 132712 h 144776"/>
              <a:gd name="connsiteX2" fmla="*/ 92443 w 184886"/>
              <a:gd name="connsiteY2" fmla="*/ 84452 h 144776"/>
              <a:gd name="connsiteX3" fmla="*/ 92443 w 184886"/>
              <a:gd name="connsiteY3" fmla="*/ 60324 h 144776"/>
              <a:gd name="connsiteX4" fmla="*/ 92443 w 184886"/>
              <a:gd name="connsiteY4" fmla="*/ 12064 h 144776"/>
              <a:gd name="connsiteX5" fmla="*/ 184886 w 184886"/>
              <a:gd name="connsiteY5" fmla="*/ 0 h 144776"/>
              <a:gd name="connsiteX0" fmla="*/ 92443 w 92444"/>
              <a:gd name="connsiteY0" fmla="*/ 144776 h 144776"/>
              <a:gd name="connsiteX1" fmla="*/ 0 w 92444"/>
              <a:gd name="connsiteY1" fmla="*/ 132712 h 144776"/>
              <a:gd name="connsiteX2" fmla="*/ 1 w 92444"/>
              <a:gd name="connsiteY2" fmla="*/ 84452 h 144776"/>
              <a:gd name="connsiteX3" fmla="*/ 1 w 92444"/>
              <a:gd name="connsiteY3" fmla="*/ 60324 h 144776"/>
              <a:gd name="connsiteX4" fmla="*/ 1 w 92444"/>
              <a:gd name="connsiteY4" fmla="*/ 12064 h 144776"/>
              <a:gd name="connsiteX5" fmla="*/ 92444 w 92444"/>
              <a:gd name="connsiteY5" fmla="*/ 0 h 144776"/>
              <a:gd name="connsiteX6" fmla="*/ 92443 w 92444"/>
              <a:gd name="connsiteY6" fmla="*/ 144776 h 144776"/>
              <a:gd name="connsiteX0" fmla="*/ 92443 w 92444"/>
              <a:gd name="connsiteY0" fmla="*/ 144776 h 144776"/>
              <a:gd name="connsiteX1" fmla="*/ 0 w 92444"/>
              <a:gd name="connsiteY1" fmla="*/ 132712 h 144776"/>
              <a:gd name="connsiteX2" fmla="*/ 1 w 92444"/>
              <a:gd name="connsiteY2" fmla="*/ 84452 h 144776"/>
              <a:gd name="connsiteX3" fmla="*/ 1 w 92444"/>
              <a:gd name="connsiteY3" fmla="*/ 60324 h 144776"/>
              <a:gd name="connsiteX4" fmla="*/ 1 w 92444"/>
              <a:gd name="connsiteY4" fmla="*/ 12064 h 144776"/>
              <a:gd name="connsiteX5" fmla="*/ 92444 w 92444"/>
              <a:gd name="connsiteY5" fmla="*/ 0 h 14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44" h="144776" stroke="0" extrusionOk="0">
                <a:moveTo>
                  <a:pt x="92443" y="144776"/>
                </a:moveTo>
                <a:cubicBezTo>
                  <a:pt x="41388" y="144776"/>
                  <a:pt x="0" y="139375"/>
                  <a:pt x="0" y="132712"/>
                </a:cubicBezTo>
                <a:cubicBezTo>
                  <a:pt x="0" y="116625"/>
                  <a:pt x="1" y="96517"/>
                  <a:pt x="1" y="84452"/>
                </a:cubicBezTo>
                <a:lnTo>
                  <a:pt x="1" y="60324"/>
                </a:lnTo>
                <a:lnTo>
                  <a:pt x="1" y="12064"/>
                </a:lnTo>
                <a:cubicBezTo>
                  <a:pt x="1" y="5401"/>
                  <a:pt x="41389" y="0"/>
                  <a:pt x="92444" y="0"/>
                </a:cubicBezTo>
                <a:cubicBezTo>
                  <a:pt x="92444" y="48259"/>
                  <a:pt x="92443" y="96517"/>
                  <a:pt x="92443" y="144776"/>
                </a:cubicBezTo>
                <a:close/>
              </a:path>
              <a:path w="92444" h="144776" fill="none">
                <a:moveTo>
                  <a:pt x="92443" y="144776"/>
                </a:moveTo>
                <a:cubicBezTo>
                  <a:pt x="41388" y="144776"/>
                  <a:pt x="0" y="139375"/>
                  <a:pt x="0" y="132712"/>
                </a:cubicBezTo>
                <a:cubicBezTo>
                  <a:pt x="0" y="116625"/>
                  <a:pt x="1" y="96517"/>
                  <a:pt x="1" y="84452"/>
                </a:cubicBezTo>
                <a:lnTo>
                  <a:pt x="1" y="60324"/>
                </a:lnTo>
                <a:lnTo>
                  <a:pt x="1" y="12064"/>
                </a:lnTo>
                <a:cubicBezTo>
                  <a:pt x="1" y="5401"/>
                  <a:pt x="41389" y="0"/>
                  <a:pt x="92444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Left Brace 13"/>
          <p:cNvSpPr/>
          <p:nvPr/>
        </p:nvSpPr>
        <p:spPr>
          <a:xfrm rot="16200000">
            <a:off x="4726647" y="1662072"/>
            <a:ext cx="92444" cy="510746"/>
          </a:xfrm>
          <a:custGeom>
            <a:avLst/>
            <a:gdLst>
              <a:gd name="connsiteX0" fmla="*/ 184885 w 184885"/>
              <a:gd name="connsiteY0" fmla="*/ 510746 h 510746"/>
              <a:gd name="connsiteX1" fmla="*/ 92442 w 184885"/>
              <a:gd name="connsiteY1" fmla="*/ 495340 h 510746"/>
              <a:gd name="connsiteX2" fmla="*/ 92443 w 184885"/>
              <a:gd name="connsiteY2" fmla="*/ 270779 h 510746"/>
              <a:gd name="connsiteX3" fmla="*/ 0 w 184885"/>
              <a:gd name="connsiteY3" fmla="*/ 255373 h 510746"/>
              <a:gd name="connsiteX4" fmla="*/ 92443 w 184885"/>
              <a:gd name="connsiteY4" fmla="*/ 239967 h 510746"/>
              <a:gd name="connsiteX5" fmla="*/ 92443 w 184885"/>
              <a:gd name="connsiteY5" fmla="*/ 15406 h 510746"/>
              <a:gd name="connsiteX6" fmla="*/ 184886 w 184885"/>
              <a:gd name="connsiteY6" fmla="*/ 0 h 510746"/>
              <a:gd name="connsiteX7" fmla="*/ 184885 w 184885"/>
              <a:gd name="connsiteY7" fmla="*/ 510746 h 510746"/>
              <a:gd name="connsiteX0" fmla="*/ 184885 w 184885"/>
              <a:gd name="connsiteY0" fmla="*/ 510746 h 510746"/>
              <a:gd name="connsiteX1" fmla="*/ 92442 w 184885"/>
              <a:gd name="connsiteY1" fmla="*/ 495340 h 510746"/>
              <a:gd name="connsiteX2" fmla="*/ 92443 w 184885"/>
              <a:gd name="connsiteY2" fmla="*/ 270779 h 510746"/>
              <a:gd name="connsiteX3" fmla="*/ 0 w 184885"/>
              <a:gd name="connsiteY3" fmla="*/ 255373 h 510746"/>
              <a:gd name="connsiteX4" fmla="*/ 92443 w 184885"/>
              <a:gd name="connsiteY4" fmla="*/ 239967 h 510746"/>
              <a:gd name="connsiteX5" fmla="*/ 92443 w 184885"/>
              <a:gd name="connsiteY5" fmla="*/ 15406 h 510746"/>
              <a:gd name="connsiteX6" fmla="*/ 184886 w 184885"/>
              <a:gd name="connsiteY6" fmla="*/ 0 h 510746"/>
              <a:gd name="connsiteX0" fmla="*/ 184885 w 184886"/>
              <a:gd name="connsiteY0" fmla="*/ 510746 h 510746"/>
              <a:gd name="connsiteX1" fmla="*/ 92442 w 184886"/>
              <a:gd name="connsiteY1" fmla="*/ 495340 h 510746"/>
              <a:gd name="connsiteX2" fmla="*/ 92443 w 184886"/>
              <a:gd name="connsiteY2" fmla="*/ 270779 h 510746"/>
              <a:gd name="connsiteX3" fmla="*/ 0 w 184886"/>
              <a:gd name="connsiteY3" fmla="*/ 255373 h 510746"/>
              <a:gd name="connsiteX4" fmla="*/ 92443 w 184886"/>
              <a:gd name="connsiteY4" fmla="*/ 239967 h 510746"/>
              <a:gd name="connsiteX5" fmla="*/ 92443 w 184886"/>
              <a:gd name="connsiteY5" fmla="*/ 15406 h 510746"/>
              <a:gd name="connsiteX6" fmla="*/ 184886 w 184886"/>
              <a:gd name="connsiteY6" fmla="*/ 0 h 510746"/>
              <a:gd name="connsiteX7" fmla="*/ 184885 w 184886"/>
              <a:gd name="connsiteY7" fmla="*/ 510746 h 510746"/>
              <a:gd name="connsiteX0" fmla="*/ 184885 w 184886"/>
              <a:gd name="connsiteY0" fmla="*/ 510746 h 510746"/>
              <a:gd name="connsiteX1" fmla="*/ 92442 w 184886"/>
              <a:gd name="connsiteY1" fmla="*/ 495340 h 510746"/>
              <a:gd name="connsiteX2" fmla="*/ 92443 w 184886"/>
              <a:gd name="connsiteY2" fmla="*/ 270779 h 510746"/>
              <a:gd name="connsiteX3" fmla="*/ 92443 w 184886"/>
              <a:gd name="connsiteY3" fmla="*/ 239967 h 510746"/>
              <a:gd name="connsiteX4" fmla="*/ 92443 w 184886"/>
              <a:gd name="connsiteY4" fmla="*/ 15406 h 510746"/>
              <a:gd name="connsiteX5" fmla="*/ 184886 w 184886"/>
              <a:gd name="connsiteY5" fmla="*/ 0 h 510746"/>
              <a:gd name="connsiteX0" fmla="*/ 92443 w 92444"/>
              <a:gd name="connsiteY0" fmla="*/ 510746 h 510746"/>
              <a:gd name="connsiteX1" fmla="*/ 0 w 92444"/>
              <a:gd name="connsiteY1" fmla="*/ 495340 h 510746"/>
              <a:gd name="connsiteX2" fmla="*/ 1 w 92444"/>
              <a:gd name="connsiteY2" fmla="*/ 270779 h 510746"/>
              <a:gd name="connsiteX3" fmla="*/ 1 w 92444"/>
              <a:gd name="connsiteY3" fmla="*/ 239967 h 510746"/>
              <a:gd name="connsiteX4" fmla="*/ 1 w 92444"/>
              <a:gd name="connsiteY4" fmla="*/ 15406 h 510746"/>
              <a:gd name="connsiteX5" fmla="*/ 92444 w 92444"/>
              <a:gd name="connsiteY5" fmla="*/ 0 h 510746"/>
              <a:gd name="connsiteX6" fmla="*/ 92443 w 92444"/>
              <a:gd name="connsiteY6" fmla="*/ 510746 h 510746"/>
              <a:gd name="connsiteX0" fmla="*/ 92443 w 92444"/>
              <a:gd name="connsiteY0" fmla="*/ 510746 h 510746"/>
              <a:gd name="connsiteX1" fmla="*/ 0 w 92444"/>
              <a:gd name="connsiteY1" fmla="*/ 495340 h 510746"/>
              <a:gd name="connsiteX2" fmla="*/ 1 w 92444"/>
              <a:gd name="connsiteY2" fmla="*/ 270779 h 510746"/>
              <a:gd name="connsiteX3" fmla="*/ 1 w 92444"/>
              <a:gd name="connsiteY3" fmla="*/ 239967 h 510746"/>
              <a:gd name="connsiteX4" fmla="*/ 1 w 92444"/>
              <a:gd name="connsiteY4" fmla="*/ 15406 h 510746"/>
              <a:gd name="connsiteX5" fmla="*/ 92444 w 92444"/>
              <a:gd name="connsiteY5" fmla="*/ 0 h 51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44" h="510746" stroke="0" extrusionOk="0">
                <a:moveTo>
                  <a:pt x="92443" y="510746"/>
                </a:moveTo>
                <a:cubicBezTo>
                  <a:pt x="41388" y="510746"/>
                  <a:pt x="0" y="503848"/>
                  <a:pt x="0" y="495340"/>
                </a:cubicBezTo>
                <a:cubicBezTo>
                  <a:pt x="0" y="420486"/>
                  <a:pt x="1" y="313341"/>
                  <a:pt x="1" y="270779"/>
                </a:cubicBezTo>
                <a:lnTo>
                  <a:pt x="1" y="239967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  <a:cubicBezTo>
                  <a:pt x="92444" y="170249"/>
                  <a:pt x="92443" y="340497"/>
                  <a:pt x="92443" y="510746"/>
                </a:cubicBezTo>
                <a:close/>
              </a:path>
              <a:path w="92444" h="510746" fill="none">
                <a:moveTo>
                  <a:pt x="92443" y="510746"/>
                </a:moveTo>
                <a:cubicBezTo>
                  <a:pt x="41388" y="510746"/>
                  <a:pt x="0" y="503848"/>
                  <a:pt x="0" y="495340"/>
                </a:cubicBezTo>
                <a:cubicBezTo>
                  <a:pt x="0" y="420486"/>
                  <a:pt x="1" y="313341"/>
                  <a:pt x="1" y="270779"/>
                </a:cubicBezTo>
                <a:lnTo>
                  <a:pt x="1" y="239967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Left Brace 14"/>
          <p:cNvSpPr/>
          <p:nvPr/>
        </p:nvSpPr>
        <p:spPr>
          <a:xfrm rot="16200000">
            <a:off x="5136340" y="1790715"/>
            <a:ext cx="88325" cy="249339"/>
          </a:xfrm>
          <a:custGeom>
            <a:avLst/>
            <a:gdLst>
              <a:gd name="connsiteX0" fmla="*/ 184885 w 184885"/>
              <a:gd name="connsiteY0" fmla="*/ 249339 h 249339"/>
              <a:gd name="connsiteX1" fmla="*/ 92442 w 184885"/>
              <a:gd name="connsiteY1" fmla="*/ 233933 h 249339"/>
              <a:gd name="connsiteX2" fmla="*/ 92443 w 184885"/>
              <a:gd name="connsiteY2" fmla="*/ 140076 h 249339"/>
              <a:gd name="connsiteX3" fmla="*/ 0 w 184885"/>
              <a:gd name="connsiteY3" fmla="*/ 124670 h 249339"/>
              <a:gd name="connsiteX4" fmla="*/ 92443 w 184885"/>
              <a:gd name="connsiteY4" fmla="*/ 109264 h 249339"/>
              <a:gd name="connsiteX5" fmla="*/ 92443 w 184885"/>
              <a:gd name="connsiteY5" fmla="*/ 15406 h 249339"/>
              <a:gd name="connsiteX6" fmla="*/ 184886 w 184885"/>
              <a:gd name="connsiteY6" fmla="*/ 0 h 249339"/>
              <a:gd name="connsiteX7" fmla="*/ 184885 w 184885"/>
              <a:gd name="connsiteY7" fmla="*/ 249339 h 249339"/>
              <a:gd name="connsiteX0" fmla="*/ 184885 w 184885"/>
              <a:gd name="connsiteY0" fmla="*/ 249339 h 249339"/>
              <a:gd name="connsiteX1" fmla="*/ 92442 w 184885"/>
              <a:gd name="connsiteY1" fmla="*/ 233933 h 249339"/>
              <a:gd name="connsiteX2" fmla="*/ 92443 w 184885"/>
              <a:gd name="connsiteY2" fmla="*/ 140076 h 249339"/>
              <a:gd name="connsiteX3" fmla="*/ 0 w 184885"/>
              <a:gd name="connsiteY3" fmla="*/ 124670 h 249339"/>
              <a:gd name="connsiteX4" fmla="*/ 92443 w 184885"/>
              <a:gd name="connsiteY4" fmla="*/ 109264 h 249339"/>
              <a:gd name="connsiteX5" fmla="*/ 92443 w 184885"/>
              <a:gd name="connsiteY5" fmla="*/ 15406 h 249339"/>
              <a:gd name="connsiteX6" fmla="*/ 184886 w 184885"/>
              <a:gd name="connsiteY6" fmla="*/ 0 h 249339"/>
              <a:gd name="connsiteX0" fmla="*/ 184885 w 184886"/>
              <a:gd name="connsiteY0" fmla="*/ 249339 h 249339"/>
              <a:gd name="connsiteX1" fmla="*/ 92442 w 184886"/>
              <a:gd name="connsiteY1" fmla="*/ 233933 h 249339"/>
              <a:gd name="connsiteX2" fmla="*/ 92443 w 184886"/>
              <a:gd name="connsiteY2" fmla="*/ 140076 h 249339"/>
              <a:gd name="connsiteX3" fmla="*/ 0 w 184886"/>
              <a:gd name="connsiteY3" fmla="*/ 124670 h 249339"/>
              <a:gd name="connsiteX4" fmla="*/ 92443 w 184886"/>
              <a:gd name="connsiteY4" fmla="*/ 109264 h 249339"/>
              <a:gd name="connsiteX5" fmla="*/ 92443 w 184886"/>
              <a:gd name="connsiteY5" fmla="*/ 15406 h 249339"/>
              <a:gd name="connsiteX6" fmla="*/ 184886 w 184886"/>
              <a:gd name="connsiteY6" fmla="*/ 0 h 249339"/>
              <a:gd name="connsiteX7" fmla="*/ 184885 w 184886"/>
              <a:gd name="connsiteY7" fmla="*/ 249339 h 249339"/>
              <a:gd name="connsiteX0" fmla="*/ 184885 w 184886"/>
              <a:gd name="connsiteY0" fmla="*/ 249339 h 249339"/>
              <a:gd name="connsiteX1" fmla="*/ 92442 w 184886"/>
              <a:gd name="connsiteY1" fmla="*/ 233933 h 249339"/>
              <a:gd name="connsiteX2" fmla="*/ 92443 w 184886"/>
              <a:gd name="connsiteY2" fmla="*/ 140076 h 249339"/>
              <a:gd name="connsiteX3" fmla="*/ 92443 w 184886"/>
              <a:gd name="connsiteY3" fmla="*/ 109264 h 249339"/>
              <a:gd name="connsiteX4" fmla="*/ 92443 w 184886"/>
              <a:gd name="connsiteY4" fmla="*/ 15406 h 249339"/>
              <a:gd name="connsiteX5" fmla="*/ 184886 w 184886"/>
              <a:gd name="connsiteY5" fmla="*/ 0 h 249339"/>
              <a:gd name="connsiteX0" fmla="*/ 92443 w 92444"/>
              <a:gd name="connsiteY0" fmla="*/ 249339 h 249339"/>
              <a:gd name="connsiteX1" fmla="*/ 0 w 92444"/>
              <a:gd name="connsiteY1" fmla="*/ 233933 h 249339"/>
              <a:gd name="connsiteX2" fmla="*/ 1 w 92444"/>
              <a:gd name="connsiteY2" fmla="*/ 140076 h 249339"/>
              <a:gd name="connsiteX3" fmla="*/ 1 w 92444"/>
              <a:gd name="connsiteY3" fmla="*/ 109264 h 249339"/>
              <a:gd name="connsiteX4" fmla="*/ 1 w 92444"/>
              <a:gd name="connsiteY4" fmla="*/ 15406 h 249339"/>
              <a:gd name="connsiteX5" fmla="*/ 92444 w 92444"/>
              <a:gd name="connsiteY5" fmla="*/ 0 h 249339"/>
              <a:gd name="connsiteX6" fmla="*/ 92443 w 92444"/>
              <a:gd name="connsiteY6" fmla="*/ 249339 h 249339"/>
              <a:gd name="connsiteX0" fmla="*/ 92443 w 92444"/>
              <a:gd name="connsiteY0" fmla="*/ 249339 h 249339"/>
              <a:gd name="connsiteX1" fmla="*/ 0 w 92444"/>
              <a:gd name="connsiteY1" fmla="*/ 233933 h 249339"/>
              <a:gd name="connsiteX2" fmla="*/ 1 w 92444"/>
              <a:gd name="connsiteY2" fmla="*/ 140076 h 249339"/>
              <a:gd name="connsiteX3" fmla="*/ 1 w 92444"/>
              <a:gd name="connsiteY3" fmla="*/ 109264 h 249339"/>
              <a:gd name="connsiteX4" fmla="*/ 1 w 92444"/>
              <a:gd name="connsiteY4" fmla="*/ 15406 h 249339"/>
              <a:gd name="connsiteX5" fmla="*/ 92444 w 92444"/>
              <a:gd name="connsiteY5" fmla="*/ 0 h 24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44" h="249339" stroke="0" extrusionOk="0">
                <a:moveTo>
                  <a:pt x="92443" y="249339"/>
                </a:moveTo>
                <a:cubicBezTo>
                  <a:pt x="41388" y="249339"/>
                  <a:pt x="0" y="242441"/>
                  <a:pt x="0" y="233933"/>
                </a:cubicBezTo>
                <a:cubicBezTo>
                  <a:pt x="0" y="202647"/>
                  <a:pt x="1" y="160854"/>
                  <a:pt x="1" y="140076"/>
                </a:cubicBezTo>
                <a:lnTo>
                  <a:pt x="1" y="109264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  <a:cubicBezTo>
                  <a:pt x="92444" y="83113"/>
                  <a:pt x="92443" y="166226"/>
                  <a:pt x="92443" y="249339"/>
                </a:cubicBezTo>
                <a:close/>
              </a:path>
              <a:path w="92444" h="249339" fill="none">
                <a:moveTo>
                  <a:pt x="92443" y="249339"/>
                </a:moveTo>
                <a:cubicBezTo>
                  <a:pt x="41388" y="249339"/>
                  <a:pt x="0" y="242441"/>
                  <a:pt x="0" y="233933"/>
                </a:cubicBezTo>
                <a:cubicBezTo>
                  <a:pt x="0" y="202647"/>
                  <a:pt x="1" y="160854"/>
                  <a:pt x="1" y="140076"/>
                </a:cubicBezTo>
                <a:lnTo>
                  <a:pt x="1" y="109264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27" y="2996952"/>
            <a:ext cx="3912974" cy="35199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14" y="3933056"/>
            <a:ext cx="3428658" cy="25714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919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770" y="13294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/>
              <a:t>Run-Length Encoding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6592" y="906164"/>
            <a:ext cx="8237321" cy="5835204"/>
          </a:xfrm>
        </p:spPr>
        <p:txBody>
          <a:bodyPr>
            <a:normAutofit fontScale="92500"/>
          </a:bodyPr>
          <a:lstStyle/>
          <a:p>
            <a:r>
              <a:rPr lang="en-ZA" sz="2000" dirty="0"/>
              <a:t>We iterate through the letters in the input text</a:t>
            </a:r>
          </a:p>
          <a:p>
            <a:pPr lvl="1"/>
            <a:r>
              <a:rPr lang="en-ZA" sz="1700" dirty="0"/>
              <a:t>Encode each run with just two characters</a:t>
            </a:r>
          </a:p>
          <a:p>
            <a:endParaRPr lang="en-ZA" sz="2000" dirty="0"/>
          </a:p>
          <a:p>
            <a:endParaRPr lang="en-ZA" sz="800" dirty="0"/>
          </a:p>
          <a:p>
            <a:pPr lvl="1"/>
            <a:r>
              <a:rPr lang="en-ZA" sz="1700" dirty="0"/>
              <a:t>4A2B</a:t>
            </a:r>
            <a:r>
              <a:rPr lang="en-ZA" sz="1700" dirty="0">
                <a:solidFill>
                  <a:srgbClr val="FF0000"/>
                </a:solidFill>
              </a:rPr>
              <a:t>1C</a:t>
            </a:r>
            <a:r>
              <a:rPr lang="en-ZA" sz="1700" dirty="0"/>
              <a:t>4D2E</a:t>
            </a:r>
          </a:p>
          <a:p>
            <a:pPr lvl="1"/>
            <a:r>
              <a:rPr lang="en-ZA" sz="1700" dirty="0"/>
              <a:t>The 1</a:t>
            </a:r>
            <a:r>
              <a:rPr lang="en-ZA" sz="1700" baseline="30000" dirty="0"/>
              <a:t>st</a:t>
            </a:r>
            <a:r>
              <a:rPr lang="en-ZA" sz="1700" dirty="0"/>
              <a:t>, 2</a:t>
            </a:r>
            <a:r>
              <a:rPr lang="en-ZA" sz="1700" baseline="30000" dirty="0"/>
              <a:t>nd</a:t>
            </a:r>
            <a:r>
              <a:rPr lang="en-ZA" sz="1700" dirty="0"/>
              <a:t>, 4</a:t>
            </a:r>
            <a:r>
              <a:rPr lang="en-ZA" sz="1700" baseline="30000" dirty="0"/>
              <a:t>th</a:t>
            </a:r>
            <a:r>
              <a:rPr lang="en-ZA" sz="1700" dirty="0"/>
              <a:t> &amp; 5</a:t>
            </a:r>
            <a:r>
              <a:rPr lang="en-ZA" sz="1700" baseline="30000" dirty="0"/>
              <a:t>th</a:t>
            </a:r>
            <a:r>
              <a:rPr lang="en-ZA" sz="1700" dirty="0"/>
              <a:t> parts are either compressed or remain the same length</a:t>
            </a:r>
          </a:p>
          <a:p>
            <a:pPr lvl="1"/>
            <a:r>
              <a:rPr lang="en-ZA" sz="1700" dirty="0"/>
              <a:t>The one exception is </a:t>
            </a:r>
            <a:r>
              <a:rPr lang="en-ZA" sz="1700" dirty="0">
                <a:solidFill>
                  <a:srgbClr val="FF0000"/>
                </a:solidFill>
              </a:rPr>
              <a:t>C</a:t>
            </a:r>
            <a:r>
              <a:rPr lang="en-ZA" sz="1700" dirty="0"/>
              <a:t>, where we’ve actually increased the space used</a:t>
            </a:r>
          </a:p>
          <a:p>
            <a:r>
              <a:rPr lang="en-ZA" sz="2000" dirty="0">
                <a:solidFill>
                  <a:srgbClr val="0070C0"/>
                </a:solidFill>
              </a:rPr>
              <a:t>Solution to this problem</a:t>
            </a:r>
            <a:endParaRPr lang="en-ZA" sz="2000" dirty="0"/>
          </a:p>
          <a:p>
            <a:pPr lvl="1"/>
            <a:r>
              <a:rPr lang="en-ZA" sz="1700" dirty="0"/>
              <a:t>Compress only the runs that are long enough</a:t>
            </a:r>
          </a:p>
          <a:p>
            <a:pPr lvl="1"/>
            <a:r>
              <a:rPr lang="en-ZA" sz="1700" dirty="0"/>
              <a:t>How will we know what is compressed and what isn’t?</a:t>
            </a:r>
          </a:p>
          <a:p>
            <a:pPr lvl="1"/>
            <a:r>
              <a:rPr lang="en-ZA" sz="1700" dirty="0"/>
              <a:t>Use a </a:t>
            </a:r>
            <a:r>
              <a:rPr lang="en-ZA" sz="1700" dirty="0">
                <a:solidFill>
                  <a:srgbClr val="00B050"/>
                </a:solidFill>
              </a:rPr>
              <a:t>special character </a:t>
            </a:r>
            <a:r>
              <a:rPr lang="en-ZA" sz="1700" dirty="0"/>
              <a:t>(an escape character) to show compressed runs</a:t>
            </a:r>
          </a:p>
          <a:p>
            <a:pPr lvl="1"/>
            <a:r>
              <a:rPr lang="en-ZA" sz="1700" dirty="0"/>
              <a:t>For example, if % is the escape character, the encoding is </a:t>
            </a:r>
            <a:r>
              <a:rPr lang="en-ZA" sz="1700" dirty="0">
                <a:solidFill>
                  <a:srgbClr val="0070C0"/>
                </a:solidFill>
              </a:rPr>
              <a:t>%4A</a:t>
            </a:r>
            <a:r>
              <a:rPr lang="en-ZA" sz="1700" dirty="0">
                <a:solidFill>
                  <a:srgbClr val="FF0000"/>
                </a:solidFill>
              </a:rPr>
              <a:t>%2B</a:t>
            </a:r>
            <a:r>
              <a:rPr lang="en-ZA" sz="1700" dirty="0">
                <a:solidFill>
                  <a:srgbClr val="0070C0"/>
                </a:solidFill>
              </a:rPr>
              <a:t>C</a:t>
            </a:r>
            <a:r>
              <a:rPr lang="en-ZA" sz="1700" dirty="0">
                <a:solidFill>
                  <a:srgbClr val="FF0000"/>
                </a:solidFill>
              </a:rPr>
              <a:t>%4D</a:t>
            </a:r>
            <a:r>
              <a:rPr lang="en-ZA" sz="1700" dirty="0">
                <a:solidFill>
                  <a:srgbClr val="0070C0"/>
                </a:solidFill>
              </a:rPr>
              <a:t>%2E</a:t>
            </a:r>
          </a:p>
          <a:p>
            <a:pPr lvl="1"/>
            <a:r>
              <a:rPr lang="en-ZA" sz="1700" dirty="0"/>
              <a:t>But </a:t>
            </a:r>
            <a:r>
              <a:rPr lang="en-ZA" sz="1700" dirty="0">
                <a:solidFill>
                  <a:srgbClr val="0070C0"/>
                </a:solidFill>
              </a:rPr>
              <a:t>BB</a:t>
            </a:r>
            <a:r>
              <a:rPr lang="en-ZA" sz="1700" dirty="0"/>
              <a:t> and </a:t>
            </a:r>
            <a:r>
              <a:rPr lang="en-ZA" sz="1700" dirty="0">
                <a:solidFill>
                  <a:srgbClr val="FF0000"/>
                </a:solidFill>
              </a:rPr>
              <a:t>EE</a:t>
            </a:r>
            <a:r>
              <a:rPr lang="en-ZA" sz="1700" dirty="0"/>
              <a:t> is actually shorter than </a:t>
            </a:r>
            <a:r>
              <a:rPr lang="en-ZA" sz="1700" dirty="0">
                <a:solidFill>
                  <a:srgbClr val="0070C0"/>
                </a:solidFill>
              </a:rPr>
              <a:t>%2B </a:t>
            </a:r>
            <a:r>
              <a:rPr lang="en-ZA" sz="1700" dirty="0"/>
              <a:t>and </a:t>
            </a:r>
            <a:r>
              <a:rPr lang="en-ZA" sz="1700" dirty="0">
                <a:solidFill>
                  <a:srgbClr val="FF0000"/>
                </a:solidFill>
              </a:rPr>
              <a:t>%2E</a:t>
            </a:r>
          </a:p>
          <a:p>
            <a:pPr lvl="1"/>
            <a:r>
              <a:rPr lang="en-ZA" sz="1700" dirty="0"/>
              <a:t>Solve this by compressing only runs that are 3 or more symbols long </a:t>
            </a:r>
          </a:p>
          <a:p>
            <a:pPr lvl="1"/>
            <a:r>
              <a:rPr lang="en-ZA" sz="1700" dirty="0"/>
              <a:t>For example, </a:t>
            </a:r>
            <a:r>
              <a:rPr lang="en-ZA" sz="1700" dirty="0">
                <a:solidFill>
                  <a:srgbClr val="0070C0"/>
                </a:solidFill>
              </a:rPr>
              <a:t>%4A</a:t>
            </a:r>
            <a:r>
              <a:rPr lang="en-ZA" sz="1700" dirty="0">
                <a:solidFill>
                  <a:srgbClr val="FF0000"/>
                </a:solidFill>
              </a:rPr>
              <a:t>BB</a:t>
            </a:r>
            <a:r>
              <a:rPr lang="en-ZA" sz="1700" dirty="0">
                <a:solidFill>
                  <a:srgbClr val="0070C0"/>
                </a:solidFill>
              </a:rPr>
              <a:t>C</a:t>
            </a:r>
            <a:r>
              <a:rPr lang="en-ZA" sz="1700" dirty="0">
                <a:solidFill>
                  <a:srgbClr val="FF0000"/>
                </a:solidFill>
              </a:rPr>
              <a:t>%4D</a:t>
            </a:r>
            <a:r>
              <a:rPr lang="en-ZA" sz="1700" dirty="0">
                <a:solidFill>
                  <a:srgbClr val="0070C0"/>
                </a:solidFill>
              </a:rPr>
              <a:t>EE</a:t>
            </a:r>
            <a:endParaRPr lang="en-ZA" sz="2000" dirty="0">
              <a:solidFill>
                <a:srgbClr val="00B050"/>
              </a:solidFill>
            </a:endParaRPr>
          </a:p>
          <a:p>
            <a:r>
              <a:rPr lang="en-ZA" sz="2000" dirty="0"/>
              <a:t>Consider </a:t>
            </a:r>
            <a:r>
              <a:rPr lang="en-ZA" sz="2000" dirty="0">
                <a:solidFill>
                  <a:srgbClr val="0070C0"/>
                </a:solidFill>
              </a:rPr>
              <a:t>AAABBB</a:t>
            </a:r>
            <a:r>
              <a:rPr lang="en-ZA" sz="2000" dirty="0"/>
              <a:t> versus </a:t>
            </a:r>
            <a:r>
              <a:rPr lang="en-ZA" sz="2000" dirty="0">
                <a:solidFill>
                  <a:srgbClr val="FF0000"/>
                </a:solidFill>
              </a:rPr>
              <a:t>ABABAB</a:t>
            </a:r>
            <a:endParaRPr lang="en-ZA" sz="2000" dirty="0"/>
          </a:p>
          <a:p>
            <a:pPr lvl="1"/>
            <a:r>
              <a:rPr lang="en-ZA" sz="1700" dirty="0"/>
              <a:t>Huffman encoding would compress both, but could run-length encoding?</a:t>
            </a:r>
          </a:p>
          <a:p>
            <a:r>
              <a:rPr lang="en-ZA" sz="2000" dirty="0"/>
              <a:t>In binary there are lots of runs of 0 and 1 bits</a:t>
            </a:r>
          </a:p>
          <a:p>
            <a:pPr lvl="1"/>
            <a:r>
              <a:rPr lang="en-ZA" sz="1700" dirty="0"/>
              <a:t>How would you apply run-length encoding to binary data?</a:t>
            </a:r>
            <a:endParaRPr lang="en-ZA" sz="2000" dirty="0"/>
          </a:p>
          <a:p>
            <a:endParaRPr lang="en-ZA" sz="2000" dirty="0"/>
          </a:p>
        </p:txBody>
      </p:sp>
      <p:sp>
        <p:nvSpPr>
          <p:cNvPr id="10" name="Left Brace 5"/>
          <p:cNvSpPr/>
          <p:nvPr/>
        </p:nvSpPr>
        <p:spPr>
          <a:xfrm rot="16200000">
            <a:off x="3755540" y="1666810"/>
            <a:ext cx="92444" cy="510746"/>
          </a:xfrm>
          <a:custGeom>
            <a:avLst/>
            <a:gdLst>
              <a:gd name="connsiteX0" fmla="*/ 184885 w 184885"/>
              <a:gd name="connsiteY0" fmla="*/ 510746 h 510746"/>
              <a:gd name="connsiteX1" fmla="*/ 92442 w 184885"/>
              <a:gd name="connsiteY1" fmla="*/ 495340 h 510746"/>
              <a:gd name="connsiteX2" fmla="*/ 92443 w 184885"/>
              <a:gd name="connsiteY2" fmla="*/ 270779 h 510746"/>
              <a:gd name="connsiteX3" fmla="*/ 0 w 184885"/>
              <a:gd name="connsiteY3" fmla="*/ 255373 h 510746"/>
              <a:gd name="connsiteX4" fmla="*/ 92443 w 184885"/>
              <a:gd name="connsiteY4" fmla="*/ 239967 h 510746"/>
              <a:gd name="connsiteX5" fmla="*/ 92443 w 184885"/>
              <a:gd name="connsiteY5" fmla="*/ 15406 h 510746"/>
              <a:gd name="connsiteX6" fmla="*/ 184886 w 184885"/>
              <a:gd name="connsiteY6" fmla="*/ 0 h 510746"/>
              <a:gd name="connsiteX7" fmla="*/ 184885 w 184885"/>
              <a:gd name="connsiteY7" fmla="*/ 510746 h 510746"/>
              <a:gd name="connsiteX0" fmla="*/ 184885 w 184885"/>
              <a:gd name="connsiteY0" fmla="*/ 510746 h 510746"/>
              <a:gd name="connsiteX1" fmla="*/ 92442 w 184885"/>
              <a:gd name="connsiteY1" fmla="*/ 495340 h 510746"/>
              <a:gd name="connsiteX2" fmla="*/ 92443 w 184885"/>
              <a:gd name="connsiteY2" fmla="*/ 270779 h 510746"/>
              <a:gd name="connsiteX3" fmla="*/ 0 w 184885"/>
              <a:gd name="connsiteY3" fmla="*/ 255373 h 510746"/>
              <a:gd name="connsiteX4" fmla="*/ 92443 w 184885"/>
              <a:gd name="connsiteY4" fmla="*/ 239967 h 510746"/>
              <a:gd name="connsiteX5" fmla="*/ 92443 w 184885"/>
              <a:gd name="connsiteY5" fmla="*/ 15406 h 510746"/>
              <a:gd name="connsiteX6" fmla="*/ 184886 w 184885"/>
              <a:gd name="connsiteY6" fmla="*/ 0 h 510746"/>
              <a:gd name="connsiteX0" fmla="*/ 184885 w 184886"/>
              <a:gd name="connsiteY0" fmla="*/ 510746 h 510746"/>
              <a:gd name="connsiteX1" fmla="*/ 92442 w 184886"/>
              <a:gd name="connsiteY1" fmla="*/ 495340 h 510746"/>
              <a:gd name="connsiteX2" fmla="*/ 92443 w 184886"/>
              <a:gd name="connsiteY2" fmla="*/ 270779 h 510746"/>
              <a:gd name="connsiteX3" fmla="*/ 0 w 184886"/>
              <a:gd name="connsiteY3" fmla="*/ 255373 h 510746"/>
              <a:gd name="connsiteX4" fmla="*/ 92443 w 184886"/>
              <a:gd name="connsiteY4" fmla="*/ 239967 h 510746"/>
              <a:gd name="connsiteX5" fmla="*/ 92443 w 184886"/>
              <a:gd name="connsiteY5" fmla="*/ 15406 h 510746"/>
              <a:gd name="connsiteX6" fmla="*/ 184886 w 184886"/>
              <a:gd name="connsiteY6" fmla="*/ 0 h 510746"/>
              <a:gd name="connsiteX7" fmla="*/ 184885 w 184886"/>
              <a:gd name="connsiteY7" fmla="*/ 510746 h 510746"/>
              <a:gd name="connsiteX0" fmla="*/ 184885 w 184886"/>
              <a:gd name="connsiteY0" fmla="*/ 510746 h 510746"/>
              <a:gd name="connsiteX1" fmla="*/ 92442 w 184886"/>
              <a:gd name="connsiteY1" fmla="*/ 495340 h 510746"/>
              <a:gd name="connsiteX2" fmla="*/ 92443 w 184886"/>
              <a:gd name="connsiteY2" fmla="*/ 270779 h 510746"/>
              <a:gd name="connsiteX3" fmla="*/ 92443 w 184886"/>
              <a:gd name="connsiteY3" fmla="*/ 239967 h 510746"/>
              <a:gd name="connsiteX4" fmla="*/ 92443 w 184886"/>
              <a:gd name="connsiteY4" fmla="*/ 15406 h 510746"/>
              <a:gd name="connsiteX5" fmla="*/ 184886 w 184886"/>
              <a:gd name="connsiteY5" fmla="*/ 0 h 510746"/>
              <a:gd name="connsiteX0" fmla="*/ 92443 w 92444"/>
              <a:gd name="connsiteY0" fmla="*/ 510746 h 510746"/>
              <a:gd name="connsiteX1" fmla="*/ 0 w 92444"/>
              <a:gd name="connsiteY1" fmla="*/ 495340 h 510746"/>
              <a:gd name="connsiteX2" fmla="*/ 1 w 92444"/>
              <a:gd name="connsiteY2" fmla="*/ 270779 h 510746"/>
              <a:gd name="connsiteX3" fmla="*/ 1 w 92444"/>
              <a:gd name="connsiteY3" fmla="*/ 239967 h 510746"/>
              <a:gd name="connsiteX4" fmla="*/ 1 w 92444"/>
              <a:gd name="connsiteY4" fmla="*/ 15406 h 510746"/>
              <a:gd name="connsiteX5" fmla="*/ 92444 w 92444"/>
              <a:gd name="connsiteY5" fmla="*/ 0 h 510746"/>
              <a:gd name="connsiteX6" fmla="*/ 92443 w 92444"/>
              <a:gd name="connsiteY6" fmla="*/ 510746 h 510746"/>
              <a:gd name="connsiteX0" fmla="*/ 92443 w 92444"/>
              <a:gd name="connsiteY0" fmla="*/ 510746 h 510746"/>
              <a:gd name="connsiteX1" fmla="*/ 0 w 92444"/>
              <a:gd name="connsiteY1" fmla="*/ 495340 h 510746"/>
              <a:gd name="connsiteX2" fmla="*/ 1 w 92444"/>
              <a:gd name="connsiteY2" fmla="*/ 270779 h 510746"/>
              <a:gd name="connsiteX3" fmla="*/ 1 w 92444"/>
              <a:gd name="connsiteY3" fmla="*/ 239967 h 510746"/>
              <a:gd name="connsiteX4" fmla="*/ 1 w 92444"/>
              <a:gd name="connsiteY4" fmla="*/ 15406 h 510746"/>
              <a:gd name="connsiteX5" fmla="*/ 92444 w 92444"/>
              <a:gd name="connsiteY5" fmla="*/ 0 h 51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44" h="510746" stroke="0" extrusionOk="0">
                <a:moveTo>
                  <a:pt x="92443" y="510746"/>
                </a:moveTo>
                <a:cubicBezTo>
                  <a:pt x="41388" y="510746"/>
                  <a:pt x="0" y="503848"/>
                  <a:pt x="0" y="495340"/>
                </a:cubicBezTo>
                <a:cubicBezTo>
                  <a:pt x="0" y="420486"/>
                  <a:pt x="1" y="313341"/>
                  <a:pt x="1" y="270779"/>
                </a:cubicBezTo>
                <a:lnTo>
                  <a:pt x="1" y="239967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  <a:cubicBezTo>
                  <a:pt x="92444" y="170249"/>
                  <a:pt x="92443" y="340497"/>
                  <a:pt x="92443" y="510746"/>
                </a:cubicBezTo>
                <a:close/>
              </a:path>
              <a:path w="92444" h="510746" fill="none">
                <a:moveTo>
                  <a:pt x="92443" y="510746"/>
                </a:moveTo>
                <a:cubicBezTo>
                  <a:pt x="41388" y="510746"/>
                  <a:pt x="0" y="503848"/>
                  <a:pt x="0" y="495340"/>
                </a:cubicBezTo>
                <a:cubicBezTo>
                  <a:pt x="0" y="420486"/>
                  <a:pt x="1" y="313341"/>
                  <a:pt x="1" y="270779"/>
                </a:cubicBezTo>
                <a:lnTo>
                  <a:pt x="1" y="239967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/>
          <p:cNvSpPr/>
          <p:nvPr/>
        </p:nvSpPr>
        <p:spPr>
          <a:xfrm>
            <a:off x="3422821" y="1561694"/>
            <a:ext cx="2104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DDDD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EE</a:t>
            </a:r>
            <a:endParaRPr lang="en-Z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Left Brace 11"/>
          <p:cNvSpPr/>
          <p:nvPr/>
        </p:nvSpPr>
        <p:spPr>
          <a:xfrm rot="16200000">
            <a:off x="4168244" y="1800349"/>
            <a:ext cx="92444" cy="237275"/>
          </a:xfrm>
          <a:custGeom>
            <a:avLst/>
            <a:gdLst>
              <a:gd name="connsiteX0" fmla="*/ 184885 w 184885"/>
              <a:gd name="connsiteY0" fmla="*/ 237275 h 237275"/>
              <a:gd name="connsiteX1" fmla="*/ 92442 w 184885"/>
              <a:gd name="connsiteY1" fmla="*/ 221869 h 237275"/>
              <a:gd name="connsiteX2" fmla="*/ 92443 w 184885"/>
              <a:gd name="connsiteY2" fmla="*/ 134044 h 237275"/>
              <a:gd name="connsiteX3" fmla="*/ 0 w 184885"/>
              <a:gd name="connsiteY3" fmla="*/ 118638 h 237275"/>
              <a:gd name="connsiteX4" fmla="*/ 92443 w 184885"/>
              <a:gd name="connsiteY4" fmla="*/ 103232 h 237275"/>
              <a:gd name="connsiteX5" fmla="*/ 92443 w 184885"/>
              <a:gd name="connsiteY5" fmla="*/ 15406 h 237275"/>
              <a:gd name="connsiteX6" fmla="*/ 184886 w 184885"/>
              <a:gd name="connsiteY6" fmla="*/ 0 h 237275"/>
              <a:gd name="connsiteX7" fmla="*/ 184885 w 184885"/>
              <a:gd name="connsiteY7" fmla="*/ 237275 h 237275"/>
              <a:gd name="connsiteX0" fmla="*/ 184885 w 184885"/>
              <a:gd name="connsiteY0" fmla="*/ 237275 h 237275"/>
              <a:gd name="connsiteX1" fmla="*/ 92442 w 184885"/>
              <a:gd name="connsiteY1" fmla="*/ 221869 h 237275"/>
              <a:gd name="connsiteX2" fmla="*/ 92443 w 184885"/>
              <a:gd name="connsiteY2" fmla="*/ 134044 h 237275"/>
              <a:gd name="connsiteX3" fmla="*/ 0 w 184885"/>
              <a:gd name="connsiteY3" fmla="*/ 118638 h 237275"/>
              <a:gd name="connsiteX4" fmla="*/ 92443 w 184885"/>
              <a:gd name="connsiteY4" fmla="*/ 103232 h 237275"/>
              <a:gd name="connsiteX5" fmla="*/ 92443 w 184885"/>
              <a:gd name="connsiteY5" fmla="*/ 15406 h 237275"/>
              <a:gd name="connsiteX6" fmla="*/ 184886 w 184885"/>
              <a:gd name="connsiteY6" fmla="*/ 0 h 237275"/>
              <a:gd name="connsiteX0" fmla="*/ 184885 w 184886"/>
              <a:gd name="connsiteY0" fmla="*/ 237275 h 237275"/>
              <a:gd name="connsiteX1" fmla="*/ 92442 w 184886"/>
              <a:gd name="connsiteY1" fmla="*/ 221869 h 237275"/>
              <a:gd name="connsiteX2" fmla="*/ 92443 w 184886"/>
              <a:gd name="connsiteY2" fmla="*/ 134044 h 237275"/>
              <a:gd name="connsiteX3" fmla="*/ 0 w 184886"/>
              <a:gd name="connsiteY3" fmla="*/ 118638 h 237275"/>
              <a:gd name="connsiteX4" fmla="*/ 92443 w 184886"/>
              <a:gd name="connsiteY4" fmla="*/ 103232 h 237275"/>
              <a:gd name="connsiteX5" fmla="*/ 92443 w 184886"/>
              <a:gd name="connsiteY5" fmla="*/ 15406 h 237275"/>
              <a:gd name="connsiteX6" fmla="*/ 184886 w 184886"/>
              <a:gd name="connsiteY6" fmla="*/ 0 h 237275"/>
              <a:gd name="connsiteX7" fmla="*/ 184885 w 184886"/>
              <a:gd name="connsiteY7" fmla="*/ 237275 h 237275"/>
              <a:gd name="connsiteX0" fmla="*/ 184885 w 184886"/>
              <a:gd name="connsiteY0" fmla="*/ 237275 h 237275"/>
              <a:gd name="connsiteX1" fmla="*/ 92442 w 184886"/>
              <a:gd name="connsiteY1" fmla="*/ 221869 h 237275"/>
              <a:gd name="connsiteX2" fmla="*/ 92443 w 184886"/>
              <a:gd name="connsiteY2" fmla="*/ 134044 h 237275"/>
              <a:gd name="connsiteX3" fmla="*/ 92443 w 184886"/>
              <a:gd name="connsiteY3" fmla="*/ 103232 h 237275"/>
              <a:gd name="connsiteX4" fmla="*/ 92443 w 184886"/>
              <a:gd name="connsiteY4" fmla="*/ 15406 h 237275"/>
              <a:gd name="connsiteX5" fmla="*/ 184886 w 184886"/>
              <a:gd name="connsiteY5" fmla="*/ 0 h 237275"/>
              <a:gd name="connsiteX0" fmla="*/ 92443 w 92444"/>
              <a:gd name="connsiteY0" fmla="*/ 237275 h 237275"/>
              <a:gd name="connsiteX1" fmla="*/ 0 w 92444"/>
              <a:gd name="connsiteY1" fmla="*/ 221869 h 237275"/>
              <a:gd name="connsiteX2" fmla="*/ 1 w 92444"/>
              <a:gd name="connsiteY2" fmla="*/ 134044 h 237275"/>
              <a:gd name="connsiteX3" fmla="*/ 1 w 92444"/>
              <a:gd name="connsiteY3" fmla="*/ 103232 h 237275"/>
              <a:gd name="connsiteX4" fmla="*/ 1 w 92444"/>
              <a:gd name="connsiteY4" fmla="*/ 15406 h 237275"/>
              <a:gd name="connsiteX5" fmla="*/ 92444 w 92444"/>
              <a:gd name="connsiteY5" fmla="*/ 0 h 237275"/>
              <a:gd name="connsiteX6" fmla="*/ 92443 w 92444"/>
              <a:gd name="connsiteY6" fmla="*/ 237275 h 237275"/>
              <a:gd name="connsiteX0" fmla="*/ 92443 w 92444"/>
              <a:gd name="connsiteY0" fmla="*/ 237275 h 237275"/>
              <a:gd name="connsiteX1" fmla="*/ 0 w 92444"/>
              <a:gd name="connsiteY1" fmla="*/ 221869 h 237275"/>
              <a:gd name="connsiteX2" fmla="*/ 1 w 92444"/>
              <a:gd name="connsiteY2" fmla="*/ 134044 h 237275"/>
              <a:gd name="connsiteX3" fmla="*/ 1 w 92444"/>
              <a:gd name="connsiteY3" fmla="*/ 103232 h 237275"/>
              <a:gd name="connsiteX4" fmla="*/ 1 w 92444"/>
              <a:gd name="connsiteY4" fmla="*/ 15406 h 237275"/>
              <a:gd name="connsiteX5" fmla="*/ 92444 w 92444"/>
              <a:gd name="connsiteY5" fmla="*/ 0 h 23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44" h="237275" stroke="0" extrusionOk="0">
                <a:moveTo>
                  <a:pt x="92443" y="237275"/>
                </a:moveTo>
                <a:cubicBezTo>
                  <a:pt x="41388" y="237275"/>
                  <a:pt x="0" y="230377"/>
                  <a:pt x="0" y="221869"/>
                </a:cubicBezTo>
                <a:cubicBezTo>
                  <a:pt x="0" y="192594"/>
                  <a:pt x="1" y="153817"/>
                  <a:pt x="1" y="134044"/>
                </a:cubicBezTo>
                <a:lnTo>
                  <a:pt x="1" y="103232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  <a:cubicBezTo>
                  <a:pt x="92444" y="79092"/>
                  <a:pt x="92443" y="158183"/>
                  <a:pt x="92443" y="237275"/>
                </a:cubicBezTo>
                <a:close/>
              </a:path>
              <a:path w="92444" h="237275" fill="none">
                <a:moveTo>
                  <a:pt x="92443" y="237275"/>
                </a:moveTo>
                <a:cubicBezTo>
                  <a:pt x="41388" y="237275"/>
                  <a:pt x="0" y="230377"/>
                  <a:pt x="0" y="221869"/>
                </a:cubicBezTo>
                <a:cubicBezTo>
                  <a:pt x="0" y="192594"/>
                  <a:pt x="1" y="153817"/>
                  <a:pt x="1" y="134044"/>
                </a:cubicBezTo>
                <a:lnTo>
                  <a:pt x="1" y="103232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Left Brace 12"/>
          <p:cNvSpPr/>
          <p:nvPr/>
        </p:nvSpPr>
        <p:spPr>
          <a:xfrm rot="16200000">
            <a:off x="4379117" y="1852200"/>
            <a:ext cx="92444" cy="133647"/>
          </a:xfrm>
          <a:custGeom>
            <a:avLst/>
            <a:gdLst>
              <a:gd name="connsiteX0" fmla="*/ 184885 w 184885"/>
              <a:gd name="connsiteY0" fmla="*/ 144776 h 144776"/>
              <a:gd name="connsiteX1" fmla="*/ 92442 w 184885"/>
              <a:gd name="connsiteY1" fmla="*/ 132712 h 144776"/>
              <a:gd name="connsiteX2" fmla="*/ 92443 w 184885"/>
              <a:gd name="connsiteY2" fmla="*/ 84452 h 144776"/>
              <a:gd name="connsiteX3" fmla="*/ 0 w 184885"/>
              <a:gd name="connsiteY3" fmla="*/ 72388 h 144776"/>
              <a:gd name="connsiteX4" fmla="*/ 92443 w 184885"/>
              <a:gd name="connsiteY4" fmla="*/ 60324 h 144776"/>
              <a:gd name="connsiteX5" fmla="*/ 92443 w 184885"/>
              <a:gd name="connsiteY5" fmla="*/ 12064 h 144776"/>
              <a:gd name="connsiteX6" fmla="*/ 184886 w 184885"/>
              <a:gd name="connsiteY6" fmla="*/ 0 h 144776"/>
              <a:gd name="connsiteX7" fmla="*/ 184885 w 184885"/>
              <a:gd name="connsiteY7" fmla="*/ 144776 h 144776"/>
              <a:gd name="connsiteX0" fmla="*/ 184885 w 184885"/>
              <a:gd name="connsiteY0" fmla="*/ 144776 h 144776"/>
              <a:gd name="connsiteX1" fmla="*/ 92442 w 184885"/>
              <a:gd name="connsiteY1" fmla="*/ 132712 h 144776"/>
              <a:gd name="connsiteX2" fmla="*/ 92443 w 184885"/>
              <a:gd name="connsiteY2" fmla="*/ 84452 h 144776"/>
              <a:gd name="connsiteX3" fmla="*/ 0 w 184885"/>
              <a:gd name="connsiteY3" fmla="*/ 72388 h 144776"/>
              <a:gd name="connsiteX4" fmla="*/ 92443 w 184885"/>
              <a:gd name="connsiteY4" fmla="*/ 60324 h 144776"/>
              <a:gd name="connsiteX5" fmla="*/ 92443 w 184885"/>
              <a:gd name="connsiteY5" fmla="*/ 12064 h 144776"/>
              <a:gd name="connsiteX6" fmla="*/ 184886 w 184885"/>
              <a:gd name="connsiteY6" fmla="*/ 0 h 144776"/>
              <a:gd name="connsiteX0" fmla="*/ 184885 w 184886"/>
              <a:gd name="connsiteY0" fmla="*/ 144776 h 144776"/>
              <a:gd name="connsiteX1" fmla="*/ 92442 w 184886"/>
              <a:gd name="connsiteY1" fmla="*/ 132712 h 144776"/>
              <a:gd name="connsiteX2" fmla="*/ 92443 w 184886"/>
              <a:gd name="connsiteY2" fmla="*/ 84452 h 144776"/>
              <a:gd name="connsiteX3" fmla="*/ 0 w 184886"/>
              <a:gd name="connsiteY3" fmla="*/ 72388 h 144776"/>
              <a:gd name="connsiteX4" fmla="*/ 92443 w 184886"/>
              <a:gd name="connsiteY4" fmla="*/ 60324 h 144776"/>
              <a:gd name="connsiteX5" fmla="*/ 92443 w 184886"/>
              <a:gd name="connsiteY5" fmla="*/ 12064 h 144776"/>
              <a:gd name="connsiteX6" fmla="*/ 184886 w 184886"/>
              <a:gd name="connsiteY6" fmla="*/ 0 h 144776"/>
              <a:gd name="connsiteX7" fmla="*/ 184885 w 184886"/>
              <a:gd name="connsiteY7" fmla="*/ 144776 h 144776"/>
              <a:gd name="connsiteX0" fmla="*/ 184885 w 184886"/>
              <a:gd name="connsiteY0" fmla="*/ 144776 h 144776"/>
              <a:gd name="connsiteX1" fmla="*/ 92442 w 184886"/>
              <a:gd name="connsiteY1" fmla="*/ 132712 h 144776"/>
              <a:gd name="connsiteX2" fmla="*/ 92443 w 184886"/>
              <a:gd name="connsiteY2" fmla="*/ 84452 h 144776"/>
              <a:gd name="connsiteX3" fmla="*/ 92443 w 184886"/>
              <a:gd name="connsiteY3" fmla="*/ 60324 h 144776"/>
              <a:gd name="connsiteX4" fmla="*/ 92443 w 184886"/>
              <a:gd name="connsiteY4" fmla="*/ 12064 h 144776"/>
              <a:gd name="connsiteX5" fmla="*/ 184886 w 184886"/>
              <a:gd name="connsiteY5" fmla="*/ 0 h 144776"/>
              <a:gd name="connsiteX0" fmla="*/ 92443 w 92444"/>
              <a:gd name="connsiteY0" fmla="*/ 144776 h 144776"/>
              <a:gd name="connsiteX1" fmla="*/ 0 w 92444"/>
              <a:gd name="connsiteY1" fmla="*/ 132712 h 144776"/>
              <a:gd name="connsiteX2" fmla="*/ 1 w 92444"/>
              <a:gd name="connsiteY2" fmla="*/ 84452 h 144776"/>
              <a:gd name="connsiteX3" fmla="*/ 1 w 92444"/>
              <a:gd name="connsiteY3" fmla="*/ 60324 h 144776"/>
              <a:gd name="connsiteX4" fmla="*/ 1 w 92444"/>
              <a:gd name="connsiteY4" fmla="*/ 12064 h 144776"/>
              <a:gd name="connsiteX5" fmla="*/ 92444 w 92444"/>
              <a:gd name="connsiteY5" fmla="*/ 0 h 144776"/>
              <a:gd name="connsiteX6" fmla="*/ 92443 w 92444"/>
              <a:gd name="connsiteY6" fmla="*/ 144776 h 144776"/>
              <a:gd name="connsiteX0" fmla="*/ 92443 w 92444"/>
              <a:gd name="connsiteY0" fmla="*/ 144776 h 144776"/>
              <a:gd name="connsiteX1" fmla="*/ 0 w 92444"/>
              <a:gd name="connsiteY1" fmla="*/ 132712 h 144776"/>
              <a:gd name="connsiteX2" fmla="*/ 1 w 92444"/>
              <a:gd name="connsiteY2" fmla="*/ 84452 h 144776"/>
              <a:gd name="connsiteX3" fmla="*/ 1 w 92444"/>
              <a:gd name="connsiteY3" fmla="*/ 60324 h 144776"/>
              <a:gd name="connsiteX4" fmla="*/ 1 w 92444"/>
              <a:gd name="connsiteY4" fmla="*/ 12064 h 144776"/>
              <a:gd name="connsiteX5" fmla="*/ 92444 w 92444"/>
              <a:gd name="connsiteY5" fmla="*/ 0 h 14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44" h="144776" stroke="0" extrusionOk="0">
                <a:moveTo>
                  <a:pt x="92443" y="144776"/>
                </a:moveTo>
                <a:cubicBezTo>
                  <a:pt x="41388" y="144776"/>
                  <a:pt x="0" y="139375"/>
                  <a:pt x="0" y="132712"/>
                </a:cubicBezTo>
                <a:cubicBezTo>
                  <a:pt x="0" y="116625"/>
                  <a:pt x="1" y="96517"/>
                  <a:pt x="1" y="84452"/>
                </a:cubicBezTo>
                <a:lnTo>
                  <a:pt x="1" y="60324"/>
                </a:lnTo>
                <a:lnTo>
                  <a:pt x="1" y="12064"/>
                </a:lnTo>
                <a:cubicBezTo>
                  <a:pt x="1" y="5401"/>
                  <a:pt x="41389" y="0"/>
                  <a:pt x="92444" y="0"/>
                </a:cubicBezTo>
                <a:cubicBezTo>
                  <a:pt x="92444" y="48259"/>
                  <a:pt x="92443" y="96517"/>
                  <a:pt x="92443" y="144776"/>
                </a:cubicBezTo>
                <a:close/>
              </a:path>
              <a:path w="92444" h="144776" fill="none">
                <a:moveTo>
                  <a:pt x="92443" y="144776"/>
                </a:moveTo>
                <a:cubicBezTo>
                  <a:pt x="41388" y="144776"/>
                  <a:pt x="0" y="139375"/>
                  <a:pt x="0" y="132712"/>
                </a:cubicBezTo>
                <a:cubicBezTo>
                  <a:pt x="0" y="116625"/>
                  <a:pt x="1" y="96517"/>
                  <a:pt x="1" y="84452"/>
                </a:cubicBezTo>
                <a:lnTo>
                  <a:pt x="1" y="60324"/>
                </a:lnTo>
                <a:lnTo>
                  <a:pt x="1" y="12064"/>
                </a:lnTo>
                <a:cubicBezTo>
                  <a:pt x="1" y="5401"/>
                  <a:pt x="41389" y="0"/>
                  <a:pt x="92444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Left Brace 13"/>
          <p:cNvSpPr/>
          <p:nvPr/>
        </p:nvSpPr>
        <p:spPr>
          <a:xfrm rot="16200000">
            <a:off x="4726647" y="1662072"/>
            <a:ext cx="92444" cy="510746"/>
          </a:xfrm>
          <a:custGeom>
            <a:avLst/>
            <a:gdLst>
              <a:gd name="connsiteX0" fmla="*/ 184885 w 184885"/>
              <a:gd name="connsiteY0" fmla="*/ 510746 h 510746"/>
              <a:gd name="connsiteX1" fmla="*/ 92442 w 184885"/>
              <a:gd name="connsiteY1" fmla="*/ 495340 h 510746"/>
              <a:gd name="connsiteX2" fmla="*/ 92443 w 184885"/>
              <a:gd name="connsiteY2" fmla="*/ 270779 h 510746"/>
              <a:gd name="connsiteX3" fmla="*/ 0 w 184885"/>
              <a:gd name="connsiteY3" fmla="*/ 255373 h 510746"/>
              <a:gd name="connsiteX4" fmla="*/ 92443 w 184885"/>
              <a:gd name="connsiteY4" fmla="*/ 239967 h 510746"/>
              <a:gd name="connsiteX5" fmla="*/ 92443 w 184885"/>
              <a:gd name="connsiteY5" fmla="*/ 15406 h 510746"/>
              <a:gd name="connsiteX6" fmla="*/ 184886 w 184885"/>
              <a:gd name="connsiteY6" fmla="*/ 0 h 510746"/>
              <a:gd name="connsiteX7" fmla="*/ 184885 w 184885"/>
              <a:gd name="connsiteY7" fmla="*/ 510746 h 510746"/>
              <a:gd name="connsiteX0" fmla="*/ 184885 w 184885"/>
              <a:gd name="connsiteY0" fmla="*/ 510746 h 510746"/>
              <a:gd name="connsiteX1" fmla="*/ 92442 w 184885"/>
              <a:gd name="connsiteY1" fmla="*/ 495340 h 510746"/>
              <a:gd name="connsiteX2" fmla="*/ 92443 w 184885"/>
              <a:gd name="connsiteY2" fmla="*/ 270779 h 510746"/>
              <a:gd name="connsiteX3" fmla="*/ 0 w 184885"/>
              <a:gd name="connsiteY3" fmla="*/ 255373 h 510746"/>
              <a:gd name="connsiteX4" fmla="*/ 92443 w 184885"/>
              <a:gd name="connsiteY4" fmla="*/ 239967 h 510746"/>
              <a:gd name="connsiteX5" fmla="*/ 92443 w 184885"/>
              <a:gd name="connsiteY5" fmla="*/ 15406 h 510746"/>
              <a:gd name="connsiteX6" fmla="*/ 184886 w 184885"/>
              <a:gd name="connsiteY6" fmla="*/ 0 h 510746"/>
              <a:gd name="connsiteX0" fmla="*/ 184885 w 184886"/>
              <a:gd name="connsiteY0" fmla="*/ 510746 h 510746"/>
              <a:gd name="connsiteX1" fmla="*/ 92442 w 184886"/>
              <a:gd name="connsiteY1" fmla="*/ 495340 h 510746"/>
              <a:gd name="connsiteX2" fmla="*/ 92443 w 184886"/>
              <a:gd name="connsiteY2" fmla="*/ 270779 h 510746"/>
              <a:gd name="connsiteX3" fmla="*/ 0 w 184886"/>
              <a:gd name="connsiteY3" fmla="*/ 255373 h 510746"/>
              <a:gd name="connsiteX4" fmla="*/ 92443 w 184886"/>
              <a:gd name="connsiteY4" fmla="*/ 239967 h 510746"/>
              <a:gd name="connsiteX5" fmla="*/ 92443 w 184886"/>
              <a:gd name="connsiteY5" fmla="*/ 15406 h 510746"/>
              <a:gd name="connsiteX6" fmla="*/ 184886 w 184886"/>
              <a:gd name="connsiteY6" fmla="*/ 0 h 510746"/>
              <a:gd name="connsiteX7" fmla="*/ 184885 w 184886"/>
              <a:gd name="connsiteY7" fmla="*/ 510746 h 510746"/>
              <a:gd name="connsiteX0" fmla="*/ 184885 w 184886"/>
              <a:gd name="connsiteY0" fmla="*/ 510746 h 510746"/>
              <a:gd name="connsiteX1" fmla="*/ 92442 w 184886"/>
              <a:gd name="connsiteY1" fmla="*/ 495340 h 510746"/>
              <a:gd name="connsiteX2" fmla="*/ 92443 w 184886"/>
              <a:gd name="connsiteY2" fmla="*/ 270779 h 510746"/>
              <a:gd name="connsiteX3" fmla="*/ 92443 w 184886"/>
              <a:gd name="connsiteY3" fmla="*/ 239967 h 510746"/>
              <a:gd name="connsiteX4" fmla="*/ 92443 w 184886"/>
              <a:gd name="connsiteY4" fmla="*/ 15406 h 510746"/>
              <a:gd name="connsiteX5" fmla="*/ 184886 w 184886"/>
              <a:gd name="connsiteY5" fmla="*/ 0 h 510746"/>
              <a:gd name="connsiteX0" fmla="*/ 92443 w 92444"/>
              <a:gd name="connsiteY0" fmla="*/ 510746 h 510746"/>
              <a:gd name="connsiteX1" fmla="*/ 0 w 92444"/>
              <a:gd name="connsiteY1" fmla="*/ 495340 h 510746"/>
              <a:gd name="connsiteX2" fmla="*/ 1 w 92444"/>
              <a:gd name="connsiteY2" fmla="*/ 270779 h 510746"/>
              <a:gd name="connsiteX3" fmla="*/ 1 w 92444"/>
              <a:gd name="connsiteY3" fmla="*/ 239967 h 510746"/>
              <a:gd name="connsiteX4" fmla="*/ 1 w 92444"/>
              <a:gd name="connsiteY4" fmla="*/ 15406 h 510746"/>
              <a:gd name="connsiteX5" fmla="*/ 92444 w 92444"/>
              <a:gd name="connsiteY5" fmla="*/ 0 h 510746"/>
              <a:gd name="connsiteX6" fmla="*/ 92443 w 92444"/>
              <a:gd name="connsiteY6" fmla="*/ 510746 h 510746"/>
              <a:gd name="connsiteX0" fmla="*/ 92443 w 92444"/>
              <a:gd name="connsiteY0" fmla="*/ 510746 h 510746"/>
              <a:gd name="connsiteX1" fmla="*/ 0 w 92444"/>
              <a:gd name="connsiteY1" fmla="*/ 495340 h 510746"/>
              <a:gd name="connsiteX2" fmla="*/ 1 w 92444"/>
              <a:gd name="connsiteY2" fmla="*/ 270779 h 510746"/>
              <a:gd name="connsiteX3" fmla="*/ 1 w 92444"/>
              <a:gd name="connsiteY3" fmla="*/ 239967 h 510746"/>
              <a:gd name="connsiteX4" fmla="*/ 1 w 92444"/>
              <a:gd name="connsiteY4" fmla="*/ 15406 h 510746"/>
              <a:gd name="connsiteX5" fmla="*/ 92444 w 92444"/>
              <a:gd name="connsiteY5" fmla="*/ 0 h 51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44" h="510746" stroke="0" extrusionOk="0">
                <a:moveTo>
                  <a:pt x="92443" y="510746"/>
                </a:moveTo>
                <a:cubicBezTo>
                  <a:pt x="41388" y="510746"/>
                  <a:pt x="0" y="503848"/>
                  <a:pt x="0" y="495340"/>
                </a:cubicBezTo>
                <a:cubicBezTo>
                  <a:pt x="0" y="420486"/>
                  <a:pt x="1" y="313341"/>
                  <a:pt x="1" y="270779"/>
                </a:cubicBezTo>
                <a:lnTo>
                  <a:pt x="1" y="239967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  <a:cubicBezTo>
                  <a:pt x="92444" y="170249"/>
                  <a:pt x="92443" y="340497"/>
                  <a:pt x="92443" y="510746"/>
                </a:cubicBezTo>
                <a:close/>
              </a:path>
              <a:path w="92444" h="510746" fill="none">
                <a:moveTo>
                  <a:pt x="92443" y="510746"/>
                </a:moveTo>
                <a:cubicBezTo>
                  <a:pt x="41388" y="510746"/>
                  <a:pt x="0" y="503848"/>
                  <a:pt x="0" y="495340"/>
                </a:cubicBezTo>
                <a:cubicBezTo>
                  <a:pt x="0" y="420486"/>
                  <a:pt x="1" y="313341"/>
                  <a:pt x="1" y="270779"/>
                </a:cubicBezTo>
                <a:lnTo>
                  <a:pt x="1" y="239967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Left Brace 14"/>
          <p:cNvSpPr/>
          <p:nvPr/>
        </p:nvSpPr>
        <p:spPr>
          <a:xfrm rot="16200000">
            <a:off x="5136340" y="1790715"/>
            <a:ext cx="88325" cy="249339"/>
          </a:xfrm>
          <a:custGeom>
            <a:avLst/>
            <a:gdLst>
              <a:gd name="connsiteX0" fmla="*/ 184885 w 184885"/>
              <a:gd name="connsiteY0" fmla="*/ 249339 h 249339"/>
              <a:gd name="connsiteX1" fmla="*/ 92442 w 184885"/>
              <a:gd name="connsiteY1" fmla="*/ 233933 h 249339"/>
              <a:gd name="connsiteX2" fmla="*/ 92443 w 184885"/>
              <a:gd name="connsiteY2" fmla="*/ 140076 h 249339"/>
              <a:gd name="connsiteX3" fmla="*/ 0 w 184885"/>
              <a:gd name="connsiteY3" fmla="*/ 124670 h 249339"/>
              <a:gd name="connsiteX4" fmla="*/ 92443 w 184885"/>
              <a:gd name="connsiteY4" fmla="*/ 109264 h 249339"/>
              <a:gd name="connsiteX5" fmla="*/ 92443 w 184885"/>
              <a:gd name="connsiteY5" fmla="*/ 15406 h 249339"/>
              <a:gd name="connsiteX6" fmla="*/ 184886 w 184885"/>
              <a:gd name="connsiteY6" fmla="*/ 0 h 249339"/>
              <a:gd name="connsiteX7" fmla="*/ 184885 w 184885"/>
              <a:gd name="connsiteY7" fmla="*/ 249339 h 249339"/>
              <a:gd name="connsiteX0" fmla="*/ 184885 w 184885"/>
              <a:gd name="connsiteY0" fmla="*/ 249339 h 249339"/>
              <a:gd name="connsiteX1" fmla="*/ 92442 w 184885"/>
              <a:gd name="connsiteY1" fmla="*/ 233933 h 249339"/>
              <a:gd name="connsiteX2" fmla="*/ 92443 w 184885"/>
              <a:gd name="connsiteY2" fmla="*/ 140076 h 249339"/>
              <a:gd name="connsiteX3" fmla="*/ 0 w 184885"/>
              <a:gd name="connsiteY3" fmla="*/ 124670 h 249339"/>
              <a:gd name="connsiteX4" fmla="*/ 92443 w 184885"/>
              <a:gd name="connsiteY4" fmla="*/ 109264 h 249339"/>
              <a:gd name="connsiteX5" fmla="*/ 92443 w 184885"/>
              <a:gd name="connsiteY5" fmla="*/ 15406 h 249339"/>
              <a:gd name="connsiteX6" fmla="*/ 184886 w 184885"/>
              <a:gd name="connsiteY6" fmla="*/ 0 h 249339"/>
              <a:gd name="connsiteX0" fmla="*/ 184885 w 184886"/>
              <a:gd name="connsiteY0" fmla="*/ 249339 h 249339"/>
              <a:gd name="connsiteX1" fmla="*/ 92442 w 184886"/>
              <a:gd name="connsiteY1" fmla="*/ 233933 h 249339"/>
              <a:gd name="connsiteX2" fmla="*/ 92443 w 184886"/>
              <a:gd name="connsiteY2" fmla="*/ 140076 h 249339"/>
              <a:gd name="connsiteX3" fmla="*/ 0 w 184886"/>
              <a:gd name="connsiteY3" fmla="*/ 124670 h 249339"/>
              <a:gd name="connsiteX4" fmla="*/ 92443 w 184886"/>
              <a:gd name="connsiteY4" fmla="*/ 109264 h 249339"/>
              <a:gd name="connsiteX5" fmla="*/ 92443 w 184886"/>
              <a:gd name="connsiteY5" fmla="*/ 15406 h 249339"/>
              <a:gd name="connsiteX6" fmla="*/ 184886 w 184886"/>
              <a:gd name="connsiteY6" fmla="*/ 0 h 249339"/>
              <a:gd name="connsiteX7" fmla="*/ 184885 w 184886"/>
              <a:gd name="connsiteY7" fmla="*/ 249339 h 249339"/>
              <a:gd name="connsiteX0" fmla="*/ 184885 w 184886"/>
              <a:gd name="connsiteY0" fmla="*/ 249339 h 249339"/>
              <a:gd name="connsiteX1" fmla="*/ 92442 w 184886"/>
              <a:gd name="connsiteY1" fmla="*/ 233933 h 249339"/>
              <a:gd name="connsiteX2" fmla="*/ 92443 w 184886"/>
              <a:gd name="connsiteY2" fmla="*/ 140076 h 249339"/>
              <a:gd name="connsiteX3" fmla="*/ 92443 w 184886"/>
              <a:gd name="connsiteY3" fmla="*/ 109264 h 249339"/>
              <a:gd name="connsiteX4" fmla="*/ 92443 w 184886"/>
              <a:gd name="connsiteY4" fmla="*/ 15406 h 249339"/>
              <a:gd name="connsiteX5" fmla="*/ 184886 w 184886"/>
              <a:gd name="connsiteY5" fmla="*/ 0 h 249339"/>
              <a:gd name="connsiteX0" fmla="*/ 92443 w 92444"/>
              <a:gd name="connsiteY0" fmla="*/ 249339 h 249339"/>
              <a:gd name="connsiteX1" fmla="*/ 0 w 92444"/>
              <a:gd name="connsiteY1" fmla="*/ 233933 h 249339"/>
              <a:gd name="connsiteX2" fmla="*/ 1 w 92444"/>
              <a:gd name="connsiteY2" fmla="*/ 140076 h 249339"/>
              <a:gd name="connsiteX3" fmla="*/ 1 w 92444"/>
              <a:gd name="connsiteY3" fmla="*/ 109264 h 249339"/>
              <a:gd name="connsiteX4" fmla="*/ 1 w 92444"/>
              <a:gd name="connsiteY4" fmla="*/ 15406 h 249339"/>
              <a:gd name="connsiteX5" fmla="*/ 92444 w 92444"/>
              <a:gd name="connsiteY5" fmla="*/ 0 h 249339"/>
              <a:gd name="connsiteX6" fmla="*/ 92443 w 92444"/>
              <a:gd name="connsiteY6" fmla="*/ 249339 h 249339"/>
              <a:gd name="connsiteX0" fmla="*/ 92443 w 92444"/>
              <a:gd name="connsiteY0" fmla="*/ 249339 h 249339"/>
              <a:gd name="connsiteX1" fmla="*/ 0 w 92444"/>
              <a:gd name="connsiteY1" fmla="*/ 233933 h 249339"/>
              <a:gd name="connsiteX2" fmla="*/ 1 w 92444"/>
              <a:gd name="connsiteY2" fmla="*/ 140076 h 249339"/>
              <a:gd name="connsiteX3" fmla="*/ 1 w 92444"/>
              <a:gd name="connsiteY3" fmla="*/ 109264 h 249339"/>
              <a:gd name="connsiteX4" fmla="*/ 1 w 92444"/>
              <a:gd name="connsiteY4" fmla="*/ 15406 h 249339"/>
              <a:gd name="connsiteX5" fmla="*/ 92444 w 92444"/>
              <a:gd name="connsiteY5" fmla="*/ 0 h 24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44" h="249339" stroke="0" extrusionOk="0">
                <a:moveTo>
                  <a:pt x="92443" y="249339"/>
                </a:moveTo>
                <a:cubicBezTo>
                  <a:pt x="41388" y="249339"/>
                  <a:pt x="0" y="242441"/>
                  <a:pt x="0" y="233933"/>
                </a:cubicBezTo>
                <a:cubicBezTo>
                  <a:pt x="0" y="202647"/>
                  <a:pt x="1" y="160854"/>
                  <a:pt x="1" y="140076"/>
                </a:cubicBezTo>
                <a:lnTo>
                  <a:pt x="1" y="109264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  <a:cubicBezTo>
                  <a:pt x="92444" y="83113"/>
                  <a:pt x="92443" y="166226"/>
                  <a:pt x="92443" y="249339"/>
                </a:cubicBezTo>
                <a:close/>
              </a:path>
              <a:path w="92444" h="249339" fill="none">
                <a:moveTo>
                  <a:pt x="92443" y="249339"/>
                </a:moveTo>
                <a:cubicBezTo>
                  <a:pt x="41388" y="249339"/>
                  <a:pt x="0" y="242441"/>
                  <a:pt x="0" y="233933"/>
                </a:cubicBezTo>
                <a:cubicBezTo>
                  <a:pt x="0" y="202647"/>
                  <a:pt x="1" y="160854"/>
                  <a:pt x="1" y="140076"/>
                </a:cubicBezTo>
                <a:lnTo>
                  <a:pt x="1" y="109264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77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770" y="13294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/>
              <a:t>Huffman Coding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7209" y="922639"/>
            <a:ext cx="7886700" cy="5818729"/>
          </a:xfrm>
        </p:spPr>
        <p:txBody>
          <a:bodyPr>
            <a:normAutofit/>
          </a:bodyPr>
          <a:lstStyle/>
          <a:p>
            <a:r>
              <a:rPr lang="en-ZA" dirty="0"/>
              <a:t>Basic idea behind Huffman coding</a:t>
            </a:r>
          </a:p>
          <a:p>
            <a:pPr lvl="1"/>
            <a:r>
              <a:rPr lang="en-ZA" dirty="0"/>
              <a:t>Construct a </a:t>
            </a:r>
            <a:r>
              <a:rPr lang="en-ZA" dirty="0">
                <a:solidFill>
                  <a:srgbClr val="0070C0"/>
                </a:solidFill>
              </a:rPr>
              <a:t>binary tree </a:t>
            </a:r>
            <a:r>
              <a:rPr lang="en-ZA" dirty="0"/>
              <a:t>based on </a:t>
            </a:r>
            <a:r>
              <a:rPr lang="en-ZA" dirty="0">
                <a:solidFill>
                  <a:srgbClr val="FF0000"/>
                </a:solidFill>
              </a:rPr>
              <a:t>symbol probabilities</a:t>
            </a:r>
          </a:p>
          <a:p>
            <a:pPr lvl="1"/>
            <a:r>
              <a:rPr lang="en-ZA" dirty="0"/>
              <a:t>Determine the encoding for each symbol by tree traversal</a:t>
            </a:r>
          </a:p>
          <a:p>
            <a:r>
              <a:rPr lang="en-ZA" dirty="0"/>
              <a:t>How do we know the probabilities?</a:t>
            </a:r>
          </a:p>
          <a:p>
            <a:pPr lvl="1"/>
            <a:r>
              <a:rPr lang="en-ZA" dirty="0">
                <a:solidFill>
                  <a:srgbClr val="7030A0"/>
                </a:solidFill>
              </a:rPr>
              <a:t>Calculate average character frequencies in the language being encoded, and use these frequencies as probabilities</a:t>
            </a:r>
          </a:p>
          <a:p>
            <a:pPr lvl="1"/>
            <a:r>
              <a:rPr lang="en-ZA" dirty="0"/>
              <a:t>Will the same frequencies be optimal for the </a:t>
            </a:r>
            <a:r>
              <a:rPr lang="en-ZA" dirty="0">
                <a:solidFill>
                  <a:srgbClr val="00B0F0"/>
                </a:solidFill>
              </a:rPr>
              <a:t>COS 212 textbook </a:t>
            </a:r>
            <a:r>
              <a:rPr lang="en-ZA" dirty="0"/>
              <a:t>and </a:t>
            </a:r>
            <a:r>
              <a:rPr lang="en-ZA" dirty="0">
                <a:solidFill>
                  <a:srgbClr val="00B050"/>
                </a:solidFill>
              </a:rPr>
              <a:t>“Harry Potter and the Philosopher’s Stone”</a:t>
            </a:r>
            <a:r>
              <a:rPr lang="en-ZA" dirty="0"/>
              <a:t>?</a:t>
            </a:r>
          </a:p>
          <a:p>
            <a:pPr lvl="1"/>
            <a:r>
              <a:rPr lang="en-ZA" dirty="0"/>
              <a:t>The simple solution</a:t>
            </a:r>
          </a:p>
          <a:p>
            <a:pPr lvl="2"/>
            <a:r>
              <a:rPr lang="en-ZA" sz="1600" dirty="0"/>
              <a:t>Calculate frequencies for the text being encoded, and send the corresponding Huffman codes together with the compressed file</a:t>
            </a:r>
          </a:p>
          <a:p>
            <a:pPr lvl="2"/>
            <a:r>
              <a:rPr lang="en-ZA" sz="1600" dirty="0"/>
              <a:t>But the text may be long and we now need to run through it twice (once to compute frequencies, and once to compress it)</a:t>
            </a:r>
          </a:p>
          <a:p>
            <a:pPr lvl="2"/>
            <a:r>
              <a:rPr lang="en-ZA" sz="1600" dirty="0"/>
              <a:t>The table of codes can also be cumbersome to work with</a:t>
            </a:r>
          </a:p>
          <a:p>
            <a:pPr lvl="1"/>
            <a:r>
              <a:rPr lang="en-ZA" sz="1900" dirty="0">
                <a:solidFill>
                  <a:srgbClr val="FF0000"/>
                </a:solidFill>
              </a:rPr>
              <a:t>Adaptive Huffman coding</a:t>
            </a:r>
          </a:p>
          <a:p>
            <a:pPr lvl="2"/>
            <a:r>
              <a:rPr lang="en-ZA" sz="1600" dirty="0"/>
              <a:t>Go through the text once, generate codes as you go</a:t>
            </a:r>
          </a:p>
          <a:p>
            <a:pPr lvl="2"/>
            <a:r>
              <a:rPr lang="en-ZA" sz="1600" dirty="0"/>
              <a:t>Initially inefficient encoding that improves as we “learn” frequencies</a:t>
            </a:r>
          </a:p>
          <a:p>
            <a:pPr lvl="2"/>
            <a:r>
              <a:rPr lang="en-ZA" sz="1600" dirty="0"/>
              <a:t>The receiver reconstructs the same Huffman tree dynamically</a:t>
            </a:r>
          </a:p>
          <a:p>
            <a:pPr lvl="2"/>
            <a:r>
              <a:rPr lang="en-ZA" sz="1600" dirty="0"/>
              <a:t>To decode, the sender and receiver must agree on alphabet order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948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770" y="13294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/>
              <a:t>Adaptive Huffman Coding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7209" y="922639"/>
            <a:ext cx="7886700" cy="5577015"/>
          </a:xfrm>
        </p:spPr>
        <p:txBody>
          <a:bodyPr>
            <a:normAutofit/>
          </a:bodyPr>
          <a:lstStyle/>
          <a:p>
            <a:r>
              <a:rPr lang="en-ZA" sz="2000" dirty="0"/>
              <a:t>Start with a Huffman tree with </a:t>
            </a:r>
            <a:r>
              <a:rPr lang="en-ZA" sz="2000" dirty="0">
                <a:solidFill>
                  <a:srgbClr val="0070C0"/>
                </a:solidFill>
              </a:rPr>
              <a:t>only one node</a:t>
            </a:r>
          </a:p>
          <a:p>
            <a:pPr lvl="1"/>
            <a:r>
              <a:rPr lang="en-ZA" sz="1700" dirty="0"/>
              <a:t>This node stores the </a:t>
            </a:r>
            <a:r>
              <a:rPr lang="en-ZA" sz="1700" dirty="0">
                <a:solidFill>
                  <a:srgbClr val="FF0000"/>
                </a:solidFill>
              </a:rPr>
              <a:t>entire alphabet</a:t>
            </a:r>
            <a:r>
              <a:rPr lang="en-ZA" sz="1700" dirty="0"/>
              <a:t> and is called the </a:t>
            </a:r>
            <a:r>
              <a:rPr lang="en-ZA" sz="1700" dirty="0">
                <a:solidFill>
                  <a:srgbClr val="FF0000"/>
                </a:solidFill>
              </a:rPr>
              <a:t>alphabet node</a:t>
            </a:r>
            <a:endParaRPr lang="en-ZA" sz="1700" dirty="0"/>
          </a:p>
          <a:p>
            <a:pPr lvl="1"/>
            <a:r>
              <a:rPr lang="en-ZA" sz="1700" dirty="0"/>
              <a:t>The frequency for this node must be 0</a:t>
            </a:r>
          </a:p>
          <a:p>
            <a:pPr lvl="1"/>
            <a:endParaRPr lang="en-ZA" sz="1700" dirty="0">
              <a:solidFill>
                <a:srgbClr val="FF0000"/>
              </a:solidFill>
            </a:endParaRPr>
          </a:p>
          <a:p>
            <a:pPr lvl="1"/>
            <a:endParaRPr lang="en-ZA" sz="1700" dirty="0">
              <a:solidFill>
                <a:srgbClr val="FF0000"/>
              </a:solidFill>
            </a:endParaRPr>
          </a:p>
          <a:p>
            <a:pPr lvl="1"/>
            <a:endParaRPr lang="en-ZA" sz="1050" dirty="0">
              <a:solidFill>
                <a:srgbClr val="FF0000"/>
              </a:solidFill>
            </a:endParaRPr>
          </a:p>
          <a:p>
            <a:r>
              <a:rPr lang="en-ZA" sz="2000" dirty="0"/>
              <a:t>We </a:t>
            </a:r>
            <a:r>
              <a:rPr lang="en-ZA" sz="2000" dirty="0">
                <a:solidFill>
                  <a:srgbClr val="00B050"/>
                </a:solidFill>
              </a:rPr>
              <a:t>encode</a:t>
            </a:r>
            <a:r>
              <a:rPr lang="en-ZA" sz="2000" dirty="0"/>
              <a:t> text letter-by-letter</a:t>
            </a:r>
          </a:p>
          <a:p>
            <a:pPr lvl="1"/>
            <a:r>
              <a:rPr lang="en-ZA" sz="1700" dirty="0"/>
              <a:t>There is no pre-processing to find letter frequencies</a:t>
            </a:r>
          </a:p>
          <a:p>
            <a:pPr lvl="1"/>
            <a:r>
              <a:rPr lang="en-ZA" sz="1700" dirty="0"/>
              <a:t>Move letters out of the alphabet node when they’re first encoded</a:t>
            </a:r>
          </a:p>
          <a:p>
            <a:r>
              <a:rPr lang="en-ZA" sz="2000" dirty="0"/>
              <a:t>Two cases for encoding a letter</a:t>
            </a:r>
          </a:p>
          <a:p>
            <a:pPr marL="685800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ZA" sz="1700" dirty="0">
                <a:solidFill>
                  <a:schemeClr val="accent5"/>
                </a:solidFill>
              </a:rPr>
              <a:t>If the letter is still contained in the alphabet node</a:t>
            </a:r>
          </a:p>
          <a:p>
            <a:pPr marL="685800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ZA" sz="1700" dirty="0">
                <a:solidFill>
                  <a:srgbClr val="00B050"/>
                </a:solidFill>
              </a:rPr>
              <a:t>If the letter is not contained in the alphabet 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36087" y="1998436"/>
            <a:ext cx="1572017" cy="27843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36087" y="2276872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(A B C D E F)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397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742016" y="5579112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(F B C D E)</a:t>
            </a:r>
          </a:p>
        </p:txBody>
      </p:sp>
      <p:cxnSp>
        <p:nvCxnSpPr>
          <p:cNvPr id="5" name="Straight Connector 4"/>
          <p:cNvCxnSpPr>
            <a:stCxn id="48" idx="2"/>
            <a:endCxn id="43" idx="0"/>
          </p:cNvCxnSpPr>
          <p:nvPr/>
        </p:nvCxnSpPr>
        <p:spPr>
          <a:xfrm flipH="1">
            <a:off x="1526849" y="5013176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8" idx="2"/>
            <a:endCxn id="45" idx="0"/>
          </p:cNvCxnSpPr>
          <p:nvPr/>
        </p:nvCxnSpPr>
        <p:spPr>
          <a:xfrm>
            <a:off x="2534961" y="5013176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770" y="13294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/>
              <a:t>Adaptive Huffman Coding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7209" y="922639"/>
            <a:ext cx="7886700" cy="5577015"/>
          </a:xfrm>
        </p:spPr>
        <p:txBody>
          <a:bodyPr>
            <a:normAutofit/>
          </a:bodyPr>
          <a:lstStyle/>
          <a:p>
            <a:pPr marL="358775" indent="-358775">
              <a:buClr>
                <a:schemeClr val="tx1"/>
              </a:buClr>
              <a:buFont typeface="+mj-lt"/>
              <a:buAutoNum type="arabicPeriod"/>
            </a:pPr>
            <a:r>
              <a:rPr lang="en-ZA" sz="2000" dirty="0">
                <a:solidFill>
                  <a:schemeClr val="accent5"/>
                </a:solidFill>
              </a:rPr>
              <a:t>If the letter </a:t>
            </a:r>
            <a:r>
              <a:rPr lang="en-ZA" sz="2000" i="1" dirty="0" err="1">
                <a:solidFill>
                  <a:schemeClr val="accent5"/>
                </a:solidFill>
              </a:rPr>
              <a:t>i</a:t>
            </a:r>
            <a:r>
              <a:rPr lang="en-ZA" sz="2000" dirty="0">
                <a:solidFill>
                  <a:schemeClr val="accent5"/>
                </a:solidFill>
              </a:rPr>
              <a:t> is still contained in the alphabet node</a:t>
            </a:r>
          </a:p>
          <a:p>
            <a:pPr lvl="1"/>
            <a:r>
              <a:rPr lang="en-ZA" dirty="0"/>
              <a:t>Generate a code that identifies the position of </a:t>
            </a:r>
            <a:r>
              <a:rPr lang="en-ZA" i="1" dirty="0" err="1"/>
              <a:t>i</a:t>
            </a:r>
            <a:r>
              <a:rPr lang="en-ZA" dirty="0"/>
              <a:t> in the alphabet</a:t>
            </a:r>
          </a:p>
          <a:p>
            <a:pPr lvl="2"/>
            <a:r>
              <a:rPr lang="en-ZA" sz="1600" dirty="0"/>
              <a:t>Start with Huffman code of alphabet node (empty on 1</a:t>
            </a:r>
            <a:r>
              <a:rPr lang="en-ZA" sz="1600" baseline="30000" dirty="0"/>
              <a:t>st</a:t>
            </a:r>
            <a:r>
              <a:rPr lang="en-ZA" sz="1600" dirty="0"/>
              <a:t> iteration)</a:t>
            </a:r>
          </a:p>
          <a:p>
            <a:pPr lvl="2"/>
            <a:r>
              <a:rPr lang="en-ZA" sz="1600" dirty="0"/>
              <a:t>Add a </a:t>
            </a:r>
            <a:r>
              <a:rPr lang="en-ZA" sz="1600" dirty="0">
                <a:solidFill>
                  <a:srgbClr val="FF0000"/>
                </a:solidFill>
              </a:rPr>
              <a:t>sequence of 1 bits</a:t>
            </a:r>
            <a:r>
              <a:rPr lang="en-ZA" sz="1600" dirty="0"/>
              <a:t> where the number corresponds to the position of the letter in the alphabet</a:t>
            </a:r>
          </a:p>
          <a:p>
            <a:pPr lvl="2"/>
            <a:r>
              <a:rPr lang="en-ZA" sz="1600" dirty="0"/>
              <a:t>Indicate the end of the code with a </a:t>
            </a:r>
            <a:r>
              <a:rPr lang="en-ZA" sz="1600" dirty="0">
                <a:solidFill>
                  <a:srgbClr val="00B050"/>
                </a:solidFill>
              </a:rPr>
              <a:t>single 0 bit</a:t>
            </a:r>
            <a:endParaRPr lang="en-ZA" sz="1600" dirty="0"/>
          </a:p>
          <a:p>
            <a:pPr lvl="2"/>
            <a:endParaRPr lang="en-ZA" sz="1600" dirty="0">
              <a:solidFill>
                <a:srgbClr val="00B050"/>
              </a:solidFill>
            </a:endParaRPr>
          </a:p>
          <a:p>
            <a:pPr lvl="2"/>
            <a:endParaRPr lang="en-ZA" sz="1600" dirty="0">
              <a:solidFill>
                <a:srgbClr val="00B050"/>
              </a:solidFill>
            </a:endParaRPr>
          </a:p>
          <a:p>
            <a:pPr lvl="2"/>
            <a:endParaRPr lang="en-ZA" sz="400" dirty="0">
              <a:solidFill>
                <a:srgbClr val="00B050"/>
              </a:solidFill>
            </a:endParaRPr>
          </a:p>
          <a:p>
            <a:pPr lvl="2"/>
            <a:r>
              <a:rPr lang="en-ZA" sz="1600" dirty="0"/>
              <a:t>Append the generated code to the encoded bit sequence</a:t>
            </a:r>
          </a:p>
          <a:p>
            <a:pPr lvl="2"/>
            <a:endParaRPr lang="en-ZA" sz="400" dirty="0"/>
          </a:p>
          <a:p>
            <a:pPr lvl="1"/>
            <a:r>
              <a:rPr lang="en-ZA" dirty="0"/>
              <a:t>Split the letter </a:t>
            </a:r>
            <a:r>
              <a:rPr lang="en-ZA" i="1" dirty="0" err="1"/>
              <a:t>i</a:t>
            </a:r>
            <a:r>
              <a:rPr lang="en-ZA" dirty="0"/>
              <a:t> out of the alphabet node</a:t>
            </a:r>
            <a:endParaRPr lang="en-ZA" sz="1700" dirty="0"/>
          </a:p>
          <a:p>
            <a:pPr lvl="2"/>
            <a:r>
              <a:rPr lang="en-ZA" sz="1600" dirty="0"/>
              <a:t>In the </a:t>
            </a:r>
            <a:r>
              <a:rPr lang="en-ZA" sz="1600" dirty="0">
                <a:solidFill>
                  <a:srgbClr val="FF0000"/>
                </a:solidFill>
              </a:rPr>
              <a:t>alphabet node</a:t>
            </a:r>
            <a:r>
              <a:rPr lang="en-ZA" sz="1600" dirty="0"/>
              <a:t>, move the last letter to overwrite the letter </a:t>
            </a:r>
            <a:r>
              <a:rPr lang="en-ZA" sz="1600" i="1" dirty="0" err="1"/>
              <a:t>i</a:t>
            </a:r>
            <a:endParaRPr lang="en-ZA" sz="1400" dirty="0"/>
          </a:p>
          <a:p>
            <a:pPr lvl="2"/>
            <a:r>
              <a:rPr lang="en-ZA" sz="1600" dirty="0"/>
              <a:t>Create a </a:t>
            </a:r>
            <a:r>
              <a:rPr lang="en-ZA" sz="1600" dirty="0">
                <a:solidFill>
                  <a:srgbClr val="0070C0"/>
                </a:solidFill>
              </a:rPr>
              <a:t>new node </a:t>
            </a:r>
            <a:r>
              <a:rPr lang="en-ZA" sz="1600" dirty="0"/>
              <a:t>for the letter </a:t>
            </a:r>
            <a:r>
              <a:rPr lang="en-ZA" sz="1600" i="1" dirty="0" err="1"/>
              <a:t>i</a:t>
            </a:r>
            <a:r>
              <a:rPr lang="en-ZA" sz="1600" dirty="0"/>
              <a:t>, with a frequency of 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95736" y="2897761"/>
            <a:ext cx="2520280" cy="28206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Alphabet: (A B C D E F)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944199" y="2753745"/>
            <a:ext cx="2580129" cy="57009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/>
              <a:t>Code for A	: 10</a:t>
            </a:r>
          </a:p>
          <a:p>
            <a:pPr defTabSz="627063"/>
            <a:r>
              <a:rPr lang="en-US" sz="1600" dirty="0"/>
              <a:t>Code for D	: 11110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1560" y="6174900"/>
            <a:ext cx="2555712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Input text: AAFCCCBDD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40840" y="529108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0840" y="5579112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(</a:t>
            </a:r>
            <a:r>
              <a:rPr lang="en-US" sz="1600" dirty="0">
                <a:solidFill>
                  <a:schemeClr val="tx1"/>
                </a:solidFill>
              </a:rPr>
              <a:t>A</a:t>
            </a:r>
            <a:r>
              <a:rPr lang="en-US" sz="1600" dirty="0"/>
              <a:t> B C D E</a:t>
            </a:r>
            <a:r>
              <a:rPr lang="en-US" sz="1600" dirty="0">
                <a:solidFill>
                  <a:schemeClr val="tx1"/>
                </a:solidFill>
              </a:rPr>
              <a:t> F)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757064" y="529108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57064" y="5579112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1241" y="6407018"/>
            <a:ext cx="3888432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/>
              <a:t>Encoding: </a:t>
            </a:r>
            <a:r>
              <a:rPr lang="en-US" sz="1600" dirty="0">
                <a:solidFill>
                  <a:schemeClr val="bg1"/>
                </a:solidFill>
              </a:rPr>
              <a:t>10101000111000111100110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748952" y="4725144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1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1820455" y="5949280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660975" y="6407018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67" name="Content Placeholder 1"/>
          <p:cNvSpPr txBox="1">
            <a:spLocks/>
          </p:cNvSpPr>
          <p:nvPr/>
        </p:nvSpPr>
        <p:spPr>
          <a:xfrm>
            <a:off x="3851920" y="4731110"/>
            <a:ext cx="5220072" cy="191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ZA" dirty="0"/>
              <a:t>Create a </a:t>
            </a:r>
            <a:r>
              <a:rPr lang="en-ZA" dirty="0">
                <a:solidFill>
                  <a:srgbClr val="00B050"/>
                </a:solidFill>
              </a:rPr>
              <a:t>new parent node</a:t>
            </a:r>
            <a:endParaRPr lang="en-ZA" sz="1700" dirty="0">
              <a:solidFill>
                <a:srgbClr val="00B050"/>
              </a:solidFill>
            </a:endParaRPr>
          </a:p>
          <a:p>
            <a:pPr lvl="2"/>
            <a:r>
              <a:rPr lang="en-ZA" sz="1600" dirty="0"/>
              <a:t>Left child is the </a:t>
            </a:r>
            <a:r>
              <a:rPr lang="en-ZA" sz="1600" dirty="0">
                <a:solidFill>
                  <a:srgbClr val="FF0000"/>
                </a:solidFill>
              </a:rPr>
              <a:t>alphabet node</a:t>
            </a:r>
          </a:p>
          <a:p>
            <a:pPr lvl="2"/>
            <a:r>
              <a:rPr lang="en-ZA" sz="1600" dirty="0"/>
              <a:t>Right child is the </a:t>
            </a:r>
            <a:r>
              <a:rPr lang="en-ZA" sz="1600" dirty="0">
                <a:solidFill>
                  <a:schemeClr val="accent5"/>
                </a:solidFill>
              </a:rPr>
              <a:t>new node</a:t>
            </a:r>
          </a:p>
          <a:p>
            <a:pPr lvl="2"/>
            <a:r>
              <a:rPr lang="en-ZA" sz="1600" dirty="0"/>
              <a:t>Cumulative frequency is 1</a:t>
            </a:r>
          </a:p>
          <a:p>
            <a:pPr lvl="2"/>
            <a:r>
              <a:rPr lang="en-ZA" sz="1600" dirty="0"/>
              <a:t>Increment counts in new node’s ancestors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403648" y="5058289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347864" y="5058231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8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25" grpId="0"/>
      <p:bldP spid="26" grpId="0"/>
      <p:bldP spid="27" grpId="0"/>
      <p:bldP spid="43" grpId="0" animBg="1"/>
      <p:bldP spid="44" grpId="0" animBg="1"/>
      <p:bldP spid="44" grpId="1" animBg="1"/>
      <p:bldP spid="45" grpId="0" animBg="1"/>
      <p:bldP spid="46" grpId="0" animBg="1"/>
      <p:bldP spid="47" grpId="0"/>
      <p:bldP spid="48" grpId="0" animBg="1"/>
      <p:bldP spid="61" grpId="0"/>
      <p:bldP spid="68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48" idx="2"/>
            <a:endCxn id="43" idx="0"/>
          </p:cNvCxnSpPr>
          <p:nvPr/>
        </p:nvCxnSpPr>
        <p:spPr>
          <a:xfrm flipH="1">
            <a:off x="1526849" y="5013176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8" idx="2"/>
            <a:endCxn id="45" idx="0"/>
          </p:cNvCxnSpPr>
          <p:nvPr/>
        </p:nvCxnSpPr>
        <p:spPr>
          <a:xfrm>
            <a:off x="2534961" y="5013176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42016" y="5579112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(F B C D 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770" y="13294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/>
              <a:t>Adaptive Huffman Coding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7209" y="922639"/>
            <a:ext cx="7886700" cy="5577015"/>
          </a:xfrm>
        </p:spPr>
        <p:txBody>
          <a:bodyPr>
            <a:normAutofit/>
          </a:bodyPr>
          <a:lstStyle/>
          <a:p>
            <a:pPr marL="358775" indent="-358775">
              <a:buClr>
                <a:schemeClr val="tx1"/>
              </a:buClr>
              <a:buFont typeface="+mj-lt"/>
              <a:buAutoNum type="arabicPeriod" startAt="2"/>
            </a:pPr>
            <a:r>
              <a:rPr lang="en-ZA" sz="2000" dirty="0">
                <a:solidFill>
                  <a:srgbClr val="00B050"/>
                </a:solidFill>
              </a:rPr>
              <a:t>If the letter </a:t>
            </a:r>
            <a:r>
              <a:rPr lang="en-ZA" sz="2000" i="1" dirty="0" err="1">
                <a:solidFill>
                  <a:srgbClr val="00B050"/>
                </a:solidFill>
              </a:rPr>
              <a:t>i</a:t>
            </a:r>
            <a:r>
              <a:rPr lang="en-ZA" sz="2000" dirty="0">
                <a:solidFill>
                  <a:srgbClr val="00B050"/>
                </a:solidFill>
              </a:rPr>
              <a:t> is </a:t>
            </a:r>
            <a:r>
              <a:rPr lang="en-ZA" sz="2000" b="1" dirty="0">
                <a:solidFill>
                  <a:srgbClr val="00B050"/>
                </a:solidFill>
              </a:rPr>
              <a:t>not</a:t>
            </a:r>
            <a:r>
              <a:rPr lang="en-ZA" sz="2000" dirty="0">
                <a:solidFill>
                  <a:srgbClr val="00B050"/>
                </a:solidFill>
              </a:rPr>
              <a:t> contained in the alphabet node</a:t>
            </a:r>
          </a:p>
          <a:p>
            <a:pPr lvl="1"/>
            <a:r>
              <a:rPr lang="en-ZA" dirty="0"/>
              <a:t>The letter is already in the Huffman tree</a:t>
            </a:r>
          </a:p>
          <a:p>
            <a:pPr lvl="2"/>
            <a:r>
              <a:rPr lang="en-ZA" sz="1600" dirty="0"/>
              <a:t>Build a Huffman code by traversing from the root to the letter’s leaf</a:t>
            </a:r>
          </a:p>
          <a:p>
            <a:pPr lvl="2"/>
            <a:r>
              <a:rPr lang="en-ZA" sz="1600" dirty="0"/>
              <a:t>Append this code to the encoded bit sequence</a:t>
            </a:r>
          </a:p>
          <a:p>
            <a:pPr lvl="2"/>
            <a:r>
              <a:rPr lang="en-ZA" sz="1600" dirty="0"/>
              <a:t>Increment the frequency of the letter’s leaf and every ancestor node to more accurately reflect the actual probabilities in the input text</a:t>
            </a:r>
          </a:p>
          <a:p>
            <a:pPr lvl="2"/>
            <a:endParaRPr lang="en-ZA" sz="400" dirty="0"/>
          </a:p>
          <a:p>
            <a:pPr lvl="1"/>
            <a:r>
              <a:rPr lang="en-ZA" dirty="0"/>
              <a:t>Any frequency increment may break Huffman tree structure</a:t>
            </a:r>
          </a:p>
          <a:p>
            <a:pPr lvl="2"/>
            <a:r>
              <a:rPr lang="en-ZA" sz="1600" dirty="0"/>
              <a:t>We then need to repair the tree structure</a:t>
            </a:r>
          </a:p>
          <a:p>
            <a:pPr lvl="2"/>
            <a:r>
              <a:rPr lang="en-ZA" sz="1600" dirty="0"/>
              <a:t>We’ll link the nodes using a linked list in </a:t>
            </a:r>
            <a:r>
              <a:rPr lang="en-ZA" sz="1600" dirty="0">
                <a:solidFill>
                  <a:srgbClr val="FF0000"/>
                </a:solidFill>
              </a:rPr>
              <a:t>breadth-first</a:t>
            </a:r>
            <a:r>
              <a:rPr lang="en-ZA" sz="1600" dirty="0"/>
              <a:t>, </a:t>
            </a:r>
            <a:r>
              <a:rPr lang="en-ZA" sz="1600" dirty="0">
                <a:solidFill>
                  <a:schemeClr val="accent5"/>
                </a:solidFill>
              </a:rPr>
              <a:t>right-to-left</a:t>
            </a:r>
            <a:r>
              <a:rPr lang="en-ZA" sz="1600" dirty="0"/>
              <a:t> order</a:t>
            </a:r>
          </a:p>
          <a:p>
            <a:pPr lvl="2"/>
            <a:r>
              <a:rPr lang="en-ZA" sz="1600" dirty="0"/>
              <a:t>The </a:t>
            </a:r>
            <a:r>
              <a:rPr lang="en-ZA" sz="1600" dirty="0">
                <a:solidFill>
                  <a:schemeClr val="accent5"/>
                </a:solidFill>
              </a:rPr>
              <a:t>sibling property</a:t>
            </a:r>
            <a:r>
              <a:rPr lang="en-ZA" sz="1600" dirty="0"/>
              <a:t> must be maintained</a:t>
            </a:r>
            <a:endParaRPr lang="en-ZA" sz="1600" dirty="0">
              <a:solidFill>
                <a:schemeClr val="accent5"/>
              </a:solidFill>
            </a:endParaRPr>
          </a:p>
          <a:p>
            <a:pPr lvl="3"/>
            <a:r>
              <a:rPr lang="en-ZA" sz="1450" dirty="0"/>
              <a:t>If the frequencies in the list are non-increasing, the tree is a Huffman tree</a:t>
            </a:r>
          </a:p>
          <a:p>
            <a:pPr lvl="3"/>
            <a:r>
              <a:rPr lang="en-ZA" sz="1450" dirty="0"/>
              <a:t>If the sibling property is broken at any point, it must be restored</a:t>
            </a:r>
          </a:p>
          <a:p>
            <a:pPr lvl="3"/>
            <a:endParaRPr lang="en-ZA" sz="1450" dirty="0"/>
          </a:p>
        </p:txBody>
      </p:sp>
      <p:sp>
        <p:nvSpPr>
          <p:cNvPr id="27" name="Rectangle 26"/>
          <p:cNvSpPr/>
          <p:nvPr/>
        </p:nvSpPr>
        <p:spPr>
          <a:xfrm>
            <a:off x="611560" y="6174900"/>
            <a:ext cx="2555712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Input text: AAFCCCBDD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40840" y="529108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757064" y="529108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</a:t>
            </a:r>
            <a:r>
              <a:rPr lang="en-US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57064" y="5579112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1241" y="6407018"/>
            <a:ext cx="3888432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/>
              <a:t>Encoding: </a:t>
            </a:r>
            <a:r>
              <a:rPr lang="en-US" sz="1600" dirty="0">
                <a:solidFill>
                  <a:schemeClr val="bg1"/>
                </a:solidFill>
              </a:rPr>
              <a:t>10101000111000111100110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748952" y="4725144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1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1820455" y="5949280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660975" y="6407018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03648" y="5058289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47864" y="5058231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79" name="Arc 78"/>
          <p:cNvSpPr/>
          <p:nvPr/>
        </p:nvSpPr>
        <p:spPr>
          <a:xfrm flipH="1">
            <a:off x="1208439" y="4854214"/>
            <a:ext cx="1059305" cy="23097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1677224" y="5085184"/>
            <a:ext cx="2637401" cy="16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 80"/>
          <p:cNvSpPr/>
          <p:nvPr/>
        </p:nvSpPr>
        <p:spPr>
          <a:xfrm>
            <a:off x="4053488" y="5085184"/>
            <a:ext cx="497696" cy="36004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2312857" y="5445224"/>
            <a:ext cx="444207" cy="0"/>
          </a:xfrm>
          <a:prstGeom prst="line">
            <a:avLst/>
          </a:prstGeom>
          <a:ln w="19050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972855" y="5949280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829981" y="6407616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906783" y="5231105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906783" y="5231105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2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563888" y="6174900"/>
            <a:ext cx="5760640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/>
              <a:t>Frequencies in list:  1     2     0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5669772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059022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563888" y="6462932"/>
            <a:ext cx="3491816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/>
              <a:t>Sibling property broken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330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1" grpId="0" animBg="1"/>
      <p:bldP spid="87" grpId="0"/>
      <p:bldP spid="88" grpId="0"/>
      <p:bldP spid="89" grpId="0"/>
      <p:bldP spid="90" grpId="0"/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48" idx="2"/>
            <a:endCxn id="43" idx="0"/>
          </p:cNvCxnSpPr>
          <p:nvPr/>
        </p:nvCxnSpPr>
        <p:spPr>
          <a:xfrm flipH="1">
            <a:off x="1526849" y="5013176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8" idx="2"/>
            <a:endCxn id="45" idx="0"/>
          </p:cNvCxnSpPr>
          <p:nvPr/>
        </p:nvCxnSpPr>
        <p:spPr>
          <a:xfrm>
            <a:off x="2534961" y="5013176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0" idx="2"/>
            <a:endCxn id="38" idx="0"/>
          </p:cNvCxnSpPr>
          <p:nvPr/>
        </p:nvCxnSpPr>
        <p:spPr>
          <a:xfrm flipH="1">
            <a:off x="2837729" y="2545138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0" idx="2"/>
            <a:endCxn id="34" idx="0"/>
          </p:cNvCxnSpPr>
          <p:nvPr/>
        </p:nvCxnSpPr>
        <p:spPr>
          <a:xfrm>
            <a:off x="3845841" y="2545138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994184" y="2632092"/>
            <a:ext cx="2637401" cy="16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757064" y="529108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</a:t>
            </a:r>
            <a:r>
              <a:rPr lang="en-US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906783" y="5231105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42016" y="5579112"/>
            <a:ext cx="1570841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(F B C D 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770" y="13294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/>
              <a:t>Adaptive Huffman Coding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7209" y="922639"/>
            <a:ext cx="7886700" cy="5577015"/>
          </a:xfrm>
        </p:spPr>
        <p:txBody>
          <a:bodyPr>
            <a:normAutofit/>
          </a:bodyPr>
          <a:lstStyle/>
          <a:p>
            <a:pPr marL="358775" indent="-358775">
              <a:buClr>
                <a:schemeClr val="tx1"/>
              </a:buClr>
              <a:buFont typeface="+mj-lt"/>
              <a:buAutoNum type="arabicPeriod" startAt="2"/>
            </a:pPr>
            <a:r>
              <a:rPr lang="en-ZA" sz="2000" dirty="0">
                <a:solidFill>
                  <a:srgbClr val="00B050"/>
                </a:solidFill>
              </a:rPr>
              <a:t>If the letter </a:t>
            </a:r>
            <a:r>
              <a:rPr lang="en-ZA" sz="2000" i="1" dirty="0" err="1">
                <a:solidFill>
                  <a:srgbClr val="00B050"/>
                </a:solidFill>
              </a:rPr>
              <a:t>i</a:t>
            </a:r>
            <a:r>
              <a:rPr lang="en-ZA" sz="2000" dirty="0">
                <a:solidFill>
                  <a:srgbClr val="00B050"/>
                </a:solidFill>
              </a:rPr>
              <a:t> is </a:t>
            </a:r>
            <a:r>
              <a:rPr lang="en-ZA" sz="2000" b="1" dirty="0">
                <a:solidFill>
                  <a:srgbClr val="00B050"/>
                </a:solidFill>
              </a:rPr>
              <a:t>not</a:t>
            </a:r>
            <a:r>
              <a:rPr lang="en-ZA" sz="2000" dirty="0">
                <a:solidFill>
                  <a:srgbClr val="00B050"/>
                </a:solidFill>
              </a:rPr>
              <a:t> contained in the alphabet node</a:t>
            </a:r>
          </a:p>
          <a:p>
            <a:pPr lvl="1"/>
            <a:r>
              <a:rPr lang="en-ZA" dirty="0"/>
              <a:t>Restoring the sibling property</a:t>
            </a:r>
          </a:p>
          <a:p>
            <a:pPr lvl="2"/>
            <a:r>
              <a:rPr lang="en-ZA" sz="1600" dirty="0"/>
              <a:t>Sequences of linked list nodes with the same frequency are </a:t>
            </a:r>
            <a:r>
              <a:rPr lang="en-ZA" sz="1600" dirty="0">
                <a:solidFill>
                  <a:schemeClr val="accent5"/>
                </a:solidFill>
              </a:rPr>
              <a:t>blocks</a:t>
            </a:r>
          </a:p>
          <a:p>
            <a:pPr lvl="3"/>
            <a:r>
              <a:rPr lang="en-ZA" sz="1450" dirty="0"/>
              <a:t>In the example, there were two blocks before the frequency increment</a:t>
            </a:r>
          </a:p>
          <a:p>
            <a:pPr lvl="3"/>
            <a:endParaRPr lang="en-ZA" sz="1450" dirty="0"/>
          </a:p>
          <a:p>
            <a:pPr lvl="3"/>
            <a:endParaRPr lang="en-ZA" sz="1450" dirty="0"/>
          </a:p>
          <a:p>
            <a:pPr lvl="3"/>
            <a:endParaRPr lang="en-ZA" sz="1450" dirty="0"/>
          </a:p>
          <a:p>
            <a:pPr lvl="3"/>
            <a:endParaRPr lang="en-ZA" sz="1450" dirty="0"/>
          </a:p>
          <a:p>
            <a:pPr lvl="3"/>
            <a:endParaRPr lang="en-ZA" sz="1100" dirty="0"/>
          </a:p>
          <a:p>
            <a:pPr lvl="3"/>
            <a:endParaRPr lang="en-ZA" sz="400" dirty="0"/>
          </a:p>
          <a:p>
            <a:pPr lvl="3"/>
            <a:endParaRPr lang="en-ZA" sz="100" dirty="0"/>
          </a:p>
          <a:p>
            <a:pPr lvl="2"/>
            <a:r>
              <a:rPr lang="en-ZA" sz="1600" dirty="0"/>
              <a:t>Assume that the property is broken by a frequency update for node </a:t>
            </a:r>
            <a:r>
              <a:rPr lang="en-ZA" sz="1600" i="1" dirty="0" err="1">
                <a:solidFill>
                  <a:srgbClr val="00B050"/>
                </a:solidFill>
              </a:rPr>
              <a:t>i</a:t>
            </a:r>
            <a:endParaRPr lang="en-ZA" sz="1600" i="1" dirty="0">
              <a:solidFill>
                <a:srgbClr val="00B050"/>
              </a:solidFill>
            </a:endParaRPr>
          </a:p>
          <a:p>
            <a:pPr lvl="3"/>
            <a:r>
              <a:rPr lang="en-ZA" sz="1450" dirty="0"/>
              <a:t>Swap node </a:t>
            </a:r>
            <a:r>
              <a:rPr lang="en-ZA" sz="1450" i="1" dirty="0" err="1">
                <a:solidFill>
                  <a:srgbClr val="00B050"/>
                </a:solidFill>
              </a:rPr>
              <a:t>i</a:t>
            </a:r>
            <a:r>
              <a:rPr lang="en-ZA" sz="1450" dirty="0"/>
              <a:t> with 1</a:t>
            </a:r>
            <a:r>
              <a:rPr lang="en-ZA" sz="1450" baseline="30000" dirty="0"/>
              <a:t>st</a:t>
            </a:r>
            <a:r>
              <a:rPr lang="en-ZA" sz="1450" dirty="0"/>
              <a:t> node in its block, unless 1</a:t>
            </a:r>
            <a:r>
              <a:rPr lang="en-ZA" sz="1450" baseline="30000" dirty="0"/>
              <a:t>st</a:t>
            </a:r>
            <a:r>
              <a:rPr lang="en-ZA" sz="1450" dirty="0"/>
              <a:t> node is the parent of </a:t>
            </a:r>
            <a:r>
              <a:rPr lang="en-ZA" sz="1450" i="1" dirty="0" err="1">
                <a:solidFill>
                  <a:srgbClr val="00B050"/>
                </a:solidFill>
              </a:rPr>
              <a:t>i</a:t>
            </a:r>
            <a:endParaRPr lang="en-ZA" sz="1450" i="1" dirty="0">
              <a:solidFill>
                <a:srgbClr val="00B050"/>
              </a:solidFill>
            </a:endParaRPr>
          </a:p>
          <a:p>
            <a:pPr lvl="3"/>
            <a:r>
              <a:rPr lang="en-ZA" sz="1450" dirty="0"/>
              <a:t>Continue with frequency increments for all the ancestors of </a:t>
            </a:r>
            <a:r>
              <a:rPr lang="en-ZA" sz="1450" i="1" dirty="0" err="1">
                <a:solidFill>
                  <a:srgbClr val="00B050"/>
                </a:solidFill>
              </a:rPr>
              <a:t>i</a:t>
            </a:r>
            <a:endParaRPr lang="en-ZA" sz="1450" i="1" dirty="0">
              <a:solidFill>
                <a:srgbClr val="00B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1560" y="6174900"/>
            <a:ext cx="2555712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Input text: AAFCCCBDD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40840" y="529108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57064" y="5579112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1241" y="6407018"/>
            <a:ext cx="3888432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/>
              <a:t>Encoding: </a:t>
            </a:r>
            <a:r>
              <a:rPr lang="en-US" sz="1600" dirty="0">
                <a:solidFill>
                  <a:schemeClr val="bg1"/>
                </a:solidFill>
              </a:rPr>
              <a:t>10101000111000111100110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748952" y="4725144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</a:t>
            </a:r>
            <a:r>
              <a:rPr lang="en-US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660975" y="6407018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03648" y="5058289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47864" y="5058231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79" name="Arc 78"/>
          <p:cNvSpPr/>
          <p:nvPr/>
        </p:nvSpPr>
        <p:spPr>
          <a:xfrm flipH="1">
            <a:off x="1208439" y="4854214"/>
            <a:ext cx="1059305" cy="23097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1677224" y="5085184"/>
            <a:ext cx="2637401" cy="16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 80"/>
          <p:cNvSpPr/>
          <p:nvPr/>
        </p:nvSpPr>
        <p:spPr>
          <a:xfrm>
            <a:off x="4053488" y="5085184"/>
            <a:ext cx="497696" cy="36004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2312857" y="5445224"/>
            <a:ext cx="444207" cy="0"/>
          </a:xfrm>
          <a:prstGeom prst="line">
            <a:avLst/>
          </a:prstGeom>
          <a:ln w="19050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972855" y="5949280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829981" y="6407616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1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563888" y="6174900"/>
            <a:ext cx="5760640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/>
              <a:t>Frequencies in list:  </a:t>
            </a:r>
            <a:r>
              <a:rPr lang="en-US" sz="1600" dirty="0">
                <a:solidFill>
                  <a:schemeClr val="bg1"/>
                </a:solidFill>
              </a:rPr>
              <a:t>1</a:t>
            </a:r>
            <a:r>
              <a:rPr lang="en-US" sz="1600" dirty="0"/>
              <a:t>     2     0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5669772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059022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563888" y="6462932"/>
            <a:ext cx="3491816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/>
              <a:t>Sibling property broken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067944" y="2823042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51720" y="3111074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(F B C D E)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51720" y="2823042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067944" y="3111074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059832" y="2257106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12160" y="2554734"/>
            <a:ext cx="2952328" cy="26830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/>
              <a:t>Frequencies in list:  1     1     0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8118044" y="2689154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507294" y="2689154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 flipH="1">
            <a:off x="2525399" y="2401122"/>
            <a:ext cx="1059305" cy="23097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>
            <a:off x="5370448" y="2632092"/>
            <a:ext cx="497696" cy="36004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3623737" y="2977186"/>
            <a:ext cx="444207" cy="0"/>
          </a:xfrm>
          <a:prstGeom prst="line">
            <a:avLst/>
          </a:prstGeom>
          <a:ln w="19050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 rot="16200000" flipV="1">
            <a:off x="8191930" y="2516643"/>
            <a:ext cx="61879" cy="550918"/>
          </a:xfrm>
          <a:custGeom>
            <a:avLst/>
            <a:gdLst>
              <a:gd name="connsiteX0" fmla="*/ 317159 w 317159"/>
              <a:gd name="connsiteY0" fmla="*/ 1120346 h 1120346"/>
              <a:gd name="connsiteX1" fmla="*/ 158579 w 317159"/>
              <a:gd name="connsiteY1" fmla="*/ 1093917 h 1120346"/>
              <a:gd name="connsiteX2" fmla="*/ 158580 w 317159"/>
              <a:gd name="connsiteY2" fmla="*/ 604527 h 1120346"/>
              <a:gd name="connsiteX3" fmla="*/ 0 w 317159"/>
              <a:gd name="connsiteY3" fmla="*/ 578098 h 1120346"/>
              <a:gd name="connsiteX4" fmla="*/ 158580 w 317159"/>
              <a:gd name="connsiteY4" fmla="*/ 551669 h 1120346"/>
              <a:gd name="connsiteX5" fmla="*/ 158580 w 317159"/>
              <a:gd name="connsiteY5" fmla="*/ 26429 h 1120346"/>
              <a:gd name="connsiteX6" fmla="*/ 317160 w 317159"/>
              <a:gd name="connsiteY6" fmla="*/ 0 h 1120346"/>
              <a:gd name="connsiteX7" fmla="*/ 317159 w 317159"/>
              <a:gd name="connsiteY7" fmla="*/ 1120346 h 1120346"/>
              <a:gd name="connsiteX0" fmla="*/ 317159 w 317159"/>
              <a:gd name="connsiteY0" fmla="*/ 1120346 h 1120346"/>
              <a:gd name="connsiteX1" fmla="*/ 158579 w 317159"/>
              <a:gd name="connsiteY1" fmla="*/ 1093917 h 1120346"/>
              <a:gd name="connsiteX2" fmla="*/ 158580 w 317159"/>
              <a:gd name="connsiteY2" fmla="*/ 604527 h 1120346"/>
              <a:gd name="connsiteX3" fmla="*/ 0 w 317159"/>
              <a:gd name="connsiteY3" fmla="*/ 578098 h 1120346"/>
              <a:gd name="connsiteX4" fmla="*/ 158580 w 317159"/>
              <a:gd name="connsiteY4" fmla="*/ 551669 h 1120346"/>
              <a:gd name="connsiteX5" fmla="*/ 158580 w 317159"/>
              <a:gd name="connsiteY5" fmla="*/ 26429 h 1120346"/>
              <a:gd name="connsiteX6" fmla="*/ 317160 w 317159"/>
              <a:gd name="connsiteY6" fmla="*/ 0 h 1120346"/>
              <a:gd name="connsiteX0" fmla="*/ 317159 w 317160"/>
              <a:gd name="connsiteY0" fmla="*/ 1120346 h 1120346"/>
              <a:gd name="connsiteX1" fmla="*/ 158579 w 317160"/>
              <a:gd name="connsiteY1" fmla="*/ 1093917 h 1120346"/>
              <a:gd name="connsiteX2" fmla="*/ 158580 w 317160"/>
              <a:gd name="connsiteY2" fmla="*/ 604527 h 1120346"/>
              <a:gd name="connsiteX3" fmla="*/ 0 w 317160"/>
              <a:gd name="connsiteY3" fmla="*/ 578098 h 1120346"/>
              <a:gd name="connsiteX4" fmla="*/ 158580 w 317160"/>
              <a:gd name="connsiteY4" fmla="*/ 551669 h 1120346"/>
              <a:gd name="connsiteX5" fmla="*/ 158580 w 317160"/>
              <a:gd name="connsiteY5" fmla="*/ 26429 h 1120346"/>
              <a:gd name="connsiteX6" fmla="*/ 317160 w 317160"/>
              <a:gd name="connsiteY6" fmla="*/ 0 h 1120346"/>
              <a:gd name="connsiteX7" fmla="*/ 317159 w 317160"/>
              <a:gd name="connsiteY7" fmla="*/ 1120346 h 1120346"/>
              <a:gd name="connsiteX0" fmla="*/ 317159 w 317160"/>
              <a:gd name="connsiteY0" fmla="*/ 1120346 h 1120346"/>
              <a:gd name="connsiteX1" fmla="*/ 158579 w 317160"/>
              <a:gd name="connsiteY1" fmla="*/ 1093917 h 1120346"/>
              <a:gd name="connsiteX2" fmla="*/ 158580 w 317160"/>
              <a:gd name="connsiteY2" fmla="*/ 604527 h 1120346"/>
              <a:gd name="connsiteX3" fmla="*/ 158580 w 317160"/>
              <a:gd name="connsiteY3" fmla="*/ 551669 h 1120346"/>
              <a:gd name="connsiteX4" fmla="*/ 158580 w 317160"/>
              <a:gd name="connsiteY4" fmla="*/ 26429 h 1120346"/>
              <a:gd name="connsiteX5" fmla="*/ 317160 w 317160"/>
              <a:gd name="connsiteY5" fmla="*/ 0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551669 h 1120346"/>
              <a:gd name="connsiteX4" fmla="*/ 1 w 158581"/>
              <a:gd name="connsiteY4" fmla="*/ 26429 h 1120346"/>
              <a:gd name="connsiteX5" fmla="*/ 158581 w 158581"/>
              <a:gd name="connsiteY5" fmla="*/ 0 h 1120346"/>
              <a:gd name="connsiteX6" fmla="*/ 158580 w 158581"/>
              <a:gd name="connsiteY6" fmla="*/ 1120346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551669 h 1120346"/>
              <a:gd name="connsiteX4" fmla="*/ 1 w 158581"/>
              <a:gd name="connsiteY4" fmla="*/ 26429 h 1120346"/>
              <a:gd name="connsiteX5" fmla="*/ 158581 w 158581"/>
              <a:gd name="connsiteY5" fmla="*/ 0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551669 h 1120346"/>
              <a:gd name="connsiteX4" fmla="*/ 1 w 158581"/>
              <a:gd name="connsiteY4" fmla="*/ 26429 h 1120346"/>
              <a:gd name="connsiteX5" fmla="*/ 158581 w 158581"/>
              <a:gd name="connsiteY5" fmla="*/ 0 h 1120346"/>
              <a:gd name="connsiteX6" fmla="*/ 158580 w 158581"/>
              <a:gd name="connsiteY6" fmla="*/ 1120346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26429 h 1120346"/>
              <a:gd name="connsiteX4" fmla="*/ 158581 w 158581"/>
              <a:gd name="connsiteY4" fmla="*/ 0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26429 h 1120346"/>
              <a:gd name="connsiteX4" fmla="*/ 158581 w 158581"/>
              <a:gd name="connsiteY4" fmla="*/ 0 h 1120346"/>
              <a:gd name="connsiteX5" fmla="*/ 158580 w 158581"/>
              <a:gd name="connsiteY5" fmla="*/ 1120346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26429 h 1120346"/>
              <a:gd name="connsiteX4" fmla="*/ 158581 w 158581"/>
              <a:gd name="connsiteY4" fmla="*/ 0 h 112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81" h="1120346" stroke="0" extrusionOk="0">
                <a:moveTo>
                  <a:pt x="158580" y="1120346"/>
                </a:moveTo>
                <a:cubicBezTo>
                  <a:pt x="70999" y="1120346"/>
                  <a:pt x="0" y="1108513"/>
                  <a:pt x="0" y="1093917"/>
                </a:cubicBezTo>
                <a:cubicBezTo>
                  <a:pt x="0" y="930787"/>
                  <a:pt x="1" y="694902"/>
                  <a:pt x="1" y="604527"/>
                </a:cubicBezTo>
                <a:lnTo>
                  <a:pt x="1" y="26429"/>
                </a:lnTo>
                <a:cubicBezTo>
                  <a:pt x="1" y="11833"/>
                  <a:pt x="71000" y="0"/>
                  <a:pt x="158581" y="0"/>
                </a:cubicBezTo>
                <a:cubicBezTo>
                  <a:pt x="158581" y="373449"/>
                  <a:pt x="158580" y="746897"/>
                  <a:pt x="158580" y="1120346"/>
                </a:cubicBezTo>
                <a:close/>
              </a:path>
              <a:path w="158581" h="1120346" fill="none">
                <a:moveTo>
                  <a:pt x="158580" y="1120346"/>
                </a:moveTo>
                <a:cubicBezTo>
                  <a:pt x="70999" y="1120346"/>
                  <a:pt x="0" y="1108513"/>
                  <a:pt x="0" y="1093917"/>
                </a:cubicBezTo>
                <a:cubicBezTo>
                  <a:pt x="0" y="930787"/>
                  <a:pt x="1" y="694902"/>
                  <a:pt x="1" y="604527"/>
                </a:cubicBezTo>
                <a:lnTo>
                  <a:pt x="1" y="26429"/>
                </a:lnTo>
                <a:cubicBezTo>
                  <a:pt x="1" y="11833"/>
                  <a:pt x="71000" y="0"/>
                  <a:pt x="158581" y="0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Left Brace 53"/>
          <p:cNvSpPr/>
          <p:nvPr/>
        </p:nvSpPr>
        <p:spPr>
          <a:xfrm rot="16200000" flipV="1">
            <a:off x="8767389" y="2704341"/>
            <a:ext cx="72624" cy="186267"/>
          </a:xfrm>
          <a:custGeom>
            <a:avLst/>
            <a:gdLst>
              <a:gd name="connsiteX0" fmla="*/ 317159 w 317159"/>
              <a:gd name="connsiteY0" fmla="*/ 1120346 h 1120346"/>
              <a:gd name="connsiteX1" fmla="*/ 158579 w 317159"/>
              <a:gd name="connsiteY1" fmla="*/ 1093917 h 1120346"/>
              <a:gd name="connsiteX2" fmla="*/ 158580 w 317159"/>
              <a:gd name="connsiteY2" fmla="*/ 604527 h 1120346"/>
              <a:gd name="connsiteX3" fmla="*/ 0 w 317159"/>
              <a:gd name="connsiteY3" fmla="*/ 578098 h 1120346"/>
              <a:gd name="connsiteX4" fmla="*/ 158580 w 317159"/>
              <a:gd name="connsiteY4" fmla="*/ 551669 h 1120346"/>
              <a:gd name="connsiteX5" fmla="*/ 158580 w 317159"/>
              <a:gd name="connsiteY5" fmla="*/ 26429 h 1120346"/>
              <a:gd name="connsiteX6" fmla="*/ 317160 w 317159"/>
              <a:gd name="connsiteY6" fmla="*/ 0 h 1120346"/>
              <a:gd name="connsiteX7" fmla="*/ 317159 w 317159"/>
              <a:gd name="connsiteY7" fmla="*/ 1120346 h 1120346"/>
              <a:gd name="connsiteX0" fmla="*/ 317159 w 317159"/>
              <a:gd name="connsiteY0" fmla="*/ 1120346 h 1120346"/>
              <a:gd name="connsiteX1" fmla="*/ 158579 w 317159"/>
              <a:gd name="connsiteY1" fmla="*/ 1093917 h 1120346"/>
              <a:gd name="connsiteX2" fmla="*/ 158580 w 317159"/>
              <a:gd name="connsiteY2" fmla="*/ 604527 h 1120346"/>
              <a:gd name="connsiteX3" fmla="*/ 0 w 317159"/>
              <a:gd name="connsiteY3" fmla="*/ 578098 h 1120346"/>
              <a:gd name="connsiteX4" fmla="*/ 158580 w 317159"/>
              <a:gd name="connsiteY4" fmla="*/ 551669 h 1120346"/>
              <a:gd name="connsiteX5" fmla="*/ 158580 w 317159"/>
              <a:gd name="connsiteY5" fmla="*/ 26429 h 1120346"/>
              <a:gd name="connsiteX6" fmla="*/ 317160 w 317159"/>
              <a:gd name="connsiteY6" fmla="*/ 0 h 1120346"/>
              <a:gd name="connsiteX0" fmla="*/ 317159 w 317160"/>
              <a:gd name="connsiteY0" fmla="*/ 1120346 h 1120346"/>
              <a:gd name="connsiteX1" fmla="*/ 158579 w 317160"/>
              <a:gd name="connsiteY1" fmla="*/ 1093917 h 1120346"/>
              <a:gd name="connsiteX2" fmla="*/ 158580 w 317160"/>
              <a:gd name="connsiteY2" fmla="*/ 604527 h 1120346"/>
              <a:gd name="connsiteX3" fmla="*/ 0 w 317160"/>
              <a:gd name="connsiteY3" fmla="*/ 578098 h 1120346"/>
              <a:gd name="connsiteX4" fmla="*/ 158580 w 317160"/>
              <a:gd name="connsiteY4" fmla="*/ 551669 h 1120346"/>
              <a:gd name="connsiteX5" fmla="*/ 158580 w 317160"/>
              <a:gd name="connsiteY5" fmla="*/ 26429 h 1120346"/>
              <a:gd name="connsiteX6" fmla="*/ 317160 w 317160"/>
              <a:gd name="connsiteY6" fmla="*/ 0 h 1120346"/>
              <a:gd name="connsiteX7" fmla="*/ 317159 w 317160"/>
              <a:gd name="connsiteY7" fmla="*/ 1120346 h 1120346"/>
              <a:gd name="connsiteX0" fmla="*/ 317159 w 317160"/>
              <a:gd name="connsiteY0" fmla="*/ 1120346 h 1120346"/>
              <a:gd name="connsiteX1" fmla="*/ 158579 w 317160"/>
              <a:gd name="connsiteY1" fmla="*/ 1093917 h 1120346"/>
              <a:gd name="connsiteX2" fmla="*/ 158580 w 317160"/>
              <a:gd name="connsiteY2" fmla="*/ 604527 h 1120346"/>
              <a:gd name="connsiteX3" fmla="*/ 158580 w 317160"/>
              <a:gd name="connsiteY3" fmla="*/ 551669 h 1120346"/>
              <a:gd name="connsiteX4" fmla="*/ 158580 w 317160"/>
              <a:gd name="connsiteY4" fmla="*/ 26429 h 1120346"/>
              <a:gd name="connsiteX5" fmla="*/ 317160 w 317160"/>
              <a:gd name="connsiteY5" fmla="*/ 0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551669 h 1120346"/>
              <a:gd name="connsiteX4" fmla="*/ 1 w 158581"/>
              <a:gd name="connsiteY4" fmla="*/ 26429 h 1120346"/>
              <a:gd name="connsiteX5" fmla="*/ 158581 w 158581"/>
              <a:gd name="connsiteY5" fmla="*/ 0 h 1120346"/>
              <a:gd name="connsiteX6" fmla="*/ 158580 w 158581"/>
              <a:gd name="connsiteY6" fmla="*/ 1120346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551669 h 1120346"/>
              <a:gd name="connsiteX4" fmla="*/ 1 w 158581"/>
              <a:gd name="connsiteY4" fmla="*/ 26429 h 1120346"/>
              <a:gd name="connsiteX5" fmla="*/ 158581 w 158581"/>
              <a:gd name="connsiteY5" fmla="*/ 0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551669 h 1120346"/>
              <a:gd name="connsiteX4" fmla="*/ 1 w 158581"/>
              <a:gd name="connsiteY4" fmla="*/ 26429 h 1120346"/>
              <a:gd name="connsiteX5" fmla="*/ 158581 w 158581"/>
              <a:gd name="connsiteY5" fmla="*/ 0 h 1120346"/>
              <a:gd name="connsiteX6" fmla="*/ 158580 w 158581"/>
              <a:gd name="connsiteY6" fmla="*/ 1120346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26429 h 1120346"/>
              <a:gd name="connsiteX4" fmla="*/ 158581 w 158581"/>
              <a:gd name="connsiteY4" fmla="*/ 0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26429 h 1120346"/>
              <a:gd name="connsiteX4" fmla="*/ 158581 w 158581"/>
              <a:gd name="connsiteY4" fmla="*/ 0 h 1120346"/>
              <a:gd name="connsiteX5" fmla="*/ 158580 w 158581"/>
              <a:gd name="connsiteY5" fmla="*/ 1120346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26429 h 1120346"/>
              <a:gd name="connsiteX4" fmla="*/ 158581 w 158581"/>
              <a:gd name="connsiteY4" fmla="*/ 0 h 112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81" h="1120346" stroke="0" extrusionOk="0">
                <a:moveTo>
                  <a:pt x="158580" y="1120346"/>
                </a:moveTo>
                <a:cubicBezTo>
                  <a:pt x="70999" y="1120346"/>
                  <a:pt x="0" y="1108513"/>
                  <a:pt x="0" y="1093917"/>
                </a:cubicBezTo>
                <a:cubicBezTo>
                  <a:pt x="0" y="930787"/>
                  <a:pt x="1" y="694902"/>
                  <a:pt x="1" y="604527"/>
                </a:cubicBezTo>
                <a:lnTo>
                  <a:pt x="1" y="26429"/>
                </a:lnTo>
                <a:cubicBezTo>
                  <a:pt x="1" y="11833"/>
                  <a:pt x="71000" y="0"/>
                  <a:pt x="158581" y="0"/>
                </a:cubicBezTo>
                <a:cubicBezTo>
                  <a:pt x="158581" y="373449"/>
                  <a:pt x="158580" y="746897"/>
                  <a:pt x="158580" y="1120346"/>
                </a:cubicBezTo>
                <a:close/>
              </a:path>
              <a:path w="158581" h="1120346" fill="none">
                <a:moveTo>
                  <a:pt x="158580" y="1120346"/>
                </a:moveTo>
                <a:cubicBezTo>
                  <a:pt x="70999" y="1120346"/>
                  <a:pt x="0" y="1108513"/>
                  <a:pt x="0" y="1093917"/>
                </a:cubicBezTo>
                <a:cubicBezTo>
                  <a:pt x="0" y="930787"/>
                  <a:pt x="1" y="694902"/>
                  <a:pt x="1" y="604527"/>
                </a:cubicBezTo>
                <a:lnTo>
                  <a:pt x="1" y="26429"/>
                </a:lnTo>
                <a:cubicBezTo>
                  <a:pt x="1" y="11833"/>
                  <a:pt x="71000" y="0"/>
                  <a:pt x="158581" y="0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Left Brace 53"/>
          <p:cNvSpPr/>
          <p:nvPr/>
        </p:nvSpPr>
        <p:spPr>
          <a:xfrm rot="16200000" flipV="1">
            <a:off x="6320477" y="6324507"/>
            <a:ext cx="72624" cy="186267"/>
          </a:xfrm>
          <a:custGeom>
            <a:avLst/>
            <a:gdLst>
              <a:gd name="connsiteX0" fmla="*/ 317159 w 317159"/>
              <a:gd name="connsiteY0" fmla="*/ 1120346 h 1120346"/>
              <a:gd name="connsiteX1" fmla="*/ 158579 w 317159"/>
              <a:gd name="connsiteY1" fmla="*/ 1093917 h 1120346"/>
              <a:gd name="connsiteX2" fmla="*/ 158580 w 317159"/>
              <a:gd name="connsiteY2" fmla="*/ 604527 h 1120346"/>
              <a:gd name="connsiteX3" fmla="*/ 0 w 317159"/>
              <a:gd name="connsiteY3" fmla="*/ 578098 h 1120346"/>
              <a:gd name="connsiteX4" fmla="*/ 158580 w 317159"/>
              <a:gd name="connsiteY4" fmla="*/ 551669 h 1120346"/>
              <a:gd name="connsiteX5" fmla="*/ 158580 w 317159"/>
              <a:gd name="connsiteY5" fmla="*/ 26429 h 1120346"/>
              <a:gd name="connsiteX6" fmla="*/ 317160 w 317159"/>
              <a:gd name="connsiteY6" fmla="*/ 0 h 1120346"/>
              <a:gd name="connsiteX7" fmla="*/ 317159 w 317159"/>
              <a:gd name="connsiteY7" fmla="*/ 1120346 h 1120346"/>
              <a:gd name="connsiteX0" fmla="*/ 317159 w 317159"/>
              <a:gd name="connsiteY0" fmla="*/ 1120346 h 1120346"/>
              <a:gd name="connsiteX1" fmla="*/ 158579 w 317159"/>
              <a:gd name="connsiteY1" fmla="*/ 1093917 h 1120346"/>
              <a:gd name="connsiteX2" fmla="*/ 158580 w 317159"/>
              <a:gd name="connsiteY2" fmla="*/ 604527 h 1120346"/>
              <a:gd name="connsiteX3" fmla="*/ 0 w 317159"/>
              <a:gd name="connsiteY3" fmla="*/ 578098 h 1120346"/>
              <a:gd name="connsiteX4" fmla="*/ 158580 w 317159"/>
              <a:gd name="connsiteY4" fmla="*/ 551669 h 1120346"/>
              <a:gd name="connsiteX5" fmla="*/ 158580 w 317159"/>
              <a:gd name="connsiteY5" fmla="*/ 26429 h 1120346"/>
              <a:gd name="connsiteX6" fmla="*/ 317160 w 317159"/>
              <a:gd name="connsiteY6" fmla="*/ 0 h 1120346"/>
              <a:gd name="connsiteX0" fmla="*/ 317159 w 317160"/>
              <a:gd name="connsiteY0" fmla="*/ 1120346 h 1120346"/>
              <a:gd name="connsiteX1" fmla="*/ 158579 w 317160"/>
              <a:gd name="connsiteY1" fmla="*/ 1093917 h 1120346"/>
              <a:gd name="connsiteX2" fmla="*/ 158580 w 317160"/>
              <a:gd name="connsiteY2" fmla="*/ 604527 h 1120346"/>
              <a:gd name="connsiteX3" fmla="*/ 0 w 317160"/>
              <a:gd name="connsiteY3" fmla="*/ 578098 h 1120346"/>
              <a:gd name="connsiteX4" fmla="*/ 158580 w 317160"/>
              <a:gd name="connsiteY4" fmla="*/ 551669 h 1120346"/>
              <a:gd name="connsiteX5" fmla="*/ 158580 w 317160"/>
              <a:gd name="connsiteY5" fmla="*/ 26429 h 1120346"/>
              <a:gd name="connsiteX6" fmla="*/ 317160 w 317160"/>
              <a:gd name="connsiteY6" fmla="*/ 0 h 1120346"/>
              <a:gd name="connsiteX7" fmla="*/ 317159 w 317160"/>
              <a:gd name="connsiteY7" fmla="*/ 1120346 h 1120346"/>
              <a:gd name="connsiteX0" fmla="*/ 317159 w 317160"/>
              <a:gd name="connsiteY0" fmla="*/ 1120346 h 1120346"/>
              <a:gd name="connsiteX1" fmla="*/ 158579 w 317160"/>
              <a:gd name="connsiteY1" fmla="*/ 1093917 h 1120346"/>
              <a:gd name="connsiteX2" fmla="*/ 158580 w 317160"/>
              <a:gd name="connsiteY2" fmla="*/ 604527 h 1120346"/>
              <a:gd name="connsiteX3" fmla="*/ 158580 w 317160"/>
              <a:gd name="connsiteY3" fmla="*/ 551669 h 1120346"/>
              <a:gd name="connsiteX4" fmla="*/ 158580 w 317160"/>
              <a:gd name="connsiteY4" fmla="*/ 26429 h 1120346"/>
              <a:gd name="connsiteX5" fmla="*/ 317160 w 317160"/>
              <a:gd name="connsiteY5" fmla="*/ 0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551669 h 1120346"/>
              <a:gd name="connsiteX4" fmla="*/ 1 w 158581"/>
              <a:gd name="connsiteY4" fmla="*/ 26429 h 1120346"/>
              <a:gd name="connsiteX5" fmla="*/ 158581 w 158581"/>
              <a:gd name="connsiteY5" fmla="*/ 0 h 1120346"/>
              <a:gd name="connsiteX6" fmla="*/ 158580 w 158581"/>
              <a:gd name="connsiteY6" fmla="*/ 1120346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551669 h 1120346"/>
              <a:gd name="connsiteX4" fmla="*/ 1 w 158581"/>
              <a:gd name="connsiteY4" fmla="*/ 26429 h 1120346"/>
              <a:gd name="connsiteX5" fmla="*/ 158581 w 158581"/>
              <a:gd name="connsiteY5" fmla="*/ 0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551669 h 1120346"/>
              <a:gd name="connsiteX4" fmla="*/ 1 w 158581"/>
              <a:gd name="connsiteY4" fmla="*/ 26429 h 1120346"/>
              <a:gd name="connsiteX5" fmla="*/ 158581 w 158581"/>
              <a:gd name="connsiteY5" fmla="*/ 0 h 1120346"/>
              <a:gd name="connsiteX6" fmla="*/ 158580 w 158581"/>
              <a:gd name="connsiteY6" fmla="*/ 1120346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26429 h 1120346"/>
              <a:gd name="connsiteX4" fmla="*/ 158581 w 158581"/>
              <a:gd name="connsiteY4" fmla="*/ 0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26429 h 1120346"/>
              <a:gd name="connsiteX4" fmla="*/ 158581 w 158581"/>
              <a:gd name="connsiteY4" fmla="*/ 0 h 1120346"/>
              <a:gd name="connsiteX5" fmla="*/ 158580 w 158581"/>
              <a:gd name="connsiteY5" fmla="*/ 1120346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26429 h 1120346"/>
              <a:gd name="connsiteX4" fmla="*/ 158581 w 158581"/>
              <a:gd name="connsiteY4" fmla="*/ 0 h 112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81" h="1120346" stroke="0" extrusionOk="0">
                <a:moveTo>
                  <a:pt x="158580" y="1120346"/>
                </a:moveTo>
                <a:cubicBezTo>
                  <a:pt x="70999" y="1120346"/>
                  <a:pt x="0" y="1108513"/>
                  <a:pt x="0" y="1093917"/>
                </a:cubicBezTo>
                <a:cubicBezTo>
                  <a:pt x="0" y="930787"/>
                  <a:pt x="1" y="694902"/>
                  <a:pt x="1" y="604527"/>
                </a:cubicBezTo>
                <a:lnTo>
                  <a:pt x="1" y="26429"/>
                </a:lnTo>
                <a:cubicBezTo>
                  <a:pt x="1" y="11833"/>
                  <a:pt x="71000" y="0"/>
                  <a:pt x="158581" y="0"/>
                </a:cubicBezTo>
                <a:cubicBezTo>
                  <a:pt x="158581" y="373449"/>
                  <a:pt x="158580" y="746897"/>
                  <a:pt x="158580" y="1120346"/>
                </a:cubicBezTo>
                <a:close/>
              </a:path>
              <a:path w="158581" h="1120346" fill="none">
                <a:moveTo>
                  <a:pt x="158580" y="1120346"/>
                </a:moveTo>
                <a:cubicBezTo>
                  <a:pt x="70999" y="1120346"/>
                  <a:pt x="0" y="1108513"/>
                  <a:pt x="0" y="1093917"/>
                </a:cubicBezTo>
                <a:cubicBezTo>
                  <a:pt x="0" y="930787"/>
                  <a:pt x="1" y="694902"/>
                  <a:pt x="1" y="604527"/>
                </a:cubicBezTo>
                <a:lnTo>
                  <a:pt x="1" y="26429"/>
                </a:lnTo>
                <a:cubicBezTo>
                  <a:pt x="1" y="11833"/>
                  <a:pt x="71000" y="0"/>
                  <a:pt x="158581" y="0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2" name="Rectangle 61"/>
          <p:cNvSpPr/>
          <p:nvPr/>
        </p:nvSpPr>
        <p:spPr>
          <a:xfrm>
            <a:off x="2900576" y="4665491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900576" y="4665491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362183" y="6109461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362183" y="6110059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2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6553350" y="4797152"/>
            <a:ext cx="2339130" cy="12847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/>
              <a:t>Note that several sibling property violations may be encountered, requiring a correction each time</a:t>
            </a:r>
          </a:p>
        </p:txBody>
      </p:sp>
      <p:sp>
        <p:nvSpPr>
          <p:cNvPr id="68" name="Left Brace 53"/>
          <p:cNvSpPr/>
          <p:nvPr/>
        </p:nvSpPr>
        <p:spPr>
          <a:xfrm rot="16200000" flipV="1">
            <a:off x="5745004" y="6136809"/>
            <a:ext cx="61879" cy="550918"/>
          </a:xfrm>
          <a:custGeom>
            <a:avLst/>
            <a:gdLst>
              <a:gd name="connsiteX0" fmla="*/ 317159 w 317159"/>
              <a:gd name="connsiteY0" fmla="*/ 1120346 h 1120346"/>
              <a:gd name="connsiteX1" fmla="*/ 158579 w 317159"/>
              <a:gd name="connsiteY1" fmla="*/ 1093917 h 1120346"/>
              <a:gd name="connsiteX2" fmla="*/ 158580 w 317159"/>
              <a:gd name="connsiteY2" fmla="*/ 604527 h 1120346"/>
              <a:gd name="connsiteX3" fmla="*/ 0 w 317159"/>
              <a:gd name="connsiteY3" fmla="*/ 578098 h 1120346"/>
              <a:gd name="connsiteX4" fmla="*/ 158580 w 317159"/>
              <a:gd name="connsiteY4" fmla="*/ 551669 h 1120346"/>
              <a:gd name="connsiteX5" fmla="*/ 158580 w 317159"/>
              <a:gd name="connsiteY5" fmla="*/ 26429 h 1120346"/>
              <a:gd name="connsiteX6" fmla="*/ 317160 w 317159"/>
              <a:gd name="connsiteY6" fmla="*/ 0 h 1120346"/>
              <a:gd name="connsiteX7" fmla="*/ 317159 w 317159"/>
              <a:gd name="connsiteY7" fmla="*/ 1120346 h 1120346"/>
              <a:gd name="connsiteX0" fmla="*/ 317159 w 317159"/>
              <a:gd name="connsiteY0" fmla="*/ 1120346 h 1120346"/>
              <a:gd name="connsiteX1" fmla="*/ 158579 w 317159"/>
              <a:gd name="connsiteY1" fmla="*/ 1093917 h 1120346"/>
              <a:gd name="connsiteX2" fmla="*/ 158580 w 317159"/>
              <a:gd name="connsiteY2" fmla="*/ 604527 h 1120346"/>
              <a:gd name="connsiteX3" fmla="*/ 0 w 317159"/>
              <a:gd name="connsiteY3" fmla="*/ 578098 h 1120346"/>
              <a:gd name="connsiteX4" fmla="*/ 158580 w 317159"/>
              <a:gd name="connsiteY4" fmla="*/ 551669 h 1120346"/>
              <a:gd name="connsiteX5" fmla="*/ 158580 w 317159"/>
              <a:gd name="connsiteY5" fmla="*/ 26429 h 1120346"/>
              <a:gd name="connsiteX6" fmla="*/ 317160 w 317159"/>
              <a:gd name="connsiteY6" fmla="*/ 0 h 1120346"/>
              <a:gd name="connsiteX0" fmla="*/ 317159 w 317160"/>
              <a:gd name="connsiteY0" fmla="*/ 1120346 h 1120346"/>
              <a:gd name="connsiteX1" fmla="*/ 158579 w 317160"/>
              <a:gd name="connsiteY1" fmla="*/ 1093917 h 1120346"/>
              <a:gd name="connsiteX2" fmla="*/ 158580 w 317160"/>
              <a:gd name="connsiteY2" fmla="*/ 604527 h 1120346"/>
              <a:gd name="connsiteX3" fmla="*/ 0 w 317160"/>
              <a:gd name="connsiteY3" fmla="*/ 578098 h 1120346"/>
              <a:gd name="connsiteX4" fmla="*/ 158580 w 317160"/>
              <a:gd name="connsiteY4" fmla="*/ 551669 h 1120346"/>
              <a:gd name="connsiteX5" fmla="*/ 158580 w 317160"/>
              <a:gd name="connsiteY5" fmla="*/ 26429 h 1120346"/>
              <a:gd name="connsiteX6" fmla="*/ 317160 w 317160"/>
              <a:gd name="connsiteY6" fmla="*/ 0 h 1120346"/>
              <a:gd name="connsiteX7" fmla="*/ 317159 w 317160"/>
              <a:gd name="connsiteY7" fmla="*/ 1120346 h 1120346"/>
              <a:gd name="connsiteX0" fmla="*/ 317159 w 317160"/>
              <a:gd name="connsiteY0" fmla="*/ 1120346 h 1120346"/>
              <a:gd name="connsiteX1" fmla="*/ 158579 w 317160"/>
              <a:gd name="connsiteY1" fmla="*/ 1093917 h 1120346"/>
              <a:gd name="connsiteX2" fmla="*/ 158580 w 317160"/>
              <a:gd name="connsiteY2" fmla="*/ 604527 h 1120346"/>
              <a:gd name="connsiteX3" fmla="*/ 158580 w 317160"/>
              <a:gd name="connsiteY3" fmla="*/ 551669 h 1120346"/>
              <a:gd name="connsiteX4" fmla="*/ 158580 w 317160"/>
              <a:gd name="connsiteY4" fmla="*/ 26429 h 1120346"/>
              <a:gd name="connsiteX5" fmla="*/ 317160 w 317160"/>
              <a:gd name="connsiteY5" fmla="*/ 0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551669 h 1120346"/>
              <a:gd name="connsiteX4" fmla="*/ 1 w 158581"/>
              <a:gd name="connsiteY4" fmla="*/ 26429 h 1120346"/>
              <a:gd name="connsiteX5" fmla="*/ 158581 w 158581"/>
              <a:gd name="connsiteY5" fmla="*/ 0 h 1120346"/>
              <a:gd name="connsiteX6" fmla="*/ 158580 w 158581"/>
              <a:gd name="connsiteY6" fmla="*/ 1120346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551669 h 1120346"/>
              <a:gd name="connsiteX4" fmla="*/ 1 w 158581"/>
              <a:gd name="connsiteY4" fmla="*/ 26429 h 1120346"/>
              <a:gd name="connsiteX5" fmla="*/ 158581 w 158581"/>
              <a:gd name="connsiteY5" fmla="*/ 0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551669 h 1120346"/>
              <a:gd name="connsiteX4" fmla="*/ 1 w 158581"/>
              <a:gd name="connsiteY4" fmla="*/ 26429 h 1120346"/>
              <a:gd name="connsiteX5" fmla="*/ 158581 w 158581"/>
              <a:gd name="connsiteY5" fmla="*/ 0 h 1120346"/>
              <a:gd name="connsiteX6" fmla="*/ 158580 w 158581"/>
              <a:gd name="connsiteY6" fmla="*/ 1120346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26429 h 1120346"/>
              <a:gd name="connsiteX4" fmla="*/ 158581 w 158581"/>
              <a:gd name="connsiteY4" fmla="*/ 0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26429 h 1120346"/>
              <a:gd name="connsiteX4" fmla="*/ 158581 w 158581"/>
              <a:gd name="connsiteY4" fmla="*/ 0 h 1120346"/>
              <a:gd name="connsiteX5" fmla="*/ 158580 w 158581"/>
              <a:gd name="connsiteY5" fmla="*/ 1120346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26429 h 1120346"/>
              <a:gd name="connsiteX4" fmla="*/ 158581 w 158581"/>
              <a:gd name="connsiteY4" fmla="*/ 0 h 112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81" h="1120346" stroke="0" extrusionOk="0">
                <a:moveTo>
                  <a:pt x="158580" y="1120346"/>
                </a:moveTo>
                <a:cubicBezTo>
                  <a:pt x="70999" y="1120346"/>
                  <a:pt x="0" y="1108513"/>
                  <a:pt x="0" y="1093917"/>
                </a:cubicBezTo>
                <a:cubicBezTo>
                  <a:pt x="0" y="930787"/>
                  <a:pt x="1" y="694902"/>
                  <a:pt x="1" y="604527"/>
                </a:cubicBezTo>
                <a:lnTo>
                  <a:pt x="1" y="26429"/>
                </a:lnTo>
                <a:cubicBezTo>
                  <a:pt x="1" y="11833"/>
                  <a:pt x="71000" y="0"/>
                  <a:pt x="158581" y="0"/>
                </a:cubicBezTo>
                <a:cubicBezTo>
                  <a:pt x="158581" y="373449"/>
                  <a:pt x="158580" y="746897"/>
                  <a:pt x="158580" y="1120346"/>
                </a:cubicBezTo>
                <a:close/>
              </a:path>
              <a:path w="158581" h="1120346" fill="none">
                <a:moveTo>
                  <a:pt x="158580" y="1120346"/>
                </a:moveTo>
                <a:cubicBezTo>
                  <a:pt x="70999" y="1120346"/>
                  <a:pt x="0" y="1108513"/>
                  <a:pt x="0" y="1093917"/>
                </a:cubicBezTo>
                <a:cubicBezTo>
                  <a:pt x="0" y="930787"/>
                  <a:pt x="1" y="694902"/>
                  <a:pt x="1" y="604527"/>
                </a:cubicBezTo>
                <a:lnTo>
                  <a:pt x="1" y="26429"/>
                </a:lnTo>
                <a:cubicBezTo>
                  <a:pt x="1" y="11833"/>
                  <a:pt x="71000" y="0"/>
                  <a:pt x="158581" y="0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46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34" grpId="0" animBg="1"/>
      <p:bldP spid="35" grpId="0" animBg="1"/>
      <p:bldP spid="38" grpId="0" animBg="1"/>
      <p:bldP spid="39" grpId="0" animBg="1"/>
      <p:bldP spid="40" grpId="0" animBg="1"/>
      <p:bldP spid="41" grpId="0"/>
      <p:bldP spid="50" grpId="0" animBg="1"/>
      <p:bldP spid="52" grpId="0" animBg="1"/>
      <p:bldP spid="54" grpId="0" animBg="1"/>
      <p:bldP spid="55" grpId="0" animBg="1"/>
      <p:bldP spid="57" grpId="0" animBg="1"/>
      <p:bldP spid="57" grpId="1" animBg="1"/>
      <p:bldP spid="62" grpId="0"/>
      <p:bldP spid="63" grpId="0"/>
      <p:bldP spid="65" grpId="0"/>
      <p:bldP spid="66" grpId="0"/>
      <p:bldP spid="67" grpId="0" animBg="1"/>
      <p:bldP spid="68" grpId="0" animBg="1"/>
      <p:bldP spid="6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3563888" y="6174829"/>
            <a:ext cx="5760640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/>
              <a:t>Frequencies in list:</a:t>
            </a:r>
            <a:r>
              <a:rPr lang="en-US" sz="1600" dirty="0">
                <a:solidFill>
                  <a:schemeClr val="tx1"/>
                </a:solidFill>
              </a:rPr>
              <a:t>  3 </a:t>
            </a:r>
            <a:r>
              <a:rPr lang="en-US" sz="1600" dirty="0"/>
              <a:t>    2     1     1     0</a:t>
            </a:r>
          </a:p>
        </p:txBody>
      </p:sp>
      <p:cxnSp>
        <p:nvCxnSpPr>
          <p:cNvPr id="105" name="Straight Connector 104"/>
          <p:cNvCxnSpPr>
            <a:stCxn id="85" idx="2"/>
            <a:endCxn id="43" idx="0"/>
          </p:cNvCxnSpPr>
          <p:nvPr/>
        </p:nvCxnSpPr>
        <p:spPr>
          <a:xfrm flipH="1">
            <a:off x="1526849" y="4453206"/>
            <a:ext cx="2499465" cy="83787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901115" y="5572095"/>
            <a:ext cx="1252209" cy="29703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(E B C D)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01617" y="5572494"/>
            <a:ext cx="1252209" cy="29703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(F B C D E)</a:t>
            </a:r>
          </a:p>
        </p:txBody>
      </p:sp>
      <p:cxnSp>
        <p:nvCxnSpPr>
          <p:cNvPr id="75" name="Straight Connector 74"/>
          <p:cNvCxnSpPr>
            <a:stCxn id="85" idx="2"/>
            <a:endCxn id="48" idx="0"/>
          </p:cNvCxnSpPr>
          <p:nvPr/>
        </p:nvCxnSpPr>
        <p:spPr>
          <a:xfrm flipH="1">
            <a:off x="2534961" y="4453206"/>
            <a:ext cx="1491353" cy="2719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5" idx="2"/>
            <a:endCxn id="77" idx="0"/>
          </p:cNvCxnSpPr>
          <p:nvPr/>
        </p:nvCxnSpPr>
        <p:spPr>
          <a:xfrm>
            <a:off x="4026314" y="4453206"/>
            <a:ext cx="1440160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48" idx="2"/>
            <a:endCxn id="43" idx="0"/>
          </p:cNvCxnSpPr>
          <p:nvPr/>
        </p:nvCxnSpPr>
        <p:spPr>
          <a:xfrm flipH="1">
            <a:off x="1526849" y="5013176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8" idx="2"/>
            <a:endCxn id="45" idx="0"/>
          </p:cNvCxnSpPr>
          <p:nvPr/>
        </p:nvCxnSpPr>
        <p:spPr>
          <a:xfrm>
            <a:off x="2534961" y="5013176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757064" y="529108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42016" y="5579112"/>
            <a:ext cx="1570841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770" y="13294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/>
              <a:t>Adaptive Huffman Coding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7209" y="922639"/>
            <a:ext cx="7886700" cy="3098519"/>
          </a:xfrm>
        </p:spPr>
        <p:txBody>
          <a:bodyPr>
            <a:normAutofit/>
          </a:bodyPr>
          <a:lstStyle/>
          <a:p>
            <a:r>
              <a:rPr lang="en-ZA" sz="1600" dirty="0">
                <a:solidFill>
                  <a:schemeClr val="accent5"/>
                </a:solidFill>
              </a:rPr>
              <a:t>The letter F is still contained in the alphabet node</a:t>
            </a:r>
            <a:endParaRPr lang="en-ZA" sz="1600" dirty="0"/>
          </a:p>
          <a:p>
            <a:pPr lvl="1"/>
            <a:r>
              <a:rPr lang="en-ZA" sz="1400" dirty="0"/>
              <a:t>Generate a code for the letter F</a:t>
            </a:r>
          </a:p>
          <a:p>
            <a:pPr lvl="2"/>
            <a:r>
              <a:rPr lang="en-ZA" sz="1200" dirty="0"/>
              <a:t>Huffman code of the alphabet node, sequence of 1 bits to indicate position in alphabet, and a 0 bit to terminate the code</a:t>
            </a:r>
          </a:p>
          <a:p>
            <a:pPr lvl="1"/>
            <a:r>
              <a:rPr lang="en-ZA" sz="1400" dirty="0"/>
              <a:t>Split the letter F out of the alphabet node</a:t>
            </a:r>
          </a:p>
          <a:p>
            <a:pPr lvl="2"/>
            <a:r>
              <a:rPr lang="en-ZA" sz="1200" dirty="0"/>
              <a:t>In the </a:t>
            </a:r>
            <a:r>
              <a:rPr lang="en-ZA" sz="1200" dirty="0">
                <a:solidFill>
                  <a:srgbClr val="FF0000"/>
                </a:solidFill>
              </a:rPr>
              <a:t>alphabet node</a:t>
            </a:r>
            <a:r>
              <a:rPr lang="en-ZA" sz="1200" dirty="0"/>
              <a:t>, move the last letter to overwrite the letter F</a:t>
            </a:r>
            <a:endParaRPr lang="en-ZA" sz="1100" dirty="0"/>
          </a:p>
          <a:p>
            <a:pPr lvl="2"/>
            <a:r>
              <a:rPr lang="en-ZA" sz="1200" dirty="0"/>
              <a:t>Create a </a:t>
            </a:r>
            <a:r>
              <a:rPr lang="en-ZA" sz="1200" dirty="0">
                <a:solidFill>
                  <a:srgbClr val="0070C0"/>
                </a:solidFill>
              </a:rPr>
              <a:t>new node </a:t>
            </a:r>
            <a:r>
              <a:rPr lang="en-ZA" sz="1200" dirty="0"/>
              <a:t>for the letter F, with a frequency of 1</a:t>
            </a:r>
          </a:p>
          <a:p>
            <a:pPr lvl="1"/>
            <a:r>
              <a:rPr lang="en-ZA" sz="1400" dirty="0"/>
              <a:t>Create a </a:t>
            </a:r>
            <a:r>
              <a:rPr lang="en-ZA" sz="1400" dirty="0">
                <a:solidFill>
                  <a:srgbClr val="00B050"/>
                </a:solidFill>
              </a:rPr>
              <a:t>new parent node</a:t>
            </a:r>
            <a:r>
              <a:rPr lang="en-ZA" sz="1400" dirty="0"/>
              <a:t> for the alphabet node</a:t>
            </a:r>
            <a:endParaRPr lang="en-ZA" sz="1400" dirty="0">
              <a:solidFill>
                <a:srgbClr val="00B050"/>
              </a:solidFill>
            </a:endParaRPr>
          </a:p>
          <a:p>
            <a:pPr lvl="2"/>
            <a:r>
              <a:rPr lang="en-ZA" sz="1200" dirty="0"/>
              <a:t>Cumulative frequency is 1</a:t>
            </a:r>
          </a:p>
          <a:p>
            <a:pPr lvl="2"/>
            <a:r>
              <a:rPr lang="en-ZA" sz="1200" dirty="0"/>
              <a:t>Increment frequencies in new node’s ancestors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1560" y="6174900"/>
            <a:ext cx="2555712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Input text: AAFCCCBDD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40840" y="529108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56560" y="5579112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1241" y="6407018"/>
            <a:ext cx="3888432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/>
              <a:t>Encoding: </a:t>
            </a:r>
            <a:r>
              <a:rPr lang="en-US" sz="1600" dirty="0">
                <a:solidFill>
                  <a:schemeClr val="tx1"/>
                </a:solidFill>
              </a:rPr>
              <a:t>10</a:t>
            </a:r>
            <a:r>
              <a:rPr lang="en-US" sz="1600" dirty="0">
                <a:solidFill>
                  <a:schemeClr val="bg1"/>
                </a:solidFill>
              </a:rPr>
              <a:t>101000111000111100110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748952" y="4725144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</a:t>
            </a:r>
            <a:r>
              <a:rPr lang="en-US" sz="1600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03648" y="5058289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47864" y="5058231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79" name="Arc 78"/>
          <p:cNvSpPr/>
          <p:nvPr/>
        </p:nvSpPr>
        <p:spPr>
          <a:xfrm flipH="1">
            <a:off x="1208439" y="4854214"/>
            <a:ext cx="1059305" cy="23097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1677224" y="5085184"/>
            <a:ext cx="2637401" cy="16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 80"/>
          <p:cNvSpPr/>
          <p:nvPr/>
        </p:nvSpPr>
        <p:spPr>
          <a:xfrm>
            <a:off x="4053488" y="5085184"/>
            <a:ext cx="497696" cy="36004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2312857" y="5445224"/>
            <a:ext cx="444207" cy="0"/>
          </a:xfrm>
          <a:prstGeom prst="line">
            <a:avLst/>
          </a:prstGeom>
          <a:ln w="19050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972855" y="5949280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829981" y="6407616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1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563506" y="6174900"/>
            <a:ext cx="5760640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/>
              <a:t>Frequencies in list:</a:t>
            </a:r>
            <a:r>
              <a:rPr lang="en-US" sz="1600" dirty="0">
                <a:solidFill>
                  <a:schemeClr val="tx1"/>
                </a:solidFill>
              </a:rPr>
              <a:t>  2 </a:t>
            </a:r>
            <a:r>
              <a:rPr lang="en-US" sz="1600" dirty="0"/>
              <a:t>    2     0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5669390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058640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100867" y="5949280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680465" y="473111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680465" y="5019142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240305" y="4165174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411760" y="4498319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271265" y="4498261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94" name="Arc 93"/>
          <p:cNvSpPr/>
          <p:nvPr/>
        </p:nvSpPr>
        <p:spPr>
          <a:xfrm flipH="1">
            <a:off x="2699792" y="4294244"/>
            <a:ext cx="1059305" cy="23097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>
            <a:stCxn id="94" idx="2"/>
          </p:cNvCxnSpPr>
          <p:nvPr/>
        </p:nvCxnSpPr>
        <p:spPr>
          <a:xfrm>
            <a:off x="3218420" y="4525189"/>
            <a:ext cx="3019606" cy="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rc 96"/>
          <p:cNvSpPr/>
          <p:nvPr/>
        </p:nvSpPr>
        <p:spPr>
          <a:xfrm>
            <a:off x="5976889" y="4525214"/>
            <a:ext cx="497696" cy="36004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48" idx="3"/>
            <a:endCxn id="77" idx="1"/>
          </p:cNvCxnSpPr>
          <p:nvPr/>
        </p:nvCxnSpPr>
        <p:spPr>
          <a:xfrm>
            <a:off x="3320969" y="4869160"/>
            <a:ext cx="1359496" cy="5966"/>
          </a:xfrm>
          <a:prstGeom prst="line">
            <a:avLst/>
          </a:prstGeom>
          <a:ln w="19050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391789" y="4105521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2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10192" y="6468646"/>
            <a:ext cx="567680" cy="283921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b="1" dirty="0">
                <a:solidFill>
                  <a:srgbClr val="FF0000"/>
                </a:solidFill>
              </a:rPr>
              <a:t>010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756560" y="5291683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756560" y="5581620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748448" y="4725144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</a:t>
            </a:r>
            <a:r>
              <a:rPr lang="en-US" sz="1600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391789" y="4105647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3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6455256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6838156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0651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02" grpId="0"/>
      <p:bldP spid="101" grpId="0"/>
      <p:bldP spid="45" grpId="0" animBg="1"/>
      <p:bldP spid="46" grpId="0" animBg="1"/>
      <p:bldP spid="48" grpId="0" animBg="1"/>
      <p:bldP spid="20" grpId="0"/>
      <p:bldP spid="20" grpId="1"/>
      <p:bldP spid="79" grpId="0" animBg="1"/>
      <p:bldP spid="79" grpId="1" animBg="1"/>
      <p:bldP spid="81" grpId="0" animBg="1"/>
      <p:bldP spid="81" grpId="1" animBg="1"/>
      <p:bldP spid="90" grpId="0"/>
      <p:bldP spid="77" grpId="0" animBg="1"/>
      <p:bldP spid="84" grpId="0" animBg="1"/>
      <p:bldP spid="85" grpId="0" animBg="1"/>
      <p:bldP spid="88" grpId="0"/>
      <p:bldP spid="92" grpId="0"/>
      <p:bldP spid="94" grpId="0" animBg="1"/>
      <p:bldP spid="97" grpId="0" animBg="1"/>
      <p:bldP spid="99" grpId="0"/>
      <p:bldP spid="99" grpId="1"/>
      <p:bldP spid="100" grpId="0"/>
      <p:bldP spid="106" grpId="0" animBg="1"/>
      <p:bldP spid="107" grpId="0" animBg="1"/>
      <p:bldP spid="109" grpId="0" animBg="1"/>
      <p:bldP spid="1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/>
          <p:cNvCxnSpPr>
            <a:endCxn id="113" idx="0"/>
          </p:cNvCxnSpPr>
          <p:nvPr/>
        </p:nvCxnSpPr>
        <p:spPr>
          <a:xfrm flipH="1">
            <a:off x="4026399" y="3876288"/>
            <a:ext cx="767705" cy="28803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119" idx="0"/>
          </p:cNvCxnSpPr>
          <p:nvPr/>
        </p:nvCxnSpPr>
        <p:spPr>
          <a:xfrm>
            <a:off x="4794104" y="3876288"/>
            <a:ext cx="2592288" cy="27875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4008095" y="3588256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Frequency: 3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3563506" y="6174900"/>
            <a:ext cx="5760640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/>
              <a:t>Frequencies in list:</a:t>
            </a:r>
            <a:r>
              <a:rPr lang="en-US" sz="1600" dirty="0">
                <a:solidFill>
                  <a:schemeClr val="tx1"/>
                </a:solidFill>
              </a:rPr>
              <a:t>  4 </a:t>
            </a:r>
            <a:r>
              <a:rPr lang="en-US" sz="1600" dirty="0"/>
              <a:t>    2     2     1     1     1     0</a:t>
            </a:r>
          </a:p>
        </p:txBody>
      </p:sp>
      <p:cxnSp>
        <p:nvCxnSpPr>
          <p:cNvPr id="49" name="Straight Connector 48"/>
          <p:cNvCxnSpPr>
            <a:stCxn id="48" idx="2"/>
            <a:endCxn id="45" idx="0"/>
          </p:cNvCxnSpPr>
          <p:nvPr/>
        </p:nvCxnSpPr>
        <p:spPr>
          <a:xfrm>
            <a:off x="2534961" y="5013176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85" idx="2"/>
            <a:endCxn id="43" idx="0"/>
          </p:cNvCxnSpPr>
          <p:nvPr/>
        </p:nvCxnSpPr>
        <p:spPr>
          <a:xfrm flipH="1">
            <a:off x="1526849" y="4453206"/>
            <a:ext cx="2499465" cy="83787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901115" y="5572095"/>
            <a:ext cx="1252209" cy="29703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(E B C D)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757064" y="529108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3888" y="6174829"/>
            <a:ext cx="5760640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/>
              <a:t>Frequencies in list:</a:t>
            </a:r>
            <a:r>
              <a:rPr lang="en-US" sz="1600" dirty="0">
                <a:solidFill>
                  <a:schemeClr val="tx1"/>
                </a:solidFill>
              </a:rPr>
              <a:t>  3 </a:t>
            </a:r>
            <a:r>
              <a:rPr lang="en-US" sz="1600" dirty="0"/>
              <a:t>    2     1     1     0</a:t>
            </a:r>
          </a:p>
        </p:txBody>
      </p:sp>
      <p:cxnSp>
        <p:nvCxnSpPr>
          <p:cNvPr id="75" name="Straight Connector 74"/>
          <p:cNvCxnSpPr>
            <a:stCxn id="85" idx="2"/>
            <a:endCxn id="48" idx="0"/>
          </p:cNvCxnSpPr>
          <p:nvPr/>
        </p:nvCxnSpPr>
        <p:spPr>
          <a:xfrm flipH="1">
            <a:off x="2534961" y="4453206"/>
            <a:ext cx="1491353" cy="2719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5" idx="2"/>
            <a:endCxn id="77" idx="0"/>
          </p:cNvCxnSpPr>
          <p:nvPr/>
        </p:nvCxnSpPr>
        <p:spPr>
          <a:xfrm>
            <a:off x="4026314" y="4453206"/>
            <a:ext cx="1440160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48" idx="2"/>
            <a:endCxn id="43" idx="0"/>
          </p:cNvCxnSpPr>
          <p:nvPr/>
        </p:nvCxnSpPr>
        <p:spPr>
          <a:xfrm flipH="1">
            <a:off x="1526849" y="5013176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42016" y="5579112"/>
            <a:ext cx="1570841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770" y="13294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/>
              <a:t>Adaptive Huffman Coding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7209" y="922640"/>
            <a:ext cx="7886700" cy="2497984"/>
          </a:xfrm>
        </p:spPr>
        <p:txBody>
          <a:bodyPr>
            <a:noAutofit/>
          </a:bodyPr>
          <a:lstStyle/>
          <a:p>
            <a:r>
              <a:rPr lang="en-ZA" sz="1600" dirty="0">
                <a:solidFill>
                  <a:schemeClr val="accent5"/>
                </a:solidFill>
              </a:rPr>
              <a:t>The letter C is still contained in the alphabet node</a:t>
            </a:r>
            <a:endParaRPr lang="en-ZA" sz="1600" dirty="0"/>
          </a:p>
          <a:p>
            <a:pPr lvl="1"/>
            <a:r>
              <a:rPr lang="en-ZA" sz="1400" dirty="0"/>
              <a:t>Generate a code for the letter C</a:t>
            </a:r>
          </a:p>
          <a:p>
            <a:pPr lvl="2"/>
            <a:r>
              <a:rPr lang="en-ZA" sz="1200" dirty="0"/>
              <a:t>Huffman code of the alphabet node, sequence of 1 bits to indicate position in alphabet, and a 0 bit to terminate the code</a:t>
            </a:r>
          </a:p>
          <a:p>
            <a:pPr lvl="1"/>
            <a:r>
              <a:rPr lang="en-ZA" sz="1400" dirty="0"/>
              <a:t>Split the letter C out of the alphabet node</a:t>
            </a:r>
          </a:p>
          <a:p>
            <a:pPr lvl="2"/>
            <a:r>
              <a:rPr lang="en-ZA" sz="1200" dirty="0"/>
              <a:t>In the </a:t>
            </a:r>
            <a:r>
              <a:rPr lang="en-ZA" sz="1200" dirty="0">
                <a:solidFill>
                  <a:srgbClr val="FF0000"/>
                </a:solidFill>
              </a:rPr>
              <a:t>alphabet node</a:t>
            </a:r>
            <a:r>
              <a:rPr lang="en-ZA" sz="1200" dirty="0"/>
              <a:t>, move the last letter to overwrite the letter C</a:t>
            </a:r>
            <a:endParaRPr lang="en-ZA" sz="1100" dirty="0"/>
          </a:p>
          <a:p>
            <a:pPr lvl="2"/>
            <a:r>
              <a:rPr lang="en-ZA" sz="1200" dirty="0"/>
              <a:t>Create a </a:t>
            </a:r>
            <a:r>
              <a:rPr lang="en-ZA" sz="1200" dirty="0">
                <a:solidFill>
                  <a:srgbClr val="0070C0"/>
                </a:solidFill>
              </a:rPr>
              <a:t>new node </a:t>
            </a:r>
            <a:r>
              <a:rPr lang="en-ZA" sz="1200" dirty="0"/>
              <a:t>for the letter C, with a frequency of 1</a:t>
            </a:r>
          </a:p>
          <a:p>
            <a:pPr lvl="1"/>
            <a:r>
              <a:rPr lang="en-ZA" sz="1400" dirty="0"/>
              <a:t>Create a </a:t>
            </a:r>
            <a:r>
              <a:rPr lang="en-ZA" sz="1400" dirty="0">
                <a:solidFill>
                  <a:srgbClr val="00B050"/>
                </a:solidFill>
              </a:rPr>
              <a:t>new parent node</a:t>
            </a:r>
            <a:r>
              <a:rPr lang="en-ZA" sz="1400" dirty="0"/>
              <a:t> for the alphabet node</a:t>
            </a:r>
            <a:endParaRPr lang="en-ZA" sz="1400" dirty="0">
              <a:solidFill>
                <a:srgbClr val="00B050"/>
              </a:solidFill>
            </a:endParaRPr>
          </a:p>
          <a:p>
            <a:pPr lvl="2"/>
            <a:r>
              <a:rPr lang="en-ZA" sz="1200" dirty="0"/>
              <a:t>Cumulative frequency is 1</a:t>
            </a:r>
          </a:p>
          <a:p>
            <a:pPr lvl="2"/>
            <a:r>
              <a:rPr lang="en-ZA" sz="1200" dirty="0"/>
              <a:t>Increment frequencies in new node’s ancestors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1560" y="6174900"/>
            <a:ext cx="2555712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Input text: AAFCCCBDD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40840" y="529108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56560" y="5579112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1241" y="6407018"/>
            <a:ext cx="3888432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/>
              <a:t>Encoding: </a:t>
            </a:r>
            <a:r>
              <a:rPr lang="en-US" sz="1600" dirty="0">
                <a:solidFill>
                  <a:schemeClr val="bg1"/>
                </a:solidFill>
              </a:rPr>
              <a:t>10</a:t>
            </a:r>
            <a:r>
              <a:rPr lang="en-US" sz="1600" dirty="0">
                <a:solidFill>
                  <a:schemeClr val="tx1"/>
                </a:solidFill>
              </a:rPr>
              <a:t>1010</a:t>
            </a:r>
            <a:r>
              <a:rPr lang="en-US" sz="1600" dirty="0">
                <a:solidFill>
                  <a:schemeClr val="bg1"/>
                </a:solidFill>
              </a:rPr>
              <a:t>00111000111100110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748952" y="4725144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</a:t>
            </a:r>
            <a:r>
              <a:rPr lang="en-US" sz="1600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660975" y="6407018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03648" y="5058289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47864" y="5058231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79" name="Arc 78"/>
          <p:cNvSpPr/>
          <p:nvPr/>
        </p:nvSpPr>
        <p:spPr>
          <a:xfrm flipH="1">
            <a:off x="1208439" y="4854214"/>
            <a:ext cx="1059305" cy="23097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1677224" y="5085184"/>
            <a:ext cx="2637401" cy="16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 80"/>
          <p:cNvSpPr/>
          <p:nvPr/>
        </p:nvSpPr>
        <p:spPr>
          <a:xfrm>
            <a:off x="4053488" y="5085184"/>
            <a:ext cx="497696" cy="36004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2312857" y="5445224"/>
            <a:ext cx="444207" cy="0"/>
          </a:xfrm>
          <a:prstGeom prst="line">
            <a:avLst/>
          </a:prstGeom>
          <a:ln w="19050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5669390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058640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100867" y="5949280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680465" y="473111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680465" y="5019142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240305" y="4165174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Frequency: 3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411760" y="4498319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271265" y="4498261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94" name="Arc 93"/>
          <p:cNvSpPr/>
          <p:nvPr/>
        </p:nvSpPr>
        <p:spPr>
          <a:xfrm flipH="1">
            <a:off x="2699792" y="4294244"/>
            <a:ext cx="1059305" cy="23097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>
            <a:stCxn id="94" idx="2"/>
          </p:cNvCxnSpPr>
          <p:nvPr/>
        </p:nvCxnSpPr>
        <p:spPr>
          <a:xfrm>
            <a:off x="3218420" y="4525189"/>
            <a:ext cx="3019606" cy="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rc 96"/>
          <p:cNvSpPr/>
          <p:nvPr/>
        </p:nvSpPr>
        <p:spPr>
          <a:xfrm>
            <a:off x="5976889" y="4525214"/>
            <a:ext cx="497696" cy="36004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48" idx="3"/>
            <a:endCxn id="77" idx="1"/>
          </p:cNvCxnSpPr>
          <p:nvPr/>
        </p:nvCxnSpPr>
        <p:spPr>
          <a:xfrm>
            <a:off x="3320969" y="4869160"/>
            <a:ext cx="1359496" cy="5966"/>
          </a:xfrm>
          <a:prstGeom prst="line">
            <a:avLst/>
          </a:prstGeom>
          <a:ln w="19050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6455256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6838156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233453" y="5949280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348899" y="6407018"/>
            <a:ext cx="887334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b="1" dirty="0">
                <a:solidFill>
                  <a:srgbClr val="FF0000"/>
                </a:solidFill>
              </a:rPr>
              <a:t>001110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01497" y="5572622"/>
            <a:ext cx="1252209" cy="29703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(E B D)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756560" y="5579715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240390" y="416432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Frequency: 1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600383" y="4155046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600383" y="4443078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903076" y="3922255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122" name="Arc 121"/>
          <p:cNvSpPr/>
          <p:nvPr/>
        </p:nvSpPr>
        <p:spPr>
          <a:xfrm flipH="1">
            <a:off x="3480450" y="3718180"/>
            <a:ext cx="1059305" cy="23097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>
            <a:stCxn id="122" idx="2"/>
            <a:endCxn id="124" idx="0"/>
          </p:cNvCxnSpPr>
          <p:nvPr/>
        </p:nvCxnSpPr>
        <p:spPr>
          <a:xfrm>
            <a:off x="3999078" y="3949125"/>
            <a:ext cx="4140498" cy="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Arc 123"/>
          <p:cNvSpPr/>
          <p:nvPr/>
        </p:nvSpPr>
        <p:spPr>
          <a:xfrm>
            <a:off x="7890728" y="3949150"/>
            <a:ext cx="497696" cy="360040"/>
          </a:xfrm>
          <a:prstGeom prst="arc">
            <a:avLst>
              <a:gd name="adj1" fmla="val 16200000"/>
              <a:gd name="adj2" fmla="val 4861266"/>
            </a:avLst>
          </a:prstGeom>
          <a:ln w="190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>
            <a:stCxn id="85" idx="3"/>
            <a:endCxn id="119" idx="1"/>
          </p:cNvCxnSpPr>
          <p:nvPr/>
        </p:nvCxnSpPr>
        <p:spPr>
          <a:xfrm flipV="1">
            <a:off x="4812322" y="4299062"/>
            <a:ext cx="1788061" cy="10128"/>
          </a:xfrm>
          <a:prstGeom prst="line">
            <a:avLst/>
          </a:prstGeom>
          <a:ln w="19050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4680465" y="5016986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7175718" y="3923023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239661" y="416432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Frequency: 2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679821" y="4730859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 flipH="1">
            <a:off x="7235914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7618814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008095" y="3590412"/>
            <a:ext cx="1572017" cy="283720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Frequency: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99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6" grpId="1" animBg="1"/>
      <p:bldP spid="138" grpId="0"/>
      <p:bldP spid="102" grpId="0"/>
      <p:bldP spid="114" grpId="0"/>
      <p:bldP spid="46" grpId="0" animBg="1"/>
      <p:bldP spid="48" grpId="0" animBg="1"/>
      <p:bldP spid="48" grpId="1" animBg="1"/>
      <p:bldP spid="20" grpId="0"/>
      <p:bldP spid="20" grpId="1"/>
      <p:bldP spid="79" grpId="0" animBg="1"/>
      <p:bldP spid="79" grpId="1" animBg="1"/>
      <p:bldP spid="81" grpId="0" animBg="1"/>
      <p:bldP spid="81" grpId="1" animBg="1"/>
      <p:bldP spid="77" grpId="0" animBg="1"/>
      <p:bldP spid="84" grpId="0" animBg="1"/>
      <p:bldP spid="85" grpId="0" animBg="1"/>
      <p:bldP spid="88" grpId="0"/>
      <p:bldP spid="88" grpId="1"/>
      <p:bldP spid="94" grpId="0" animBg="1"/>
      <p:bldP spid="94" grpId="1" animBg="1"/>
      <p:bldP spid="97" grpId="0" animBg="1"/>
      <p:bldP spid="97" grpId="1" animBg="1"/>
      <p:bldP spid="52" grpId="0"/>
      <p:bldP spid="53" grpId="0"/>
      <p:bldP spid="112" grpId="0" animBg="1"/>
      <p:bldP spid="113" grpId="0" animBg="1"/>
      <p:bldP spid="113" grpId="1" animBg="1"/>
      <p:bldP spid="119" grpId="0" animBg="1"/>
      <p:bldP spid="120" grpId="0" animBg="1"/>
      <p:bldP spid="121" grpId="0"/>
      <p:bldP spid="122" grpId="0" animBg="1"/>
      <p:bldP spid="124" grpId="0" animBg="1"/>
      <p:bldP spid="132" grpId="1" animBg="1"/>
      <p:bldP spid="133" grpId="0"/>
      <p:bldP spid="134" grpId="0" animBg="1"/>
      <p:bldP spid="137" grpId="0" animBg="1"/>
      <p:bldP spid="1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Straight Connector 194"/>
          <p:cNvCxnSpPr/>
          <p:nvPr/>
        </p:nvCxnSpPr>
        <p:spPr>
          <a:xfrm>
            <a:off x="4794104" y="3876288"/>
            <a:ext cx="1793477" cy="28803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35" idx="2"/>
            <a:endCxn id="119" idx="0"/>
          </p:cNvCxnSpPr>
          <p:nvPr/>
        </p:nvCxnSpPr>
        <p:spPr>
          <a:xfrm>
            <a:off x="4793375" y="3876288"/>
            <a:ext cx="2593017" cy="27875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215" idx="0"/>
          </p:cNvCxnSpPr>
          <p:nvPr/>
        </p:nvCxnSpPr>
        <p:spPr>
          <a:xfrm flipH="1">
            <a:off x="3137920" y="3876288"/>
            <a:ext cx="1670922" cy="27875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3563888" y="6174900"/>
            <a:ext cx="5760640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/>
              <a:t>Frequencies in list:</a:t>
            </a:r>
            <a:r>
              <a:rPr lang="en-US" sz="1600" dirty="0">
                <a:solidFill>
                  <a:schemeClr val="tx1"/>
                </a:solidFill>
              </a:rPr>
              <a:t>  4 </a:t>
            </a:r>
            <a:r>
              <a:rPr lang="en-US" sz="1600" dirty="0"/>
              <a:t>    2     2     1     1     1     0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563506" y="6174829"/>
            <a:ext cx="5760640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/>
              <a:t>Frequencies in list:</a:t>
            </a:r>
            <a:r>
              <a:rPr lang="en-US" sz="1600" dirty="0">
                <a:solidFill>
                  <a:schemeClr val="tx1"/>
                </a:solidFill>
              </a:rPr>
              <a:t>  4 </a:t>
            </a:r>
            <a:r>
              <a:rPr lang="en-US" sz="1600" dirty="0"/>
              <a:t>    2     2     1     1     2     0</a:t>
            </a:r>
          </a:p>
        </p:txBody>
      </p:sp>
      <p:cxnSp>
        <p:nvCxnSpPr>
          <p:cNvPr id="49" name="Straight Connector 48"/>
          <p:cNvCxnSpPr>
            <a:stCxn id="48" idx="2"/>
            <a:endCxn id="45" idx="0"/>
          </p:cNvCxnSpPr>
          <p:nvPr/>
        </p:nvCxnSpPr>
        <p:spPr>
          <a:xfrm>
            <a:off x="2534961" y="5013176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35" idx="2"/>
            <a:endCxn id="134" idx="0"/>
          </p:cNvCxnSpPr>
          <p:nvPr/>
        </p:nvCxnSpPr>
        <p:spPr>
          <a:xfrm flipH="1">
            <a:off x="4025670" y="3876288"/>
            <a:ext cx="767705" cy="28803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48" idx="0"/>
          </p:cNvCxnSpPr>
          <p:nvPr/>
        </p:nvCxnSpPr>
        <p:spPr>
          <a:xfrm flipH="1">
            <a:off x="2534961" y="4453206"/>
            <a:ext cx="1491353" cy="2719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026314" y="4453206"/>
            <a:ext cx="1440160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48" idx="2"/>
            <a:endCxn id="43" idx="0"/>
          </p:cNvCxnSpPr>
          <p:nvPr/>
        </p:nvCxnSpPr>
        <p:spPr>
          <a:xfrm flipH="1">
            <a:off x="1526849" y="5013176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3239661" y="416432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Frequency: 2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756560" y="5579715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679821" y="4730859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680465" y="5016986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757064" y="529108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42016" y="5579112"/>
            <a:ext cx="1570841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770" y="13294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/>
              <a:t>Adaptive Huffman Coding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7209" y="922640"/>
            <a:ext cx="7886700" cy="2497984"/>
          </a:xfrm>
        </p:spPr>
        <p:txBody>
          <a:bodyPr>
            <a:noAutofit/>
          </a:bodyPr>
          <a:lstStyle/>
          <a:p>
            <a:r>
              <a:rPr lang="en-ZA" sz="1600" dirty="0">
                <a:solidFill>
                  <a:srgbClr val="00B050"/>
                </a:solidFill>
              </a:rPr>
              <a:t>The letter C is </a:t>
            </a:r>
            <a:r>
              <a:rPr lang="en-ZA" sz="1600" b="1" dirty="0">
                <a:solidFill>
                  <a:srgbClr val="00B050"/>
                </a:solidFill>
              </a:rPr>
              <a:t>not</a:t>
            </a:r>
            <a:r>
              <a:rPr lang="en-ZA" sz="1600" dirty="0">
                <a:solidFill>
                  <a:srgbClr val="00B050"/>
                </a:solidFill>
              </a:rPr>
              <a:t> contained in the alphabet node</a:t>
            </a:r>
          </a:p>
          <a:p>
            <a:pPr lvl="1"/>
            <a:r>
              <a:rPr lang="en-ZA" sz="1400" dirty="0"/>
              <a:t>Generate Huffman code for the letter C and increment the frequency for node C</a:t>
            </a:r>
          </a:p>
          <a:p>
            <a:pPr lvl="1"/>
            <a:r>
              <a:rPr lang="en-ZA" sz="1400" dirty="0"/>
              <a:t>While not at the root, check if the frequency update breaks the sibling property</a:t>
            </a:r>
          </a:p>
          <a:p>
            <a:pPr lvl="2"/>
            <a:r>
              <a:rPr lang="en-ZA" sz="1200" dirty="0"/>
              <a:t>If it has, restore the sibling property by swapping the node with the 1</a:t>
            </a:r>
            <a:r>
              <a:rPr lang="en-ZA" sz="1200" baseline="30000" dirty="0"/>
              <a:t>st</a:t>
            </a:r>
            <a:r>
              <a:rPr lang="en-ZA" sz="1200" dirty="0"/>
              <a:t> node in its block</a:t>
            </a:r>
          </a:p>
          <a:p>
            <a:pPr lvl="2"/>
            <a:r>
              <a:rPr lang="en-ZA" sz="1200" dirty="0"/>
              <a:t>Perform no swap if the 1</a:t>
            </a:r>
            <a:r>
              <a:rPr lang="en-ZA" sz="1200" baseline="30000" dirty="0"/>
              <a:t>st</a:t>
            </a:r>
            <a:r>
              <a:rPr lang="en-ZA" sz="1200" dirty="0"/>
              <a:t> node in the block is the parent of the node</a:t>
            </a:r>
          </a:p>
          <a:p>
            <a:pPr lvl="2"/>
            <a:r>
              <a:rPr lang="en-ZA" sz="1200" dirty="0"/>
              <a:t>Update the frequency of the parent node, and repeat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1560" y="6174900"/>
            <a:ext cx="2555712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Input text: AAFCCCBDD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40840" y="529108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1241" y="6407018"/>
            <a:ext cx="3888432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/>
              <a:t>Encoding: </a:t>
            </a:r>
            <a:r>
              <a:rPr lang="en-US" sz="1600" dirty="0">
                <a:solidFill>
                  <a:schemeClr val="bg1"/>
                </a:solidFill>
              </a:rPr>
              <a:t>10</a:t>
            </a:r>
            <a:r>
              <a:rPr lang="en-US" sz="1600" dirty="0">
                <a:solidFill>
                  <a:schemeClr val="tx1"/>
                </a:solidFill>
              </a:rPr>
              <a:t>1010001110</a:t>
            </a:r>
            <a:r>
              <a:rPr lang="en-US" sz="1600" dirty="0">
                <a:solidFill>
                  <a:schemeClr val="bg1"/>
                </a:solidFill>
              </a:rPr>
              <a:t>00111100110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748952" y="4725144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</a:t>
            </a:r>
            <a:r>
              <a:rPr lang="en-US" sz="1600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660975" y="6407018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03648" y="5058289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47864" y="5058231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79" name="Arc 78"/>
          <p:cNvSpPr/>
          <p:nvPr/>
        </p:nvSpPr>
        <p:spPr>
          <a:xfrm flipH="1">
            <a:off x="1208439" y="4854214"/>
            <a:ext cx="1059305" cy="23097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1677224" y="5085184"/>
            <a:ext cx="2637401" cy="16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 80"/>
          <p:cNvSpPr/>
          <p:nvPr/>
        </p:nvSpPr>
        <p:spPr>
          <a:xfrm>
            <a:off x="4053488" y="5085184"/>
            <a:ext cx="497696" cy="36004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2312857" y="5445224"/>
            <a:ext cx="444207" cy="0"/>
          </a:xfrm>
          <a:prstGeom prst="line">
            <a:avLst/>
          </a:prstGeom>
          <a:ln w="19050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5669772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059022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411760" y="4498319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271265" y="4498261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94" name="Arc 93"/>
          <p:cNvSpPr/>
          <p:nvPr/>
        </p:nvSpPr>
        <p:spPr>
          <a:xfrm flipH="1">
            <a:off x="2699792" y="4294244"/>
            <a:ext cx="1059305" cy="23097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>
            <a:stCxn id="94" idx="2"/>
          </p:cNvCxnSpPr>
          <p:nvPr/>
        </p:nvCxnSpPr>
        <p:spPr>
          <a:xfrm>
            <a:off x="3218420" y="4525189"/>
            <a:ext cx="3019606" cy="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rc 96"/>
          <p:cNvSpPr/>
          <p:nvPr/>
        </p:nvSpPr>
        <p:spPr>
          <a:xfrm>
            <a:off x="5976889" y="4525214"/>
            <a:ext cx="497696" cy="36004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48" idx="3"/>
          </p:cNvCxnSpPr>
          <p:nvPr/>
        </p:nvCxnSpPr>
        <p:spPr>
          <a:xfrm>
            <a:off x="3320969" y="4869160"/>
            <a:ext cx="1359496" cy="5966"/>
          </a:xfrm>
          <a:prstGeom prst="line">
            <a:avLst/>
          </a:prstGeom>
          <a:ln w="19050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6455638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6838538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233453" y="5949280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901497" y="5572622"/>
            <a:ext cx="1252209" cy="29703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(E B D)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600383" y="4155046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600383" y="4443078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903076" y="3922255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122" name="Arc 121"/>
          <p:cNvSpPr/>
          <p:nvPr/>
        </p:nvSpPr>
        <p:spPr>
          <a:xfrm flipH="1">
            <a:off x="3478405" y="3718180"/>
            <a:ext cx="1059305" cy="23097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>
            <a:stCxn id="122" idx="2"/>
            <a:endCxn id="124" idx="0"/>
          </p:cNvCxnSpPr>
          <p:nvPr/>
        </p:nvCxnSpPr>
        <p:spPr>
          <a:xfrm>
            <a:off x="3997033" y="3949125"/>
            <a:ext cx="4142543" cy="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Arc 123"/>
          <p:cNvSpPr/>
          <p:nvPr/>
        </p:nvSpPr>
        <p:spPr>
          <a:xfrm>
            <a:off x="7890728" y="3949150"/>
            <a:ext cx="497696" cy="360040"/>
          </a:xfrm>
          <a:prstGeom prst="arc">
            <a:avLst>
              <a:gd name="adj1" fmla="val 16200000"/>
              <a:gd name="adj2" fmla="val 4861266"/>
            </a:avLst>
          </a:prstGeom>
          <a:ln w="190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>
            <a:endCxn id="119" idx="1"/>
          </p:cNvCxnSpPr>
          <p:nvPr/>
        </p:nvCxnSpPr>
        <p:spPr>
          <a:xfrm flipV="1">
            <a:off x="4812322" y="4299062"/>
            <a:ext cx="1788061" cy="10128"/>
          </a:xfrm>
          <a:prstGeom prst="line">
            <a:avLst/>
          </a:prstGeom>
          <a:ln w="19050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7175718" y="3923023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007366" y="3588256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Frequency: 4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 flipH="1">
            <a:off x="7236296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7619196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399188" y="5949280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001159" y="6470552"/>
            <a:ext cx="567680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b="1" dirty="0">
                <a:solidFill>
                  <a:srgbClr val="FF0000"/>
                </a:solidFill>
              </a:rPr>
              <a:t>001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56560" y="5291683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563888" y="6462932"/>
            <a:ext cx="3491816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/>
              <a:t>Sibling property broken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427984" y="5373216"/>
            <a:ext cx="494375" cy="329334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756560" y="5579966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679821" y="4730859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680465" y="5016986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239661" y="416432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Frequency: 3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563888" y="6174900"/>
            <a:ext cx="5760640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/>
              <a:t>Frequencies in list:</a:t>
            </a:r>
            <a:r>
              <a:rPr lang="en-US" sz="1600" dirty="0">
                <a:solidFill>
                  <a:schemeClr val="tx1"/>
                </a:solidFill>
              </a:rPr>
              <a:t>  4 </a:t>
            </a:r>
            <a:r>
              <a:rPr lang="en-US" sz="1600" dirty="0"/>
              <a:t>    2     2     2     1     1     0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563888" y="6174900"/>
            <a:ext cx="5760640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/>
              <a:t>Frequencies in list:</a:t>
            </a:r>
            <a:r>
              <a:rPr lang="en-US" sz="1600" dirty="0">
                <a:solidFill>
                  <a:schemeClr val="tx1"/>
                </a:solidFill>
              </a:rPr>
              <a:t>  4 </a:t>
            </a:r>
            <a:r>
              <a:rPr lang="en-US" sz="1600" dirty="0"/>
              <a:t>    2     3     2     1     1     0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5076056" y="4194193"/>
            <a:ext cx="1296144" cy="1744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7242087" y="5018891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  <p:cxnSp>
        <p:nvCxnSpPr>
          <p:cNvPr id="193" name="Straight Connector 192"/>
          <p:cNvCxnSpPr>
            <a:stCxn id="202" idx="2"/>
            <a:endCxn id="199" idx="0"/>
          </p:cNvCxnSpPr>
          <p:nvPr/>
        </p:nvCxnSpPr>
        <p:spPr>
          <a:xfrm>
            <a:off x="5096872" y="5013176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endCxn id="202" idx="0"/>
          </p:cNvCxnSpPr>
          <p:nvPr/>
        </p:nvCxnSpPr>
        <p:spPr>
          <a:xfrm flipH="1">
            <a:off x="5096872" y="4453206"/>
            <a:ext cx="1491353" cy="2719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6588225" y="4453206"/>
            <a:ext cx="1440160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202" idx="2"/>
            <a:endCxn id="201" idx="0"/>
          </p:cNvCxnSpPr>
          <p:nvPr/>
        </p:nvCxnSpPr>
        <p:spPr>
          <a:xfrm flipH="1">
            <a:off x="4088760" y="5013176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5318975" y="529108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303927" y="5579112"/>
            <a:ext cx="1570841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1" name="Rectangle 200"/>
          <p:cNvSpPr/>
          <p:nvPr/>
        </p:nvSpPr>
        <p:spPr>
          <a:xfrm>
            <a:off x="3302751" y="529108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4310863" y="4725144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</a:t>
            </a:r>
            <a:r>
              <a:rPr lang="en-US" sz="1600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965559" y="5058289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5909775" y="5058231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05" name="Arc 204"/>
          <p:cNvSpPr/>
          <p:nvPr/>
        </p:nvSpPr>
        <p:spPr>
          <a:xfrm flipH="1">
            <a:off x="3770350" y="4854214"/>
            <a:ext cx="1059305" cy="23097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Connector 205"/>
          <p:cNvCxnSpPr/>
          <p:nvPr/>
        </p:nvCxnSpPr>
        <p:spPr>
          <a:xfrm flipV="1">
            <a:off x="4239135" y="5085184"/>
            <a:ext cx="2637401" cy="16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Arc 206"/>
          <p:cNvSpPr/>
          <p:nvPr/>
        </p:nvSpPr>
        <p:spPr>
          <a:xfrm>
            <a:off x="6615399" y="5085184"/>
            <a:ext cx="497696" cy="36004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Connector 207"/>
          <p:cNvCxnSpPr/>
          <p:nvPr/>
        </p:nvCxnSpPr>
        <p:spPr>
          <a:xfrm>
            <a:off x="4874768" y="5445224"/>
            <a:ext cx="444207" cy="0"/>
          </a:xfrm>
          <a:prstGeom prst="line">
            <a:avLst/>
          </a:prstGeom>
          <a:ln w="19050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4973671" y="4498319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7833176" y="4498261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211" name="Straight Connector 210"/>
          <p:cNvCxnSpPr>
            <a:endCxn id="212" idx="0"/>
          </p:cNvCxnSpPr>
          <p:nvPr/>
        </p:nvCxnSpPr>
        <p:spPr>
          <a:xfrm>
            <a:off x="3923928" y="4498261"/>
            <a:ext cx="4863720" cy="269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Arc 211"/>
          <p:cNvSpPr/>
          <p:nvPr/>
        </p:nvSpPr>
        <p:spPr>
          <a:xfrm>
            <a:off x="8538800" y="4525214"/>
            <a:ext cx="497696" cy="36004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Connector 212"/>
          <p:cNvCxnSpPr>
            <a:stCxn id="202" idx="3"/>
          </p:cNvCxnSpPr>
          <p:nvPr/>
        </p:nvCxnSpPr>
        <p:spPr>
          <a:xfrm>
            <a:off x="5882880" y="4869160"/>
            <a:ext cx="1359496" cy="5966"/>
          </a:xfrm>
          <a:prstGeom prst="line">
            <a:avLst/>
          </a:prstGeom>
          <a:ln w="19050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3463408" y="5572622"/>
            <a:ext cx="1252209" cy="29703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(E B D)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2351911" y="4155046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2351911" y="4443078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3053716" y="3922255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218" name="Arc 217"/>
          <p:cNvSpPr/>
          <p:nvPr/>
        </p:nvSpPr>
        <p:spPr>
          <a:xfrm flipH="1">
            <a:off x="3480450" y="3718180"/>
            <a:ext cx="1059305" cy="23097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Connector 218"/>
          <p:cNvCxnSpPr>
            <a:stCxn id="218" idx="2"/>
            <a:endCxn id="220" idx="0"/>
          </p:cNvCxnSpPr>
          <p:nvPr/>
        </p:nvCxnSpPr>
        <p:spPr>
          <a:xfrm>
            <a:off x="3999078" y="3949125"/>
            <a:ext cx="3354209" cy="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Arc 219"/>
          <p:cNvSpPr/>
          <p:nvPr/>
        </p:nvSpPr>
        <p:spPr>
          <a:xfrm>
            <a:off x="7104439" y="3949150"/>
            <a:ext cx="497696" cy="360040"/>
          </a:xfrm>
          <a:prstGeom prst="arc">
            <a:avLst>
              <a:gd name="adj1" fmla="val 16200000"/>
              <a:gd name="adj2" fmla="val 4861266"/>
            </a:avLst>
          </a:prstGeom>
          <a:ln w="190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>
            <a:stCxn id="215" idx="3"/>
          </p:cNvCxnSpPr>
          <p:nvPr/>
        </p:nvCxnSpPr>
        <p:spPr>
          <a:xfrm>
            <a:off x="3923928" y="4299062"/>
            <a:ext cx="1877644" cy="9274"/>
          </a:xfrm>
          <a:prstGeom prst="line">
            <a:avLst/>
          </a:prstGeom>
          <a:ln w="19050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6311622" y="3923023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5318471" y="5579966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7241732" y="4730859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Frequency: 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5801572" y="416432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Frequency: 3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3563888" y="6174900"/>
            <a:ext cx="5760640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/>
              <a:t>Frequencies in list:</a:t>
            </a:r>
            <a:r>
              <a:rPr lang="en-US" sz="1600" dirty="0">
                <a:solidFill>
                  <a:schemeClr val="tx1"/>
                </a:solidFill>
              </a:rPr>
              <a:t>  4 </a:t>
            </a:r>
            <a:r>
              <a:rPr lang="en-US" sz="1600" dirty="0"/>
              <a:t>    3     2     2     1     1     0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683568" y="2570549"/>
            <a:ext cx="4036945" cy="7864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/>
              <a:t>As an exercise, work through the remaining four inputs according to the procedure we used for this example</a:t>
            </a:r>
          </a:p>
        </p:txBody>
      </p:sp>
      <p:sp>
        <p:nvSpPr>
          <p:cNvPr id="229" name="Rounded Rectangle 228"/>
          <p:cNvSpPr/>
          <p:nvPr/>
        </p:nvSpPr>
        <p:spPr>
          <a:xfrm>
            <a:off x="4932040" y="2564904"/>
            <a:ext cx="4036945" cy="7864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/>
              <a:t>Decoding follows a very similar procedure to build the tree from the encoded bits – Try to work out how the algorithm must change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953B760-2D32-4D72-A175-E436C4AD44F9}"/>
              </a:ext>
            </a:extLst>
          </p:cNvPr>
          <p:cNvSpPr/>
          <p:nvPr/>
        </p:nvSpPr>
        <p:spPr>
          <a:xfrm>
            <a:off x="4007366" y="3588683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Frequency: 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6F7D1B3-ABD1-470E-9AC9-A63C9603C962}"/>
              </a:ext>
            </a:extLst>
          </p:cNvPr>
          <p:cNvSpPr/>
          <p:nvPr/>
        </p:nvSpPr>
        <p:spPr>
          <a:xfrm>
            <a:off x="3563506" y="6176518"/>
            <a:ext cx="5760640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/>
              <a:t>Frequencies in list:</a:t>
            </a:r>
            <a:r>
              <a:rPr lang="en-US" sz="1600" dirty="0">
                <a:solidFill>
                  <a:schemeClr val="tx1"/>
                </a:solidFill>
              </a:rPr>
              <a:t>  5 </a:t>
            </a:r>
            <a:r>
              <a:rPr lang="en-US" sz="1600" dirty="0"/>
              <a:t>    3     2     2     1     1     0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909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66" grpId="0"/>
      <p:bldP spid="66" grpId="1"/>
      <p:bldP spid="134" grpId="0" animBg="1"/>
      <p:bldP spid="112" grpId="0" animBg="1"/>
      <p:bldP spid="137" grpId="0" animBg="1"/>
      <p:bldP spid="132" grpId="0" animBg="1"/>
      <p:bldP spid="45" grpId="0" animBg="1"/>
      <p:bldP spid="45" grpId="1" animBg="1"/>
      <p:bldP spid="45" grpId="2" animBg="1"/>
      <p:bldP spid="64" grpId="0" animBg="1"/>
      <p:bldP spid="43" grpId="0" animBg="1"/>
      <p:bldP spid="48" grpId="0" animBg="1"/>
      <p:bldP spid="19" grpId="0"/>
      <p:bldP spid="20" grpId="0"/>
      <p:bldP spid="79" grpId="0" animBg="1"/>
      <p:bldP spid="81" grpId="0" animBg="1"/>
      <p:bldP spid="88" grpId="0"/>
      <p:bldP spid="92" grpId="0"/>
      <p:bldP spid="94" grpId="0" animBg="1"/>
      <p:bldP spid="97" grpId="0" animBg="1"/>
      <p:bldP spid="53" grpId="0"/>
      <p:bldP spid="119" grpId="0" animBg="1"/>
      <p:bldP spid="120" grpId="0" animBg="1"/>
      <p:bldP spid="122" grpId="0" animBg="1"/>
      <p:bldP spid="124" grpId="0" animBg="1"/>
      <p:bldP spid="133" grpId="0"/>
      <p:bldP spid="135" grpId="0" animBg="1"/>
      <p:bldP spid="63" grpId="0"/>
      <p:bldP spid="65" grpId="0" animBg="1"/>
      <p:bldP spid="65" grpId="1" animBg="1"/>
      <p:bldP spid="68" grpId="0"/>
      <p:bldP spid="68" grpId="1"/>
      <p:bldP spid="68" grpId="2"/>
      <p:bldP spid="68" grpId="3"/>
      <p:bldP spid="73" grpId="0" animBg="1"/>
      <p:bldP spid="73" grpId="1" animBg="1"/>
      <p:bldP spid="74" grpId="0" animBg="1"/>
      <p:bldP spid="74" grpId="1" animBg="1"/>
      <p:bldP spid="78" grpId="0" animBg="1"/>
      <p:bldP spid="78" grpId="1" animBg="1"/>
      <p:bldP spid="83" grpId="0" animBg="1"/>
      <p:bldP spid="83" grpId="1" animBg="1"/>
      <p:bldP spid="86" grpId="0"/>
      <p:bldP spid="86" grpId="1"/>
      <p:bldP spid="87" grpId="0"/>
      <p:bldP spid="87" grpId="1"/>
      <p:bldP spid="192" grpId="0" animBg="1"/>
      <p:bldP spid="199" grpId="0" animBg="1"/>
      <p:bldP spid="200" grpId="0" animBg="1"/>
      <p:bldP spid="201" grpId="0" animBg="1"/>
      <p:bldP spid="202" grpId="0" animBg="1"/>
      <p:bldP spid="203" grpId="0"/>
      <p:bldP spid="204" grpId="0"/>
      <p:bldP spid="205" grpId="0" animBg="1"/>
      <p:bldP spid="207" grpId="0" animBg="1"/>
      <p:bldP spid="209" grpId="0"/>
      <p:bldP spid="210" grpId="0"/>
      <p:bldP spid="212" grpId="0" animBg="1"/>
      <p:bldP spid="214" grpId="0"/>
      <p:bldP spid="215" grpId="0" animBg="1"/>
      <p:bldP spid="216" grpId="0" animBg="1"/>
      <p:bldP spid="217" grpId="0"/>
      <p:bldP spid="218" grpId="0" animBg="1"/>
      <p:bldP spid="220" grpId="0" animBg="1"/>
      <p:bldP spid="222" grpId="0"/>
      <p:bldP spid="224" grpId="0" animBg="1"/>
      <p:bldP spid="225" grpId="0" animBg="1"/>
      <p:bldP spid="226" grpId="0" animBg="1"/>
      <p:bldP spid="227" grpId="0"/>
      <p:bldP spid="227" grpId="1"/>
      <p:bldP spid="228" grpId="0" animBg="1"/>
      <p:bldP spid="229" grpId="0" animBg="1"/>
      <p:bldP spid="101" grpId="0" animBg="1"/>
      <p:bldP spid="10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5|7.7|53|58.3|2.3|30.4|19|11.7|7.5|10.5|36.7|15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1|22.1|59.6|31.3|2.1|17.2|4.7|9.1|83.5|22.9|14.2|25.1|28.4|82|2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3.4|11|58.1|4.9|7.9|13.2|4.9|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25.4|4.2|43.4|29.5|15.5|11.8|56.4|36|13.5|7.3|25.9|10.6|12.6|11.6|9.8|3.3|1.6|16.8|7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5.2|5.4|45|22.6|44.1|2.4|20.2|21.8|26.8|11.7|13.6|30|11|13.2|12.8|23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7.9|32.9|48.1|15|39.2|28.7|31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3.4|25.9|9|33.2|2.6|23.4|4.5|12.1|6.3|40.5|14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9.5|12.6|15.6|34.2|7.1|23.2|4.1|9.6|14|18.6|6.7|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7.1|23.4|17.5|6.4|2.9|13.2|29.7|59|14.7|31.6|15.3|39.4|36.7|11.6|27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|28.1|26.6|11.5|7.5|6.8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7809</TotalTime>
  <Words>1705</Words>
  <Application>Microsoft Office PowerPoint</Application>
  <PresentationFormat>On-screen Show (4:3)</PresentationFormat>
  <Paragraphs>309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Consolas</vt:lpstr>
      <vt:lpstr>Times New Roman</vt:lpstr>
      <vt:lpstr>Wingdings</vt:lpstr>
      <vt:lpstr>Office Theme</vt:lpstr>
      <vt:lpstr>Presentation level design</vt:lpstr>
      <vt:lpstr>COS 212 Data Compression: Adaptive Huffman Coding &amp; Run-Length Encoding</vt:lpstr>
      <vt:lpstr>Huffman Coding</vt:lpstr>
      <vt:lpstr>Adaptive Huffman Coding</vt:lpstr>
      <vt:lpstr>Adaptive Huffman Coding</vt:lpstr>
      <vt:lpstr>Adaptive Huffman Coding</vt:lpstr>
      <vt:lpstr>Adaptive Huffman Coding</vt:lpstr>
      <vt:lpstr>Adaptive Huffman Coding</vt:lpstr>
      <vt:lpstr>Adaptive Huffman Coding</vt:lpstr>
      <vt:lpstr>Adaptive Huffman Coding</vt:lpstr>
      <vt:lpstr>Run-Length Encoding</vt:lpstr>
      <vt:lpstr>Run-Length Encoding</vt:lpstr>
    </vt:vector>
  </TitlesOfParts>
  <Company>University of Pretoria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212 Sorting</dc:title>
  <dc:creator>User</dc:creator>
  <cp:lastModifiedBy>Mr. WK Hauger</cp:lastModifiedBy>
  <cp:revision>569</cp:revision>
  <dcterms:created xsi:type="dcterms:W3CDTF">2016-05-09T11:50:19Z</dcterms:created>
  <dcterms:modified xsi:type="dcterms:W3CDTF">2023-06-06T18:18:41Z</dcterms:modified>
</cp:coreProperties>
</file>