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18"/>
  </p:notesMasterIdLst>
  <p:sldIdLst>
    <p:sldId id="288" r:id="rId2"/>
    <p:sldId id="275" r:id="rId3"/>
    <p:sldId id="276" r:id="rId4"/>
    <p:sldId id="278" r:id="rId5"/>
    <p:sldId id="279" r:id="rId6"/>
    <p:sldId id="280" r:id="rId7"/>
    <p:sldId id="281" r:id="rId8"/>
    <p:sldId id="287" r:id="rId9"/>
    <p:sldId id="282" r:id="rId10"/>
    <p:sldId id="283" r:id="rId11"/>
    <p:sldId id="289" r:id="rId12"/>
    <p:sldId id="284" r:id="rId13"/>
    <p:sldId id="291" r:id="rId14"/>
    <p:sldId id="285" r:id="rId15"/>
    <p:sldId id="286" r:id="rId16"/>
    <p:sldId id="29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970" autoAdjust="0"/>
    <p:restoredTop sz="94660"/>
  </p:normalViewPr>
  <p:slideViewPr>
    <p:cSldViewPr>
      <p:cViewPr varScale="1">
        <p:scale>
          <a:sx n="86" d="100"/>
          <a:sy n="86" d="100"/>
        </p:scale>
        <p:origin x="9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F017B-4A69-4AD6-BAAC-61F65E00C49F}" type="datetimeFigureOut">
              <a:rPr lang="en-ZA" smtClean="0"/>
              <a:t>2023/05/15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A320C6-6864-4D03-A27F-C0B2F7614C1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82245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79081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11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859729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12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77032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13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13203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14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459853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15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418411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16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20119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51313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65351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41491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55015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0178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32933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33003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41197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5DE3B5DE-687E-4601-9C25-48F7ABE0D7C5}" type="datetime1">
              <a:rPr lang="en-US" smtClean="0">
                <a:solidFill>
                  <a:srgbClr val="A5A5A5"/>
                </a:solidFill>
              </a:rPr>
              <a:pPr/>
              <a:t>5/15/2023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89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BFD467DE-D084-42AA-B27F-22F6084CB8BB}" type="datetime1">
              <a:rPr lang="en-US" smtClean="0">
                <a:solidFill>
                  <a:srgbClr val="A5A5A5"/>
                </a:solidFill>
              </a:rPr>
              <a:pPr/>
              <a:t>5/15/2023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99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3782E027-C2A0-4932-A761-986BAD82B671}" type="datetime1">
              <a:rPr lang="en-US" smtClean="0">
                <a:solidFill>
                  <a:srgbClr val="A5A5A5"/>
                </a:solidFill>
              </a:rPr>
              <a:pPr/>
              <a:t>5/15/2023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53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96AC42F1-294F-4AFB-8F78-2EF579F09459}" type="datetime1">
              <a:rPr lang="en-US" smtClean="0">
                <a:solidFill>
                  <a:srgbClr val="A5A5A5"/>
                </a:solidFill>
              </a:rPr>
              <a:pPr/>
              <a:t>5/15/2023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65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580A6EB-69F5-4723-B5E3-A6D9E36A957A}" type="datetime1">
              <a:rPr lang="en-US" smtClean="0">
                <a:solidFill>
                  <a:srgbClr val="A5A5A5"/>
                </a:solidFill>
              </a:rPr>
              <a:pPr/>
              <a:t>5/15/2023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70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0FB02ED0-9CAE-481B-8D1D-B242F0282967}" type="datetime1">
              <a:rPr lang="en-US" smtClean="0">
                <a:solidFill>
                  <a:srgbClr val="A5A5A5"/>
                </a:solidFill>
              </a:rPr>
              <a:pPr/>
              <a:t>5/15/2023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89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9" y="2193928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8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4696AB3F-7B84-45BD-A122-497866A73F4B}" type="datetime1">
              <a:rPr lang="en-US" smtClean="0">
                <a:solidFill>
                  <a:srgbClr val="A5A5A5"/>
                </a:solidFill>
              </a:rPr>
              <a:pPr/>
              <a:t>5/15/2023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37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6395E536-1457-4CE4-8497-197239F05587}" type="datetime1">
              <a:rPr lang="en-US" smtClean="0">
                <a:solidFill>
                  <a:srgbClr val="A5A5A5"/>
                </a:solidFill>
              </a:rPr>
              <a:pPr/>
              <a:t>5/15/2023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9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A4AF2F65-2726-4707-A7A6-DE21D14E80C5}" type="datetime1">
              <a:rPr lang="en-US" smtClean="0">
                <a:solidFill>
                  <a:srgbClr val="A5A5A5"/>
                </a:solidFill>
              </a:rPr>
              <a:pPr/>
              <a:t>5/15/2023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26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FA85564-6B99-4FC4-9CE3-22E750398B2E}" type="datetime1">
              <a:rPr lang="en-US" smtClean="0">
                <a:solidFill>
                  <a:srgbClr val="A5A5A5"/>
                </a:solidFill>
              </a:rPr>
              <a:pPr/>
              <a:t>5/15/2023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80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2BCD2BEA-7F40-407D-B082-13022E8B2C99}" type="datetime1">
              <a:rPr lang="en-US" smtClean="0">
                <a:solidFill>
                  <a:srgbClr val="A5A5A5"/>
                </a:solidFill>
              </a:rPr>
              <a:pPr/>
              <a:t>5/15/2023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80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CA734DBA-6852-4C6A-AB8B-E28C0C52CB53}" type="datetime1">
              <a:rPr lang="en-US" smtClean="0">
                <a:solidFill>
                  <a:srgbClr val="A5A5A5"/>
                </a:solidFill>
              </a:rPr>
              <a:pPr/>
              <a:t>5/15/2023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98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COS 212</a:t>
            </a:r>
            <a:br>
              <a:rPr lang="en-US" dirty="0"/>
            </a:br>
            <a:r>
              <a:rPr lang="en-US" dirty="0"/>
              <a:t>Sorting:</a:t>
            </a:r>
            <a:br>
              <a:rPr lang="en-US" dirty="0"/>
            </a:br>
            <a:r>
              <a:rPr lang="en-US" dirty="0"/>
              <a:t>Shell Sort and Heap Sort</a:t>
            </a:r>
          </a:p>
        </p:txBody>
      </p:sp>
    </p:spTree>
    <p:extLst>
      <p:ext uri="{BB962C8B-B14F-4D97-AF65-F5344CB8AC3E}">
        <p14:creationId xmlns:p14="http://schemas.microsoft.com/office/powerpoint/2010/main" val="183854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ontent Placeholder 1"/>
          <p:cNvSpPr txBox="1">
            <a:spLocks/>
          </p:cNvSpPr>
          <p:nvPr/>
        </p:nvSpPr>
        <p:spPr>
          <a:xfrm>
            <a:off x="628650" y="977317"/>
            <a:ext cx="7886700" cy="5612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r>
              <a:rPr lang="en-ZA" dirty="0"/>
              <a:t>Phase 1: Transform data into a max-heap</a:t>
            </a:r>
          </a:p>
          <a:p>
            <a:r>
              <a:rPr lang="en-ZA" dirty="0"/>
              <a:t>Phase 2: The sorting procedure</a:t>
            </a:r>
          </a:p>
          <a:p>
            <a:pPr lvl="1"/>
            <a:r>
              <a:rPr lang="en-ZA" sz="1700" dirty="0"/>
              <a:t>The opposite of classic selection sort (i.e. sorted part is on the right)</a:t>
            </a:r>
          </a:p>
          <a:p>
            <a:pPr lvl="1"/>
            <a:r>
              <a:rPr lang="en-ZA" sz="1700" dirty="0"/>
              <a:t>Start with entire array in unsorted part</a:t>
            </a:r>
          </a:p>
          <a:p>
            <a:pPr lvl="1"/>
            <a:r>
              <a:rPr lang="en-ZA" sz="1700" dirty="0"/>
              <a:t>Swap root (largest element in the heap) with last value in unsorted</a:t>
            </a:r>
          </a:p>
          <a:p>
            <a:pPr lvl="1"/>
            <a:r>
              <a:rPr lang="en-ZA" sz="1700" dirty="0"/>
              <a:t>This removes root from heap, adding it to the left of the </a:t>
            </a:r>
            <a:r>
              <a:rPr lang="en-ZA" sz="1700" dirty="0">
                <a:solidFill>
                  <a:srgbClr val="FF0000"/>
                </a:solidFill>
              </a:rPr>
              <a:t>sorted part</a:t>
            </a:r>
          </a:p>
          <a:p>
            <a:pPr lvl="1"/>
            <a:r>
              <a:rPr lang="en-ZA" sz="1700" dirty="0">
                <a:solidFill>
                  <a:srgbClr val="0070C0"/>
                </a:solidFill>
              </a:rPr>
              <a:t>Thus the heap shrinks as the sorted part grows</a:t>
            </a:r>
          </a:p>
          <a:p>
            <a:pPr lvl="1"/>
            <a:r>
              <a:rPr lang="en-ZA" sz="1700" dirty="0"/>
              <a:t>Finally, restore the heap in the unsorted part, and repeat</a:t>
            </a:r>
            <a:endParaRPr lang="en-ZA" sz="1400" dirty="0"/>
          </a:p>
          <a:p>
            <a:r>
              <a:rPr lang="en-ZA" dirty="0"/>
              <a:t>The result of this heap sort</a:t>
            </a:r>
          </a:p>
          <a:p>
            <a:pPr lvl="1"/>
            <a:r>
              <a:rPr lang="en-ZA" sz="1700" dirty="0"/>
              <a:t>Array in ascending order</a:t>
            </a:r>
          </a:p>
          <a:p>
            <a:pPr lvl="1"/>
            <a:r>
              <a:rPr lang="en-ZA" sz="1700" dirty="0">
                <a:solidFill>
                  <a:schemeClr val="accent6"/>
                </a:solidFill>
              </a:rPr>
              <a:t>What if you wanted descending order instead?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217082"/>
            <a:ext cx="7886700" cy="645065"/>
          </a:xfrm>
        </p:spPr>
        <p:txBody>
          <a:bodyPr>
            <a:normAutofit/>
          </a:bodyPr>
          <a:lstStyle/>
          <a:p>
            <a:r>
              <a:rPr lang="en-ZA" dirty="0"/>
              <a:t>Heap Sort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628649" y="980728"/>
            <a:ext cx="8335839" cy="1671227"/>
          </a:xfr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heapsort(data[])</a:t>
            </a:r>
          </a:p>
          <a:p>
            <a:pPr>
              <a:buNone/>
            </a:pP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ZA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transform </a:t>
            </a: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data[] </a:t>
            </a:r>
            <a:r>
              <a:rPr lang="en-ZA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into a max-heap</a:t>
            </a: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ZA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Floyd’s algorithm</a:t>
            </a:r>
          </a:p>
          <a:p>
            <a:pPr>
              <a:buNone/>
            </a:pP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ZA" sz="1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ZA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 = data.length-1 down to 2</a:t>
            </a:r>
          </a:p>
          <a:p>
            <a:pPr>
              <a:buNone/>
            </a:pP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ZA" sz="18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swap the root with the element in position </a:t>
            </a:r>
            <a:r>
              <a:rPr lang="en-ZA" sz="18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ZA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ZA" sz="1800" i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restore heap property</a:t>
            </a:r>
            <a:r>
              <a:rPr lang="en-ZA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 for the tree </a:t>
            </a: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data[0], ... , data[i-1];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420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ontent Placeholder 1"/>
          <p:cNvSpPr txBox="1">
            <a:spLocks/>
          </p:cNvSpPr>
          <p:nvPr/>
        </p:nvSpPr>
        <p:spPr>
          <a:xfrm>
            <a:off x="628650" y="977317"/>
            <a:ext cx="7886700" cy="5612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Phase 1: Transform data into a max-heap</a:t>
            </a:r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r>
              <a:rPr lang="en-ZA" dirty="0"/>
              <a:t>Floyd’s algorithm</a:t>
            </a:r>
          </a:p>
          <a:p>
            <a:pPr lvl="1"/>
            <a:r>
              <a:rPr lang="en-ZA" sz="1700" dirty="0"/>
              <a:t>Start with the last non-leaf node</a:t>
            </a:r>
          </a:p>
          <a:p>
            <a:pPr lvl="1"/>
            <a:r>
              <a:rPr lang="en-ZA" sz="1700" dirty="0"/>
              <a:t>While the non-leaf node has a smaller value than any of its children</a:t>
            </a:r>
          </a:p>
          <a:p>
            <a:pPr lvl="2"/>
            <a:r>
              <a:rPr lang="en-ZA" sz="1400" dirty="0"/>
              <a:t>Swap the non-leaf node with the largest of these children</a:t>
            </a:r>
          </a:p>
          <a:p>
            <a:pPr lvl="2"/>
            <a:r>
              <a:rPr lang="en-ZA" sz="1400" dirty="0"/>
              <a:t>Stop if no larger valued children found, or non-leaf node becomes a leaf</a:t>
            </a:r>
          </a:p>
          <a:p>
            <a:pPr lvl="1"/>
            <a:r>
              <a:rPr lang="en-ZA" sz="1700" dirty="0"/>
              <a:t>Continue with the previous non-leaf node</a:t>
            </a:r>
          </a:p>
          <a:p>
            <a:pPr lvl="1"/>
            <a:r>
              <a:rPr lang="en-ZA" sz="1700" dirty="0"/>
              <a:t>Efficiency is O(n)</a:t>
            </a:r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217082"/>
            <a:ext cx="7886700" cy="645065"/>
          </a:xfrm>
        </p:spPr>
        <p:txBody>
          <a:bodyPr>
            <a:normAutofit/>
          </a:bodyPr>
          <a:lstStyle/>
          <a:p>
            <a:r>
              <a:rPr lang="en-ZA" dirty="0"/>
              <a:t>Heap Sort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43609" y="1479267"/>
            <a:ext cx="7471742" cy="20313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FloydAlgorithm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(data[])</a:t>
            </a:r>
          </a:p>
          <a:p>
            <a:pPr>
              <a:spcBef>
                <a:spcPct val="0"/>
              </a:spcBef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US" i="1" dirty="0">
                <a:solidFill>
                  <a:prstClr val="black"/>
                </a:solidFill>
                <a:latin typeface="Consolas" panose="020B0609020204030204" pitchFamily="49" charset="0"/>
              </a:rPr>
              <a:t>index of the last </a:t>
            </a:r>
            <a:r>
              <a:rPr lang="en-US" i="1" dirty="0" err="1">
                <a:solidFill>
                  <a:prstClr val="black"/>
                </a:solidFill>
                <a:latin typeface="Consolas" panose="020B0609020204030204" pitchFamily="49" charset="0"/>
              </a:rPr>
              <a:t>nonleaf</a:t>
            </a:r>
            <a:endParaRPr lang="en-US" i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i="1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&gt;= 0 </a:t>
            </a:r>
          </a:p>
          <a:p>
            <a:pPr>
              <a:spcBef>
                <a:spcPct val="0"/>
              </a:spcBef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   p = data[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];</a:t>
            </a:r>
            <a:r>
              <a:rPr lang="en-US" i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p </a:t>
            </a:r>
            <a:r>
              <a:rPr lang="en-US" i="1" dirty="0">
                <a:solidFill>
                  <a:prstClr val="black"/>
                </a:solidFill>
                <a:latin typeface="Consolas" panose="020B0609020204030204" pitchFamily="49" charset="0"/>
              </a:rPr>
              <a:t>is not a leaf and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p &lt; </a:t>
            </a:r>
            <a:r>
              <a:rPr lang="en-US" i="1" dirty="0">
                <a:solidFill>
                  <a:prstClr val="black"/>
                </a:solidFill>
                <a:latin typeface="Consolas" panose="020B0609020204030204" pitchFamily="49" charset="0"/>
              </a:rPr>
              <a:t>any of its children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i="1" dirty="0">
                <a:solidFill>
                  <a:prstClr val="black"/>
                </a:solidFill>
                <a:latin typeface="Consolas" panose="020B0609020204030204" pitchFamily="49" charset="0"/>
              </a:rPr>
              <a:t>swap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p </a:t>
            </a:r>
            <a:r>
              <a:rPr lang="en-US" i="1" dirty="0">
                <a:solidFill>
                  <a:prstClr val="black"/>
                </a:solidFill>
                <a:latin typeface="Consolas" panose="020B0609020204030204" pitchFamily="49" charset="0"/>
              </a:rPr>
              <a:t>with the larger child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--;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</a:rPr>
              <a:t>index of the previous non-leaf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415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217082"/>
            <a:ext cx="7886700" cy="645065"/>
          </a:xfrm>
        </p:spPr>
        <p:txBody>
          <a:bodyPr>
            <a:normAutofit/>
          </a:bodyPr>
          <a:lstStyle/>
          <a:p>
            <a:r>
              <a:rPr lang="en-ZA" dirty="0"/>
              <a:t>Heap Sort</a:t>
            </a:r>
          </a:p>
        </p:txBody>
      </p:sp>
      <p:sp>
        <p:nvSpPr>
          <p:cNvPr id="98" name="Content Placeholder 1"/>
          <p:cNvSpPr txBox="1">
            <a:spLocks/>
          </p:cNvSpPr>
          <p:nvPr/>
        </p:nvSpPr>
        <p:spPr>
          <a:xfrm>
            <a:off x="628649" y="977317"/>
            <a:ext cx="8161123" cy="818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Phase 1: Transform data into a max-heap (Floyd’s algorithm)</a:t>
            </a:r>
          </a:p>
          <a:p>
            <a:endParaRPr lang="en-ZA" dirty="0"/>
          </a:p>
          <a:p>
            <a:endParaRPr lang="en-ZA" dirty="0"/>
          </a:p>
          <a:p>
            <a:endParaRPr lang="en-ZA" dirty="0">
              <a:solidFill>
                <a:srgbClr val="FF0000"/>
              </a:solidFill>
            </a:endParaRPr>
          </a:p>
          <a:p>
            <a:endParaRPr lang="en-ZA" dirty="0">
              <a:solidFill>
                <a:srgbClr val="FF0000"/>
              </a:solidFill>
            </a:endParaRPr>
          </a:p>
          <a:p>
            <a:endParaRPr lang="en-ZA" dirty="0"/>
          </a:p>
        </p:txBody>
      </p:sp>
      <p:graphicFrame>
        <p:nvGraphicFramePr>
          <p:cNvPr id="62" name="Group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98569"/>
              </p:ext>
            </p:extLst>
          </p:nvPr>
        </p:nvGraphicFramePr>
        <p:xfrm>
          <a:off x="2269311" y="3080437"/>
          <a:ext cx="1241425" cy="304800"/>
        </p:xfrm>
        <a:graphic>
          <a:graphicData uri="http://schemas.openxmlformats.org/drawingml/2006/table">
            <a:tbl>
              <a:tblPr/>
              <a:tblGrid>
                <a:gridCol w="207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79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4</a:t>
                      </a:r>
                    </a:p>
                  </a:txBody>
                  <a:tcPr marL="9144" marR="9144" marT="9144" marB="91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6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7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5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4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Text Box 23"/>
          <p:cNvSpPr txBox="1">
            <a:spLocks noChangeArrowheads="1"/>
          </p:cNvSpPr>
          <p:nvPr/>
        </p:nvSpPr>
        <p:spPr bwMode="auto">
          <a:xfrm>
            <a:off x="2253436" y="1404037"/>
            <a:ext cx="1295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 dirty="0">
                <a:latin typeface="Courier New" pitchFamily="49" charset="0"/>
              </a:rPr>
              <a:t>   4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 dirty="0">
                <a:latin typeface="Courier New" pitchFamily="49" charset="0"/>
              </a:rPr>
              <a:t> 6   3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 dirty="0">
                <a:latin typeface="Courier New" pitchFamily="49" charset="0"/>
              </a:rPr>
              <a:t>7 5 4</a:t>
            </a:r>
          </a:p>
        </p:txBody>
      </p:sp>
      <p:sp>
        <p:nvSpPr>
          <p:cNvPr id="64" name="Line 24"/>
          <p:cNvSpPr>
            <a:spLocks noChangeShapeType="1"/>
          </p:cNvSpPr>
          <p:nvPr/>
        </p:nvSpPr>
        <p:spPr bwMode="auto">
          <a:xfrm flipH="1">
            <a:off x="2710636" y="1785037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Line 25"/>
          <p:cNvSpPr>
            <a:spLocks noChangeShapeType="1"/>
          </p:cNvSpPr>
          <p:nvPr/>
        </p:nvSpPr>
        <p:spPr bwMode="auto">
          <a:xfrm>
            <a:off x="3091636" y="1785037"/>
            <a:ext cx="2286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Line 26"/>
          <p:cNvSpPr>
            <a:spLocks noChangeShapeType="1"/>
          </p:cNvSpPr>
          <p:nvPr/>
        </p:nvSpPr>
        <p:spPr bwMode="auto">
          <a:xfrm flipH="1">
            <a:off x="2482036" y="2318437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Line 27"/>
          <p:cNvSpPr>
            <a:spLocks noChangeShapeType="1"/>
          </p:cNvSpPr>
          <p:nvPr/>
        </p:nvSpPr>
        <p:spPr bwMode="auto">
          <a:xfrm>
            <a:off x="2710636" y="2318437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Line 28"/>
          <p:cNvSpPr>
            <a:spLocks noChangeShapeType="1"/>
          </p:cNvSpPr>
          <p:nvPr/>
        </p:nvSpPr>
        <p:spPr bwMode="auto">
          <a:xfrm flipH="1">
            <a:off x="3244036" y="2318437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Line 29"/>
          <p:cNvSpPr>
            <a:spLocks noChangeShapeType="1"/>
          </p:cNvSpPr>
          <p:nvPr/>
        </p:nvSpPr>
        <p:spPr bwMode="auto">
          <a:xfrm>
            <a:off x="2802711" y="3461437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Text Box 30"/>
          <p:cNvSpPr txBox="1">
            <a:spLocks noChangeArrowheads="1"/>
          </p:cNvSpPr>
          <p:nvPr/>
        </p:nvSpPr>
        <p:spPr bwMode="auto">
          <a:xfrm>
            <a:off x="1964511" y="3599550"/>
            <a:ext cx="175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000" dirty="0"/>
              <a:t>Last </a:t>
            </a:r>
            <a:r>
              <a:rPr lang="en-US" sz="2000" dirty="0" err="1"/>
              <a:t>nonleaf</a:t>
            </a:r>
            <a:endParaRPr lang="en-US" sz="2000" dirty="0"/>
          </a:p>
        </p:txBody>
      </p:sp>
      <p:sp>
        <p:nvSpPr>
          <p:cNvPr id="71" name="Text Box 31"/>
          <p:cNvSpPr txBox="1">
            <a:spLocks noChangeArrowheads="1"/>
          </p:cNvSpPr>
          <p:nvPr/>
        </p:nvSpPr>
        <p:spPr bwMode="auto">
          <a:xfrm>
            <a:off x="4234636" y="1404037"/>
            <a:ext cx="1295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  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     3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7 5 4</a:t>
            </a:r>
          </a:p>
        </p:txBody>
      </p:sp>
      <p:sp>
        <p:nvSpPr>
          <p:cNvPr id="72" name="Line 32"/>
          <p:cNvSpPr>
            <a:spLocks noChangeShapeType="1"/>
          </p:cNvSpPr>
          <p:nvPr/>
        </p:nvSpPr>
        <p:spPr bwMode="auto">
          <a:xfrm flipH="1">
            <a:off x="5225236" y="2318437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Freeform 33"/>
          <p:cNvSpPr>
            <a:spLocks/>
          </p:cNvSpPr>
          <p:nvPr/>
        </p:nvSpPr>
        <p:spPr bwMode="auto">
          <a:xfrm>
            <a:off x="5301436" y="2166037"/>
            <a:ext cx="254000" cy="533400"/>
          </a:xfrm>
          <a:custGeom>
            <a:avLst/>
            <a:gdLst>
              <a:gd name="T0" fmla="*/ 241935000 w 160"/>
              <a:gd name="T1" fmla="*/ 0 h 336"/>
              <a:gd name="T2" fmla="*/ 362902500 w 160"/>
              <a:gd name="T3" fmla="*/ 604837500 h 336"/>
              <a:gd name="T4" fmla="*/ 0 w 160"/>
              <a:gd name="T5" fmla="*/ 846772500 h 3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0" h="336">
                <a:moveTo>
                  <a:pt x="96" y="0"/>
                </a:moveTo>
                <a:cubicBezTo>
                  <a:pt x="128" y="92"/>
                  <a:pt x="160" y="184"/>
                  <a:pt x="144" y="240"/>
                </a:cubicBezTo>
                <a:cubicBezTo>
                  <a:pt x="128" y="296"/>
                  <a:pt x="64" y="316"/>
                  <a:pt x="0" y="336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74" name="Group 1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111976"/>
              </p:ext>
            </p:extLst>
          </p:nvPr>
        </p:nvGraphicFramePr>
        <p:xfrm>
          <a:off x="4310836" y="3080437"/>
          <a:ext cx="1241425" cy="304800"/>
        </p:xfrm>
        <a:graphic>
          <a:graphicData uri="http://schemas.openxmlformats.org/drawingml/2006/table">
            <a:tbl>
              <a:tblPr/>
              <a:tblGrid>
                <a:gridCol w="207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79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4</a:t>
                      </a:r>
                    </a:p>
                  </a:txBody>
                  <a:tcPr marL="9144" marR="9144" marT="9144" marB="91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6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7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5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4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" name="Freeform 52"/>
          <p:cNvSpPr>
            <a:spLocks/>
          </p:cNvSpPr>
          <p:nvPr/>
        </p:nvSpPr>
        <p:spPr bwMode="auto">
          <a:xfrm>
            <a:off x="4844236" y="3461437"/>
            <a:ext cx="609600" cy="76200"/>
          </a:xfrm>
          <a:custGeom>
            <a:avLst/>
            <a:gdLst>
              <a:gd name="T0" fmla="*/ 0 w 384"/>
              <a:gd name="T1" fmla="*/ 0 h 48"/>
              <a:gd name="T2" fmla="*/ 483870000 w 384"/>
              <a:gd name="T3" fmla="*/ 120967500 h 48"/>
              <a:gd name="T4" fmla="*/ 967740000 w 384"/>
              <a:gd name="T5" fmla="*/ 0 h 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4" h="48">
                <a:moveTo>
                  <a:pt x="0" y="0"/>
                </a:moveTo>
                <a:cubicBezTo>
                  <a:pt x="64" y="24"/>
                  <a:pt x="128" y="48"/>
                  <a:pt x="192" y="48"/>
                </a:cubicBezTo>
                <a:cubicBezTo>
                  <a:pt x="256" y="48"/>
                  <a:pt x="320" y="24"/>
                  <a:pt x="38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Text Box 53"/>
          <p:cNvSpPr txBox="1">
            <a:spLocks noChangeArrowheads="1"/>
          </p:cNvSpPr>
          <p:nvPr/>
        </p:nvSpPr>
        <p:spPr bwMode="auto">
          <a:xfrm>
            <a:off x="6901636" y="1937437"/>
            <a:ext cx="6858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 4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3</a:t>
            </a:r>
          </a:p>
        </p:txBody>
      </p:sp>
      <p:sp>
        <p:nvSpPr>
          <p:cNvPr id="77" name="Line 54"/>
          <p:cNvSpPr>
            <a:spLocks noChangeShapeType="1"/>
          </p:cNvSpPr>
          <p:nvPr/>
        </p:nvSpPr>
        <p:spPr bwMode="auto">
          <a:xfrm flipH="1">
            <a:off x="7130236" y="2318437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78" name="Group 1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166771"/>
              </p:ext>
            </p:extLst>
          </p:nvPr>
        </p:nvGraphicFramePr>
        <p:xfrm>
          <a:off x="6215836" y="3080437"/>
          <a:ext cx="1241425" cy="304800"/>
        </p:xfrm>
        <a:graphic>
          <a:graphicData uri="http://schemas.openxmlformats.org/drawingml/2006/table">
            <a:tbl>
              <a:tblPr/>
              <a:tblGrid>
                <a:gridCol w="207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79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4</a:t>
                      </a:r>
                    </a:p>
                  </a:txBody>
                  <a:tcPr marL="9144" marR="9144" marT="9144" marB="91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6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4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7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5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9" name="Line 73"/>
          <p:cNvSpPr>
            <a:spLocks noChangeShapeType="1"/>
          </p:cNvSpPr>
          <p:nvPr/>
        </p:nvSpPr>
        <p:spPr bwMode="auto">
          <a:xfrm flipH="1">
            <a:off x="6368236" y="2318437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Line 74"/>
          <p:cNvSpPr>
            <a:spLocks noChangeShapeType="1"/>
          </p:cNvSpPr>
          <p:nvPr/>
        </p:nvSpPr>
        <p:spPr bwMode="auto">
          <a:xfrm>
            <a:off x="6596836" y="2318437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Text Box 75"/>
          <p:cNvSpPr txBox="1">
            <a:spLocks noChangeArrowheads="1"/>
          </p:cNvSpPr>
          <p:nvPr/>
        </p:nvSpPr>
        <p:spPr bwMode="auto">
          <a:xfrm>
            <a:off x="6139636" y="1937437"/>
            <a:ext cx="8382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7 5</a:t>
            </a:r>
          </a:p>
        </p:txBody>
      </p:sp>
      <p:sp>
        <p:nvSpPr>
          <p:cNvPr id="82" name="Line 76"/>
          <p:cNvSpPr>
            <a:spLocks noChangeShapeType="1"/>
          </p:cNvSpPr>
          <p:nvPr/>
        </p:nvSpPr>
        <p:spPr bwMode="auto">
          <a:xfrm>
            <a:off x="6520636" y="3461437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Freeform 77"/>
          <p:cNvSpPr>
            <a:spLocks/>
          </p:cNvSpPr>
          <p:nvPr/>
        </p:nvSpPr>
        <p:spPr bwMode="auto">
          <a:xfrm>
            <a:off x="6077723" y="2166037"/>
            <a:ext cx="342900" cy="533400"/>
          </a:xfrm>
          <a:custGeom>
            <a:avLst/>
            <a:gdLst>
              <a:gd name="T0" fmla="*/ 544353750 w 216"/>
              <a:gd name="T1" fmla="*/ 0 h 336"/>
              <a:gd name="T2" fmla="*/ 60483750 w 216"/>
              <a:gd name="T3" fmla="*/ 362902500 h 336"/>
              <a:gd name="T4" fmla="*/ 181451250 w 216"/>
              <a:gd name="T5" fmla="*/ 846772500 h 3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" h="336">
                <a:moveTo>
                  <a:pt x="216" y="0"/>
                </a:moveTo>
                <a:cubicBezTo>
                  <a:pt x="132" y="44"/>
                  <a:pt x="48" y="88"/>
                  <a:pt x="24" y="144"/>
                </a:cubicBezTo>
                <a:cubicBezTo>
                  <a:pt x="0" y="200"/>
                  <a:pt x="36" y="268"/>
                  <a:pt x="72" y="336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Text Box 78"/>
          <p:cNvSpPr txBox="1">
            <a:spLocks noChangeArrowheads="1"/>
          </p:cNvSpPr>
          <p:nvPr/>
        </p:nvSpPr>
        <p:spPr bwMode="auto">
          <a:xfrm>
            <a:off x="2634436" y="4833037"/>
            <a:ext cx="6858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 4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3</a:t>
            </a:r>
          </a:p>
        </p:txBody>
      </p:sp>
      <p:sp>
        <p:nvSpPr>
          <p:cNvPr id="85" name="Line 79"/>
          <p:cNvSpPr>
            <a:spLocks noChangeShapeType="1"/>
          </p:cNvSpPr>
          <p:nvPr/>
        </p:nvSpPr>
        <p:spPr bwMode="auto">
          <a:xfrm flipH="1">
            <a:off x="2863036" y="5214037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86" name="Group 1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23158"/>
              </p:ext>
            </p:extLst>
          </p:nvPr>
        </p:nvGraphicFramePr>
        <p:xfrm>
          <a:off x="1948636" y="6052237"/>
          <a:ext cx="1241425" cy="304800"/>
        </p:xfrm>
        <a:graphic>
          <a:graphicData uri="http://schemas.openxmlformats.org/drawingml/2006/table">
            <a:tbl>
              <a:tblPr/>
              <a:tblGrid>
                <a:gridCol w="207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79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4</a:t>
                      </a:r>
                    </a:p>
                  </a:txBody>
                  <a:tcPr marL="9144" marR="9144" marT="9144" marB="91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7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4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6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5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" name="Line 98"/>
          <p:cNvSpPr>
            <a:spLocks noChangeShapeType="1"/>
          </p:cNvSpPr>
          <p:nvPr/>
        </p:nvSpPr>
        <p:spPr bwMode="auto">
          <a:xfrm flipH="1">
            <a:off x="2101036" y="5214037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" name="Line 99"/>
          <p:cNvSpPr>
            <a:spLocks noChangeShapeType="1"/>
          </p:cNvSpPr>
          <p:nvPr/>
        </p:nvSpPr>
        <p:spPr bwMode="auto">
          <a:xfrm>
            <a:off x="2329636" y="5214037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" name="Text Box 100"/>
          <p:cNvSpPr txBox="1">
            <a:spLocks noChangeArrowheads="1"/>
          </p:cNvSpPr>
          <p:nvPr/>
        </p:nvSpPr>
        <p:spPr bwMode="auto">
          <a:xfrm>
            <a:off x="1872436" y="4833037"/>
            <a:ext cx="8382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 7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6 5</a:t>
            </a:r>
          </a:p>
        </p:txBody>
      </p:sp>
      <p:sp>
        <p:nvSpPr>
          <p:cNvPr id="90" name="Freeform 101"/>
          <p:cNvSpPr>
            <a:spLocks/>
          </p:cNvSpPr>
          <p:nvPr/>
        </p:nvSpPr>
        <p:spPr bwMode="auto">
          <a:xfrm>
            <a:off x="6520636" y="3461437"/>
            <a:ext cx="457200" cy="76200"/>
          </a:xfrm>
          <a:custGeom>
            <a:avLst/>
            <a:gdLst>
              <a:gd name="T0" fmla="*/ 0 w 288"/>
              <a:gd name="T1" fmla="*/ 0 h 48"/>
              <a:gd name="T2" fmla="*/ 362902500 w 288"/>
              <a:gd name="T3" fmla="*/ 120967500 h 48"/>
              <a:gd name="T4" fmla="*/ 725805000 w 288"/>
              <a:gd name="T5" fmla="*/ 0 h 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8" h="48">
                <a:moveTo>
                  <a:pt x="0" y="0"/>
                </a:moveTo>
                <a:cubicBezTo>
                  <a:pt x="48" y="24"/>
                  <a:pt x="96" y="48"/>
                  <a:pt x="144" y="48"/>
                </a:cubicBezTo>
                <a:cubicBezTo>
                  <a:pt x="192" y="48"/>
                  <a:pt x="240" y="24"/>
                  <a:pt x="28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" name="Line 102"/>
          <p:cNvSpPr>
            <a:spLocks noChangeShapeType="1"/>
          </p:cNvSpPr>
          <p:nvPr/>
        </p:nvSpPr>
        <p:spPr bwMode="auto">
          <a:xfrm>
            <a:off x="2024836" y="6357037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" name="Text Box 103"/>
          <p:cNvSpPr txBox="1">
            <a:spLocks noChangeArrowheads="1"/>
          </p:cNvSpPr>
          <p:nvPr/>
        </p:nvSpPr>
        <p:spPr bwMode="auto">
          <a:xfrm>
            <a:off x="1872436" y="4299637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   4</a:t>
            </a:r>
          </a:p>
        </p:txBody>
      </p:sp>
      <p:sp>
        <p:nvSpPr>
          <p:cNvPr id="93" name="Line 104"/>
          <p:cNvSpPr>
            <a:spLocks noChangeShapeType="1"/>
          </p:cNvSpPr>
          <p:nvPr/>
        </p:nvSpPr>
        <p:spPr bwMode="auto">
          <a:xfrm flipH="1">
            <a:off x="2329636" y="4680637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" name="Line 105"/>
          <p:cNvSpPr>
            <a:spLocks noChangeShapeType="1"/>
          </p:cNvSpPr>
          <p:nvPr/>
        </p:nvSpPr>
        <p:spPr bwMode="auto">
          <a:xfrm>
            <a:off x="2710636" y="4680637"/>
            <a:ext cx="2286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" name="Freeform 106"/>
          <p:cNvSpPr>
            <a:spLocks/>
          </p:cNvSpPr>
          <p:nvPr/>
        </p:nvSpPr>
        <p:spPr bwMode="auto">
          <a:xfrm>
            <a:off x="2024836" y="4452037"/>
            <a:ext cx="457200" cy="457200"/>
          </a:xfrm>
          <a:custGeom>
            <a:avLst/>
            <a:gdLst>
              <a:gd name="T0" fmla="*/ 967740000 w 216"/>
              <a:gd name="T1" fmla="*/ 0 h 336"/>
              <a:gd name="T2" fmla="*/ 107526667 w 216"/>
              <a:gd name="T3" fmla="*/ 266622439 h 336"/>
              <a:gd name="T4" fmla="*/ 322580000 w 216"/>
              <a:gd name="T5" fmla="*/ 622118571 h 3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" h="336">
                <a:moveTo>
                  <a:pt x="216" y="0"/>
                </a:moveTo>
                <a:cubicBezTo>
                  <a:pt x="132" y="44"/>
                  <a:pt x="48" y="88"/>
                  <a:pt x="24" y="144"/>
                </a:cubicBezTo>
                <a:cubicBezTo>
                  <a:pt x="0" y="200"/>
                  <a:pt x="36" y="268"/>
                  <a:pt x="72" y="336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Freeform 107"/>
          <p:cNvSpPr>
            <a:spLocks/>
          </p:cNvSpPr>
          <p:nvPr/>
        </p:nvSpPr>
        <p:spPr bwMode="auto">
          <a:xfrm>
            <a:off x="2024836" y="6357037"/>
            <a:ext cx="228600" cy="152400"/>
          </a:xfrm>
          <a:custGeom>
            <a:avLst/>
            <a:gdLst>
              <a:gd name="T0" fmla="*/ 0 w 144"/>
              <a:gd name="T1" fmla="*/ 0 h 96"/>
              <a:gd name="T2" fmla="*/ 241935000 w 144"/>
              <a:gd name="T3" fmla="*/ 241935000 h 96"/>
              <a:gd name="T4" fmla="*/ 362902500 w 144"/>
              <a:gd name="T5" fmla="*/ 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" h="96">
                <a:moveTo>
                  <a:pt x="0" y="0"/>
                </a:moveTo>
                <a:cubicBezTo>
                  <a:pt x="36" y="48"/>
                  <a:pt x="72" y="96"/>
                  <a:pt x="96" y="96"/>
                </a:cubicBezTo>
                <a:cubicBezTo>
                  <a:pt x="120" y="96"/>
                  <a:pt x="132" y="48"/>
                  <a:pt x="14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" name="Text Box 108"/>
          <p:cNvSpPr txBox="1">
            <a:spLocks noChangeArrowheads="1"/>
          </p:cNvSpPr>
          <p:nvPr/>
        </p:nvSpPr>
        <p:spPr bwMode="auto">
          <a:xfrm>
            <a:off x="4158436" y="4299637"/>
            <a:ext cx="1295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   7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 4   4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6 5 3</a:t>
            </a:r>
          </a:p>
        </p:txBody>
      </p:sp>
      <p:sp>
        <p:nvSpPr>
          <p:cNvPr id="99" name="Line 109"/>
          <p:cNvSpPr>
            <a:spLocks noChangeShapeType="1"/>
          </p:cNvSpPr>
          <p:nvPr/>
        </p:nvSpPr>
        <p:spPr bwMode="auto">
          <a:xfrm flipH="1">
            <a:off x="4615636" y="4680637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" name="Line 110"/>
          <p:cNvSpPr>
            <a:spLocks noChangeShapeType="1"/>
          </p:cNvSpPr>
          <p:nvPr/>
        </p:nvSpPr>
        <p:spPr bwMode="auto">
          <a:xfrm>
            <a:off x="4996636" y="4680637"/>
            <a:ext cx="2286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" name="Line 111"/>
          <p:cNvSpPr>
            <a:spLocks noChangeShapeType="1"/>
          </p:cNvSpPr>
          <p:nvPr/>
        </p:nvSpPr>
        <p:spPr bwMode="auto">
          <a:xfrm flipH="1">
            <a:off x="4387036" y="5214037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Line 112"/>
          <p:cNvSpPr>
            <a:spLocks noChangeShapeType="1"/>
          </p:cNvSpPr>
          <p:nvPr/>
        </p:nvSpPr>
        <p:spPr bwMode="auto">
          <a:xfrm>
            <a:off x="4615636" y="5214037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Line 113"/>
          <p:cNvSpPr>
            <a:spLocks noChangeShapeType="1"/>
          </p:cNvSpPr>
          <p:nvPr/>
        </p:nvSpPr>
        <p:spPr bwMode="auto">
          <a:xfrm flipH="1">
            <a:off x="5149036" y="5214037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04" name="Group 1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0372"/>
              </p:ext>
            </p:extLst>
          </p:nvPr>
        </p:nvGraphicFramePr>
        <p:xfrm>
          <a:off x="4182248" y="6052237"/>
          <a:ext cx="1241425" cy="304800"/>
        </p:xfrm>
        <a:graphic>
          <a:graphicData uri="http://schemas.openxmlformats.org/drawingml/2006/table">
            <a:tbl>
              <a:tblPr/>
              <a:tblGrid>
                <a:gridCol w="207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79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7</a:t>
                      </a:r>
                    </a:p>
                  </a:txBody>
                  <a:tcPr marL="9144" marR="9144" marT="9144" marB="91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4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4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6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5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5" name="Freeform 132"/>
          <p:cNvSpPr>
            <a:spLocks/>
          </p:cNvSpPr>
          <p:nvPr/>
        </p:nvSpPr>
        <p:spPr bwMode="auto">
          <a:xfrm>
            <a:off x="4044136" y="5061637"/>
            <a:ext cx="342900" cy="533400"/>
          </a:xfrm>
          <a:custGeom>
            <a:avLst/>
            <a:gdLst>
              <a:gd name="T0" fmla="*/ 544353750 w 216"/>
              <a:gd name="T1" fmla="*/ 0 h 336"/>
              <a:gd name="T2" fmla="*/ 60483750 w 216"/>
              <a:gd name="T3" fmla="*/ 362902500 h 336"/>
              <a:gd name="T4" fmla="*/ 181451250 w 216"/>
              <a:gd name="T5" fmla="*/ 846772500 h 3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" h="336">
                <a:moveTo>
                  <a:pt x="216" y="0"/>
                </a:moveTo>
                <a:cubicBezTo>
                  <a:pt x="132" y="44"/>
                  <a:pt x="48" y="88"/>
                  <a:pt x="24" y="144"/>
                </a:cubicBezTo>
                <a:cubicBezTo>
                  <a:pt x="0" y="200"/>
                  <a:pt x="36" y="268"/>
                  <a:pt x="72" y="336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Freeform 133"/>
          <p:cNvSpPr>
            <a:spLocks/>
          </p:cNvSpPr>
          <p:nvPr/>
        </p:nvSpPr>
        <p:spPr bwMode="auto">
          <a:xfrm>
            <a:off x="4487048" y="6433237"/>
            <a:ext cx="457200" cy="76200"/>
          </a:xfrm>
          <a:custGeom>
            <a:avLst/>
            <a:gdLst>
              <a:gd name="T0" fmla="*/ 0 w 288"/>
              <a:gd name="T1" fmla="*/ 0 h 48"/>
              <a:gd name="T2" fmla="*/ 362902500 w 288"/>
              <a:gd name="T3" fmla="*/ 120967500 h 48"/>
              <a:gd name="T4" fmla="*/ 725805000 w 288"/>
              <a:gd name="T5" fmla="*/ 0 h 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8" h="48">
                <a:moveTo>
                  <a:pt x="0" y="0"/>
                </a:moveTo>
                <a:cubicBezTo>
                  <a:pt x="48" y="24"/>
                  <a:pt x="96" y="48"/>
                  <a:pt x="144" y="48"/>
                </a:cubicBezTo>
                <a:cubicBezTo>
                  <a:pt x="192" y="48"/>
                  <a:pt x="240" y="24"/>
                  <a:pt x="28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Text Box 134"/>
          <p:cNvSpPr txBox="1">
            <a:spLocks noChangeArrowheads="1"/>
          </p:cNvSpPr>
          <p:nvPr/>
        </p:nvSpPr>
        <p:spPr bwMode="auto">
          <a:xfrm>
            <a:off x="6368236" y="4299637"/>
            <a:ext cx="1295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   7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 6   4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4 5 3</a:t>
            </a:r>
          </a:p>
        </p:txBody>
      </p:sp>
      <p:sp>
        <p:nvSpPr>
          <p:cNvPr id="108" name="Line 135"/>
          <p:cNvSpPr>
            <a:spLocks noChangeShapeType="1"/>
          </p:cNvSpPr>
          <p:nvPr/>
        </p:nvSpPr>
        <p:spPr bwMode="auto">
          <a:xfrm flipH="1">
            <a:off x="6825436" y="4680637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Line 136"/>
          <p:cNvSpPr>
            <a:spLocks noChangeShapeType="1"/>
          </p:cNvSpPr>
          <p:nvPr/>
        </p:nvSpPr>
        <p:spPr bwMode="auto">
          <a:xfrm>
            <a:off x="7206436" y="4680637"/>
            <a:ext cx="2286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" name="Line 137"/>
          <p:cNvSpPr>
            <a:spLocks noChangeShapeType="1"/>
          </p:cNvSpPr>
          <p:nvPr/>
        </p:nvSpPr>
        <p:spPr bwMode="auto">
          <a:xfrm flipH="1">
            <a:off x="6596836" y="5214037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" name="Line 138"/>
          <p:cNvSpPr>
            <a:spLocks noChangeShapeType="1"/>
          </p:cNvSpPr>
          <p:nvPr/>
        </p:nvSpPr>
        <p:spPr bwMode="auto">
          <a:xfrm>
            <a:off x="6825436" y="5214037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" name="Line 139"/>
          <p:cNvSpPr>
            <a:spLocks noChangeShapeType="1"/>
          </p:cNvSpPr>
          <p:nvPr/>
        </p:nvSpPr>
        <p:spPr bwMode="auto">
          <a:xfrm flipH="1">
            <a:off x="7358836" y="5214037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13" name="Group 1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401272"/>
              </p:ext>
            </p:extLst>
          </p:nvPr>
        </p:nvGraphicFramePr>
        <p:xfrm>
          <a:off x="6392048" y="6052237"/>
          <a:ext cx="1241425" cy="304800"/>
        </p:xfrm>
        <a:graphic>
          <a:graphicData uri="http://schemas.openxmlformats.org/drawingml/2006/table">
            <a:tbl>
              <a:tblPr/>
              <a:tblGrid>
                <a:gridCol w="207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79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7</a:t>
                      </a:r>
                    </a:p>
                  </a:txBody>
                  <a:tcPr marL="9144" marR="9144" marT="9144" marB="91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6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4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4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5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4" name="Freeform 158"/>
          <p:cNvSpPr>
            <a:spLocks/>
          </p:cNvSpPr>
          <p:nvPr/>
        </p:nvSpPr>
        <p:spPr bwMode="auto">
          <a:xfrm>
            <a:off x="6368236" y="2851837"/>
            <a:ext cx="304800" cy="152400"/>
          </a:xfrm>
          <a:custGeom>
            <a:avLst/>
            <a:gdLst>
              <a:gd name="T0" fmla="*/ 0 w 144"/>
              <a:gd name="T1" fmla="*/ 0 h 96"/>
              <a:gd name="T2" fmla="*/ 430106667 w 144"/>
              <a:gd name="T3" fmla="*/ 241935000 h 96"/>
              <a:gd name="T4" fmla="*/ 645160000 w 144"/>
              <a:gd name="T5" fmla="*/ 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" h="96">
                <a:moveTo>
                  <a:pt x="0" y="0"/>
                </a:moveTo>
                <a:cubicBezTo>
                  <a:pt x="36" y="48"/>
                  <a:pt x="72" y="96"/>
                  <a:pt x="96" y="96"/>
                </a:cubicBezTo>
                <a:cubicBezTo>
                  <a:pt x="120" y="96"/>
                  <a:pt x="132" y="48"/>
                  <a:pt x="14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Line 159"/>
          <p:cNvSpPr>
            <a:spLocks noChangeShapeType="1"/>
          </p:cNvSpPr>
          <p:nvPr/>
        </p:nvSpPr>
        <p:spPr bwMode="auto">
          <a:xfrm>
            <a:off x="2405836" y="5061637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Freeform 160"/>
          <p:cNvSpPr>
            <a:spLocks/>
          </p:cNvSpPr>
          <p:nvPr/>
        </p:nvSpPr>
        <p:spPr bwMode="auto">
          <a:xfrm>
            <a:off x="4387036" y="5747437"/>
            <a:ext cx="304800" cy="152400"/>
          </a:xfrm>
          <a:custGeom>
            <a:avLst/>
            <a:gdLst>
              <a:gd name="T0" fmla="*/ 0 w 144"/>
              <a:gd name="T1" fmla="*/ 0 h 96"/>
              <a:gd name="T2" fmla="*/ 430106667 w 144"/>
              <a:gd name="T3" fmla="*/ 241935000 h 96"/>
              <a:gd name="T4" fmla="*/ 645160000 w 144"/>
              <a:gd name="T5" fmla="*/ 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" h="96">
                <a:moveTo>
                  <a:pt x="0" y="0"/>
                </a:moveTo>
                <a:cubicBezTo>
                  <a:pt x="36" y="48"/>
                  <a:pt x="72" y="96"/>
                  <a:pt x="96" y="96"/>
                </a:cubicBezTo>
                <a:cubicBezTo>
                  <a:pt x="120" y="96"/>
                  <a:pt x="132" y="48"/>
                  <a:pt x="14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Freeform 185"/>
          <p:cNvSpPr>
            <a:spLocks/>
          </p:cNvSpPr>
          <p:nvPr/>
        </p:nvSpPr>
        <p:spPr bwMode="auto">
          <a:xfrm>
            <a:off x="6942911" y="3421750"/>
            <a:ext cx="228600" cy="152400"/>
          </a:xfrm>
          <a:custGeom>
            <a:avLst/>
            <a:gdLst>
              <a:gd name="T0" fmla="*/ 0 w 144"/>
              <a:gd name="T1" fmla="*/ 0 h 96"/>
              <a:gd name="T2" fmla="*/ 241935000 w 144"/>
              <a:gd name="T3" fmla="*/ 241935000 h 96"/>
              <a:gd name="T4" fmla="*/ 362902500 w 144"/>
              <a:gd name="T5" fmla="*/ 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" h="96">
                <a:moveTo>
                  <a:pt x="0" y="0"/>
                </a:moveTo>
                <a:cubicBezTo>
                  <a:pt x="36" y="48"/>
                  <a:pt x="72" y="96"/>
                  <a:pt x="96" y="96"/>
                </a:cubicBezTo>
                <a:cubicBezTo>
                  <a:pt x="120" y="96"/>
                  <a:pt x="132" y="48"/>
                  <a:pt x="14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" name="Freeform 186"/>
          <p:cNvSpPr>
            <a:spLocks/>
          </p:cNvSpPr>
          <p:nvPr/>
        </p:nvSpPr>
        <p:spPr bwMode="auto">
          <a:xfrm>
            <a:off x="2218511" y="6379262"/>
            <a:ext cx="228600" cy="152400"/>
          </a:xfrm>
          <a:custGeom>
            <a:avLst/>
            <a:gdLst>
              <a:gd name="T0" fmla="*/ 0 w 144"/>
              <a:gd name="T1" fmla="*/ 0 h 96"/>
              <a:gd name="T2" fmla="*/ 241935000 w 144"/>
              <a:gd name="T3" fmla="*/ 241935000 h 96"/>
              <a:gd name="T4" fmla="*/ 362902500 w 144"/>
              <a:gd name="T5" fmla="*/ 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" h="96">
                <a:moveTo>
                  <a:pt x="0" y="0"/>
                </a:moveTo>
                <a:cubicBezTo>
                  <a:pt x="36" y="48"/>
                  <a:pt x="72" y="96"/>
                  <a:pt x="96" y="96"/>
                </a:cubicBezTo>
                <a:cubicBezTo>
                  <a:pt x="120" y="96"/>
                  <a:pt x="132" y="48"/>
                  <a:pt x="14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" name="Freeform 187"/>
          <p:cNvSpPr>
            <a:spLocks/>
          </p:cNvSpPr>
          <p:nvPr/>
        </p:nvSpPr>
        <p:spPr bwMode="auto">
          <a:xfrm>
            <a:off x="4868048" y="6417362"/>
            <a:ext cx="228600" cy="152400"/>
          </a:xfrm>
          <a:custGeom>
            <a:avLst/>
            <a:gdLst>
              <a:gd name="T0" fmla="*/ 0 w 144"/>
              <a:gd name="T1" fmla="*/ 0 h 96"/>
              <a:gd name="T2" fmla="*/ 241935000 w 144"/>
              <a:gd name="T3" fmla="*/ 241935000 h 96"/>
              <a:gd name="T4" fmla="*/ 362902500 w 144"/>
              <a:gd name="T5" fmla="*/ 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" h="96">
                <a:moveTo>
                  <a:pt x="0" y="0"/>
                </a:moveTo>
                <a:cubicBezTo>
                  <a:pt x="36" y="48"/>
                  <a:pt x="72" y="96"/>
                  <a:pt x="96" y="96"/>
                </a:cubicBezTo>
                <a:cubicBezTo>
                  <a:pt x="120" y="96"/>
                  <a:pt x="132" y="48"/>
                  <a:pt x="14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Text Box 188"/>
          <p:cNvSpPr txBox="1">
            <a:spLocks noChangeArrowheads="1"/>
          </p:cNvSpPr>
          <p:nvPr/>
        </p:nvSpPr>
        <p:spPr bwMode="auto">
          <a:xfrm>
            <a:off x="6309498" y="1980300"/>
            <a:ext cx="403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203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utoUpdateAnimBg="0"/>
      <p:bldP spid="71" grpId="0" autoUpdateAnimBg="0"/>
      <p:bldP spid="72" grpId="0" animBg="1"/>
      <p:bldP spid="73" grpId="0" animBg="1"/>
      <p:bldP spid="75" grpId="0" animBg="1"/>
      <p:bldP spid="76" grpId="0" autoUpdateAnimBg="0"/>
      <p:bldP spid="77" grpId="0" animBg="1"/>
      <p:bldP spid="79" grpId="0" animBg="1"/>
      <p:bldP spid="80" grpId="0" animBg="1"/>
      <p:bldP spid="81" grpId="0" autoUpdateAnimBg="0"/>
      <p:bldP spid="82" grpId="0" animBg="1"/>
      <p:bldP spid="83" grpId="0" animBg="1"/>
      <p:bldP spid="84" grpId="0" autoUpdateAnimBg="0"/>
      <p:bldP spid="85" grpId="0" animBg="1"/>
      <p:bldP spid="87" grpId="0" animBg="1"/>
      <p:bldP spid="88" grpId="0" animBg="1"/>
      <p:bldP spid="89" grpId="0" autoUpdateAnimBg="0"/>
      <p:bldP spid="90" grpId="0" animBg="1"/>
      <p:bldP spid="91" grpId="0" animBg="1"/>
      <p:bldP spid="92" grpId="0" autoUpdateAnimBg="0"/>
      <p:bldP spid="93" grpId="0" animBg="1"/>
      <p:bldP spid="94" grpId="0" animBg="1"/>
      <p:bldP spid="95" grpId="0" animBg="1"/>
      <p:bldP spid="96" grpId="0" animBg="1"/>
      <p:bldP spid="97" grpId="0" autoUpdateAnimBg="0"/>
      <p:bldP spid="99" grpId="0" animBg="1"/>
      <p:bldP spid="100" grpId="0" animBg="1"/>
      <p:bldP spid="101" grpId="0" animBg="1"/>
      <p:bldP spid="102" grpId="0" animBg="1"/>
      <p:bldP spid="103" grpId="0" animBg="1"/>
      <p:bldP spid="105" grpId="0" animBg="1"/>
      <p:bldP spid="106" grpId="0" animBg="1"/>
      <p:bldP spid="107" grpId="0" autoUpdateAnimBg="0"/>
      <p:bldP spid="108" grpId="0" animBg="1"/>
      <p:bldP spid="109" grpId="0" animBg="1"/>
      <p:bldP spid="110" grpId="0" animBg="1"/>
      <p:bldP spid="111" grpId="0" animBg="1"/>
      <p:bldP spid="112" grpId="0" animBg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19" grpId="0" animBg="1"/>
      <p:bldP spid="119" grpId="1" animBg="1"/>
      <p:bldP spid="1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ontent Placeholder 1"/>
          <p:cNvSpPr txBox="1">
            <a:spLocks/>
          </p:cNvSpPr>
          <p:nvPr/>
        </p:nvSpPr>
        <p:spPr>
          <a:xfrm>
            <a:off x="628650" y="977317"/>
            <a:ext cx="7886700" cy="5612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Phase 2: The sorting procedure</a:t>
            </a:r>
          </a:p>
          <a:p>
            <a:pPr lvl="1"/>
            <a:endParaRPr lang="en-ZA" sz="1700" dirty="0"/>
          </a:p>
          <a:p>
            <a:pPr lvl="1"/>
            <a:endParaRPr lang="en-ZA" sz="1700" dirty="0"/>
          </a:p>
          <a:p>
            <a:pPr lvl="1"/>
            <a:endParaRPr lang="en-ZA" sz="1700" dirty="0"/>
          </a:p>
          <a:p>
            <a:pPr lvl="1"/>
            <a:endParaRPr lang="en-ZA" sz="1700" dirty="0"/>
          </a:p>
          <a:p>
            <a:endParaRPr lang="en-ZA" sz="2000" dirty="0"/>
          </a:p>
          <a:p>
            <a:endParaRPr lang="en-ZA" sz="2000" dirty="0"/>
          </a:p>
          <a:p>
            <a:r>
              <a:rPr lang="en-ZA" sz="2000" dirty="0" err="1"/>
              <a:t>Dequeuing</a:t>
            </a:r>
            <a:r>
              <a:rPr lang="en-ZA" sz="2000" dirty="0"/>
              <a:t> algorithm </a:t>
            </a:r>
          </a:p>
          <a:p>
            <a:pPr lvl="1"/>
            <a:r>
              <a:rPr lang="en-ZA" sz="1700" dirty="0"/>
              <a:t>Swap largest element (always at data[0]) with last leaf (at data[</a:t>
            </a:r>
            <a:r>
              <a:rPr lang="en-ZA" sz="1700" dirty="0" err="1"/>
              <a:t>i</a:t>
            </a:r>
            <a:r>
              <a:rPr lang="en-ZA" sz="1700" dirty="0"/>
              <a:t>])</a:t>
            </a:r>
          </a:p>
          <a:p>
            <a:pPr lvl="2"/>
            <a:r>
              <a:rPr lang="en-ZA" sz="1400" dirty="0"/>
              <a:t>Both are efficient to work with, due to </a:t>
            </a:r>
            <a:r>
              <a:rPr lang="en-ZA" sz="1400" dirty="0">
                <a:solidFill>
                  <a:schemeClr val="accent2"/>
                </a:solidFill>
              </a:rPr>
              <a:t>direct access</a:t>
            </a:r>
            <a:endParaRPr lang="en-ZA" sz="1400" dirty="0"/>
          </a:p>
          <a:p>
            <a:pPr lvl="1"/>
            <a:r>
              <a:rPr lang="en-ZA" sz="1700" dirty="0"/>
              <a:t>Restore the heap property</a:t>
            </a:r>
          </a:p>
          <a:p>
            <a:pPr lvl="2"/>
            <a:r>
              <a:rPr lang="en-ZA" sz="1400" dirty="0"/>
              <a:t>Set p to the root of the heap</a:t>
            </a:r>
          </a:p>
          <a:p>
            <a:pPr lvl="2"/>
            <a:r>
              <a:rPr lang="en-ZA" sz="1400" dirty="0"/>
              <a:t>While p is less than any of its children, swap p with its largest child</a:t>
            </a:r>
          </a:p>
          <a:p>
            <a:pPr lvl="2"/>
            <a:r>
              <a:rPr lang="en-ZA" sz="1400" dirty="0"/>
              <a:t>Efficiency is O(</a:t>
            </a:r>
            <a:r>
              <a:rPr lang="en-ZA" sz="1400" dirty="0" err="1"/>
              <a:t>lg</a:t>
            </a:r>
            <a:r>
              <a:rPr lang="en-ZA" sz="1400" dirty="0"/>
              <a:t> n)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217082"/>
            <a:ext cx="7886700" cy="645065"/>
          </a:xfrm>
        </p:spPr>
        <p:txBody>
          <a:bodyPr>
            <a:normAutofit/>
          </a:bodyPr>
          <a:lstStyle/>
          <a:p>
            <a:r>
              <a:rPr lang="en-ZA" dirty="0"/>
              <a:t>Heap Sort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628649" y="1468537"/>
            <a:ext cx="8335839" cy="1671227"/>
          </a:xfr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ZA" sz="1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ZA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 = data.length-1 down to 2</a:t>
            </a:r>
          </a:p>
          <a:p>
            <a:pPr>
              <a:buNone/>
            </a:pP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ZA" sz="18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swap the root with the element in position </a:t>
            </a:r>
            <a:r>
              <a:rPr lang="en-ZA" sz="18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ZA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    p = </a:t>
            </a:r>
            <a:r>
              <a:rPr lang="en-ZA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the root</a:t>
            </a: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ZA" sz="1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 p </a:t>
            </a:r>
            <a:r>
              <a:rPr lang="en-ZA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is not a leaf and 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p &lt; </a:t>
            </a:r>
            <a:r>
              <a:rPr lang="en-US" sz="1800" i="1" dirty="0">
                <a:solidFill>
                  <a:prstClr val="black"/>
                </a:solidFill>
                <a:latin typeface="Consolas" panose="020B0609020204030204" pitchFamily="49" charset="0"/>
              </a:rPr>
              <a:t>any of its children</a:t>
            </a:r>
          </a:p>
          <a:p>
            <a:pPr>
              <a:buNone/>
            </a:pPr>
            <a:r>
              <a:rPr lang="en-US" sz="1800" i="1" dirty="0">
                <a:solidFill>
                  <a:prstClr val="black"/>
                </a:solidFill>
                <a:latin typeface="Consolas" panose="020B0609020204030204" pitchFamily="49" charset="0"/>
              </a:rPr>
              <a:t>        swap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p </a:t>
            </a:r>
            <a:r>
              <a:rPr lang="en-US" sz="1800" i="1" dirty="0">
                <a:solidFill>
                  <a:prstClr val="black"/>
                </a:solidFill>
                <a:latin typeface="Consolas" panose="020B0609020204030204" pitchFamily="49" charset="0"/>
              </a:rPr>
              <a:t>with the larger child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6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217082"/>
            <a:ext cx="7886700" cy="645065"/>
          </a:xfrm>
        </p:spPr>
        <p:txBody>
          <a:bodyPr>
            <a:normAutofit/>
          </a:bodyPr>
          <a:lstStyle/>
          <a:p>
            <a:r>
              <a:rPr lang="en-ZA" dirty="0"/>
              <a:t>Heap Sort</a:t>
            </a:r>
          </a:p>
        </p:txBody>
      </p:sp>
      <p:sp>
        <p:nvSpPr>
          <p:cNvPr id="98" name="Content Placeholder 1"/>
          <p:cNvSpPr txBox="1">
            <a:spLocks/>
          </p:cNvSpPr>
          <p:nvPr/>
        </p:nvSpPr>
        <p:spPr>
          <a:xfrm>
            <a:off x="628649" y="977317"/>
            <a:ext cx="8161123" cy="818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Phase 2: The sorting procedure</a:t>
            </a:r>
            <a:endParaRPr lang="en-ZA" dirty="0">
              <a:solidFill>
                <a:srgbClr val="FF0000"/>
              </a:solidFill>
            </a:endParaRPr>
          </a:p>
          <a:p>
            <a:endParaRPr lang="en-ZA" dirty="0"/>
          </a:p>
          <a:p>
            <a:endParaRPr lang="en-ZA" dirty="0"/>
          </a:p>
          <a:p>
            <a:endParaRPr lang="en-ZA" dirty="0">
              <a:solidFill>
                <a:srgbClr val="FF0000"/>
              </a:solidFill>
            </a:endParaRPr>
          </a:p>
          <a:p>
            <a:endParaRPr lang="en-ZA" dirty="0">
              <a:solidFill>
                <a:srgbClr val="FF0000"/>
              </a:solidFill>
            </a:endParaRPr>
          </a:p>
          <a:p>
            <a:endParaRPr lang="en-ZA" dirty="0"/>
          </a:p>
        </p:txBody>
      </p:sp>
      <p:sp>
        <p:nvSpPr>
          <p:cNvPr id="121" name="Freeform 106"/>
          <p:cNvSpPr>
            <a:spLocks/>
          </p:cNvSpPr>
          <p:nvPr/>
        </p:nvSpPr>
        <p:spPr bwMode="auto">
          <a:xfrm>
            <a:off x="3345763" y="1774310"/>
            <a:ext cx="457200" cy="457200"/>
          </a:xfrm>
          <a:custGeom>
            <a:avLst/>
            <a:gdLst>
              <a:gd name="T0" fmla="*/ 967740000 w 216"/>
              <a:gd name="T1" fmla="*/ 0 h 336"/>
              <a:gd name="T2" fmla="*/ 107526667 w 216"/>
              <a:gd name="T3" fmla="*/ 266622439 h 336"/>
              <a:gd name="T4" fmla="*/ 322580000 w 216"/>
              <a:gd name="T5" fmla="*/ 622118571 h 3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" h="336">
                <a:moveTo>
                  <a:pt x="216" y="0"/>
                </a:moveTo>
                <a:cubicBezTo>
                  <a:pt x="132" y="44"/>
                  <a:pt x="48" y="88"/>
                  <a:pt x="24" y="144"/>
                </a:cubicBezTo>
                <a:cubicBezTo>
                  <a:pt x="0" y="200"/>
                  <a:pt x="36" y="268"/>
                  <a:pt x="72" y="336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Freeform 107"/>
          <p:cNvSpPr>
            <a:spLocks/>
          </p:cNvSpPr>
          <p:nvPr/>
        </p:nvSpPr>
        <p:spPr bwMode="auto">
          <a:xfrm>
            <a:off x="3406088" y="3639623"/>
            <a:ext cx="228600" cy="152400"/>
          </a:xfrm>
          <a:custGeom>
            <a:avLst/>
            <a:gdLst>
              <a:gd name="T0" fmla="*/ 0 w 144"/>
              <a:gd name="T1" fmla="*/ 0 h 96"/>
              <a:gd name="T2" fmla="*/ 241935000 w 144"/>
              <a:gd name="T3" fmla="*/ 241935000 h 96"/>
              <a:gd name="T4" fmla="*/ 362902500 w 144"/>
              <a:gd name="T5" fmla="*/ 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" h="96">
                <a:moveTo>
                  <a:pt x="0" y="0"/>
                </a:moveTo>
                <a:cubicBezTo>
                  <a:pt x="36" y="48"/>
                  <a:pt x="72" y="96"/>
                  <a:pt x="96" y="96"/>
                </a:cubicBezTo>
                <a:cubicBezTo>
                  <a:pt x="120" y="96"/>
                  <a:pt x="132" y="48"/>
                  <a:pt x="14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" name="Text Box 134"/>
          <p:cNvSpPr txBox="1">
            <a:spLocks noChangeArrowheads="1"/>
          </p:cNvSpPr>
          <p:nvPr/>
        </p:nvSpPr>
        <p:spPr bwMode="auto">
          <a:xfrm>
            <a:off x="1215338" y="1544123"/>
            <a:ext cx="1295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   7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 6   4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4 5 3</a:t>
            </a:r>
          </a:p>
        </p:txBody>
      </p:sp>
      <p:sp>
        <p:nvSpPr>
          <p:cNvPr id="124" name="Line 135"/>
          <p:cNvSpPr>
            <a:spLocks noChangeShapeType="1"/>
          </p:cNvSpPr>
          <p:nvPr/>
        </p:nvSpPr>
        <p:spPr bwMode="auto">
          <a:xfrm flipH="1">
            <a:off x="1672538" y="1925123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" name="Line 136"/>
          <p:cNvSpPr>
            <a:spLocks noChangeShapeType="1"/>
          </p:cNvSpPr>
          <p:nvPr/>
        </p:nvSpPr>
        <p:spPr bwMode="auto">
          <a:xfrm>
            <a:off x="2053538" y="1925123"/>
            <a:ext cx="2286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" name="Line 137"/>
          <p:cNvSpPr>
            <a:spLocks noChangeShapeType="1"/>
          </p:cNvSpPr>
          <p:nvPr/>
        </p:nvSpPr>
        <p:spPr bwMode="auto">
          <a:xfrm flipH="1">
            <a:off x="1443938" y="2458523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" name="Line 138"/>
          <p:cNvSpPr>
            <a:spLocks noChangeShapeType="1"/>
          </p:cNvSpPr>
          <p:nvPr/>
        </p:nvSpPr>
        <p:spPr bwMode="auto">
          <a:xfrm>
            <a:off x="1672538" y="2458523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" name="Line 139"/>
          <p:cNvSpPr>
            <a:spLocks noChangeShapeType="1"/>
          </p:cNvSpPr>
          <p:nvPr/>
        </p:nvSpPr>
        <p:spPr bwMode="auto">
          <a:xfrm flipH="1">
            <a:off x="2205938" y="2458523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29" name="Group 1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346961"/>
              </p:ext>
            </p:extLst>
          </p:nvPr>
        </p:nvGraphicFramePr>
        <p:xfrm>
          <a:off x="1215338" y="3296723"/>
          <a:ext cx="1241425" cy="304800"/>
        </p:xfrm>
        <a:graphic>
          <a:graphicData uri="http://schemas.openxmlformats.org/drawingml/2006/table">
            <a:tbl>
              <a:tblPr/>
              <a:tblGrid>
                <a:gridCol w="207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79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7</a:t>
                      </a:r>
                    </a:p>
                  </a:txBody>
                  <a:tcPr marL="9144" marR="9144" marT="9144" marB="91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6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4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4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5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0" name="Line 159"/>
          <p:cNvSpPr>
            <a:spLocks noChangeShapeType="1"/>
          </p:cNvSpPr>
          <p:nvPr/>
        </p:nvSpPr>
        <p:spPr bwMode="auto">
          <a:xfrm>
            <a:off x="3807726" y="2293423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" name="Freeform 160"/>
          <p:cNvSpPr>
            <a:spLocks/>
          </p:cNvSpPr>
          <p:nvPr/>
        </p:nvSpPr>
        <p:spPr bwMode="auto">
          <a:xfrm>
            <a:off x="5420626" y="2985573"/>
            <a:ext cx="304800" cy="152400"/>
          </a:xfrm>
          <a:custGeom>
            <a:avLst/>
            <a:gdLst>
              <a:gd name="T0" fmla="*/ 0 w 144"/>
              <a:gd name="T1" fmla="*/ 0 h 96"/>
              <a:gd name="T2" fmla="*/ 430106667 w 144"/>
              <a:gd name="T3" fmla="*/ 241935000 h 96"/>
              <a:gd name="T4" fmla="*/ 645160000 w 144"/>
              <a:gd name="T5" fmla="*/ 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" h="96">
                <a:moveTo>
                  <a:pt x="0" y="0"/>
                </a:moveTo>
                <a:cubicBezTo>
                  <a:pt x="36" y="48"/>
                  <a:pt x="72" y="96"/>
                  <a:pt x="96" y="96"/>
                </a:cubicBezTo>
                <a:cubicBezTo>
                  <a:pt x="120" y="96"/>
                  <a:pt x="132" y="48"/>
                  <a:pt x="14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" name="Freeform 166"/>
          <p:cNvSpPr>
            <a:spLocks/>
          </p:cNvSpPr>
          <p:nvPr/>
        </p:nvSpPr>
        <p:spPr bwMode="auto">
          <a:xfrm>
            <a:off x="2136088" y="1717160"/>
            <a:ext cx="777875" cy="1152525"/>
          </a:xfrm>
          <a:custGeom>
            <a:avLst/>
            <a:gdLst>
              <a:gd name="T0" fmla="*/ 0 w 490"/>
              <a:gd name="T1" fmla="*/ 0 h 726"/>
              <a:gd name="T2" fmla="*/ 1189513750 w 490"/>
              <a:gd name="T3" fmla="*/ 1005543138 h 726"/>
              <a:gd name="T4" fmla="*/ 274697825 w 490"/>
              <a:gd name="T5" fmla="*/ 1829633438 h 72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90" h="726">
                <a:moveTo>
                  <a:pt x="0" y="0"/>
                </a:moveTo>
                <a:cubicBezTo>
                  <a:pt x="227" y="139"/>
                  <a:pt x="454" y="278"/>
                  <a:pt x="472" y="399"/>
                </a:cubicBezTo>
                <a:cubicBezTo>
                  <a:pt x="490" y="520"/>
                  <a:pt x="299" y="623"/>
                  <a:pt x="109" y="726"/>
                </a:cubicBezTo>
              </a:path>
            </a:pathLst>
          </a:custGeom>
          <a:noFill/>
          <a:ln w="19050" cmpd="sng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" name="Freeform 167"/>
          <p:cNvSpPr>
            <a:spLocks/>
          </p:cNvSpPr>
          <p:nvPr/>
        </p:nvSpPr>
        <p:spPr bwMode="auto">
          <a:xfrm>
            <a:off x="1329638" y="3676135"/>
            <a:ext cx="979488" cy="115888"/>
          </a:xfrm>
          <a:custGeom>
            <a:avLst/>
            <a:gdLst>
              <a:gd name="T0" fmla="*/ 0 w 617"/>
              <a:gd name="T1" fmla="*/ 0 h 73"/>
              <a:gd name="T2" fmla="*/ 824092308 w 617"/>
              <a:gd name="T3" fmla="*/ 183972994 h 73"/>
              <a:gd name="T4" fmla="*/ 1554937994 w 617"/>
              <a:gd name="T5" fmla="*/ 0 h 7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17" h="73">
                <a:moveTo>
                  <a:pt x="0" y="0"/>
                </a:moveTo>
                <a:cubicBezTo>
                  <a:pt x="112" y="36"/>
                  <a:pt x="224" y="73"/>
                  <a:pt x="327" y="73"/>
                </a:cubicBezTo>
                <a:cubicBezTo>
                  <a:pt x="430" y="73"/>
                  <a:pt x="523" y="36"/>
                  <a:pt x="617" y="0"/>
                </a:cubicBezTo>
              </a:path>
            </a:pathLst>
          </a:custGeom>
          <a:noFill/>
          <a:ln w="19050" cmpd="sng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" name="Text Box 168"/>
          <p:cNvSpPr txBox="1">
            <a:spLocks noChangeArrowheads="1"/>
          </p:cNvSpPr>
          <p:nvPr/>
        </p:nvSpPr>
        <p:spPr bwMode="auto">
          <a:xfrm>
            <a:off x="3288613" y="1544123"/>
            <a:ext cx="1295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   3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 6   4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4 5 7</a:t>
            </a:r>
          </a:p>
        </p:txBody>
      </p:sp>
      <p:sp>
        <p:nvSpPr>
          <p:cNvPr id="135" name="Line 169"/>
          <p:cNvSpPr>
            <a:spLocks noChangeShapeType="1"/>
          </p:cNvSpPr>
          <p:nvPr/>
        </p:nvSpPr>
        <p:spPr bwMode="auto">
          <a:xfrm flipH="1">
            <a:off x="3745813" y="1925123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" name="Line 170"/>
          <p:cNvSpPr>
            <a:spLocks noChangeShapeType="1"/>
          </p:cNvSpPr>
          <p:nvPr/>
        </p:nvSpPr>
        <p:spPr bwMode="auto">
          <a:xfrm>
            <a:off x="4126813" y="1925123"/>
            <a:ext cx="2286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" name="Line 171"/>
          <p:cNvSpPr>
            <a:spLocks noChangeShapeType="1"/>
          </p:cNvSpPr>
          <p:nvPr/>
        </p:nvSpPr>
        <p:spPr bwMode="auto">
          <a:xfrm flipH="1">
            <a:off x="3517213" y="2458523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" name="Line 172"/>
          <p:cNvSpPr>
            <a:spLocks noChangeShapeType="1"/>
          </p:cNvSpPr>
          <p:nvPr/>
        </p:nvSpPr>
        <p:spPr bwMode="auto">
          <a:xfrm>
            <a:off x="3745813" y="2458523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" name="Line 173"/>
          <p:cNvSpPr>
            <a:spLocks noChangeShapeType="1"/>
          </p:cNvSpPr>
          <p:nvPr/>
        </p:nvSpPr>
        <p:spPr bwMode="auto">
          <a:xfrm flipH="1">
            <a:off x="4279213" y="2458523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40" name="Group 1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640020"/>
              </p:ext>
            </p:extLst>
          </p:nvPr>
        </p:nvGraphicFramePr>
        <p:xfrm>
          <a:off x="3288613" y="3296723"/>
          <a:ext cx="1241425" cy="304800"/>
        </p:xfrm>
        <a:graphic>
          <a:graphicData uri="http://schemas.openxmlformats.org/drawingml/2006/table">
            <a:tbl>
              <a:tblPr/>
              <a:tblGrid>
                <a:gridCol w="207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79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6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4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4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5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7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1" name="Freeform 197"/>
          <p:cNvSpPr>
            <a:spLocks/>
          </p:cNvSpPr>
          <p:nvPr/>
        </p:nvSpPr>
        <p:spPr bwMode="auto">
          <a:xfrm>
            <a:off x="5534926" y="3618985"/>
            <a:ext cx="604837" cy="115888"/>
          </a:xfrm>
          <a:custGeom>
            <a:avLst/>
            <a:gdLst>
              <a:gd name="T0" fmla="*/ 0 w 144"/>
              <a:gd name="T1" fmla="*/ 0 h 96"/>
              <a:gd name="T2" fmla="*/ 1693648606 w 144"/>
              <a:gd name="T3" fmla="*/ 139896131 h 96"/>
              <a:gd name="T4" fmla="*/ 2147483647 w 144"/>
              <a:gd name="T5" fmla="*/ 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" h="96">
                <a:moveTo>
                  <a:pt x="0" y="0"/>
                </a:moveTo>
                <a:cubicBezTo>
                  <a:pt x="36" y="48"/>
                  <a:pt x="72" y="96"/>
                  <a:pt x="96" y="96"/>
                </a:cubicBezTo>
                <a:cubicBezTo>
                  <a:pt x="120" y="96"/>
                  <a:pt x="132" y="48"/>
                  <a:pt x="14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" name="Text Box 199"/>
          <p:cNvSpPr txBox="1">
            <a:spLocks noChangeArrowheads="1"/>
          </p:cNvSpPr>
          <p:nvPr/>
        </p:nvSpPr>
        <p:spPr bwMode="auto">
          <a:xfrm>
            <a:off x="5219013" y="1544123"/>
            <a:ext cx="1295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   6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 3   4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4 5 </a:t>
            </a:r>
          </a:p>
        </p:txBody>
      </p:sp>
      <p:sp>
        <p:nvSpPr>
          <p:cNvPr id="143" name="Line 200"/>
          <p:cNvSpPr>
            <a:spLocks noChangeShapeType="1"/>
          </p:cNvSpPr>
          <p:nvPr/>
        </p:nvSpPr>
        <p:spPr bwMode="auto">
          <a:xfrm flipH="1">
            <a:off x="5674626" y="1925123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" name="Line 201"/>
          <p:cNvSpPr>
            <a:spLocks noChangeShapeType="1"/>
          </p:cNvSpPr>
          <p:nvPr/>
        </p:nvSpPr>
        <p:spPr bwMode="auto">
          <a:xfrm>
            <a:off x="6055626" y="1925123"/>
            <a:ext cx="2286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" name="Line 202"/>
          <p:cNvSpPr>
            <a:spLocks noChangeShapeType="1"/>
          </p:cNvSpPr>
          <p:nvPr/>
        </p:nvSpPr>
        <p:spPr bwMode="auto">
          <a:xfrm flipH="1">
            <a:off x="5446026" y="2458523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6" name="Line 203"/>
          <p:cNvSpPr>
            <a:spLocks noChangeShapeType="1"/>
          </p:cNvSpPr>
          <p:nvPr/>
        </p:nvSpPr>
        <p:spPr bwMode="auto">
          <a:xfrm>
            <a:off x="5674626" y="2458523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47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008178"/>
              </p:ext>
            </p:extLst>
          </p:nvPr>
        </p:nvGraphicFramePr>
        <p:xfrm>
          <a:off x="5217426" y="3296723"/>
          <a:ext cx="1241425" cy="304800"/>
        </p:xfrm>
        <a:graphic>
          <a:graphicData uri="http://schemas.openxmlformats.org/drawingml/2006/table">
            <a:tbl>
              <a:tblPr/>
              <a:tblGrid>
                <a:gridCol w="207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79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6</a:t>
                      </a:r>
                    </a:p>
                  </a:txBody>
                  <a:tcPr marL="9144" marR="9144" marT="9144" marB="91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4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4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5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7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8" name="Freeform 221"/>
          <p:cNvSpPr>
            <a:spLocks/>
          </p:cNvSpPr>
          <p:nvPr/>
        </p:nvSpPr>
        <p:spPr bwMode="auto">
          <a:xfrm>
            <a:off x="5680976" y="2293423"/>
            <a:ext cx="373062" cy="519112"/>
          </a:xfrm>
          <a:custGeom>
            <a:avLst/>
            <a:gdLst>
              <a:gd name="T0" fmla="*/ 0 w 163"/>
              <a:gd name="T1" fmla="*/ 0 h 327"/>
              <a:gd name="T2" fmla="*/ 759547366 w 163"/>
              <a:gd name="T3" fmla="*/ 274695973 h 327"/>
              <a:gd name="T4" fmla="*/ 570970247 w 163"/>
              <a:gd name="T5" fmla="*/ 824089506 h 32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3" h="327">
                <a:moveTo>
                  <a:pt x="0" y="0"/>
                </a:moveTo>
                <a:cubicBezTo>
                  <a:pt x="63" y="27"/>
                  <a:pt x="127" y="55"/>
                  <a:pt x="145" y="109"/>
                </a:cubicBezTo>
                <a:cubicBezTo>
                  <a:pt x="163" y="163"/>
                  <a:pt x="136" y="245"/>
                  <a:pt x="109" y="327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" name="Text Box 224"/>
          <p:cNvSpPr txBox="1">
            <a:spLocks noChangeArrowheads="1"/>
          </p:cNvSpPr>
          <p:nvPr/>
        </p:nvSpPr>
        <p:spPr bwMode="auto">
          <a:xfrm>
            <a:off x="6974788" y="1585398"/>
            <a:ext cx="1295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   6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 5   4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4 3 </a:t>
            </a:r>
          </a:p>
        </p:txBody>
      </p:sp>
      <p:sp>
        <p:nvSpPr>
          <p:cNvPr id="150" name="Line 225"/>
          <p:cNvSpPr>
            <a:spLocks noChangeShapeType="1"/>
          </p:cNvSpPr>
          <p:nvPr/>
        </p:nvSpPr>
        <p:spPr bwMode="auto">
          <a:xfrm flipH="1">
            <a:off x="7431988" y="1942585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" name="Line 226"/>
          <p:cNvSpPr>
            <a:spLocks noChangeShapeType="1"/>
          </p:cNvSpPr>
          <p:nvPr/>
        </p:nvSpPr>
        <p:spPr bwMode="auto">
          <a:xfrm>
            <a:off x="7812988" y="1942585"/>
            <a:ext cx="2286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" name="Line 227"/>
          <p:cNvSpPr>
            <a:spLocks noChangeShapeType="1"/>
          </p:cNvSpPr>
          <p:nvPr/>
        </p:nvSpPr>
        <p:spPr bwMode="auto">
          <a:xfrm flipH="1">
            <a:off x="7203388" y="2475985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" name="Line 228"/>
          <p:cNvSpPr>
            <a:spLocks noChangeShapeType="1"/>
          </p:cNvSpPr>
          <p:nvPr/>
        </p:nvSpPr>
        <p:spPr bwMode="auto">
          <a:xfrm>
            <a:off x="7431988" y="2475985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54" name="Group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99389"/>
              </p:ext>
            </p:extLst>
          </p:nvPr>
        </p:nvGraphicFramePr>
        <p:xfrm>
          <a:off x="6974788" y="3314185"/>
          <a:ext cx="1241425" cy="304800"/>
        </p:xfrm>
        <a:graphic>
          <a:graphicData uri="http://schemas.openxmlformats.org/drawingml/2006/table">
            <a:tbl>
              <a:tblPr/>
              <a:tblGrid>
                <a:gridCol w="207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79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6</a:t>
                      </a:r>
                    </a:p>
                  </a:txBody>
                  <a:tcPr marL="9144" marR="9144" marT="9144" marB="91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5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4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4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7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5" name="Freeform 247"/>
          <p:cNvSpPr>
            <a:spLocks/>
          </p:cNvSpPr>
          <p:nvPr/>
        </p:nvSpPr>
        <p:spPr bwMode="auto">
          <a:xfrm>
            <a:off x="7724088" y="1833048"/>
            <a:ext cx="892175" cy="1036637"/>
          </a:xfrm>
          <a:custGeom>
            <a:avLst/>
            <a:gdLst>
              <a:gd name="T0" fmla="*/ 274697825 w 562"/>
              <a:gd name="T1" fmla="*/ 0 h 653"/>
              <a:gd name="T2" fmla="*/ 1370965000 w 562"/>
              <a:gd name="T3" fmla="*/ 914815484 h 653"/>
              <a:gd name="T4" fmla="*/ 0 w 562"/>
              <a:gd name="T5" fmla="*/ 1645660444 h 65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62" h="653">
                <a:moveTo>
                  <a:pt x="109" y="0"/>
                </a:moveTo>
                <a:cubicBezTo>
                  <a:pt x="335" y="127"/>
                  <a:pt x="562" y="254"/>
                  <a:pt x="544" y="363"/>
                </a:cubicBezTo>
                <a:cubicBezTo>
                  <a:pt x="526" y="472"/>
                  <a:pt x="263" y="562"/>
                  <a:pt x="0" y="653"/>
                </a:cubicBezTo>
              </a:path>
            </a:pathLst>
          </a:custGeom>
          <a:noFill/>
          <a:ln w="19050" cmpd="sng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" name="Freeform 248"/>
          <p:cNvSpPr>
            <a:spLocks/>
          </p:cNvSpPr>
          <p:nvPr/>
        </p:nvSpPr>
        <p:spPr bwMode="auto">
          <a:xfrm>
            <a:off x="7090676" y="3676135"/>
            <a:ext cx="806450" cy="115888"/>
          </a:xfrm>
          <a:custGeom>
            <a:avLst/>
            <a:gdLst>
              <a:gd name="T0" fmla="*/ 0 w 617"/>
              <a:gd name="T1" fmla="*/ 0 h 73"/>
              <a:gd name="T2" fmla="*/ 558639809 w 617"/>
              <a:gd name="T3" fmla="*/ 183972994 h 73"/>
              <a:gd name="T4" fmla="*/ 1054070669 w 617"/>
              <a:gd name="T5" fmla="*/ 0 h 7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17" h="73">
                <a:moveTo>
                  <a:pt x="0" y="0"/>
                </a:moveTo>
                <a:cubicBezTo>
                  <a:pt x="112" y="36"/>
                  <a:pt x="224" y="73"/>
                  <a:pt x="327" y="73"/>
                </a:cubicBezTo>
                <a:cubicBezTo>
                  <a:pt x="430" y="73"/>
                  <a:pt x="523" y="36"/>
                  <a:pt x="617" y="0"/>
                </a:cubicBezTo>
              </a:path>
            </a:pathLst>
          </a:custGeom>
          <a:noFill/>
          <a:ln w="19050" cmpd="sng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" name="Text Box 249"/>
          <p:cNvSpPr txBox="1">
            <a:spLocks noChangeArrowheads="1"/>
          </p:cNvSpPr>
          <p:nvPr/>
        </p:nvSpPr>
        <p:spPr bwMode="auto">
          <a:xfrm>
            <a:off x="1215338" y="4136510"/>
            <a:ext cx="1295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   3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 5   4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4 6 </a:t>
            </a:r>
          </a:p>
        </p:txBody>
      </p:sp>
      <p:sp>
        <p:nvSpPr>
          <p:cNvPr id="158" name="Line 250"/>
          <p:cNvSpPr>
            <a:spLocks noChangeShapeType="1"/>
          </p:cNvSpPr>
          <p:nvPr/>
        </p:nvSpPr>
        <p:spPr bwMode="auto">
          <a:xfrm flipH="1">
            <a:off x="1672538" y="4493698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" name="Line 251"/>
          <p:cNvSpPr>
            <a:spLocks noChangeShapeType="1"/>
          </p:cNvSpPr>
          <p:nvPr/>
        </p:nvSpPr>
        <p:spPr bwMode="auto">
          <a:xfrm>
            <a:off x="2053538" y="4493698"/>
            <a:ext cx="2286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0" name="Line 252"/>
          <p:cNvSpPr>
            <a:spLocks noChangeShapeType="1"/>
          </p:cNvSpPr>
          <p:nvPr/>
        </p:nvSpPr>
        <p:spPr bwMode="auto">
          <a:xfrm flipH="1">
            <a:off x="1443938" y="5027098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" name="Line 253"/>
          <p:cNvSpPr>
            <a:spLocks noChangeShapeType="1"/>
          </p:cNvSpPr>
          <p:nvPr/>
        </p:nvSpPr>
        <p:spPr bwMode="auto">
          <a:xfrm>
            <a:off x="1672538" y="5027098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62" name="Group 2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663932"/>
              </p:ext>
            </p:extLst>
          </p:nvPr>
        </p:nvGraphicFramePr>
        <p:xfrm>
          <a:off x="1215338" y="5865298"/>
          <a:ext cx="1241425" cy="304800"/>
        </p:xfrm>
        <a:graphic>
          <a:graphicData uri="http://schemas.openxmlformats.org/drawingml/2006/table">
            <a:tbl>
              <a:tblPr/>
              <a:tblGrid>
                <a:gridCol w="207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79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5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4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4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6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7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3" name="Line 278"/>
          <p:cNvSpPr>
            <a:spLocks noChangeShapeType="1"/>
          </p:cNvSpPr>
          <p:nvPr/>
        </p:nvSpPr>
        <p:spPr bwMode="auto">
          <a:xfrm>
            <a:off x="1736038" y="488581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" name="Freeform 279"/>
          <p:cNvSpPr>
            <a:spLocks/>
          </p:cNvSpPr>
          <p:nvPr/>
        </p:nvSpPr>
        <p:spPr bwMode="auto">
          <a:xfrm>
            <a:off x="1329638" y="4309548"/>
            <a:ext cx="457200" cy="457200"/>
          </a:xfrm>
          <a:custGeom>
            <a:avLst/>
            <a:gdLst>
              <a:gd name="T0" fmla="*/ 967740000 w 216"/>
              <a:gd name="T1" fmla="*/ 0 h 336"/>
              <a:gd name="T2" fmla="*/ 107526667 w 216"/>
              <a:gd name="T3" fmla="*/ 266622439 h 336"/>
              <a:gd name="T4" fmla="*/ 322580000 w 216"/>
              <a:gd name="T5" fmla="*/ 622118571 h 3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" h="336">
                <a:moveTo>
                  <a:pt x="216" y="0"/>
                </a:moveTo>
                <a:cubicBezTo>
                  <a:pt x="132" y="44"/>
                  <a:pt x="48" y="88"/>
                  <a:pt x="24" y="144"/>
                </a:cubicBezTo>
                <a:cubicBezTo>
                  <a:pt x="0" y="200"/>
                  <a:pt x="36" y="268"/>
                  <a:pt x="72" y="336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" name="Freeform 280"/>
          <p:cNvSpPr>
            <a:spLocks/>
          </p:cNvSpPr>
          <p:nvPr/>
        </p:nvSpPr>
        <p:spPr bwMode="auto">
          <a:xfrm>
            <a:off x="1272488" y="6211373"/>
            <a:ext cx="228600" cy="152400"/>
          </a:xfrm>
          <a:custGeom>
            <a:avLst/>
            <a:gdLst>
              <a:gd name="T0" fmla="*/ 0 w 144"/>
              <a:gd name="T1" fmla="*/ 0 h 96"/>
              <a:gd name="T2" fmla="*/ 241935000 w 144"/>
              <a:gd name="T3" fmla="*/ 241935000 h 96"/>
              <a:gd name="T4" fmla="*/ 362902500 w 144"/>
              <a:gd name="T5" fmla="*/ 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" h="96">
                <a:moveTo>
                  <a:pt x="0" y="0"/>
                </a:moveTo>
                <a:cubicBezTo>
                  <a:pt x="36" y="48"/>
                  <a:pt x="72" y="96"/>
                  <a:pt x="96" y="96"/>
                </a:cubicBezTo>
                <a:cubicBezTo>
                  <a:pt x="120" y="96"/>
                  <a:pt x="132" y="48"/>
                  <a:pt x="14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" name="Text Box 281"/>
          <p:cNvSpPr txBox="1">
            <a:spLocks noChangeArrowheads="1"/>
          </p:cNvSpPr>
          <p:nvPr/>
        </p:nvSpPr>
        <p:spPr bwMode="auto">
          <a:xfrm>
            <a:off x="3288613" y="4160323"/>
            <a:ext cx="1295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   5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 3   4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4 </a:t>
            </a:r>
          </a:p>
        </p:txBody>
      </p:sp>
      <p:sp>
        <p:nvSpPr>
          <p:cNvPr id="167" name="Line 282"/>
          <p:cNvSpPr>
            <a:spLocks noChangeShapeType="1"/>
          </p:cNvSpPr>
          <p:nvPr/>
        </p:nvSpPr>
        <p:spPr bwMode="auto">
          <a:xfrm flipH="1">
            <a:off x="3745813" y="4514335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8" name="Line 283"/>
          <p:cNvSpPr>
            <a:spLocks noChangeShapeType="1"/>
          </p:cNvSpPr>
          <p:nvPr/>
        </p:nvSpPr>
        <p:spPr bwMode="auto">
          <a:xfrm>
            <a:off x="4126813" y="4514335"/>
            <a:ext cx="2286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" name="Line 284"/>
          <p:cNvSpPr>
            <a:spLocks noChangeShapeType="1"/>
          </p:cNvSpPr>
          <p:nvPr/>
        </p:nvSpPr>
        <p:spPr bwMode="auto">
          <a:xfrm flipH="1">
            <a:off x="3517213" y="5047735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70" name="Group 2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707485"/>
              </p:ext>
            </p:extLst>
          </p:nvPr>
        </p:nvGraphicFramePr>
        <p:xfrm>
          <a:off x="3288613" y="5885935"/>
          <a:ext cx="1241425" cy="304800"/>
        </p:xfrm>
        <a:graphic>
          <a:graphicData uri="http://schemas.openxmlformats.org/drawingml/2006/table">
            <a:tbl>
              <a:tblPr/>
              <a:tblGrid>
                <a:gridCol w="207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79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5</a:t>
                      </a:r>
                    </a:p>
                  </a:txBody>
                  <a:tcPr marL="9144" marR="9144" marT="9144" marB="91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4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4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6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7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1" name="Freeform 305"/>
          <p:cNvSpPr>
            <a:spLocks/>
          </p:cNvSpPr>
          <p:nvPr/>
        </p:nvSpPr>
        <p:spPr bwMode="auto">
          <a:xfrm>
            <a:off x="3202888" y="4963598"/>
            <a:ext cx="315913" cy="403225"/>
          </a:xfrm>
          <a:custGeom>
            <a:avLst/>
            <a:gdLst>
              <a:gd name="T0" fmla="*/ 501512681 w 199"/>
              <a:gd name="T1" fmla="*/ 0 h 254"/>
              <a:gd name="T2" fmla="*/ 45362884 w 199"/>
              <a:gd name="T3" fmla="*/ 274697825 h 254"/>
              <a:gd name="T4" fmla="*/ 226814421 w 199"/>
              <a:gd name="T5" fmla="*/ 640119688 h 25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9" h="254">
                <a:moveTo>
                  <a:pt x="199" y="0"/>
                </a:moveTo>
                <a:cubicBezTo>
                  <a:pt x="117" y="33"/>
                  <a:pt x="36" y="67"/>
                  <a:pt x="18" y="109"/>
                </a:cubicBezTo>
                <a:cubicBezTo>
                  <a:pt x="0" y="151"/>
                  <a:pt x="45" y="202"/>
                  <a:pt x="90" y="254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" name="Text Box 306"/>
          <p:cNvSpPr txBox="1">
            <a:spLocks noChangeArrowheads="1"/>
          </p:cNvSpPr>
          <p:nvPr/>
        </p:nvSpPr>
        <p:spPr bwMode="auto">
          <a:xfrm>
            <a:off x="5188851" y="4160323"/>
            <a:ext cx="1295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   5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 4   4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3 </a:t>
            </a:r>
          </a:p>
        </p:txBody>
      </p:sp>
      <p:sp>
        <p:nvSpPr>
          <p:cNvPr id="173" name="Line 307"/>
          <p:cNvSpPr>
            <a:spLocks noChangeShapeType="1"/>
          </p:cNvSpPr>
          <p:nvPr/>
        </p:nvSpPr>
        <p:spPr bwMode="auto">
          <a:xfrm flipH="1">
            <a:off x="5646051" y="4514335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" name="Line 308"/>
          <p:cNvSpPr>
            <a:spLocks noChangeShapeType="1"/>
          </p:cNvSpPr>
          <p:nvPr/>
        </p:nvSpPr>
        <p:spPr bwMode="auto">
          <a:xfrm>
            <a:off x="6027051" y="4514335"/>
            <a:ext cx="2286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" name="Line 309"/>
          <p:cNvSpPr>
            <a:spLocks noChangeShapeType="1"/>
          </p:cNvSpPr>
          <p:nvPr/>
        </p:nvSpPr>
        <p:spPr bwMode="auto">
          <a:xfrm flipH="1">
            <a:off x="5417451" y="5047735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76" name="Group 3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904142"/>
              </p:ext>
            </p:extLst>
          </p:nvPr>
        </p:nvGraphicFramePr>
        <p:xfrm>
          <a:off x="5188851" y="5885935"/>
          <a:ext cx="1241425" cy="304800"/>
        </p:xfrm>
        <a:graphic>
          <a:graphicData uri="http://schemas.openxmlformats.org/drawingml/2006/table">
            <a:tbl>
              <a:tblPr/>
              <a:tblGrid>
                <a:gridCol w="207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79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5</a:t>
                      </a:r>
                    </a:p>
                  </a:txBody>
                  <a:tcPr marL="9144" marR="9144" marT="9144" marB="91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4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4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6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7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7" name="Freeform 327"/>
          <p:cNvSpPr>
            <a:spLocks/>
          </p:cNvSpPr>
          <p:nvPr/>
        </p:nvSpPr>
        <p:spPr bwMode="auto">
          <a:xfrm>
            <a:off x="3575951" y="6230423"/>
            <a:ext cx="403225" cy="115887"/>
          </a:xfrm>
          <a:custGeom>
            <a:avLst/>
            <a:gdLst>
              <a:gd name="T0" fmla="*/ 0 w 144"/>
              <a:gd name="T1" fmla="*/ 0 h 96"/>
              <a:gd name="T2" fmla="*/ 752734270 w 144"/>
              <a:gd name="T3" fmla="*/ 139893716 h 96"/>
              <a:gd name="T4" fmla="*/ 1129100004 w 144"/>
              <a:gd name="T5" fmla="*/ 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" h="96">
                <a:moveTo>
                  <a:pt x="0" y="0"/>
                </a:moveTo>
                <a:cubicBezTo>
                  <a:pt x="36" y="48"/>
                  <a:pt x="72" y="96"/>
                  <a:pt x="96" y="96"/>
                </a:cubicBezTo>
                <a:cubicBezTo>
                  <a:pt x="120" y="96"/>
                  <a:pt x="132" y="48"/>
                  <a:pt x="14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" name="Freeform 328"/>
          <p:cNvSpPr>
            <a:spLocks/>
          </p:cNvSpPr>
          <p:nvPr/>
        </p:nvSpPr>
        <p:spPr bwMode="auto">
          <a:xfrm>
            <a:off x="5534926" y="4330185"/>
            <a:ext cx="1247775" cy="1093788"/>
          </a:xfrm>
          <a:custGeom>
            <a:avLst/>
            <a:gdLst>
              <a:gd name="T0" fmla="*/ 914817513 w 786"/>
              <a:gd name="T1" fmla="*/ 0 h 689"/>
              <a:gd name="T2" fmla="*/ 1829633438 w 786"/>
              <a:gd name="T3" fmla="*/ 914817931 h 689"/>
              <a:gd name="T4" fmla="*/ 0 w 786"/>
              <a:gd name="T5" fmla="*/ 1736389244 h 68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86" h="689">
                <a:moveTo>
                  <a:pt x="363" y="0"/>
                </a:moveTo>
                <a:cubicBezTo>
                  <a:pt x="574" y="124"/>
                  <a:pt x="786" y="248"/>
                  <a:pt x="726" y="363"/>
                </a:cubicBezTo>
                <a:cubicBezTo>
                  <a:pt x="666" y="478"/>
                  <a:pt x="333" y="583"/>
                  <a:pt x="0" y="689"/>
                </a:cubicBezTo>
              </a:path>
            </a:pathLst>
          </a:custGeom>
          <a:noFill/>
          <a:ln w="19050" cmpd="sng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9" name="Freeform 329"/>
          <p:cNvSpPr>
            <a:spLocks/>
          </p:cNvSpPr>
          <p:nvPr/>
        </p:nvSpPr>
        <p:spPr bwMode="auto">
          <a:xfrm>
            <a:off x="5304738" y="6230423"/>
            <a:ext cx="576263" cy="115887"/>
          </a:xfrm>
          <a:custGeom>
            <a:avLst/>
            <a:gdLst>
              <a:gd name="T0" fmla="*/ 0 w 617"/>
              <a:gd name="T1" fmla="*/ 0 h 73"/>
              <a:gd name="T2" fmla="*/ 285245515 w 617"/>
              <a:gd name="T3" fmla="*/ 183969819 h 73"/>
              <a:gd name="T4" fmla="*/ 538215632 w 617"/>
              <a:gd name="T5" fmla="*/ 0 h 7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17" h="73">
                <a:moveTo>
                  <a:pt x="0" y="0"/>
                </a:moveTo>
                <a:cubicBezTo>
                  <a:pt x="112" y="36"/>
                  <a:pt x="224" y="73"/>
                  <a:pt x="327" y="73"/>
                </a:cubicBezTo>
                <a:cubicBezTo>
                  <a:pt x="430" y="73"/>
                  <a:pt x="523" y="36"/>
                  <a:pt x="617" y="0"/>
                </a:cubicBezTo>
              </a:path>
            </a:pathLst>
          </a:custGeom>
          <a:noFill/>
          <a:ln w="19050" cmpd="sng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0" name="Text Box 330"/>
          <p:cNvSpPr txBox="1">
            <a:spLocks noChangeArrowheads="1"/>
          </p:cNvSpPr>
          <p:nvPr/>
        </p:nvSpPr>
        <p:spPr bwMode="auto">
          <a:xfrm>
            <a:off x="6917638" y="4157148"/>
            <a:ext cx="1295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   3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 4   4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5 </a:t>
            </a:r>
          </a:p>
        </p:txBody>
      </p:sp>
      <p:sp>
        <p:nvSpPr>
          <p:cNvPr id="181" name="Line 331"/>
          <p:cNvSpPr>
            <a:spLocks noChangeShapeType="1"/>
          </p:cNvSpPr>
          <p:nvPr/>
        </p:nvSpPr>
        <p:spPr bwMode="auto">
          <a:xfrm flipH="1">
            <a:off x="7374838" y="4514335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" name="Line 332"/>
          <p:cNvSpPr>
            <a:spLocks noChangeShapeType="1"/>
          </p:cNvSpPr>
          <p:nvPr/>
        </p:nvSpPr>
        <p:spPr bwMode="auto">
          <a:xfrm>
            <a:off x="7755838" y="4514335"/>
            <a:ext cx="2286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" name="Line 333"/>
          <p:cNvSpPr>
            <a:spLocks noChangeShapeType="1"/>
          </p:cNvSpPr>
          <p:nvPr/>
        </p:nvSpPr>
        <p:spPr bwMode="auto">
          <a:xfrm flipH="1">
            <a:off x="7146238" y="5047735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84" name="Group 3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996930"/>
              </p:ext>
            </p:extLst>
          </p:nvPr>
        </p:nvGraphicFramePr>
        <p:xfrm>
          <a:off x="6917638" y="5885935"/>
          <a:ext cx="1241425" cy="304800"/>
        </p:xfrm>
        <a:graphic>
          <a:graphicData uri="http://schemas.openxmlformats.org/drawingml/2006/table">
            <a:tbl>
              <a:tblPr/>
              <a:tblGrid>
                <a:gridCol w="207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79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4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4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5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6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7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8" name="Freeform 359"/>
          <p:cNvSpPr>
            <a:spLocks/>
          </p:cNvSpPr>
          <p:nvPr/>
        </p:nvSpPr>
        <p:spPr bwMode="auto">
          <a:xfrm>
            <a:off x="3579126" y="3639623"/>
            <a:ext cx="228600" cy="152400"/>
          </a:xfrm>
          <a:custGeom>
            <a:avLst/>
            <a:gdLst>
              <a:gd name="T0" fmla="*/ 0 w 144"/>
              <a:gd name="T1" fmla="*/ 0 h 96"/>
              <a:gd name="T2" fmla="*/ 241935000 w 144"/>
              <a:gd name="T3" fmla="*/ 241935000 h 96"/>
              <a:gd name="T4" fmla="*/ 362902500 w 144"/>
              <a:gd name="T5" fmla="*/ 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" h="96">
                <a:moveTo>
                  <a:pt x="0" y="0"/>
                </a:moveTo>
                <a:cubicBezTo>
                  <a:pt x="36" y="48"/>
                  <a:pt x="72" y="96"/>
                  <a:pt x="96" y="96"/>
                </a:cubicBezTo>
                <a:cubicBezTo>
                  <a:pt x="120" y="96"/>
                  <a:pt x="132" y="48"/>
                  <a:pt x="14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9" name="Freeform 360"/>
          <p:cNvSpPr>
            <a:spLocks/>
          </p:cNvSpPr>
          <p:nvPr/>
        </p:nvSpPr>
        <p:spPr bwMode="auto">
          <a:xfrm>
            <a:off x="5938151" y="3639623"/>
            <a:ext cx="228600" cy="152400"/>
          </a:xfrm>
          <a:custGeom>
            <a:avLst/>
            <a:gdLst>
              <a:gd name="T0" fmla="*/ 0 w 144"/>
              <a:gd name="T1" fmla="*/ 0 h 96"/>
              <a:gd name="T2" fmla="*/ 241935000 w 144"/>
              <a:gd name="T3" fmla="*/ 241935000 h 96"/>
              <a:gd name="T4" fmla="*/ 362902500 w 144"/>
              <a:gd name="T5" fmla="*/ 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" h="96">
                <a:moveTo>
                  <a:pt x="0" y="0"/>
                </a:moveTo>
                <a:cubicBezTo>
                  <a:pt x="36" y="48"/>
                  <a:pt x="72" y="96"/>
                  <a:pt x="96" y="96"/>
                </a:cubicBezTo>
                <a:cubicBezTo>
                  <a:pt x="120" y="96"/>
                  <a:pt x="132" y="48"/>
                  <a:pt x="14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0" name="Freeform 361"/>
          <p:cNvSpPr>
            <a:spLocks/>
          </p:cNvSpPr>
          <p:nvPr/>
        </p:nvSpPr>
        <p:spPr bwMode="auto">
          <a:xfrm>
            <a:off x="1504263" y="6211373"/>
            <a:ext cx="228600" cy="152400"/>
          </a:xfrm>
          <a:custGeom>
            <a:avLst/>
            <a:gdLst>
              <a:gd name="T0" fmla="*/ 0 w 144"/>
              <a:gd name="T1" fmla="*/ 0 h 96"/>
              <a:gd name="T2" fmla="*/ 241935000 w 144"/>
              <a:gd name="T3" fmla="*/ 241935000 h 96"/>
              <a:gd name="T4" fmla="*/ 362902500 w 144"/>
              <a:gd name="T5" fmla="*/ 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" h="96">
                <a:moveTo>
                  <a:pt x="0" y="0"/>
                </a:moveTo>
                <a:cubicBezTo>
                  <a:pt x="36" y="48"/>
                  <a:pt x="72" y="96"/>
                  <a:pt x="96" y="96"/>
                </a:cubicBezTo>
                <a:cubicBezTo>
                  <a:pt x="120" y="96"/>
                  <a:pt x="132" y="48"/>
                  <a:pt x="14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913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122" grpId="0" animBg="1"/>
      <p:bldP spid="130" grpId="0" animBg="1"/>
      <p:bldP spid="130" grpId="1" animBg="1"/>
      <p:bldP spid="131" grpId="0" animBg="1"/>
      <p:bldP spid="131" grpId="1" animBg="1"/>
      <p:bldP spid="132" grpId="0" animBg="1"/>
      <p:bldP spid="133" grpId="0" animBg="1"/>
      <p:bldP spid="134" grpId="0"/>
      <p:bldP spid="134" grpId="1"/>
      <p:bldP spid="135" grpId="0" animBg="1"/>
      <p:bldP spid="136" grpId="0" animBg="1"/>
      <p:bldP spid="137" grpId="0" animBg="1"/>
      <p:bldP spid="138" grpId="0" animBg="1"/>
      <p:bldP spid="139" grpId="0" animBg="1"/>
      <p:bldP spid="141" grpId="0" animBg="1"/>
      <p:bldP spid="142" grpId="0"/>
      <p:bldP spid="143" grpId="0" animBg="1"/>
      <p:bldP spid="144" grpId="0" animBg="1"/>
      <p:bldP spid="145" grpId="0" animBg="1"/>
      <p:bldP spid="146" grpId="0" animBg="1"/>
      <p:bldP spid="148" grpId="0" animBg="1"/>
      <p:bldP spid="149" grpId="0"/>
      <p:bldP spid="150" grpId="0" animBg="1"/>
      <p:bldP spid="151" grpId="0" animBg="1"/>
      <p:bldP spid="152" grpId="0" animBg="1"/>
      <p:bldP spid="153" grpId="0" animBg="1"/>
      <p:bldP spid="155" grpId="0" animBg="1"/>
      <p:bldP spid="156" grpId="0" animBg="1"/>
      <p:bldP spid="157" grpId="0"/>
      <p:bldP spid="158" grpId="0" animBg="1"/>
      <p:bldP spid="159" grpId="0" animBg="1"/>
      <p:bldP spid="160" grpId="0" animBg="1"/>
      <p:bldP spid="161" grpId="0" animBg="1"/>
      <p:bldP spid="163" grpId="0" animBg="1"/>
      <p:bldP spid="163" grpId="1" animBg="1"/>
      <p:bldP spid="164" grpId="0" animBg="1"/>
      <p:bldP spid="165" grpId="0" animBg="1"/>
      <p:bldP spid="166" grpId="0"/>
      <p:bldP spid="167" grpId="0" animBg="1"/>
      <p:bldP spid="168" grpId="0" animBg="1"/>
      <p:bldP spid="169" grpId="0" animBg="1"/>
      <p:bldP spid="171" grpId="0" animBg="1"/>
      <p:bldP spid="172" grpId="0"/>
      <p:bldP spid="173" grpId="0" animBg="1"/>
      <p:bldP spid="174" grpId="0" animBg="1"/>
      <p:bldP spid="175" grpId="0" animBg="1"/>
      <p:bldP spid="177" grpId="0" animBg="1"/>
      <p:bldP spid="178" grpId="0" animBg="1"/>
      <p:bldP spid="179" grpId="0" animBg="1"/>
      <p:bldP spid="180" grpId="0"/>
      <p:bldP spid="181" grpId="0" animBg="1"/>
      <p:bldP spid="182" grpId="0" animBg="1"/>
      <p:bldP spid="183" grpId="0" animBg="1"/>
      <p:bldP spid="188" grpId="0" animBg="1"/>
      <p:bldP spid="188" grpId="1" animBg="1"/>
      <p:bldP spid="189" grpId="0" animBg="1"/>
      <p:bldP spid="189" grpId="1" animBg="1"/>
      <p:bldP spid="190" grpId="0" animBg="1"/>
      <p:bldP spid="190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217082"/>
            <a:ext cx="7886700" cy="645065"/>
          </a:xfrm>
        </p:spPr>
        <p:txBody>
          <a:bodyPr>
            <a:normAutofit/>
          </a:bodyPr>
          <a:lstStyle/>
          <a:p>
            <a:r>
              <a:rPr lang="en-ZA" dirty="0"/>
              <a:t>Heap Sort</a:t>
            </a:r>
          </a:p>
        </p:txBody>
      </p:sp>
      <p:sp>
        <p:nvSpPr>
          <p:cNvPr id="75" name="Freeform 166"/>
          <p:cNvSpPr>
            <a:spLocks/>
          </p:cNvSpPr>
          <p:nvPr/>
        </p:nvSpPr>
        <p:spPr bwMode="auto">
          <a:xfrm>
            <a:off x="2465732" y="3099487"/>
            <a:ext cx="403225" cy="115888"/>
          </a:xfrm>
          <a:custGeom>
            <a:avLst/>
            <a:gdLst>
              <a:gd name="T0" fmla="*/ 0 w 144"/>
              <a:gd name="T1" fmla="*/ 0 h 96"/>
              <a:gd name="T2" fmla="*/ 752734270 w 144"/>
              <a:gd name="T3" fmla="*/ 139896131 h 96"/>
              <a:gd name="T4" fmla="*/ 1129100004 w 144"/>
              <a:gd name="T5" fmla="*/ 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" h="96">
                <a:moveTo>
                  <a:pt x="0" y="0"/>
                </a:moveTo>
                <a:cubicBezTo>
                  <a:pt x="36" y="48"/>
                  <a:pt x="72" y="96"/>
                  <a:pt x="96" y="96"/>
                </a:cubicBezTo>
                <a:cubicBezTo>
                  <a:pt x="120" y="96"/>
                  <a:pt x="132" y="48"/>
                  <a:pt x="144" y="0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Freeform 167"/>
          <p:cNvSpPr>
            <a:spLocks/>
          </p:cNvSpPr>
          <p:nvPr/>
        </p:nvSpPr>
        <p:spPr bwMode="auto">
          <a:xfrm>
            <a:off x="6267794" y="1313550"/>
            <a:ext cx="806450" cy="519112"/>
          </a:xfrm>
          <a:custGeom>
            <a:avLst/>
            <a:gdLst>
              <a:gd name="T0" fmla="*/ 382134178 w 786"/>
              <a:gd name="T1" fmla="*/ 0 h 689"/>
              <a:gd name="T2" fmla="*/ 764269382 w 786"/>
              <a:gd name="T3" fmla="*/ 206058080 h 689"/>
              <a:gd name="T4" fmla="*/ 0 w 786"/>
              <a:gd name="T5" fmla="*/ 391113597 h 68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86" h="689">
                <a:moveTo>
                  <a:pt x="363" y="0"/>
                </a:moveTo>
                <a:cubicBezTo>
                  <a:pt x="574" y="124"/>
                  <a:pt x="786" y="248"/>
                  <a:pt x="726" y="363"/>
                </a:cubicBezTo>
                <a:cubicBezTo>
                  <a:pt x="666" y="478"/>
                  <a:pt x="333" y="583"/>
                  <a:pt x="0" y="689"/>
                </a:cubicBezTo>
              </a:path>
            </a:pathLst>
          </a:custGeom>
          <a:noFill/>
          <a:ln w="19050" cmpd="sng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Text Box 169"/>
          <p:cNvSpPr txBox="1">
            <a:spLocks noChangeArrowheads="1"/>
          </p:cNvSpPr>
          <p:nvPr/>
        </p:nvSpPr>
        <p:spPr bwMode="auto">
          <a:xfrm>
            <a:off x="736944" y="1026212"/>
            <a:ext cx="1295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   3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 4   4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5 </a:t>
            </a:r>
          </a:p>
        </p:txBody>
      </p:sp>
      <p:sp>
        <p:nvSpPr>
          <p:cNvPr id="78" name="Line 170"/>
          <p:cNvSpPr>
            <a:spLocks noChangeShapeType="1"/>
          </p:cNvSpPr>
          <p:nvPr/>
        </p:nvSpPr>
        <p:spPr bwMode="auto">
          <a:xfrm flipH="1">
            <a:off x="1194144" y="1383400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Line 171"/>
          <p:cNvSpPr>
            <a:spLocks noChangeShapeType="1"/>
          </p:cNvSpPr>
          <p:nvPr/>
        </p:nvSpPr>
        <p:spPr bwMode="auto">
          <a:xfrm>
            <a:off x="1575144" y="1383400"/>
            <a:ext cx="2286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Line 172"/>
          <p:cNvSpPr>
            <a:spLocks noChangeShapeType="1"/>
          </p:cNvSpPr>
          <p:nvPr/>
        </p:nvSpPr>
        <p:spPr bwMode="auto">
          <a:xfrm flipH="1">
            <a:off x="965544" y="1916800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81" name="Group 1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363522"/>
              </p:ext>
            </p:extLst>
          </p:nvPr>
        </p:nvGraphicFramePr>
        <p:xfrm>
          <a:off x="736944" y="2755000"/>
          <a:ext cx="1241425" cy="304800"/>
        </p:xfrm>
        <a:graphic>
          <a:graphicData uri="http://schemas.openxmlformats.org/drawingml/2006/table">
            <a:tbl>
              <a:tblPr/>
              <a:tblGrid>
                <a:gridCol w="207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79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4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4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5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6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7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" name="Freeform 190"/>
          <p:cNvSpPr>
            <a:spLocks/>
          </p:cNvSpPr>
          <p:nvPr/>
        </p:nvSpPr>
        <p:spPr bwMode="auto">
          <a:xfrm>
            <a:off x="851244" y="1199250"/>
            <a:ext cx="457200" cy="457200"/>
          </a:xfrm>
          <a:custGeom>
            <a:avLst/>
            <a:gdLst>
              <a:gd name="T0" fmla="*/ 967740000 w 216"/>
              <a:gd name="T1" fmla="*/ 0 h 336"/>
              <a:gd name="T2" fmla="*/ 107526667 w 216"/>
              <a:gd name="T3" fmla="*/ 266622439 h 336"/>
              <a:gd name="T4" fmla="*/ 322580000 w 216"/>
              <a:gd name="T5" fmla="*/ 622118571 h 3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" h="336">
                <a:moveTo>
                  <a:pt x="216" y="0"/>
                </a:moveTo>
                <a:cubicBezTo>
                  <a:pt x="132" y="44"/>
                  <a:pt x="48" y="88"/>
                  <a:pt x="24" y="144"/>
                </a:cubicBezTo>
                <a:cubicBezTo>
                  <a:pt x="0" y="200"/>
                  <a:pt x="36" y="268"/>
                  <a:pt x="72" y="336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Freeform 191"/>
          <p:cNvSpPr>
            <a:spLocks/>
          </p:cNvSpPr>
          <p:nvPr/>
        </p:nvSpPr>
        <p:spPr bwMode="auto">
          <a:xfrm>
            <a:off x="794094" y="3101075"/>
            <a:ext cx="228600" cy="152400"/>
          </a:xfrm>
          <a:custGeom>
            <a:avLst/>
            <a:gdLst>
              <a:gd name="T0" fmla="*/ 0 w 144"/>
              <a:gd name="T1" fmla="*/ 0 h 96"/>
              <a:gd name="T2" fmla="*/ 241935000 w 144"/>
              <a:gd name="T3" fmla="*/ 241935000 h 96"/>
              <a:gd name="T4" fmla="*/ 362902500 w 144"/>
              <a:gd name="T5" fmla="*/ 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" h="96">
                <a:moveTo>
                  <a:pt x="0" y="0"/>
                </a:moveTo>
                <a:cubicBezTo>
                  <a:pt x="36" y="48"/>
                  <a:pt x="72" y="96"/>
                  <a:pt x="96" y="96"/>
                </a:cubicBezTo>
                <a:cubicBezTo>
                  <a:pt x="120" y="96"/>
                  <a:pt x="132" y="48"/>
                  <a:pt x="14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Text Box 192"/>
          <p:cNvSpPr txBox="1">
            <a:spLocks noChangeArrowheads="1"/>
          </p:cNvSpPr>
          <p:nvPr/>
        </p:nvSpPr>
        <p:spPr bwMode="auto">
          <a:xfrm>
            <a:off x="2292694" y="1026212"/>
            <a:ext cx="1295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   4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 3   4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85" name="Line 193"/>
          <p:cNvSpPr>
            <a:spLocks noChangeShapeType="1"/>
          </p:cNvSpPr>
          <p:nvPr/>
        </p:nvSpPr>
        <p:spPr bwMode="auto">
          <a:xfrm flipH="1">
            <a:off x="2749894" y="1383400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Line 194"/>
          <p:cNvSpPr>
            <a:spLocks noChangeShapeType="1"/>
          </p:cNvSpPr>
          <p:nvPr/>
        </p:nvSpPr>
        <p:spPr bwMode="auto">
          <a:xfrm>
            <a:off x="3130894" y="1383400"/>
            <a:ext cx="2286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87" name="Group 1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115170"/>
              </p:ext>
            </p:extLst>
          </p:nvPr>
        </p:nvGraphicFramePr>
        <p:xfrm>
          <a:off x="2375244" y="2755000"/>
          <a:ext cx="1241425" cy="304800"/>
        </p:xfrm>
        <a:graphic>
          <a:graphicData uri="http://schemas.openxmlformats.org/drawingml/2006/table">
            <a:tbl>
              <a:tblPr/>
              <a:tblGrid>
                <a:gridCol w="207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79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4</a:t>
                      </a:r>
                    </a:p>
                  </a:txBody>
                  <a:tcPr marL="9144" marR="9144" marT="9144" marB="91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4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5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6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7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" name="Freeform 215"/>
          <p:cNvSpPr>
            <a:spLocks/>
          </p:cNvSpPr>
          <p:nvPr/>
        </p:nvSpPr>
        <p:spPr bwMode="auto">
          <a:xfrm>
            <a:off x="3213444" y="1197662"/>
            <a:ext cx="450850" cy="461963"/>
          </a:xfrm>
          <a:custGeom>
            <a:avLst/>
            <a:gdLst>
              <a:gd name="T0" fmla="*/ 0 w 284"/>
              <a:gd name="T1" fmla="*/ 0 h 291"/>
              <a:gd name="T2" fmla="*/ 640119688 w 284"/>
              <a:gd name="T3" fmla="*/ 183972399 h 291"/>
              <a:gd name="T4" fmla="*/ 458668438 w 284"/>
              <a:gd name="T5" fmla="*/ 733367056 h 29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4" h="291">
                <a:moveTo>
                  <a:pt x="0" y="0"/>
                </a:moveTo>
                <a:cubicBezTo>
                  <a:pt x="112" y="12"/>
                  <a:pt x="224" y="25"/>
                  <a:pt x="254" y="73"/>
                </a:cubicBezTo>
                <a:cubicBezTo>
                  <a:pt x="284" y="121"/>
                  <a:pt x="233" y="206"/>
                  <a:pt x="182" y="291"/>
                </a:cubicBezTo>
              </a:path>
            </a:pathLst>
          </a:custGeom>
          <a:noFill/>
          <a:ln w="19050" cmpd="sng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" name="Text Box 217"/>
          <p:cNvSpPr txBox="1">
            <a:spLocks noChangeArrowheads="1"/>
          </p:cNvSpPr>
          <p:nvPr/>
        </p:nvSpPr>
        <p:spPr bwMode="auto">
          <a:xfrm>
            <a:off x="4078632" y="1027800"/>
            <a:ext cx="1295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   4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 3   4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90" name="Line 218"/>
          <p:cNvSpPr>
            <a:spLocks noChangeShapeType="1"/>
          </p:cNvSpPr>
          <p:nvPr/>
        </p:nvSpPr>
        <p:spPr bwMode="auto">
          <a:xfrm flipH="1">
            <a:off x="4535832" y="1383400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" name="Line 219"/>
          <p:cNvSpPr>
            <a:spLocks noChangeShapeType="1"/>
          </p:cNvSpPr>
          <p:nvPr/>
        </p:nvSpPr>
        <p:spPr bwMode="auto">
          <a:xfrm>
            <a:off x="4916832" y="1383400"/>
            <a:ext cx="228600" cy="2286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92" name="Group 2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208406"/>
              </p:ext>
            </p:extLst>
          </p:nvPr>
        </p:nvGraphicFramePr>
        <p:xfrm>
          <a:off x="4161182" y="2755000"/>
          <a:ext cx="1241425" cy="304800"/>
        </p:xfrm>
        <a:graphic>
          <a:graphicData uri="http://schemas.openxmlformats.org/drawingml/2006/table">
            <a:tbl>
              <a:tblPr/>
              <a:tblGrid>
                <a:gridCol w="207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79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4</a:t>
                      </a:r>
                    </a:p>
                  </a:txBody>
                  <a:tcPr marL="9144" marR="9144" marT="9144" marB="91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4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5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6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7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3" name="Text Box 244"/>
          <p:cNvSpPr txBox="1">
            <a:spLocks noChangeArrowheads="1"/>
          </p:cNvSpPr>
          <p:nvPr/>
        </p:nvSpPr>
        <p:spPr bwMode="auto">
          <a:xfrm>
            <a:off x="5691532" y="1026212"/>
            <a:ext cx="1295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   4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 3  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94" name="Line 245"/>
          <p:cNvSpPr>
            <a:spLocks noChangeShapeType="1"/>
          </p:cNvSpPr>
          <p:nvPr/>
        </p:nvSpPr>
        <p:spPr bwMode="auto">
          <a:xfrm flipH="1">
            <a:off x="6205882" y="1381812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95" name="Group 2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17640"/>
              </p:ext>
            </p:extLst>
          </p:nvPr>
        </p:nvGraphicFramePr>
        <p:xfrm>
          <a:off x="5831232" y="2753412"/>
          <a:ext cx="1241425" cy="304800"/>
        </p:xfrm>
        <a:graphic>
          <a:graphicData uri="http://schemas.openxmlformats.org/drawingml/2006/table">
            <a:tbl>
              <a:tblPr/>
              <a:tblGrid>
                <a:gridCol w="207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79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4</a:t>
                      </a:r>
                    </a:p>
                  </a:txBody>
                  <a:tcPr marL="9144" marR="9144" marT="9144" marB="91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4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5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6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7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6" name="Freeform 263"/>
          <p:cNvSpPr>
            <a:spLocks/>
          </p:cNvSpPr>
          <p:nvPr/>
        </p:nvSpPr>
        <p:spPr bwMode="auto">
          <a:xfrm>
            <a:off x="5921719" y="3099487"/>
            <a:ext cx="230188" cy="173038"/>
          </a:xfrm>
          <a:custGeom>
            <a:avLst/>
            <a:gdLst>
              <a:gd name="T0" fmla="*/ 0 w 144"/>
              <a:gd name="T1" fmla="*/ 0 h 96"/>
              <a:gd name="T2" fmla="*/ 245308474 w 144"/>
              <a:gd name="T3" fmla="*/ 311897390 h 96"/>
              <a:gd name="T4" fmla="*/ 367961912 w 144"/>
              <a:gd name="T5" fmla="*/ 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" h="96">
                <a:moveTo>
                  <a:pt x="0" y="0"/>
                </a:moveTo>
                <a:cubicBezTo>
                  <a:pt x="36" y="48"/>
                  <a:pt x="72" y="96"/>
                  <a:pt x="96" y="96"/>
                </a:cubicBezTo>
                <a:cubicBezTo>
                  <a:pt x="120" y="96"/>
                  <a:pt x="132" y="48"/>
                  <a:pt x="144" y="0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" name="Text Box 265"/>
          <p:cNvSpPr txBox="1">
            <a:spLocks noChangeArrowheads="1"/>
          </p:cNvSpPr>
          <p:nvPr/>
        </p:nvSpPr>
        <p:spPr bwMode="auto">
          <a:xfrm>
            <a:off x="7334594" y="970650"/>
            <a:ext cx="1295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   3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 4  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 </a:t>
            </a:r>
          </a:p>
        </p:txBody>
      </p:sp>
      <p:sp>
        <p:nvSpPr>
          <p:cNvPr id="99" name="Line 266"/>
          <p:cNvSpPr>
            <a:spLocks noChangeShapeType="1"/>
          </p:cNvSpPr>
          <p:nvPr/>
        </p:nvSpPr>
        <p:spPr bwMode="auto">
          <a:xfrm flipH="1">
            <a:off x="7818782" y="1381812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00" name="Group 2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046072"/>
              </p:ext>
            </p:extLst>
          </p:nvPr>
        </p:nvGraphicFramePr>
        <p:xfrm>
          <a:off x="7444132" y="2753412"/>
          <a:ext cx="1241425" cy="304800"/>
        </p:xfrm>
        <a:graphic>
          <a:graphicData uri="http://schemas.openxmlformats.org/drawingml/2006/table">
            <a:tbl>
              <a:tblPr/>
              <a:tblGrid>
                <a:gridCol w="207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79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4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4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5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6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7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1" name="Freeform 294"/>
          <p:cNvSpPr>
            <a:spLocks/>
          </p:cNvSpPr>
          <p:nvPr/>
        </p:nvSpPr>
        <p:spPr bwMode="auto">
          <a:xfrm>
            <a:off x="5805832" y="1259575"/>
            <a:ext cx="457200" cy="457200"/>
          </a:xfrm>
          <a:custGeom>
            <a:avLst/>
            <a:gdLst>
              <a:gd name="T0" fmla="*/ 967740000 w 216"/>
              <a:gd name="T1" fmla="*/ 0 h 336"/>
              <a:gd name="T2" fmla="*/ 107526667 w 216"/>
              <a:gd name="T3" fmla="*/ 266622439 h 336"/>
              <a:gd name="T4" fmla="*/ 322580000 w 216"/>
              <a:gd name="T5" fmla="*/ 622118571 h 3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" h="336">
                <a:moveTo>
                  <a:pt x="216" y="0"/>
                </a:moveTo>
                <a:cubicBezTo>
                  <a:pt x="132" y="44"/>
                  <a:pt x="48" y="88"/>
                  <a:pt x="24" y="144"/>
                </a:cubicBezTo>
                <a:cubicBezTo>
                  <a:pt x="0" y="200"/>
                  <a:pt x="36" y="268"/>
                  <a:pt x="72" y="336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351"/>
          <p:cNvSpPr>
            <a:spLocks noChangeShapeType="1"/>
          </p:cNvSpPr>
          <p:nvPr/>
        </p:nvSpPr>
        <p:spPr bwMode="auto">
          <a:xfrm>
            <a:off x="1223484" y="1808676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Freeform 362"/>
          <p:cNvSpPr>
            <a:spLocks/>
          </p:cNvSpPr>
          <p:nvPr/>
        </p:nvSpPr>
        <p:spPr bwMode="auto">
          <a:xfrm>
            <a:off x="1016713" y="3101075"/>
            <a:ext cx="228600" cy="152400"/>
          </a:xfrm>
          <a:custGeom>
            <a:avLst/>
            <a:gdLst>
              <a:gd name="T0" fmla="*/ 0 w 144"/>
              <a:gd name="T1" fmla="*/ 0 h 96"/>
              <a:gd name="T2" fmla="*/ 241935000 w 144"/>
              <a:gd name="T3" fmla="*/ 241935000 h 96"/>
              <a:gd name="T4" fmla="*/ 362902500 w 144"/>
              <a:gd name="T5" fmla="*/ 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" h="96">
                <a:moveTo>
                  <a:pt x="0" y="0"/>
                </a:moveTo>
                <a:cubicBezTo>
                  <a:pt x="36" y="48"/>
                  <a:pt x="72" y="96"/>
                  <a:pt x="96" y="96"/>
                </a:cubicBezTo>
                <a:cubicBezTo>
                  <a:pt x="120" y="96"/>
                  <a:pt x="132" y="48"/>
                  <a:pt x="14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969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82" grpId="0" animBg="1"/>
      <p:bldP spid="83" grpId="0" animBg="1"/>
      <p:bldP spid="84" grpId="0"/>
      <p:bldP spid="85" grpId="0" animBg="1"/>
      <p:bldP spid="86" grpId="0" animBg="1"/>
      <p:bldP spid="88" grpId="0" animBg="1"/>
      <p:bldP spid="89" grpId="0"/>
      <p:bldP spid="90" grpId="0" animBg="1"/>
      <p:bldP spid="91" grpId="0" animBg="1"/>
      <p:bldP spid="93" grpId="0"/>
      <p:bldP spid="94" grpId="0" animBg="1"/>
      <p:bldP spid="96" grpId="0" animBg="1"/>
      <p:bldP spid="97" grpId="0"/>
      <p:bldP spid="99" grpId="0" animBg="1"/>
      <p:bldP spid="101" grpId="0" animBg="1"/>
      <p:bldP spid="101" grpId="1" animBg="1"/>
      <p:bldP spid="40" grpId="0" animBg="1"/>
      <p:bldP spid="40" grpId="1" animBg="1"/>
      <p:bldP spid="41" grpId="0" animBg="1"/>
      <p:bldP spid="41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217082"/>
            <a:ext cx="7886700" cy="645065"/>
          </a:xfrm>
        </p:spPr>
        <p:txBody>
          <a:bodyPr>
            <a:normAutofit/>
          </a:bodyPr>
          <a:lstStyle/>
          <a:p>
            <a:r>
              <a:rPr lang="en-ZA" dirty="0"/>
              <a:t>Heap Sort</a:t>
            </a:r>
          </a:p>
        </p:txBody>
      </p:sp>
      <p:sp>
        <p:nvSpPr>
          <p:cNvPr id="98" name="Content Placeholder 1"/>
          <p:cNvSpPr txBox="1">
            <a:spLocks/>
          </p:cNvSpPr>
          <p:nvPr/>
        </p:nvSpPr>
        <p:spPr>
          <a:xfrm>
            <a:off x="736944" y="1052736"/>
            <a:ext cx="8161123" cy="818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Efficiency of heap sort?</a:t>
            </a:r>
            <a:endParaRPr lang="en-ZA" dirty="0">
              <a:solidFill>
                <a:srgbClr val="FF0000"/>
              </a:solidFill>
            </a:endParaRPr>
          </a:p>
          <a:p>
            <a:endParaRPr lang="en-ZA" dirty="0"/>
          </a:p>
          <a:p>
            <a:endParaRPr lang="en-ZA" dirty="0"/>
          </a:p>
          <a:p>
            <a:endParaRPr lang="en-ZA" dirty="0">
              <a:solidFill>
                <a:srgbClr val="FF0000"/>
              </a:solidFill>
            </a:endParaRPr>
          </a:p>
          <a:p>
            <a:endParaRPr lang="en-ZA" dirty="0">
              <a:solidFill>
                <a:srgbClr val="FF0000"/>
              </a:solidFill>
            </a:endParaRPr>
          </a:p>
          <a:p>
            <a:endParaRPr lang="en-ZA" dirty="0"/>
          </a:p>
        </p:txBody>
      </p:sp>
      <p:sp>
        <p:nvSpPr>
          <p:cNvPr id="102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23057"/>
            <a:ext cx="8335838" cy="1671227"/>
          </a:xfr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heapsort(data[])</a:t>
            </a:r>
          </a:p>
          <a:p>
            <a:pPr>
              <a:buNone/>
            </a:pP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ZA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transform </a:t>
            </a: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data[] </a:t>
            </a:r>
            <a:r>
              <a:rPr lang="en-ZA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into a heap</a:t>
            </a: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ZA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Floyd’s </a:t>
            </a:r>
            <a:r>
              <a:rPr lang="en-ZA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heapifying</a:t>
            </a:r>
            <a:r>
              <a:rPr lang="en-ZA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algorithm</a:t>
            </a:r>
          </a:p>
          <a:p>
            <a:pPr>
              <a:buNone/>
            </a:pP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ZA" sz="1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ZA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 = data.length-1 down to 2</a:t>
            </a:r>
          </a:p>
          <a:p>
            <a:pPr>
              <a:buNone/>
            </a:pP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ZA" sz="18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swap the root with the element in position </a:t>
            </a:r>
            <a:r>
              <a:rPr lang="en-ZA" sz="18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ZA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ZA" sz="1800" i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restore the heap property</a:t>
            </a:r>
            <a:r>
              <a:rPr lang="en-ZA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 for the tree </a:t>
            </a: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data[0], …, data[i-1];</a:t>
            </a:r>
          </a:p>
        </p:txBody>
      </p:sp>
      <p:sp>
        <p:nvSpPr>
          <p:cNvPr id="103" name="Right Arrow 102"/>
          <p:cNvSpPr/>
          <p:nvPr/>
        </p:nvSpPr>
        <p:spPr>
          <a:xfrm rot="12107305">
            <a:off x="4183694" y="3392823"/>
            <a:ext cx="1529759" cy="304029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4" name="Rectangle 103"/>
          <p:cNvSpPr/>
          <p:nvPr/>
        </p:nvSpPr>
        <p:spPr>
          <a:xfrm>
            <a:off x="5302165" y="3530684"/>
            <a:ext cx="1007333" cy="50275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O(</a:t>
            </a:r>
            <a:r>
              <a:rPr lang="en-ZA" dirty="0" err="1"/>
              <a:t>lg</a:t>
            </a:r>
            <a:r>
              <a:rPr lang="en-ZA" dirty="0"/>
              <a:t> n)</a:t>
            </a:r>
          </a:p>
        </p:txBody>
      </p:sp>
      <p:sp>
        <p:nvSpPr>
          <p:cNvPr id="105" name="Right Arrow 104"/>
          <p:cNvSpPr/>
          <p:nvPr/>
        </p:nvSpPr>
        <p:spPr>
          <a:xfrm rot="10800000">
            <a:off x="5034066" y="2282877"/>
            <a:ext cx="1952866" cy="29901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6" name="Rectangle 105"/>
          <p:cNvSpPr/>
          <p:nvPr/>
        </p:nvSpPr>
        <p:spPr>
          <a:xfrm>
            <a:off x="6879476" y="2282877"/>
            <a:ext cx="746725" cy="45303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O(n)</a:t>
            </a:r>
          </a:p>
        </p:txBody>
      </p:sp>
      <p:sp>
        <p:nvSpPr>
          <p:cNvPr id="107" name="Right Arrow 106"/>
          <p:cNvSpPr/>
          <p:nvPr/>
        </p:nvSpPr>
        <p:spPr>
          <a:xfrm rot="9964636">
            <a:off x="4193457" y="1535843"/>
            <a:ext cx="1600833" cy="291409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8" name="Rectangle 107"/>
          <p:cNvSpPr/>
          <p:nvPr/>
        </p:nvSpPr>
        <p:spPr>
          <a:xfrm>
            <a:off x="5573747" y="1232841"/>
            <a:ext cx="967095" cy="4364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2000" dirty="0">
                <a:solidFill>
                  <a:schemeClr val="tx1"/>
                </a:solidFill>
              </a:rPr>
              <a:t>O(n)</a:t>
            </a:r>
            <a:endParaRPr lang="en-ZA" sz="2000" dirty="0"/>
          </a:p>
        </p:txBody>
      </p:sp>
      <p:sp>
        <p:nvSpPr>
          <p:cNvPr id="109" name="Rectangle 108"/>
          <p:cNvSpPr/>
          <p:nvPr/>
        </p:nvSpPr>
        <p:spPr>
          <a:xfrm>
            <a:off x="2696318" y="3605119"/>
            <a:ext cx="1914253" cy="6879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Worst case:</a:t>
            </a:r>
          </a:p>
          <a:p>
            <a:pPr algn="ctr"/>
            <a:r>
              <a:rPr lang="en-ZA" dirty="0">
                <a:solidFill>
                  <a:schemeClr val="tx1"/>
                </a:solidFill>
              </a:rPr>
              <a:t>O(</a:t>
            </a:r>
            <a:r>
              <a:rPr lang="en-US" dirty="0">
                <a:solidFill>
                  <a:schemeClr val="tx1"/>
                </a:solidFill>
              </a:rPr>
              <a:t>n </a:t>
            </a:r>
            <a:r>
              <a:rPr lang="en-US" dirty="0" err="1">
                <a:solidFill>
                  <a:schemeClr val="tx1"/>
                </a:solidFill>
              </a:rPr>
              <a:t>lg</a:t>
            </a:r>
            <a:r>
              <a:rPr lang="en-US" dirty="0">
                <a:solidFill>
                  <a:schemeClr val="tx1"/>
                </a:solidFill>
              </a:rPr>
              <a:t> n</a:t>
            </a:r>
            <a:r>
              <a:rPr lang="en-US" baseline="30000" dirty="0">
                <a:solidFill>
                  <a:schemeClr val="tx1"/>
                </a:solidFill>
              </a:rPr>
              <a:t> </a:t>
            </a:r>
            <a:r>
              <a:rPr lang="en-ZA" dirty="0">
                <a:solidFill>
                  <a:schemeClr val="tx1"/>
                </a:solidFill>
              </a:rPr>
              <a:t>)</a:t>
            </a:r>
            <a:endParaRPr lang="en-ZA" dirty="0"/>
          </a:p>
        </p:txBody>
      </p:sp>
      <p:sp>
        <p:nvSpPr>
          <p:cNvPr id="110" name="Rectangle 109"/>
          <p:cNvSpPr/>
          <p:nvPr/>
        </p:nvSpPr>
        <p:spPr>
          <a:xfrm>
            <a:off x="667884" y="3605119"/>
            <a:ext cx="1914253" cy="6879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Best case:</a:t>
            </a:r>
          </a:p>
          <a:p>
            <a:pPr algn="ctr"/>
            <a:r>
              <a:rPr lang="en-ZA" dirty="0"/>
              <a:t>O(n </a:t>
            </a:r>
            <a:r>
              <a:rPr lang="en-ZA" dirty="0" err="1"/>
              <a:t>lg</a:t>
            </a:r>
            <a:r>
              <a:rPr lang="en-ZA" dirty="0"/>
              <a:t> n)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6835490" y="3605118"/>
            <a:ext cx="1914253" cy="6879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Average case:</a:t>
            </a:r>
          </a:p>
          <a:p>
            <a:pPr algn="ctr"/>
            <a:r>
              <a:rPr lang="en-ZA" dirty="0">
                <a:solidFill>
                  <a:schemeClr val="tx1"/>
                </a:solidFill>
              </a:rPr>
              <a:t>O(</a:t>
            </a:r>
            <a:r>
              <a:rPr lang="en-US" dirty="0">
                <a:solidFill>
                  <a:schemeClr val="tx1"/>
                </a:solidFill>
              </a:rPr>
              <a:t>n </a:t>
            </a:r>
            <a:r>
              <a:rPr lang="en-US" dirty="0" err="1">
                <a:solidFill>
                  <a:schemeClr val="tx1"/>
                </a:solidFill>
              </a:rPr>
              <a:t>lg</a:t>
            </a:r>
            <a:r>
              <a:rPr lang="en-US" dirty="0">
                <a:solidFill>
                  <a:schemeClr val="tx1"/>
                </a:solidFill>
              </a:rPr>
              <a:t> n</a:t>
            </a:r>
            <a:r>
              <a:rPr lang="en-US" baseline="30000" dirty="0">
                <a:solidFill>
                  <a:schemeClr val="tx1"/>
                </a:solidFill>
              </a:rPr>
              <a:t> </a:t>
            </a:r>
            <a:r>
              <a:rPr lang="en-ZA" dirty="0">
                <a:solidFill>
                  <a:schemeClr val="tx1"/>
                </a:solidFill>
              </a:rPr>
              <a:t>)</a:t>
            </a:r>
            <a:endParaRPr lang="en-Z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564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build="p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49" y="955589"/>
            <a:ext cx="7886700" cy="5820032"/>
          </a:xfrm>
        </p:spPr>
        <p:txBody>
          <a:bodyPr>
            <a:normAutofit/>
          </a:bodyPr>
          <a:lstStyle/>
          <a:p>
            <a:r>
              <a:rPr lang="en-ZA" dirty="0"/>
              <a:t>Why are the intuitive sorting algorithms so </a:t>
            </a:r>
            <a:r>
              <a:rPr lang="en-ZA" dirty="0">
                <a:solidFill>
                  <a:srgbClr val="FF0000"/>
                </a:solidFill>
              </a:rPr>
              <a:t>slow</a:t>
            </a:r>
            <a:r>
              <a:rPr lang="en-ZA" dirty="0"/>
              <a:t>?</a:t>
            </a:r>
          </a:p>
          <a:p>
            <a:pPr lvl="1"/>
            <a:r>
              <a:rPr lang="en-ZA" dirty="0"/>
              <a:t>Always involves a </a:t>
            </a:r>
            <a:r>
              <a:rPr lang="en-ZA" dirty="0">
                <a:solidFill>
                  <a:srgbClr val="0070C0"/>
                </a:solidFill>
              </a:rPr>
              <a:t>nested loop</a:t>
            </a:r>
            <a:r>
              <a:rPr lang="en-ZA" dirty="0"/>
              <a:t>, bringing complexity up to </a:t>
            </a:r>
            <a:r>
              <a:rPr lang="en-ZA" dirty="0">
                <a:solidFill>
                  <a:srgbClr val="FF0000"/>
                </a:solidFill>
              </a:rPr>
              <a:t>O(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ZA" dirty="0">
                <a:solidFill>
                  <a:srgbClr val="FF0000"/>
                </a:solidFill>
              </a:rPr>
              <a:t>)</a:t>
            </a:r>
            <a:endParaRPr lang="en-ZA" dirty="0"/>
          </a:p>
          <a:p>
            <a:pPr lvl="1"/>
            <a:r>
              <a:rPr lang="en-ZA" dirty="0"/>
              <a:t>Can we alleviate this quadratic bane?</a:t>
            </a:r>
          </a:p>
          <a:p>
            <a:r>
              <a:rPr lang="en-ZA" dirty="0"/>
              <a:t>Let’s look at an example</a:t>
            </a:r>
          </a:p>
          <a:p>
            <a:endParaRPr lang="en-ZA" dirty="0"/>
          </a:p>
          <a:p>
            <a:endParaRPr lang="en-ZA" dirty="0"/>
          </a:p>
          <a:p>
            <a:pPr lvl="1"/>
            <a:r>
              <a:rPr lang="en-ZA" dirty="0"/>
              <a:t>This array contains 8 elements</a:t>
            </a:r>
          </a:p>
          <a:p>
            <a:pPr lvl="1"/>
            <a:r>
              <a:rPr lang="en-ZA" dirty="0"/>
              <a:t>If sorting has </a:t>
            </a:r>
            <a:r>
              <a:rPr lang="en-ZA" dirty="0">
                <a:solidFill>
                  <a:srgbClr val="FF0000"/>
                </a:solidFill>
              </a:rPr>
              <a:t>O(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ZA" dirty="0">
                <a:solidFill>
                  <a:srgbClr val="FF0000"/>
                </a:solidFill>
              </a:rPr>
              <a:t>)</a:t>
            </a:r>
            <a:r>
              <a:rPr lang="en-ZA" dirty="0"/>
              <a:t> complexity, then </a:t>
            </a:r>
            <a:r>
              <a:rPr lang="en-ZA" dirty="0">
                <a:solidFill>
                  <a:schemeClr val="accent5"/>
                </a:solidFill>
              </a:rPr>
              <a:t>t(n) = </a:t>
            </a:r>
            <a:r>
              <a:rPr lang="en-US" sz="1700" dirty="0">
                <a:solidFill>
                  <a:schemeClr val="accent5"/>
                </a:solidFill>
              </a:rPr>
              <a:t>n</a:t>
            </a:r>
            <a:r>
              <a:rPr lang="en-US" sz="1700" baseline="30000" dirty="0">
                <a:solidFill>
                  <a:schemeClr val="accent5"/>
                </a:solidFill>
              </a:rPr>
              <a:t>2</a:t>
            </a:r>
            <a:r>
              <a:rPr lang="en-US" sz="1700" dirty="0"/>
              <a:t>, and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t(8) = 64</a:t>
            </a:r>
          </a:p>
          <a:p>
            <a:r>
              <a:rPr lang="en-US" dirty="0"/>
              <a:t>What if we split the array in two halves?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Using the same algorithm to sort the halves separately</a:t>
            </a:r>
          </a:p>
          <a:p>
            <a:pPr lvl="2"/>
            <a:r>
              <a:rPr lang="en-US" dirty="0"/>
              <a:t>For each half of the array, </a:t>
            </a:r>
            <a:r>
              <a:rPr lang="en-US" dirty="0">
                <a:solidFill>
                  <a:schemeClr val="accent5"/>
                </a:solidFill>
              </a:rPr>
              <a:t>t(4) = 16</a:t>
            </a:r>
          </a:p>
          <a:p>
            <a:pPr lvl="2"/>
            <a:r>
              <a:rPr lang="en-US" dirty="0"/>
              <a:t>Therefore, for the entire array, </a:t>
            </a:r>
            <a:r>
              <a:rPr lang="en-US" dirty="0">
                <a:solidFill>
                  <a:schemeClr val="accent5"/>
                </a:solidFill>
              </a:rPr>
              <a:t>t(4) x 2 = 32</a:t>
            </a:r>
          </a:p>
          <a:p>
            <a:pPr lvl="2"/>
            <a:r>
              <a:rPr lang="en-US" dirty="0"/>
              <a:t>Much less time complex than sorting the whole array!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49" y="191622"/>
            <a:ext cx="7886700" cy="532796"/>
          </a:xfrm>
        </p:spPr>
        <p:txBody>
          <a:bodyPr>
            <a:normAutofit fontScale="90000"/>
          </a:bodyPr>
          <a:lstStyle/>
          <a:p>
            <a:r>
              <a:rPr lang="en-ZA" dirty="0"/>
              <a:t>Intuitive Sorting Algorithms are </a:t>
            </a:r>
            <a:r>
              <a:rPr lang="en-ZA" dirty="0">
                <a:solidFill>
                  <a:srgbClr val="FF0000"/>
                </a:solidFill>
              </a:rPr>
              <a:t>Slow</a:t>
            </a:r>
            <a:endParaRPr lang="en-Z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083838"/>
              </p:ext>
            </p:extLst>
          </p:nvPr>
        </p:nvGraphicFramePr>
        <p:xfrm>
          <a:off x="2075937" y="2493600"/>
          <a:ext cx="4736752" cy="49770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92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2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2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20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20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20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20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7702">
                <a:tc>
                  <a:txBody>
                    <a:bodyPr/>
                    <a:lstStyle/>
                    <a:p>
                      <a:pPr algn="ctr"/>
                      <a:r>
                        <a:rPr lang="en-ZA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139477"/>
              </p:ext>
            </p:extLst>
          </p:nvPr>
        </p:nvGraphicFramePr>
        <p:xfrm>
          <a:off x="1551287" y="4302066"/>
          <a:ext cx="2368376" cy="49770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92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2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2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7702">
                <a:tc>
                  <a:txBody>
                    <a:bodyPr/>
                    <a:lstStyle/>
                    <a:p>
                      <a:pPr algn="ctr"/>
                      <a:r>
                        <a:rPr lang="en-ZA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804569"/>
              </p:ext>
            </p:extLst>
          </p:nvPr>
        </p:nvGraphicFramePr>
        <p:xfrm>
          <a:off x="5052370" y="4277354"/>
          <a:ext cx="2368376" cy="49770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92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2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2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7702">
                <a:tc>
                  <a:txBody>
                    <a:bodyPr/>
                    <a:lstStyle/>
                    <a:p>
                      <a:pPr algn="ctr"/>
                      <a:r>
                        <a:rPr lang="en-ZA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57830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49" y="955589"/>
            <a:ext cx="7886700" cy="5774725"/>
          </a:xfrm>
        </p:spPr>
        <p:txBody>
          <a:bodyPr>
            <a:normAutofit/>
          </a:bodyPr>
          <a:lstStyle/>
          <a:p>
            <a:r>
              <a:rPr lang="en-US" dirty="0"/>
              <a:t>However… </a:t>
            </a:r>
            <a:r>
              <a:rPr lang="en-US" dirty="0">
                <a:solidFill>
                  <a:srgbClr val="FF0000"/>
                </a:solidFill>
              </a:rPr>
              <a:t>sorting each half does not sort the entire array!</a:t>
            </a:r>
            <a:endParaRPr lang="en-ZA" dirty="0"/>
          </a:p>
          <a:p>
            <a:pPr lvl="1"/>
            <a:r>
              <a:rPr lang="en-ZA" dirty="0"/>
              <a:t>But it does bring the array closer to a fully sorted array</a:t>
            </a:r>
            <a:endParaRPr lang="en-ZA" dirty="0">
              <a:solidFill>
                <a:srgbClr val="FF0000"/>
              </a:solidFill>
            </a:endParaRPr>
          </a:p>
          <a:p>
            <a:r>
              <a:rPr lang="en-ZA" dirty="0">
                <a:solidFill>
                  <a:schemeClr val="accent1"/>
                </a:solidFill>
              </a:rPr>
              <a:t>Arrays can be subdivided in many ways – not just halved</a:t>
            </a:r>
          </a:p>
          <a:p>
            <a:r>
              <a:rPr lang="en-ZA" dirty="0"/>
              <a:t>Let’s consider </a:t>
            </a:r>
            <a:r>
              <a:rPr lang="en-ZA" dirty="0">
                <a:solidFill>
                  <a:srgbClr val="FF0000"/>
                </a:solidFill>
              </a:rPr>
              <a:t>comb sort</a:t>
            </a:r>
            <a:r>
              <a:rPr lang="en-ZA" dirty="0"/>
              <a:t> again</a:t>
            </a:r>
          </a:p>
          <a:p>
            <a:pPr lvl="1"/>
            <a:r>
              <a:rPr lang="en-ZA" dirty="0"/>
              <a:t>Compare elements that are </a:t>
            </a:r>
            <a:r>
              <a:rPr lang="en-ZA" i="1" dirty="0">
                <a:solidFill>
                  <a:schemeClr val="accent5"/>
                </a:solidFill>
              </a:rPr>
              <a:t>m</a:t>
            </a:r>
            <a:r>
              <a:rPr lang="en-ZA" dirty="0"/>
              <a:t> places apart</a:t>
            </a:r>
          </a:p>
          <a:p>
            <a:pPr lvl="1"/>
            <a:r>
              <a:rPr lang="en-ZA" dirty="0"/>
              <a:t>Value of </a:t>
            </a:r>
            <a:r>
              <a:rPr lang="en-ZA" i="1" dirty="0">
                <a:solidFill>
                  <a:schemeClr val="accent5"/>
                </a:solidFill>
              </a:rPr>
              <a:t>m</a:t>
            </a:r>
            <a:r>
              <a:rPr lang="en-ZA" i="1" dirty="0"/>
              <a:t> </a:t>
            </a:r>
            <a:r>
              <a:rPr lang="en-ZA" dirty="0"/>
              <a:t>is called a </a:t>
            </a:r>
            <a:r>
              <a:rPr lang="en-ZA" dirty="0">
                <a:solidFill>
                  <a:srgbClr val="00B050"/>
                </a:solidFill>
              </a:rPr>
              <a:t>gap</a:t>
            </a:r>
            <a:endParaRPr lang="en-ZA" dirty="0"/>
          </a:p>
          <a:p>
            <a:pPr lvl="1"/>
            <a:r>
              <a:rPr lang="en-ZA" dirty="0"/>
              <a:t>The gap shrinks non-linearly for each pass through the array</a:t>
            </a:r>
          </a:p>
          <a:p>
            <a:pPr lvl="1"/>
            <a:r>
              <a:rPr lang="en-ZA" dirty="0"/>
              <a:t>In each pass we bubble sort only a </a:t>
            </a:r>
            <a:r>
              <a:rPr lang="en-ZA" b="1" dirty="0"/>
              <a:t>subset</a:t>
            </a:r>
            <a:r>
              <a:rPr lang="en-ZA" dirty="0"/>
              <a:t> of elements</a:t>
            </a:r>
          </a:p>
          <a:p>
            <a:pPr lvl="1"/>
            <a:endParaRPr lang="en-ZA" dirty="0"/>
          </a:p>
          <a:p>
            <a:pPr lvl="1"/>
            <a:endParaRPr lang="en-ZA" dirty="0"/>
          </a:p>
          <a:p>
            <a:pPr lvl="1"/>
            <a:endParaRPr lang="en-ZA" dirty="0"/>
          </a:p>
          <a:p>
            <a:pPr lvl="1"/>
            <a:endParaRPr lang="en-ZA" dirty="0"/>
          </a:p>
          <a:p>
            <a:pPr lvl="1"/>
            <a:endParaRPr lang="en-ZA" dirty="0"/>
          </a:p>
          <a:p>
            <a:r>
              <a:rPr lang="en-ZA" dirty="0"/>
              <a:t>This improves performance</a:t>
            </a:r>
          </a:p>
          <a:p>
            <a:pPr lvl="1"/>
            <a:r>
              <a:rPr lang="en-ZA" dirty="0"/>
              <a:t>Comb sort improves bubble sort to </a:t>
            </a:r>
            <a:r>
              <a:rPr lang="en-ZA" dirty="0">
                <a:solidFill>
                  <a:srgbClr val="FF0000"/>
                </a:solidFill>
              </a:rPr>
              <a:t>O(n </a:t>
            </a:r>
            <a:r>
              <a:rPr lang="en-ZA" dirty="0" err="1">
                <a:solidFill>
                  <a:srgbClr val="FF0000"/>
                </a:solidFill>
              </a:rPr>
              <a:t>lg</a:t>
            </a:r>
            <a:r>
              <a:rPr lang="en-ZA" dirty="0">
                <a:solidFill>
                  <a:srgbClr val="FF0000"/>
                </a:solidFill>
              </a:rPr>
              <a:t> n) </a:t>
            </a:r>
            <a:r>
              <a:rPr lang="en-ZA" dirty="0"/>
              <a:t>in the </a:t>
            </a:r>
            <a:r>
              <a:rPr lang="en-ZA" dirty="0">
                <a:solidFill>
                  <a:srgbClr val="0070C0"/>
                </a:solidFill>
              </a:rPr>
              <a:t>best case</a:t>
            </a:r>
          </a:p>
          <a:p>
            <a:pPr lvl="1"/>
            <a:r>
              <a:rPr lang="en-ZA" dirty="0">
                <a:solidFill>
                  <a:schemeClr val="accent6"/>
                </a:solidFill>
              </a:rPr>
              <a:t>Can we improve insertion sort and selection sort in a similar way?</a:t>
            </a:r>
          </a:p>
          <a:p>
            <a:pPr marL="0" indent="0">
              <a:buNone/>
            </a:pPr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49" y="191622"/>
            <a:ext cx="7886700" cy="532796"/>
          </a:xfrm>
        </p:spPr>
        <p:txBody>
          <a:bodyPr>
            <a:normAutofit fontScale="90000"/>
          </a:bodyPr>
          <a:lstStyle/>
          <a:p>
            <a:r>
              <a:rPr lang="en-ZA" dirty="0"/>
              <a:t>Efficient sorting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2555840" y="3865752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b="1" dirty="0">
                <a:solidFill>
                  <a:srgbClr val="FF0000"/>
                </a:solidFill>
                <a:latin typeface="Courier new" panose="02070309020205020404" pitchFamily="49" charset="0"/>
              </a:rPr>
              <a:t>33</a:t>
            </a:r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 98 74 13 55 20 77 </a:t>
            </a:r>
            <a:r>
              <a:rPr lang="en-ZA" b="1" dirty="0">
                <a:solidFill>
                  <a:srgbClr val="FF0000"/>
                </a:solidFill>
                <a:latin typeface="Courier new" panose="02070309020205020404" pitchFamily="49" charset="0"/>
              </a:rPr>
              <a:t>45</a:t>
            </a:r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 64 83</a:t>
            </a:r>
            <a:endParaRPr lang="en-ZA" b="1" dirty="0"/>
          </a:p>
        </p:txBody>
      </p:sp>
      <p:sp>
        <p:nvSpPr>
          <p:cNvPr id="8" name="Rectangle 7"/>
          <p:cNvSpPr/>
          <p:nvPr/>
        </p:nvSpPr>
        <p:spPr>
          <a:xfrm>
            <a:off x="2555839" y="4235084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33 </a:t>
            </a:r>
            <a:r>
              <a:rPr lang="en-ZA" b="1" dirty="0">
                <a:solidFill>
                  <a:srgbClr val="FF0000"/>
                </a:solidFill>
                <a:latin typeface="Courier new" panose="02070309020205020404" pitchFamily="49" charset="0"/>
              </a:rPr>
              <a:t>98</a:t>
            </a:r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 74 13 55 20 77 45 </a:t>
            </a:r>
            <a:r>
              <a:rPr lang="en-ZA" b="1" dirty="0">
                <a:solidFill>
                  <a:srgbClr val="FF0000"/>
                </a:solidFill>
                <a:latin typeface="Courier new" panose="02070309020205020404" pitchFamily="49" charset="0"/>
              </a:rPr>
              <a:t>64</a:t>
            </a:r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 83</a:t>
            </a:r>
            <a:endParaRPr lang="en-ZA" b="1" dirty="0"/>
          </a:p>
        </p:txBody>
      </p:sp>
      <p:sp>
        <p:nvSpPr>
          <p:cNvPr id="9" name="Rectangle 8"/>
          <p:cNvSpPr/>
          <p:nvPr/>
        </p:nvSpPr>
        <p:spPr>
          <a:xfrm>
            <a:off x="2555839" y="4587940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33 </a:t>
            </a:r>
            <a:r>
              <a:rPr lang="en-ZA" b="1" i="1" dirty="0">
                <a:solidFill>
                  <a:srgbClr val="0000FF"/>
                </a:solidFill>
                <a:latin typeface="Courier new" panose="02070309020205020404" pitchFamily="49" charset="0"/>
              </a:rPr>
              <a:t>64</a:t>
            </a:r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 74 13 55 20 77 45 </a:t>
            </a:r>
            <a:r>
              <a:rPr lang="en-ZA" b="1" i="1" dirty="0">
                <a:solidFill>
                  <a:srgbClr val="0000FF"/>
                </a:solidFill>
                <a:latin typeface="Courier new" panose="02070309020205020404" pitchFamily="49" charset="0"/>
              </a:rPr>
              <a:t>98</a:t>
            </a:r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 83</a:t>
            </a:r>
            <a:endParaRPr lang="en-ZA" b="1" dirty="0"/>
          </a:p>
        </p:txBody>
      </p:sp>
      <p:sp>
        <p:nvSpPr>
          <p:cNvPr id="10" name="Rectangle 9"/>
          <p:cNvSpPr/>
          <p:nvPr/>
        </p:nvSpPr>
        <p:spPr>
          <a:xfrm>
            <a:off x="2555839" y="4940796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33 64 </a:t>
            </a:r>
            <a:r>
              <a:rPr lang="en-ZA" b="1" dirty="0">
                <a:solidFill>
                  <a:srgbClr val="FF0000"/>
                </a:solidFill>
                <a:latin typeface="Courier new" panose="02070309020205020404" pitchFamily="49" charset="0"/>
              </a:rPr>
              <a:t>74</a:t>
            </a:r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 13 55 20 77 45 98 </a:t>
            </a:r>
            <a:r>
              <a:rPr lang="en-ZA" b="1" dirty="0">
                <a:solidFill>
                  <a:srgbClr val="FF0000"/>
                </a:solidFill>
                <a:latin typeface="Courier new" panose="02070309020205020404" pitchFamily="49" charset="0"/>
              </a:rPr>
              <a:t>83</a:t>
            </a:r>
            <a:endParaRPr lang="en-ZA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800932" y="3805947"/>
            <a:ext cx="0" cy="15041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457116" y="3797027"/>
            <a:ext cx="0" cy="15041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13300" y="3861669"/>
            <a:ext cx="73129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n>
                  <a:solidFill>
                    <a:schemeClr val="bg1"/>
                  </a:solidFill>
                </a:ln>
              </a:rPr>
              <a:t>m = 7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5256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49" y="955589"/>
            <a:ext cx="7886700" cy="5774725"/>
          </a:xfrm>
        </p:spPr>
        <p:txBody>
          <a:bodyPr>
            <a:normAutofit/>
          </a:bodyPr>
          <a:lstStyle/>
          <a:p>
            <a:r>
              <a:rPr lang="en-ZA" dirty="0"/>
              <a:t>How do </a:t>
            </a:r>
            <a:r>
              <a:rPr lang="en-ZA" dirty="0">
                <a:solidFill>
                  <a:schemeClr val="accent5"/>
                </a:solidFill>
              </a:rPr>
              <a:t>insertion sort </a:t>
            </a:r>
            <a:r>
              <a:rPr lang="en-ZA" dirty="0"/>
              <a:t>and </a:t>
            </a:r>
            <a:r>
              <a:rPr lang="en-ZA" dirty="0">
                <a:solidFill>
                  <a:schemeClr val="accent5"/>
                </a:solidFill>
              </a:rPr>
              <a:t>selection sort</a:t>
            </a:r>
            <a:r>
              <a:rPr lang="en-ZA" dirty="0"/>
              <a:t> work?</a:t>
            </a:r>
          </a:p>
          <a:p>
            <a:pPr lvl="1"/>
            <a:r>
              <a:rPr lang="en-ZA" dirty="0"/>
              <a:t>Keep an “invisible wall” between the sorted and unsorted part</a:t>
            </a:r>
          </a:p>
          <a:p>
            <a:pPr lvl="1"/>
            <a:endParaRPr lang="en-ZA" dirty="0"/>
          </a:p>
          <a:p>
            <a:pPr lvl="1"/>
            <a:endParaRPr lang="en-ZA" dirty="0"/>
          </a:p>
          <a:p>
            <a:pPr lvl="1"/>
            <a:endParaRPr lang="en-ZA" dirty="0"/>
          </a:p>
          <a:p>
            <a:pPr lvl="1"/>
            <a:r>
              <a:rPr lang="en-ZA" dirty="0">
                <a:solidFill>
                  <a:schemeClr val="accent5"/>
                </a:solidFill>
              </a:rPr>
              <a:t>Insertion sort</a:t>
            </a:r>
            <a:r>
              <a:rPr lang="en-ZA" dirty="0"/>
              <a:t> removes elements from unsorted, inserting them into the correct location in sorted</a:t>
            </a:r>
          </a:p>
          <a:p>
            <a:pPr lvl="1"/>
            <a:r>
              <a:rPr lang="en-ZA" dirty="0">
                <a:solidFill>
                  <a:schemeClr val="accent5"/>
                </a:solidFill>
              </a:rPr>
              <a:t>Selection sort</a:t>
            </a:r>
            <a:r>
              <a:rPr lang="en-ZA" dirty="0"/>
              <a:t> swaps the smallest element in unsorted with the element at the head of unsorted, moving it into sorted</a:t>
            </a:r>
          </a:p>
          <a:p>
            <a:r>
              <a:rPr lang="en-ZA" dirty="0"/>
              <a:t>The </a:t>
            </a:r>
            <a:r>
              <a:rPr lang="en-ZA" dirty="0">
                <a:solidFill>
                  <a:schemeClr val="accent5"/>
                </a:solidFill>
              </a:rPr>
              <a:t>shell sort</a:t>
            </a:r>
            <a:r>
              <a:rPr lang="en-ZA" dirty="0"/>
              <a:t> algorithm</a:t>
            </a:r>
          </a:p>
          <a:p>
            <a:pPr lvl="1"/>
            <a:r>
              <a:rPr lang="en-ZA" dirty="0"/>
              <a:t>Uses </a:t>
            </a:r>
            <a:r>
              <a:rPr lang="en-ZA" dirty="0">
                <a:solidFill>
                  <a:schemeClr val="accent5"/>
                </a:solidFill>
              </a:rPr>
              <a:t>comb sort’s</a:t>
            </a:r>
            <a:r>
              <a:rPr lang="en-ZA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ZA" dirty="0"/>
              <a:t>idea: Use a variable gap to create </a:t>
            </a:r>
            <a:r>
              <a:rPr lang="en-ZA" dirty="0">
                <a:solidFill>
                  <a:srgbClr val="FF0000"/>
                </a:solidFill>
              </a:rPr>
              <a:t>sub-arrays</a:t>
            </a:r>
          </a:p>
          <a:p>
            <a:pPr lvl="1"/>
            <a:r>
              <a:rPr lang="en-ZA" dirty="0"/>
              <a:t>Sort sub-arrays using any algorithm, decrease gap, until sorted</a:t>
            </a:r>
          </a:p>
          <a:p>
            <a:pPr marL="0" indent="0">
              <a:buNone/>
            </a:pPr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49" y="191622"/>
            <a:ext cx="7886700" cy="532796"/>
          </a:xfrm>
        </p:spPr>
        <p:txBody>
          <a:bodyPr>
            <a:normAutofit fontScale="90000"/>
          </a:bodyPr>
          <a:lstStyle/>
          <a:p>
            <a:r>
              <a:rPr lang="en-ZA" dirty="0"/>
              <a:t>Shell Sort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147" y="4887090"/>
            <a:ext cx="3379069" cy="177573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47864" y="1844825"/>
            <a:ext cx="486033" cy="4320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/>
              <a:t>44</a:t>
            </a:r>
          </a:p>
        </p:txBody>
      </p:sp>
      <p:sp>
        <p:nvSpPr>
          <p:cNvPr id="7" name="Rectangle 6"/>
          <p:cNvSpPr/>
          <p:nvPr/>
        </p:nvSpPr>
        <p:spPr>
          <a:xfrm>
            <a:off x="3833897" y="1844824"/>
            <a:ext cx="486033" cy="4320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/>
              <a:t>45</a:t>
            </a:r>
          </a:p>
        </p:txBody>
      </p:sp>
      <p:sp>
        <p:nvSpPr>
          <p:cNvPr id="9" name="Rectangle 8"/>
          <p:cNvSpPr/>
          <p:nvPr/>
        </p:nvSpPr>
        <p:spPr>
          <a:xfrm>
            <a:off x="4805963" y="1844824"/>
            <a:ext cx="486033" cy="4320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/>
              <a:t>48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19930" y="1844824"/>
            <a:ext cx="486033" cy="4320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/>
              <a:t>46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291996" y="1844824"/>
            <a:ext cx="486033" cy="4320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/>
              <a:t>43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291996" y="1655695"/>
            <a:ext cx="0" cy="7920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11003" y="2276872"/>
            <a:ext cx="81785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/>
              <a:t>Sorted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38323" y="2284455"/>
            <a:ext cx="105509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/>
              <a:t>Unsorted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777848" y="1844824"/>
            <a:ext cx="486033" cy="4320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/>
              <a:t>12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491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49" y="823783"/>
            <a:ext cx="7886700" cy="5701561"/>
          </a:xfrm>
        </p:spPr>
        <p:txBody>
          <a:bodyPr>
            <a:normAutofit/>
          </a:bodyPr>
          <a:lstStyle/>
          <a:p>
            <a:r>
              <a:rPr lang="en-ZA" dirty="0"/>
              <a:t>Let’s look at an example</a:t>
            </a:r>
          </a:p>
          <a:p>
            <a:pPr lvl="1"/>
            <a:r>
              <a:rPr lang="en-ZA" dirty="0"/>
              <a:t>n = 6</a:t>
            </a:r>
          </a:p>
          <a:p>
            <a:pPr lvl="1"/>
            <a:r>
              <a:rPr lang="en-ZA" dirty="0"/>
              <a:t>Choose an initial gap = 3</a:t>
            </a:r>
          </a:p>
          <a:p>
            <a:pPr lvl="1"/>
            <a:r>
              <a:rPr lang="en-ZA" dirty="0"/>
              <a:t>Find sub-arrays</a:t>
            </a:r>
          </a:p>
          <a:p>
            <a:pPr lvl="1"/>
            <a:r>
              <a:rPr lang="en-ZA" dirty="0">
                <a:solidFill>
                  <a:srgbClr val="FF0000"/>
                </a:solidFill>
              </a:rPr>
              <a:t>Apply a sorting algorithm</a:t>
            </a:r>
            <a:br>
              <a:rPr lang="en-ZA" dirty="0">
                <a:solidFill>
                  <a:srgbClr val="FF0000"/>
                </a:solidFill>
              </a:rPr>
            </a:br>
            <a:r>
              <a:rPr lang="en-ZA" dirty="0">
                <a:solidFill>
                  <a:srgbClr val="FF0000"/>
                </a:solidFill>
              </a:rPr>
              <a:t>to every sub-array</a:t>
            </a:r>
          </a:p>
          <a:p>
            <a:pPr lvl="2"/>
            <a:r>
              <a:rPr lang="en-ZA" dirty="0"/>
              <a:t>Use any sorting algorithm</a:t>
            </a:r>
          </a:p>
          <a:p>
            <a:pPr lvl="2"/>
            <a:r>
              <a:rPr lang="en-ZA" dirty="0"/>
              <a:t>Insertion sort is very commonly</a:t>
            </a:r>
            <a:br>
              <a:rPr lang="en-ZA" dirty="0"/>
            </a:br>
            <a:r>
              <a:rPr lang="en-ZA" dirty="0"/>
              <a:t>used, so we’ll do the same </a:t>
            </a:r>
            <a:br>
              <a:rPr lang="en-ZA" dirty="0"/>
            </a:br>
            <a:r>
              <a:rPr lang="en-ZA" dirty="0"/>
              <a:t>for this example</a:t>
            </a:r>
          </a:p>
          <a:p>
            <a:pPr lvl="1"/>
            <a:r>
              <a:rPr lang="en-ZA" dirty="0"/>
              <a:t>Shrink the gap until gap = 1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49" y="191622"/>
            <a:ext cx="7886700" cy="532796"/>
          </a:xfrm>
        </p:spPr>
        <p:txBody>
          <a:bodyPr>
            <a:normAutofit fontScale="90000"/>
          </a:bodyPr>
          <a:lstStyle/>
          <a:p>
            <a:r>
              <a:rPr lang="en-ZA" dirty="0"/>
              <a:t>Shell Sort</a:t>
            </a:r>
          </a:p>
        </p:txBody>
      </p:sp>
      <p:sp>
        <p:nvSpPr>
          <p:cNvPr id="6" name="Rectangle 5"/>
          <p:cNvSpPr/>
          <p:nvPr/>
        </p:nvSpPr>
        <p:spPr>
          <a:xfrm>
            <a:off x="5256202" y="1844703"/>
            <a:ext cx="486033" cy="4860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/>
              <a:t>3</a:t>
            </a:r>
          </a:p>
        </p:txBody>
      </p:sp>
      <p:sp>
        <p:nvSpPr>
          <p:cNvPr id="8" name="Rectangle 7"/>
          <p:cNvSpPr/>
          <p:nvPr/>
        </p:nvSpPr>
        <p:spPr>
          <a:xfrm>
            <a:off x="5742235" y="1844703"/>
            <a:ext cx="486033" cy="4860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/>
              <a:t>6</a:t>
            </a:r>
          </a:p>
        </p:txBody>
      </p:sp>
      <p:sp>
        <p:nvSpPr>
          <p:cNvPr id="9" name="Rectangle 8"/>
          <p:cNvSpPr/>
          <p:nvPr/>
        </p:nvSpPr>
        <p:spPr>
          <a:xfrm>
            <a:off x="7686367" y="1844703"/>
            <a:ext cx="486033" cy="4860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/>
              <a:t>5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14301" y="1844703"/>
            <a:ext cx="486033" cy="4860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/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28268" y="1844703"/>
            <a:ext cx="486033" cy="4860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/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200334" y="1844703"/>
            <a:ext cx="486033" cy="4860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/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256202" y="3170227"/>
            <a:ext cx="486033" cy="4860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/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14300" y="3170227"/>
            <a:ext cx="486033" cy="4860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/>
              <a:t>8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742235" y="3729888"/>
            <a:ext cx="486033" cy="4860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/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200334" y="3729887"/>
            <a:ext cx="486033" cy="4860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/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228267" y="4326362"/>
            <a:ext cx="486033" cy="4860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/>
              <a:t>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686366" y="4326362"/>
            <a:ext cx="486033" cy="4860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/>
              <a:t>5</a:t>
            </a:r>
          </a:p>
        </p:txBody>
      </p:sp>
      <p:cxnSp>
        <p:nvCxnSpPr>
          <p:cNvPr id="20" name="Straight Arrow Connector 19"/>
          <p:cNvCxnSpPr>
            <a:stCxn id="6" idx="2"/>
            <a:endCxn id="14" idx="0"/>
          </p:cNvCxnSpPr>
          <p:nvPr/>
        </p:nvCxnSpPr>
        <p:spPr>
          <a:xfrm>
            <a:off x="5499219" y="2330736"/>
            <a:ext cx="0" cy="839491"/>
          </a:xfrm>
          <a:prstGeom prst="straightConnector1">
            <a:avLst/>
          </a:prstGeom>
          <a:ln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15" idx="0"/>
          </p:cNvCxnSpPr>
          <p:nvPr/>
        </p:nvCxnSpPr>
        <p:spPr>
          <a:xfrm flipH="1">
            <a:off x="6957317" y="2330736"/>
            <a:ext cx="1" cy="839491"/>
          </a:xfrm>
          <a:prstGeom prst="straightConnector1">
            <a:avLst/>
          </a:prstGeom>
          <a:ln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2"/>
            <a:endCxn id="16" idx="0"/>
          </p:cNvCxnSpPr>
          <p:nvPr/>
        </p:nvCxnSpPr>
        <p:spPr>
          <a:xfrm>
            <a:off x="5985252" y="2330736"/>
            <a:ext cx="0" cy="1399152"/>
          </a:xfrm>
          <a:prstGeom prst="straightConnector1">
            <a:avLst/>
          </a:prstGeom>
          <a:ln>
            <a:prstDash val="dash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3" idx="2"/>
            <a:endCxn id="17" idx="0"/>
          </p:cNvCxnSpPr>
          <p:nvPr/>
        </p:nvCxnSpPr>
        <p:spPr>
          <a:xfrm>
            <a:off x="7443351" y="2330736"/>
            <a:ext cx="0" cy="1399151"/>
          </a:xfrm>
          <a:prstGeom prst="straightConnector1">
            <a:avLst/>
          </a:prstGeom>
          <a:ln>
            <a:prstDash val="dash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18" idx="0"/>
          </p:cNvCxnSpPr>
          <p:nvPr/>
        </p:nvCxnSpPr>
        <p:spPr>
          <a:xfrm flipH="1">
            <a:off x="6471284" y="2330736"/>
            <a:ext cx="1" cy="1995626"/>
          </a:xfrm>
          <a:prstGeom prst="straightConnector1">
            <a:avLst/>
          </a:prstGeom>
          <a:ln>
            <a:prstDash val="dash"/>
            <a:tailEnd type="stealth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7929382" y="2330736"/>
            <a:ext cx="1" cy="1995626"/>
          </a:xfrm>
          <a:prstGeom prst="straightConnector1">
            <a:avLst/>
          </a:prstGeom>
          <a:ln>
            <a:prstDash val="dash"/>
            <a:tailEnd type="stealth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3"/>
            <a:endCxn id="15" idx="1"/>
          </p:cNvCxnSpPr>
          <p:nvPr/>
        </p:nvCxnSpPr>
        <p:spPr>
          <a:xfrm>
            <a:off x="5742235" y="3413244"/>
            <a:ext cx="972065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228267" y="3972903"/>
            <a:ext cx="972065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714301" y="4578898"/>
            <a:ext cx="972065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256202" y="5535255"/>
            <a:ext cx="486033" cy="4860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/>
              <a:t>3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200333" y="5535255"/>
            <a:ext cx="486033" cy="4860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/>
              <a:t>6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686367" y="5535255"/>
            <a:ext cx="486033" cy="4860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/>
              <a:t>5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714301" y="5535255"/>
            <a:ext cx="486033" cy="4860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/>
              <a:t>8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228268" y="5535255"/>
            <a:ext cx="486033" cy="4860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/>
              <a:t>2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742234" y="5535255"/>
            <a:ext cx="486033" cy="4860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/>
              <a:t>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092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85185E-6 L 0.15938 1.85185E-6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69" y="0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5185E-6 L -0.15937 1.85185E-6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9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49" y="823783"/>
            <a:ext cx="7886700" cy="5651158"/>
          </a:xfrm>
        </p:spPr>
        <p:txBody>
          <a:bodyPr>
            <a:normAutofit lnSpcReduction="10000"/>
          </a:bodyPr>
          <a:lstStyle/>
          <a:p>
            <a:r>
              <a:rPr lang="en-ZA" dirty="0"/>
              <a:t>Moving on to the second pass</a:t>
            </a:r>
          </a:p>
          <a:p>
            <a:pPr lvl="1"/>
            <a:r>
              <a:rPr lang="en-ZA" dirty="0"/>
              <a:t>We’ll reduce the gap by 1</a:t>
            </a:r>
            <a:br>
              <a:rPr lang="en-ZA" dirty="0"/>
            </a:br>
            <a:r>
              <a:rPr lang="en-ZA" dirty="0"/>
              <a:t>for this example</a:t>
            </a:r>
          </a:p>
          <a:p>
            <a:pPr lvl="1"/>
            <a:r>
              <a:rPr lang="en-ZA" dirty="0"/>
              <a:t>gap = 2</a:t>
            </a:r>
          </a:p>
          <a:p>
            <a:pPr lvl="1"/>
            <a:r>
              <a:rPr lang="en-ZA" dirty="0"/>
              <a:t>Find sub-arrays</a:t>
            </a:r>
            <a:endParaRPr lang="en-ZA" dirty="0">
              <a:solidFill>
                <a:srgbClr val="FF0000"/>
              </a:solidFill>
            </a:endParaRPr>
          </a:p>
          <a:p>
            <a:pPr lvl="1"/>
            <a:r>
              <a:rPr lang="en-ZA" dirty="0"/>
              <a:t>Apply insertion sort to</a:t>
            </a:r>
            <a:br>
              <a:rPr lang="en-ZA" dirty="0"/>
            </a:br>
            <a:r>
              <a:rPr lang="en-ZA" dirty="0"/>
              <a:t>sub-arrays</a:t>
            </a:r>
          </a:p>
          <a:p>
            <a:endParaRPr lang="en-ZA" dirty="0"/>
          </a:p>
          <a:p>
            <a:endParaRPr lang="en-ZA" dirty="0"/>
          </a:p>
          <a:p>
            <a:r>
              <a:rPr lang="en-ZA" dirty="0"/>
              <a:t>Now for the final pass</a:t>
            </a:r>
          </a:p>
          <a:p>
            <a:pPr lvl="1"/>
            <a:r>
              <a:rPr lang="en-ZA" dirty="0"/>
              <a:t>gap = 1</a:t>
            </a:r>
          </a:p>
          <a:p>
            <a:pPr lvl="1"/>
            <a:r>
              <a:rPr lang="en-ZA" dirty="0"/>
              <a:t>We’re now working with</a:t>
            </a:r>
            <a:br>
              <a:rPr lang="en-ZA" dirty="0"/>
            </a:br>
            <a:r>
              <a:rPr lang="en-ZA" dirty="0"/>
              <a:t>the full array</a:t>
            </a:r>
          </a:p>
          <a:p>
            <a:pPr lvl="1"/>
            <a:r>
              <a:rPr lang="en-ZA" dirty="0"/>
              <a:t>Apply insertion sort</a:t>
            </a:r>
          </a:p>
          <a:p>
            <a:endParaRPr lang="en-ZA" dirty="0">
              <a:solidFill>
                <a:srgbClr val="FF0000"/>
              </a:solidFill>
            </a:endParaRPr>
          </a:p>
          <a:p>
            <a:endParaRPr lang="en-ZA" dirty="0">
              <a:solidFill>
                <a:srgbClr val="FF0000"/>
              </a:solidFill>
            </a:endParaRPr>
          </a:p>
          <a:p>
            <a:r>
              <a:rPr lang="en-ZA" dirty="0">
                <a:solidFill>
                  <a:srgbClr val="FF0000"/>
                </a:solidFill>
              </a:rPr>
              <a:t>We performed a single move on the last iteration!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49" y="191622"/>
            <a:ext cx="7886700" cy="532796"/>
          </a:xfrm>
        </p:spPr>
        <p:txBody>
          <a:bodyPr>
            <a:normAutofit fontScale="90000"/>
          </a:bodyPr>
          <a:lstStyle/>
          <a:p>
            <a:r>
              <a:rPr lang="en-ZA" dirty="0"/>
              <a:t>Shell Sort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249505" y="3170348"/>
            <a:ext cx="486033" cy="4860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/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233928" y="3170347"/>
            <a:ext cx="486033" cy="4860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/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735537" y="3730009"/>
            <a:ext cx="486033" cy="4860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/>
              <a:t>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719961" y="3730009"/>
            <a:ext cx="486033" cy="4860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/>
              <a:t>8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492524" y="2330857"/>
            <a:ext cx="0" cy="839491"/>
          </a:xfrm>
          <a:prstGeom prst="straightConnector1">
            <a:avLst/>
          </a:prstGeom>
          <a:ln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978553" y="2330857"/>
            <a:ext cx="0" cy="1399152"/>
          </a:xfrm>
          <a:prstGeom prst="straightConnector1">
            <a:avLst/>
          </a:prstGeom>
          <a:ln>
            <a:prstDash val="dash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950620" y="2330858"/>
            <a:ext cx="0" cy="1399151"/>
          </a:xfrm>
          <a:prstGeom prst="straightConnector1">
            <a:avLst/>
          </a:prstGeom>
          <a:ln>
            <a:prstDash val="dash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249505" y="1844824"/>
            <a:ext cx="486033" cy="4860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/>
              <a:t>3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193636" y="1844824"/>
            <a:ext cx="486033" cy="4860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/>
              <a:t>6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679670" y="1844824"/>
            <a:ext cx="486033" cy="4860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/>
              <a:t>5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707604" y="1844824"/>
            <a:ext cx="486033" cy="4860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/>
              <a:t>8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221571" y="1844824"/>
            <a:ext cx="486033" cy="4860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/>
              <a:t>2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735537" y="1844824"/>
            <a:ext cx="486033" cy="4860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/>
              <a:t>1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476945" y="2330857"/>
            <a:ext cx="0" cy="839491"/>
          </a:xfrm>
          <a:prstGeom prst="straightConnector1">
            <a:avLst/>
          </a:prstGeom>
          <a:ln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440773" y="2330857"/>
            <a:ext cx="0" cy="839491"/>
          </a:xfrm>
          <a:prstGeom prst="straightConnector1">
            <a:avLst/>
          </a:prstGeom>
          <a:ln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193636" y="3170346"/>
            <a:ext cx="486033" cy="4860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/>
              <a:t>6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7928345" y="2330857"/>
            <a:ext cx="0" cy="1399151"/>
          </a:xfrm>
          <a:prstGeom prst="straightConnector1">
            <a:avLst/>
          </a:prstGeom>
          <a:ln>
            <a:prstDash val="dash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686367" y="3724860"/>
            <a:ext cx="486033" cy="4860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/>
              <a:t>5</a:t>
            </a:r>
          </a:p>
        </p:txBody>
      </p:sp>
      <p:cxnSp>
        <p:nvCxnSpPr>
          <p:cNvPr id="47" name="Straight Arrow Connector 46"/>
          <p:cNvCxnSpPr>
            <a:endCxn id="15" idx="1"/>
          </p:cNvCxnSpPr>
          <p:nvPr/>
        </p:nvCxnSpPr>
        <p:spPr>
          <a:xfrm flipV="1">
            <a:off x="5735537" y="3413364"/>
            <a:ext cx="498391" cy="270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6700655" y="3413362"/>
            <a:ext cx="498391" cy="270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6227748" y="3965175"/>
            <a:ext cx="498391" cy="2701"/>
          </a:xfrm>
          <a:prstGeom prst="straightConnector1">
            <a:avLst/>
          </a:prstGeom>
          <a:ln w="254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7193636" y="3962474"/>
            <a:ext cx="498391" cy="2701"/>
          </a:xfrm>
          <a:prstGeom prst="straightConnector1">
            <a:avLst/>
          </a:prstGeom>
          <a:ln w="254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240628" y="4874308"/>
            <a:ext cx="486033" cy="4860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/>
              <a:t>3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200338" y="4874309"/>
            <a:ext cx="486033" cy="4860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/>
              <a:t>6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714301" y="4869160"/>
            <a:ext cx="486033" cy="4860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/>
              <a:t>5</a:t>
            </a:r>
          </a:p>
        </p:txBody>
      </p:sp>
      <p:sp>
        <p:nvSpPr>
          <p:cNvPr id="62" name="Rectangle 61"/>
          <p:cNvSpPr/>
          <p:nvPr/>
        </p:nvSpPr>
        <p:spPr>
          <a:xfrm>
            <a:off x="7686367" y="4869160"/>
            <a:ext cx="486033" cy="4860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/>
              <a:t>8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256204" y="4874309"/>
            <a:ext cx="486033" cy="4860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/>
              <a:t>2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742239" y="4874309"/>
            <a:ext cx="486033" cy="4860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/>
              <a:t>1</a:t>
            </a:r>
          </a:p>
        </p:txBody>
      </p:sp>
      <p:cxnSp>
        <p:nvCxnSpPr>
          <p:cNvPr id="65" name="Curved Connector 64"/>
          <p:cNvCxnSpPr>
            <a:stCxn id="63" idx="2"/>
            <a:endCxn id="64" idx="2"/>
          </p:cNvCxnSpPr>
          <p:nvPr/>
        </p:nvCxnSpPr>
        <p:spPr>
          <a:xfrm rot="16200000" flipH="1">
            <a:off x="5742238" y="5117324"/>
            <a:ext cx="12700" cy="486035"/>
          </a:xfrm>
          <a:prstGeom prst="curvedConnector3">
            <a:avLst>
              <a:gd name="adj1" fmla="val 2578378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/>
          <p:cNvCxnSpPr/>
          <p:nvPr/>
        </p:nvCxnSpPr>
        <p:spPr>
          <a:xfrm rot="16200000" flipH="1">
            <a:off x="6240630" y="5110974"/>
            <a:ext cx="12700" cy="486035"/>
          </a:xfrm>
          <a:prstGeom prst="curvedConnector3">
            <a:avLst>
              <a:gd name="adj1" fmla="val 2578378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/>
          <p:nvPr/>
        </p:nvCxnSpPr>
        <p:spPr>
          <a:xfrm rot="16200000" flipH="1">
            <a:off x="6745371" y="5110974"/>
            <a:ext cx="12700" cy="486035"/>
          </a:xfrm>
          <a:prstGeom prst="curvedConnector3">
            <a:avLst>
              <a:gd name="adj1" fmla="val 2578378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/>
          <p:nvPr/>
        </p:nvCxnSpPr>
        <p:spPr>
          <a:xfrm rot="16200000" flipH="1">
            <a:off x="7238948" y="5110974"/>
            <a:ext cx="12700" cy="486035"/>
          </a:xfrm>
          <a:prstGeom prst="curvedConnector3">
            <a:avLst>
              <a:gd name="adj1" fmla="val 2578378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/>
          <p:nvPr/>
        </p:nvCxnSpPr>
        <p:spPr>
          <a:xfrm rot="16200000" flipH="1">
            <a:off x="7724978" y="5114751"/>
            <a:ext cx="12700" cy="486035"/>
          </a:xfrm>
          <a:prstGeom prst="curvedConnector3">
            <a:avLst>
              <a:gd name="adj1" fmla="val 2578378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14645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81481E-6 L 0.10764 0.00023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82" y="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1481E-6 L -0.10764 4.81481E-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5185E-6 L 0.10573 -0.00046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78" y="-23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22222E-6 L -0.10573 0.0007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95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4.81481E-6 L -0.05312 -0.00023 " pathEditMode="relative" rAng="0" ptsTypes="AA">
                                      <p:cBhvr>
                                        <p:cTn id="14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6" y="-23"/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81481E-6 L 0.05312 -4.81481E-6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  <p:bldP spid="17" grpId="0" animBg="1"/>
      <p:bldP spid="17" grpId="1" animBg="1"/>
      <p:bldP spid="34" grpId="0" animBg="1"/>
      <p:bldP spid="39" grpId="0" animBg="1"/>
      <p:bldP spid="39" grpId="1" animBg="1"/>
      <p:bldP spid="38" grpId="0" animBg="1"/>
      <p:bldP spid="40" grpId="0" animBg="1"/>
      <p:bldP spid="61" grpId="0" animBg="1"/>
      <p:bldP spid="62" grpId="0" animBg="1"/>
      <p:bldP spid="63" grpId="0" animBg="1"/>
      <p:bldP spid="63" grpId="1" animBg="1"/>
      <p:bldP spid="64" grpId="0" animBg="1"/>
      <p:bldP spid="6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49" y="1029729"/>
            <a:ext cx="7886700" cy="5708822"/>
          </a:xfrm>
        </p:spPr>
        <p:txBody>
          <a:bodyPr>
            <a:normAutofit/>
          </a:bodyPr>
          <a:lstStyle/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r>
              <a:rPr lang="en-ZA" dirty="0"/>
              <a:t>How do we choose the gaps?</a:t>
            </a:r>
          </a:p>
          <a:p>
            <a:r>
              <a:rPr lang="en-ZA" dirty="0"/>
              <a:t>If the gaps decrease linearly</a:t>
            </a:r>
          </a:p>
          <a:p>
            <a:pPr lvl="1"/>
            <a:r>
              <a:rPr lang="en-ZA" dirty="0"/>
              <a:t>n</a:t>
            </a:r>
            <a:r>
              <a:rPr lang="en-ZA" dirty="0">
                <a:latin typeface="Century Gothic" panose="020B0502020202020204" pitchFamily="34" charset="0"/>
              </a:rPr>
              <a:t>-</a:t>
            </a:r>
            <a:r>
              <a:rPr lang="en-ZA" dirty="0"/>
              <a:t>1, … , 3, 2, 1</a:t>
            </a:r>
          </a:p>
          <a:p>
            <a:pPr lvl="1"/>
            <a:r>
              <a:rPr lang="en-ZA" dirty="0">
                <a:solidFill>
                  <a:srgbClr val="7030A0"/>
                </a:solidFill>
              </a:rPr>
              <a:t>How many times will the outer </a:t>
            </a:r>
            <a:br>
              <a:rPr lang="en-ZA" dirty="0">
                <a:solidFill>
                  <a:srgbClr val="7030A0"/>
                </a:solidFill>
              </a:rPr>
            </a:br>
            <a:r>
              <a:rPr lang="en-ZA" dirty="0">
                <a:solidFill>
                  <a:srgbClr val="7030A0"/>
                </a:solidFill>
              </a:rPr>
              <a:t>loop execute?</a:t>
            </a:r>
          </a:p>
          <a:p>
            <a:pPr lvl="1"/>
            <a:r>
              <a:rPr lang="en-ZA" dirty="0"/>
              <a:t>Even if the </a:t>
            </a:r>
            <a:r>
              <a:rPr lang="en-ZA" dirty="0">
                <a:solidFill>
                  <a:srgbClr val="FF0000"/>
                </a:solidFill>
              </a:rPr>
              <a:t>inner algorithm </a:t>
            </a:r>
            <a:r>
              <a:rPr lang="en-ZA" dirty="0"/>
              <a:t>improves from O(</a:t>
            </a:r>
            <a:r>
              <a:rPr lang="en-US" dirty="0"/>
              <a:t>n</a:t>
            </a:r>
            <a:r>
              <a:rPr lang="en-US" baseline="30000" dirty="0"/>
              <a:t>2</a:t>
            </a:r>
            <a:r>
              <a:rPr lang="en-US" dirty="0"/>
              <a:t>) to O(n), complexity of the </a:t>
            </a:r>
            <a:r>
              <a:rPr lang="en-US" dirty="0">
                <a:solidFill>
                  <a:srgbClr val="0070C0"/>
                </a:solidFill>
              </a:rPr>
              <a:t>outer loop </a:t>
            </a:r>
            <a:r>
              <a:rPr lang="en-US" dirty="0"/>
              <a:t>will bring it back to </a:t>
            </a:r>
            <a:r>
              <a:rPr lang="en-ZA" dirty="0"/>
              <a:t>O(</a:t>
            </a:r>
            <a:r>
              <a:rPr lang="en-US" dirty="0"/>
              <a:t>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r>
              <a:rPr lang="en-US" dirty="0"/>
              <a:t>Gaps </a:t>
            </a:r>
            <a:r>
              <a:rPr lang="en-US" dirty="0">
                <a:solidFill>
                  <a:srgbClr val="FF0000"/>
                </a:solidFill>
              </a:rPr>
              <a:t>must</a:t>
            </a:r>
            <a:r>
              <a:rPr lang="en-US" dirty="0"/>
              <a:t> decrease </a:t>
            </a:r>
            <a:r>
              <a:rPr lang="en-US" dirty="0">
                <a:solidFill>
                  <a:srgbClr val="FF0000"/>
                </a:solidFill>
              </a:rPr>
              <a:t>non-linearly</a:t>
            </a:r>
            <a:r>
              <a:rPr lang="en-US" dirty="0"/>
              <a:t>!	</a:t>
            </a:r>
          </a:p>
          <a:p>
            <a:pPr lvl="1"/>
            <a:r>
              <a:rPr lang="en-US" dirty="0"/>
              <a:t>Divide by a factor</a:t>
            </a:r>
          </a:p>
          <a:p>
            <a:pPr lvl="1"/>
            <a:r>
              <a:rPr lang="en-US" dirty="0"/>
              <a:t>Hard-code a sequence of gaps</a:t>
            </a:r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49" y="191622"/>
            <a:ext cx="7886700" cy="532796"/>
          </a:xfrm>
        </p:spPr>
        <p:txBody>
          <a:bodyPr>
            <a:normAutofit fontScale="90000"/>
          </a:bodyPr>
          <a:lstStyle/>
          <a:p>
            <a:r>
              <a:rPr lang="en-ZA" dirty="0"/>
              <a:t>Shell Sort: Efficiency</a:t>
            </a:r>
          </a:p>
        </p:txBody>
      </p:sp>
      <p:sp>
        <p:nvSpPr>
          <p:cNvPr id="5" name="Rectangle 4"/>
          <p:cNvSpPr/>
          <p:nvPr/>
        </p:nvSpPr>
        <p:spPr>
          <a:xfrm>
            <a:off x="823784" y="1345792"/>
            <a:ext cx="7150444" cy="16838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ZA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(gap = </a:t>
            </a:r>
            <a:r>
              <a:rPr lang="en-ZA" sz="16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initialValue</a:t>
            </a:r>
            <a:r>
              <a:rPr lang="en-ZA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gap &gt;= 1; gap = </a:t>
            </a:r>
            <a:r>
              <a:rPr lang="en-ZA" sz="16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shrinkGap</a:t>
            </a:r>
            <a:r>
              <a:rPr lang="en-ZA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(gap)){</a:t>
            </a:r>
          </a:p>
          <a:p>
            <a:r>
              <a:rPr lang="en-ZA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ZA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(p = 0; p &lt; gap; p++) {</a:t>
            </a:r>
          </a:p>
          <a:p>
            <a:r>
              <a:rPr lang="en-ZA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ZA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insert your favourite algorithm here to</a:t>
            </a:r>
          </a:p>
          <a:p>
            <a:r>
              <a:rPr lang="en-ZA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sort each sub-array starting at index p</a:t>
            </a:r>
          </a:p>
          <a:p>
            <a:r>
              <a:rPr lang="en-ZA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ZA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ZA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0" name="Right Arrow 39"/>
          <p:cNvSpPr/>
          <p:nvPr/>
        </p:nvSpPr>
        <p:spPr>
          <a:xfrm rot="7357901">
            <a:off x="6089150" y="750219"/>
            <a:ext cx="1151733" cy="448237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1" name="Rectangle 60"/>
          <p:cNvSpPr/>
          <p:nvPr/>
        </p:nvSpPr>
        <p:spPr>
          <a:xfrm>
            <a:off x="6258304" y="252657"/>
            <a:ext cx="2205165" cy="7486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Iterate through all the gaps</a:t>
            </a:r>
          </a:p>
        </p:txBody>
      </p:sp>
      <p:sp>
        <p:nvSpPr>
          <p:cNvPr id="62" name="Right Arrow 61"/>
          <p:cNvSpPr/>
          <p:nvPr/>
        </p:nvSpPr>
        <p:spPr>
          <a:xfrm rot="10800000">
            <a:off x="5072469" y="1664387"/>
            <a:ext cx="2371669" cy="29901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3" name="Rectangle 62"/>
          <p:cNvSpPr/>
          <p:nvPr/>
        </p:nvSpPr>
        <p:spPr>
          <a:xfrm>
            <a:off x="7372997" y="1412776"/>
            <a:ext cx="1592732" cy="12056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Generate all the sub-arrays</a:t>
            </a:r>
          </a:p>
        </p:txBody>
      </p:sp>
      <p:sp>
        <p:nvSpPr>
          <p:cNvPr id="64" name="Right Arrow 63"/>
          <p:cNvSpPr/>
          <p:nvPr/>
        </p:nvSpPr>
        <p:spPr>
          <a:xfrm rot="12668449">
            <a:off x="3991303" y="2737110"/>
            <a:ext cx="1773927" cy="44823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5" name="Rectangle 64"/>
          <p:cNvSpPr/>
          <p:nvPr/>
        </p:nvSpPr>
        <p:spPr>
          <a:xfrm>
            <a:off x="5155720" y="3082662"/>
            <a:ext cx="2530183" cy="14264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O(</a:t>
            </a:r>
            <a:r>
              <a:rPr lang="en-US" dirty="0">
                <a:solidFill>
                  <a:schemeClr val="tx1"/>
                </a:solidFill>
              </a:rPr>
              <a:t>n</a:t>
            </a:r>
            <a:r>
              <a:rPr lang="en-US" baseline="30000" dirty="0">
                <a:solidFill>
                  <a:schemeClr val="tx1"/>
                </a:solidFill>
              </a:rPr>
              <a:t>2</a:t>
            </a:r>
            <a:r>
              <a:rPr lang="en-ZA" dirty="0">
                <a:solidFill>
                  <a:schemeClr val="tx1"/>
                </a:solidFill>
              </a:rPr>
              <a:t>), but will improve significantly thanks to sorting of sub-arrays</a:t>
            </a:r>
            <a:endParaRPr lang="en-ZA" dirty="0"/>
          </a:p>
        </p:txBody>
      </p:sp>
      <p:sp>
        <p:nvSpPr>
          <p:cNvPr id="66" name="Rectangle 65"/>
          <p:cNvSpPr/>
          <p:nvPr/>
        </p:nvSpPr>
        <p:spPr>
          <a:xfrm>
            <a:off x="7100903" y="5997557"/>
            <a:ext cx="1914253" cy="6879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Worst case:</a:t>
            </a:r>
          </a:p>
          <a:p>
            <a:pPr algn="ctr"/>
            <a:r>
              <a:rPr lang="en-ZA" dirty="0">
                <a:solidFill>
                  <a:schemeClr val="tx1"/>
                </a:solidFill>
              </a:rPr>
              <a:t>O(</a:t>
            </a:r>
            <a:r>
              <a:rPr lang="en-US" dirty="0">
                <a:solidFill>
                  <a:schemeClr val="tx1"/>
                </a:solidFill>
              </a:rPr>
              <a:t>n lg</a:t>
            </a:r>
            <a:r>
              <a:rPr lang="en-US" baseline="30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 n</a:t>
            </a:r>
            <a:r>
              <a:rPr lang="en-US" baseline="30000" dirty="0">
                <a:solidFill>
                  <a:schemeClr val="tx1"/>
                </a:solidFill>
              </a:rPr>
              <a:t> </a:t>
            </a:r>
            <a:r>
              <a:rPr lang="en-ZA" dirty="0">
                <a:solidFill>
                  <a:schemeClr val="tx1"/>
                </a:solidFill>
              </a:rPr>
              <a:t>)</a:t>
            </a:r>
            <a:endParaRPr lang="en-ZA" dirty="0"/>
          </a:p>
        </p:txBody>
      </p:sp>
      <p:sp>
        <p:nvSpPr>
          <p:cNvPr id="67" name="Rectangle 66"/>
          <p:cNvSpPr/>
          <p:nvPr/>
        </p:nvSpPr>
        <p:spPr>
          <a:xfrm>
            <a:off x="5072469" y="5997557"/>
            <a:ext cx="1914253" cy="6879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Best case:</a:t>
            </a:r>
          </a:p>
          <a:p>
            <a:pPr algn="ctr"/>
            <a:r>
              <a:rPr lang="en-ZA" dirty="0"/>
              <a:t>O(n </a:t>
            </a:r>
            <a:r>
              <a:rPr lang="en-ZA" dirty="0" err="1"/>
              <a:t>lg</a:t>
            </a:r>
            <a:r>
              <a:rPr lang="en-ZA" dirty="0"/>
              <a:t> n)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845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49" y="191622"/>
            <a:ext cx="7886700" cy="532796"/>
          </a:xfrm>
        </p:spPr>
        <p:txBody>
          <a:bodyPr>
            <a:normAutofit fontScale="90000"/>
          </a:bodyPr>
          <a:lstStyle/>
          <a:p>
            <a:r>
              <a:rPr lang="en-ZA" dirty="0"/>
              <a:t>Shell Sort: Efficiency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77818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217082"/>
            <a:ext cx="7886700" cy="645065"/>
          </a:xfrm>
        </p:spPr>
        <p:txBody>
          <a:bodyPr>
            <a:normAutofit/>
          </a:bodyPr>
          <a:lstStyle/>
          <a:p>
            <a:r>
              <a:rPr lang="en-ZA" dirty="0"/>
              <a:t>Revisiting Selection Sort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977316"/>
            <a:ext cx="7886700" cy="1671227"/>
          </a:xfr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ZA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selectionSort</a:t>
            </a: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(data[ ])</a:t>
            </a:r>
          </a:p>
          <a:p>
            <a:pPr>
              <a:buNone/>
            </a:pP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		  </a:t>
            </a:r>
            <a:r>
              <a:rPr lang="en-Z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ZA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 = 0 to data.length-1</a:t>
            </a:r>
          </a:p>
          <a:p>
            <a:pPr>
              <a:buNone/>
            </a:pP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		    </a:t>
            </a:r>
            <a:r>
              <a:rPr lang="en-ZA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select the smallest element among </a:t>
            </a:r>
          </a:p>
          <a:p>
            <a:pPr>
              <a:buNone/>
            </a:pP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		       data[</a:t>
            </a:r>
            <a:r>
              <a:rPr lang="en-ZA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], ... , data[data.length-1];</a:t>
            </a:r>
          </a:p>
          <a:p>
            <a:pPr>
              <a:buNone/>
            </a:pP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		    </a:t>
            </a:r>
            <a:r>
              <a:rPr lang="en-ZA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swap it with </a:t>
            </a: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data[</a:t>
            </a:r>
            <a:r>
              <a:rPr lang="en-ZA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</p:txBody>
      </p:sp>
      <p:graphicFrame>
        <p:nvGraphicFramePr>
          <p:cNvPr id="97" name="Group 9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2151915"/>
              </p:ext>
            </p:extLst>
          </p:nvPr>
        </p:nvGraphicFramePr>
        <p:xfrm>
          <a:off x="4722854" y="2456247"/>
          <a:ext cx="4313642" cy="1279161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346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0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Selection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Best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Average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Worst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Comparisons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O(n</a:t>
                      </a:r>
                      <a:r>
                        <a:rPr kumimoji="0" lang="en-US" sz="14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O(n</a:t>
                      </a:r>
                      <a:r>
                        <a:rPr kumimoji="0" lang="en-US" sz="14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O(n</a:t>
                      </a:r>
                      <a:r>
                        <a:rPr kumimoji="0" lang="en-US" sz="1400" u="none" strike="noStrike" cap="none" normalizeH="0" baseline="3000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94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Movements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O(n)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O(n)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8" name="Content Placeholder 1"/>
          <p:cNvSpPr txBox="1">
            <a:spLocks/>
          </p:cNvSpPr>
          <p:nvPr/>
        </p:nvSpPr>
        <p:spPr>
          <a:xfrm>
            <a:off x="628650" y="2850291"/>
            <a:ext cx="7886700" cy="3739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Why is </a:t>
            </a:r>
            <a:r>
              <a:rPr lang="en-ZA" dirty="0">
                <a:solidFill>
                  <a:schemeClr val="accent6"/>
                </a:solidFill>
              </a:rPr>
              <a:t>selection sort </a:t>
            </a:r>
            <a:r>
              <a:rPr lang="en-ZA" dirty="0"/>
              <a:t>slow?</a:t>
            </a:r>
          </a:p>
          <a:p>
            <a:pPr lvl="1"/>
            <a:r>
              <a:rPr lang="en-ZA" dirty="0"/>
              <a:t>We have to search for the</a:t>
            </a:r>
            <a:br>
              <a:rPr lang="en-ZA" dirty="0"/>
            </a:br>
            <a:r>
              <a:rPr lang="en-ZA" dirty="0"/>
              <a:t>smallest element at every</a:t>
            </a:r>
            <a:br>
              <a:rPr lang="en-ZA" dirty="0"/>
            </a:br>
            <a:r>
              <a:rPr lang="en-ZA" dirty="0"/>
              <a:t>outer loop iteration</a:t>
            </a:r>
          </a:p>
          <a:p>
            <a:pPr lvl="1"/>
            <a:r>
              <a:rPr lang="en-ZA" dirty="0">
                <a:solidFill>
                  <a:srgbClr val="FF0000"/>
                </a:solidFill>
              </a:rPr>
              <a:t>What if we had direct access to the smallest element?</a:t>
            </a:r>
          </a:p>
          <a:p>
            <a:pPr lvl="1"/>
            <a:r>
              <a:rPr lang="en-ZA" dirty="0"/>
              <a:t>Do you recall any data structure that allows exactly that?</a:t>
            </a:r>
            <a:endParaRPr lang="en-US" dirty="0"/>
          </a:p>
          <a:p>
            <a:r>
              <a:rPr lang="en-ZA" dirty="0"/>
              <a:t>Yes! Heaps</a:t>
            </a:r>
          </a:p>
          <a:p>
            <a:pPr lvl="1"/>
            <a:r>
              <a:rPr lang="en-ZA" dirty="0">
                <a:solidFill>
                  <a:schemeClr val="accent5"/>
                </a:solidFill>
              </a:rPr>
              <a:t>Min-heap</a:t>
            </a:r>
            <a:r>
              <a:rPr lang="en-ZA" dirty="0"/>
              <a:t>: The smallest element is always at the top</a:t>
            </a:r>
          </a:p>
          <a:p>
            <a:pPr lvl="1"/>
            <a:r>
              <a:rPr lang="en-ZA" dirty="0">
                <a:solidFill>
                  <a:schemeClr val="accent6"/>
                </a:solidFill>
              </a:rPr>
              <a:t>Max-heap</a:t>
            </a:r>
            <a:r>
              <a:rPr lang="en-ZA" dirty="0"/>
              <a:t>: The largest element is always at the top</a:t>
            </a:r>
          </a:p>
          <a:p>
            <a:r>
              <a:rPr lang="en-ZA" dirty="0">
                <a:solidFill>
                  <a:srgbClr val="FF0000"/>
                </a:solidFill>
              </a:rPr>
              <a:t>Heaps</a:t>
            </a:r>
            <a:r>
              <a:rPr lang="en-ZA" dirty="0"/>
              <a:t> are especially appropriate for sorting</a:t>
            </a:r>
          </a:p>
          <a:p>
            <a:pPr lvl="1"/>
            <a:r>
              <a:rPr lang="en-ZA" dirty="0"/>
              <a:t>They can be stored in arrays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24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6|15.3|8.9|5.6|5.6|38.5|9.8|14.3|16.7|1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2|9.1|19.4|3.7|16.9|15|10.6|7.2|18.4|10.1|17.9|7.1|17.9|8.4|6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7|50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8|19.9|25.4|13.8|8|13.2|9.1|9.4|22.2|15.9|21.7|18.8|9|11.1|16.3|21.9|17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7|24.7|4.5|27.5|18.2|21.7|17.3|20.1|20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|7.1|18.9|54|53.1|9.3|1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1|11.8|33.2|18.4|95.1|43.7|10|29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0.8|14.8|20.3|4.5|18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9|2.1|7.4|41.3|10.1|21.8|12|56|5.7|17.3|16|48|2|20.2|9|23.4|6.7|28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1|8|9.4|2.7|20.3|52.9|7.8|21.2|12.5|14.2|5.1|22.5|3.8|5|25.9|8.4|18.9|11.8|2.6|4.2|17.4|8.1|9.9|9.7|9.4|11|11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9|24.9|71.4|18.9|31.8|32.6|27.4|69.3|10.1|10.9|16.2|19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7|13.3|22.8|13.8|13.5|13.4|7.9|16.1|6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8|17.2|12.7|25.5|7.4|23|10.9|11.1|25.4|1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4|17.7"/>
</p:tagLst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6174</TotalTime>
  <Words>1673</Words>
  <Application>Microsoft Office PowerPoint</Application>
  <PresentationFormat>On-screen Show (4:3)</PresentationFormat>
  <Paragraphs>475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Arial Unicode MS</vt:lpstr>
      <vt:lpstr>Calibri</vt:lpstr>
      <vt:lpstr>Century Gothic</vt:lpstr>
      <vt:lpstr>Consolas</vt:lpstr>
      <vt:lpstr>Courier new</vt:lpstr>
      <vt:lpstr>Courier new</vt:lpstr>
      <vt:lpstr>Times New Roman</vt:lpstr>
      <vt:lpstr>Wingdings</vt:lpstr>
      <vt:lpstr>Presentation level design</vt:lpstr>
      <vt:lpstr>COS 212 Sorting: Shell Sort and Heap Sort</vt:lpstr>
      <vt:lpstr>Intuitive Sorting Algorithms are Slow</vt:lpstr>
      <vt:lpstr>Efficient sorting</vt:lpstr>
      <vt:lpstr>Shell Sort</vt:lpstr>
      <vt:lpstr>Shell Sort</vt:lpstr>
      <vt:lpstr>Shell Sort</vt:lpstr>
      <vt:lpstr>Shell Sort: Efficiency</vt:lpstr>
      <vt:lpstr>Shell Sort: Efficiency</vt:lpstr>
      <vt:lpstr>Revisiting Selection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</vt:vector>
  </TitlesOfParts>
  <Company>University of Pretoria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 212 Sorting</dc:title>
  <dc:creator>User</dc:creator>
  <cp:lastModifiedBy>Mr. WK Hauger</cp:lastModifiedBy>
  <cp:revision>302</cp:revision>
  <dcterms:created xsi:type="dcterms:W3CDTF">2016-05-09T11:50:19Z</dcterms:created>
  <dcterms:modified xsi:type="dcterms:W3CDTF">2023-05-15T07:37:22Z</dcterms:modified>
</cp:coreProperties>
</file>